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media/image115.jpg" ContentType="image/jpg"/>
  <Override PartName="/ppt/notesSlides/notesSlide32.xml" ContentType="application/vnd.openxmlformats-officedocument.presentationml.notesSlide+xml"/>
  <Override PartName="/ppt/media/image119.jpg" ContentType="image/jpg"/>
  <Override PartName="/ppt/media/image136.jpg" ContentType="image/jpg"/>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media/image170.jpg" ContentType="image/jpg"/>
  <Override PartName="/ppt/media/image171.jpg" ContentType="image/jpg"/>
  <Override PartName="/ppt/notesSlides/notesSlide40.xml" ContentType="application/vnd.openxmlformats-officedocument.presentationml.notesSlide+xml"/>
  <Override PartName="/ppt/media/image172.jpg" ContentType="image/jpg"/>
  <Override PartName="/ppt/media/image173.jpg" ContentType="image/jpg"/>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1" r:id="rId4"/>
    <p:sldMasterId id="2147483648" r:id="rId5"/>
    <p:sldMasterId id="2147483914" r:id="rId6"/>
    <p:sldMasterId id="2147483906" r:id="rId7"/>
    <p:sldMasterId id="2147483666" r:id="rId8"/>
    <p:sldMasterId id="2147483785" r:id="rId9"/>
    <p:sldMasterId id="2147483851" r:id="rId10"/>
  </p:sldMasterIdLst>
  <p:notesMasterIdLst>
    <p:notesMasterId r:id="rId75"/>
  </p:notesMasterIdLst>
  <p:handoutMasterIdLst>
    <p:handoutMasterId r:id="rId76"/>
  </p:handoutMasterIdLst>
  <p:sldIdLst>
    <p:sldId id="2554" r:id="rId11"/>
    <p:sldId id="2556" r:id="rId12"/>
    <p:sldId id="2561" r:id="rId13"/>
    <p:sldId id="2562" r:id="rId14"/>
    <p:sldId id="2563" r:id="rId15"/>
    <p:sldId id="2567" r:id="rId16"/>
    <p:sldId id="636" r:id="rId17"/>
    <p:sldId id="637" r:id="rId18"/>
    <p:sldId id="2592" r:id="rId19"/>
    <p:sldId id="562" r:id="rId20"/>
    <p:sldId id="612" r:id="rId21"/>
    <p:sldId id="2545" r:id="rId22"/>
    <p:sldId id="635" r:id="rId23"/>
    <p:sldId id="2583" r:id="rId24"/>
    <p:sldId id="2565" r:id="rId25"/>
    <p:sldId id="379" r:id="rId26"/>
    <p:sldId id="2568" r:id="rId27"/>
    <p:sldId id="497" r:id="rId28"/>
    <p:sldId id="2586" r:id="rId29"/>
    <p:sldId id="488" r:id="rId30"/>
    <p:sldId id="482" r:id="rId31"/>
    <p:sldId id="2569" r:id="rId32"/>
    <p:sldId id="2570" r:id="rId33"/>
    <p:sldId id="464" r:id="rId34"/>
    <p:sldId id="380" r:id="rId35"/>
    <p:sldId id="466" r:id="rId36"/>
    <p:sldId id="435" r:id="rId37"/>
    <p:sldId id="628" r:id="rId38"/>
    <p:sldId id="417" r:id="rId39"/>
    <p:sldId id="639" r:id="rId40"/>
    <p:sldId id="426" r:id="rId41"/>
    <p:sldId id="640" r:id="rId42"/>
    <p:sldId id="641" r:id="rId43"/>
    <p:sldId id="443" r:id="rId44"/>
    <p:sldId id="642" r:id="rId45"/>
    <p:sldId id="500" r:id="rId46"/>
    <p:sldId id="2573" r:id="rId47"/>
    <p:sldId id="467" r:id="rId48"/>
    <p:sldId id="431" r:id="rId49"/>
    <p:sldId id="465" r:id="rId50"/>
    <p:sldId id="438" r:id="rId51"/>
    <p:sldId id="397" r:id="rId52"/>
    <p:sldId id="2575" r:id="rId53"/>
    <p:sldId id="474" r:id="rId54"/>
    <p:sldId id="475" r:id="rId55"/>
    <p:sldId id="294" r:id="rId56"/>
    <p:sldId id="268" r:id="rId57"/>
    <p:sldId id="2459" r:id="rId58"/>
    <p:sldId id="2415" r:id="rId59"/>
    <p:sldId id="2546" r:id="rId60"/>
    <p:sldId id="2221" r:id="rId61"/>
    <p:sldId id="2548" r:id="rId62"/>
    <p:sldId id="2576" r:id="rId63"/>
    <p:sldId id="2549" r:id="rId64"/>
    <p:sldId id="2551" r:id="rId65"/>
    <p:sldId id="2577" r:id="rId66"/>
    <p:sldId id="2578" r:id="rId67"/>
    <p:sldId id="2588" r:id="rId68"/>
    <p:sldId id="2591" r:id="rId69"/>
    <p:sldId id="2590" r:id="rId70"/>
    <p:sldId id="2584" r:id="rId71"/>
    <p:sldId id="481" r:id="rId72"/>
    <p:sldId id="2587" r:id="rId73"/>
    <p:sldId id="632" r:id="rId74"/>
  </p:sldIdLst>
  <p:sldSz cx="12188825" cy="6858000"/>
  <p:notesSz cx="6797675" cy="9926638"/>
  <p:defaultTextStyle>
    <a:defPPr>
      <a:defRPr lang="en-US"/>
    </a:defPPr>
    <a:lvl1pPr marL="0" algn="l" defTabSz="1218811" rtl="0" eaLnBrk="1" latinLnBrk="0" hangingPunct="1">
      <a:defRPr sz="2400" kern="1200">
        <a:solidFill>
          <a:schemeClr val="tx1"/>
        </a:solidFill>
        <a:latin typeface="+mn-lt"/>
        <a:ea typeface="+mn-ea"/>
        <a:cs typeface="+mn-cs"/>
      </a:defRPr>
    </a:lvl1pPr>
    <a:lvl2pPr marL="609405" algn="l" defTabSz="1218811" rtl="0" eaLnBrk="1" latinLnBrk="0" hangingPunct="1">
      <a:defRPr sz="2400" kern="1200">
        <a:solidFill>
          <a:schemeClr val="tx1"/>
        </a:solidFill>
        <a:latin typeface="+mn-lt"/>
        <a:ea typeface="+mn-ea"/>
        <a:cs typeface="+mn-cs"/>
      </a:defRPr>
    </a:lvl2pPr>
    <a:lvl3pPr marL="1218811" algn="l" defTabSz="1218811" rtl="0" eaLnBrk="1" latinLnBrk="0" hangingPunct="1">
      <a:defRPr sz="2400" kern="1200">
        <a:solidFill>
          <a:schemeClr val="tx1"/>
        </a:solidFill>
        <a:latin typeface="+mn-lt"/>
        <a:ea typeface="+mn-ea"/>
        <a:cs typeface="+mn-cs"/>
      </a:defRPr>
    </a:lvl3pPr>
    <a:lvl4pPr marL="1828216" algn="l" defTabSz="1218811" rtl="0" eaLnBrk="1" latinLnBrk="0" hangingPunct="1">
      <a:defRPr sz="2400" kern="1200">
        <a:solidFill>
          <a:schemeClr val="tx1"/>
        </a:solidFill>
        <a:latin typeface="+mn-lt"/>
        <a:ea typeface="+mn-ea"/>
        <a:cs typeface="+mn-cs"/>
      </a:defRPr>
    </a:lvl4pPr>
    <a:lvl5pPr marL="2437621" algn="l" defTabSz="1218811" rtl="0" eaLnBrk="1" latinLnBrk="0" hangingPunct="1">
      <a:defRPr sz="2400" kern="1200">
        <a:solidFill>
          <a:schemeClr val="tx1"/>
        </a:solidFill>
        <a:latin typeface="+mn-lt"/>
        <a:ea typeface="+mn-ea"/>
        <a:cs typeface="+mn-cs"/>
      </a:defRPr>
    </a:lvl5pPr>
    <a:lvl6pPr marL="3047027" algn="l" defTabSz="1218811" rtl="0" eaLnBrk="1" latinLnBrk="0" hangingPunct="1">
      <a:defRPr sz="2400" kern="1200">
        <a:solidFill>
          <a:schemeClr val="tx1"/>
        </a:solidFill>
        <a:latin typeface="+mn-lt"/>
        <a:ea typeface="+mn-ea"/>
        <a:cs typeface="+mn-cs"/>
      </a:defRPr>
    </a:lvl6pPr>
    <a:lvl7pPr marL="3656432" algn="l" defTabSz="1218811" rtl="0" eaLnBrk="1" latinLnBrk="0" hangingPunct="1">
      <a:defRPr sz="2400" kern="1200">
        <a:solidFill>
          <a:schemeClr val="tx1"/>
        </a:solidFill>
        <a:latin typeface="+mn-lt"/>
        <a:ea typeface="+mn-ea"/>
        <a:cs typeface="+mn-cs"/>
      </a:defRPr>
    </a:lvl7pPr>
    <a:lvl8pPr marL="4265837" algn="l" defTabSz="1218811" rtl="0" eaLnBrk="1" latinLnBrk="0" hangingPunct="1">
      <a:defRPr sz="2400" kern="1200">
        <a:solidFill>
          <a:schemeClr val="tx1"/>
        </a:solidFill>
        <a:latin typeface="+mn-lt"/>
        <a:ea typeface="+mn-ea"/>
        <a:cs typeface="+mn-cs"/>
      </a:defRPr>
    </a:lvl8pPr>
    <a:lvl9pPr marL="4875243" algn="l" defTabSz="1218811"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52AF428-F110-4031-8C7D-0A0E36E0D845}">
          <p14:sldIdLst>
            <p14:sldId id="2554"/>
          </p14:sldIdLst>
        </p14:section>
        <p14:section name="Default Section" id="{FFA4570C-CC30-47DB-914F-FC9F0BC00E0C}">
          <p14:sldIdLst>
            <p14:sldId id="2556"/>
            <p14:sldId id="2561"/>
            <p14:sldId id="2562"/>
            <p14:sldId id="2563"/>
            <p14:sldId id="2567"/>
            <p14:sldId id="636"/>
            <p14:sldId id="637"/>
            <p14:sldId id="2592"/>
            <p14:sldId id="562"/>
            <p14:sldId id="612"/>
            <p14:sldId id="2545"/>
            <p14:sldId id="635"/>
            <p14:sldId id="2583"/>
            <p14:sldId id="2565"/>
            <p14:sldId id="379"/>
            <p14:sldId id="2568"/>
            <p14:sldId id="497"/>
            <p14:sldId id="2586"/>
            <p14:sldId id="488"/>
            <p14:sldId id="482"/>
            <p14:sldId id="2569"/>
            <p14:sldId id="2570"/>
            <p14:sldId id="464"/>
            <p14:sldId id="380"/>
            <p14:sldId id="466"/>
            <p14:sldId id="435"/>
            <p14:sldId id="628"/>
            <p14:sldId id="417"/>
            <p14:sldId id="639"/>
            <p14:sldId id="426"/>
            <p14:sldId id="640"/>
            <p14:sldId id="641"/>
            <p14:sldId id="443"/>
            <p14:sldId id="642"/>
            <p14:sldId id="500"/>
            <p14:sldId id="2573"/>
            <p14:sldId id="467"/>
            <p14:sldId id="431"/>
            <p14:sldId id="465"/>
            <p14:sldId id="438"/>
            <p14:sldId id="397"/>
            <p14:sldId id="2575"/>
            <p14:sldId id="474"/>
            <p14:sldId id="475"/>
            <p14:sldId id="294"/>
            <p14:sldId id="268"/>
            <p14:sldId id="2459"/>
            <p14:sldId id="2415"/>
            <p14:sldId id="2546"/>
            <p14:sldId id="2221"/>
            <p14:sldId id="2548"/>
            <p14:sldId id="2576"/>
            <p14:sldId id="2549"/>
            <p14:sldId id="2551"/>
            <p14:sldId id="2577"/>
            <p14:sldId id="2578"/>
            <p14:sldId id="2588"/>
            <p14:sldId id="2591"/>
            <p14:sldId id="2590"/>
            <p14:sldId id="2584"/>
            <p14:sldId id="481"/>
            <p14:sldId id="2587"/>
            <p14:sldId id="632"/>
          </p14:sldIdLst>
        </p14:section>
      </p14:sectionLst>
    </p:ext>
    <p:ext uri="{EFAFB233-063F-42B5-8137-9DF3F51BA10A}">
      <p15:sldGuideLst xmlns:p15="http://schemas.microsoft.com/office/powerpoint/2012/main">
        <p15:guide id="3" pos="3839" userDrawn="1">
          <p15:clr>
            <a:srgbClr val="A4A3A4"/>
          </p15:clr>
        </p15:guide>
        <p15:guide id="4" orient="horz" pos="216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B3B3B3"/>
    <a:srgbClr val="999999"/>
    <a:srgbClr val="CCCCCC"/>
    <a:srgbClr val="961334"/>
    <a:srgbClr val="6C6F70"/>
    <a:srgbClr val="597AB5"/>
    <a:srgbClr val="EE7B00"/>
    <a:srgbClr val="CFCAC7"/>
    <a:srgbClr val="4214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98" autoAdjust="0"/>
    <p:restoredTop sz="75033" autoAdjust="0"/>
  </p:normalViewPr>
  <p:slideViewPr>
    <p:cSldViewPr snapToGrid="0">
      <p:cViewPr varScale="1">
        <p:scale>
          <a:sx n="59" d="100"/>
          <a:sy n="59" d="100"/>
        </p:scale>
        <p:origin x="605" y="53"/>
      </p:cViewPr>
      <p:guideLst>
        <p:guide pos="3839"/>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64" d="100"/>
        <a:sy n="64" d="100"/>
      </p:scale>
      <p:origin x="0" y="-10810"/>
    </p:cViewPr>
  </p:sorterViewPr>
  <p:notesViewPr>
    <p:cSldViewPr snapToGrid="0">
      <p:cViewPr varScale="1">
        <p:scale>
          <a:sx n="96" d="100"/>
          <a:sy n="96" d="100"/>
        </p:scale>
        <p:origin x="4374" y="96"/>
      </p:cViewPr>
      <p:guideLst>
        <p:guide orient="horz" pos="3126"/>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handoutMaster" Target="handoutMasters/handoutMaster1.xml"/><Relationship Id="rId7" Type="http://schemas.openxmlformats.org/officeDocument/2006/relationships/slideMaster" Target="slideMasters/slideMaster4.xml"/><Relationship Id="rId71" Type="http://schemas.openxmlformats.org/officeDocument/2006/relationships/slide" Target="slides/slide61.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0129DFB0-39C6-46CB-9010-D1344F0671B7}" type="datetimeFigureOut">
              <a:rPr lang="en-AU" smtClean="0"/>
              <a:t>22/04/2019</a:t>
            </a:fld>
            <a:endParaRPr lang="en-AU" dirty="0"/>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AU" dirty="0"/>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E9FB7B34-2489-470D-9977-AB970587CF6F}" type="slidenum">
              <a:rPr lang="en-AU" smtClean="0"/>
              <a:t>‹#›</a:t>
            </a:fld>
            <a:endParaRPr lang="en-AU"/>
          </a:p>
        </p:txBody>
      </p:sp>
    </p:spTree>
    <p:extLst>
      <p:ext uri="{BB962C8B-B14F-4D97-AF65-F5344CB8AC3E}">
        <p14:creationId xmlns:p14="http://schemas.microsoft.com/office/powerpoint/2010/main" val="302511479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0A2E0E3A-835C-4E89-B822-40FBD8892F99}" type="datetimeFigureOut">
              <a:rPr lang="en-AU" smtClean="0"/>
              <a:t>22/04/2019</a:t>
            </a:fld>
            <a:endParaRPr lang="en-AU"/>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59C4D8CE-9714-47DA-9CA1-FFF496958A6C}" type="slidenum">
              <a:rPr lang="en-AU" smtClean="0"/>
              <a:t>‹#›</a:t>
            </a:fld>
            <a:endParaRPr lang="en-AU"/>
          </a:p>
        </p:txBody>
      </p:sp>
    </p:spTree>
    <p:extLst>
      <p:ext uri="{BB962C8B-B14F-4D97-AF65-F5344CB8AC3E}">
        <p14:creationId xmlns:p14="http://schemas.microsoft.com/office/powerpoint/2010/main" val="1217611455"/>
      </p:ext>
    </p:extLst>
  </p:cSld>
  <p:clrMap bg1="lt1" tx1="dk1" bg2="lt2" tx2="dk2" accent1="accent1" accent2="accent2" accent3="accent3" accent4="accent4" accent5="accent5" accent6="accent6" hlink="hlink" folHlink="folHlink"/>
  <p:hf sldNum="0" hdr="0" ftr="0" dt="0"/>
  <p:notesStyle>
    <a:lvl1pPr marL="0" algn="l" defTabSz="1218811" rtl="0" eaLnBrk="1" latinLnBrk="0" hangingPunct="1">
      <a:defRPr sz="1600" kern="1200">
        <a:solidFill>
          <a:schemeClr val="tx1"/>
        </a:solidFill>
        <a:latin typeface="+mn-lt"/>
        <a:ea typeface="+mn-ea"/>
        <a:cs typeface="+mn-cs"/>
      </a:defRPr>
    </a:lvl1pPr>
    <a:lvl2pPr marL="609405" algn="l" defTabSz="1218811" rtl="0" eaLnBrk="1" latinLnBrk="0" hangingPunct="1">
      <a:defRPr sz="1600" kern="1200">
        <a:solidFill>
          <a:schemeClr val="tx1"/>
        </a:solidFill>
        <a:latin typeface="+mn-lt"/>
        <a:ea typeface="+mn-ea"/>
        <a:cs typeface="+mn-cs"/>
      </a:defRPr>
    </a:lvl2pPr>
    <a:lvl3pPr marL="1218811" algn="l" defTabSz="1218811" rtl="0" eaLnBrk="1" latinLnBrk="0" hangingPunct="1">
      <a:defRPr sz="1600" kern="1200">
        <a:solidFill>
          <a:schemeClr val="tx1"/>
        </a:solidFill>
        <a:latin typeface="+mn-lt"/>
        <a:ea typeface="+mn-ea"/>
        <a:cs typeface="+mn-cs"/>
      </a:defRPr>
    </a:lvl3pPr>
    <a:lvl4pPr marL="1828216" algn="l" defTabSz="1218811" rtl="0" eaLnBrk="1" latinLnBrk="0" hangingPunct="1">
      <a:defRPr sz="1600" kern="1200">
        <a:solidFill>
          <a:schemeClr val="tx1"/>
        </a:solidFill>
        <a:latin typeface="+mn-lt"/>
        <a:ea typeface="+mn-ea"/>
        <a:cs typeface="+mn-cs"/>
      </a:defRPr>
    </a:lvl4pPr>
    <a:lvl5pPr marL="2437621" algn="l" defTabSz="1218811" rtl="0" eaLnBrk="1" latinLnBrk="0" hangingPunct="1">
      <a:defRPr sz="1600" kern="1200">
        <a:solidFill>
          <a:schemeClr val="tx1"/>
        </a:solidFill>
        <a:latin typeface="+mn-lt"/>
        <a:ea typeface="+mn-ea"/>
        <a:cs typeface="+mn-cs"/>
      </a:defRPr>
    </a:lvl5pPr>
    <a:lvl6pPr marL="3047027" algn="l" defTabSz="1218811" rtl="0" eaLnBrk="1" latinLnBrk="0" hangingPunct="1">
      <a:defRPr sz="1600" kern="1200">
        <a:solidFill>
          <a:schemeClr val="tx1"/>
        </a:solidFill>
        <a:latin typeface="+mn-lt"/>
        <a:ea typeface="+mn-ea"/>
        <a:cs typeface="+mn-cs"/>
      </a:defRPr>
    </a:lvl6pPr>
    <a:lvl7pPr marL="3656432" algn="l" defTabSz="1218811" rtl="0" eaLnBrk="1" latinLnBrk="0" hangingPunct="1">
      <a:defRPr sz="1600" kern="1200">
        <a:solidFill>
          <a:schemeClr val="tx1"/>
        </a:solidFill>
        <a:latin typeface="+mn-lt"/>
        <a:ea typeface="+mn-ea"/>
        <a:cs typeface="+mn-cs"/>
      </a:defRPr>
    </a:lvl7pPr>
    <a:lvl8pPr marL="4265837" algn="l" defTabSz="1218811" rtl="0" eaLnBrk="1" latinLnBrk="0" hangingPunct="1">
      <a:defRPr sz="1600" kern="1200">
        <a:solidFill>
          <a:schemeClr val="tx1"/>
        </a:solidFill>
        <a:latin typeface="+mn-lt"/>
        <a:ea typeface="+mn-ea"/>
        <a:cs typeface="+mn-cs"/>
      </a:defRPr>
    </a:lvl8pPr>
    <a:lvl9pPr marL="4875243" algn="l" defTabSz="1218811"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90369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b="1">
                <a:solidFill>
                  <a:schemeClr val="tx1"/>
                </a:solidFill>
                <a:latin typeface="Arial" panose="020B0604020202020204" pitchFamily="34" charset="0"/>
              </a:defRPr>
            </a:lvl1pPr>
            <a:lvl2pPr marL="742950" indent="-285750" defTabSz="968375">
              <a:defRPr b="1">
                <a:solidFill>
                  <a:schemeClr val="tx1"/>
                </a:solidFill>
                <a:latin typeface="Arial" panose="020B0604020202020204" pitchFamily="34" charset="0"/>
              </a:defRPr>
            </a:lvl2pPr>
            <a:lvl3pPr marL="1143000" indent="-228600" defTabSz="968375">
              <a:defRPr b="1">
                <a:solidFill>
                  <a:schemeClr val="tx1"/>
                </a:solidFill>
                <a:latin typeface="Arial" panose="020B0604020202020204" pitchFamily="34" charset="0"/>
              </a:defRPr>
            </a:lvl3pPr>
            <a:lvl4pPr marL="1600200" indent="-228600" defTabSz="968375">
              <a:defRPr b="1">
                <a:solidFill>
                  <a:schemeClr val="tx1"/>
                </a:solidFill>
                <a:latin typeface="Arial" panose="020B0604020202020204" pitchFamily="34" charset="0"/>
              </a:defRPr>
            </a:lvl4pPr>
            <a:lvl5pPr marL="2057400" indent="-228600" defTabSz="968375">
              <a:defRPr b="1">
                <a:solidFill>
                  <a:schemeClr val="tx1"/>
                </a:solidFill>
                <a:latin typeface="Arial" panose="020B0604020202020204" pitchFamily="34" charset="0"/>
              </a:defRPr>
            </a:lvl5pPr>
            <a:lvl6pPr marL="2514600" indent="-228600" defTabSz="968375" eaLnBrk="0" fontAlgn="base" hangingPunct="0">
              <a:spcBef>
                <a:spcPct val="0"/>
              </a:spcBef>
              <a:spcAft>
                <a:spcPct val="0"/>
              </a:spcAft>
              <a:defRPr b="1">
                <a:solidFill>
                  <a:schemeClr val="tx1"/>
                </a:solidFill>
                <a:latin typeface="Arial" panose="020B0604020202020204" pitchFamily="34" charset="0"/>
              </a:defRPr>
            </a:lvl6pPr>
            <a:lvl7pPr marL="2971800" indent="-228600" defTabSz="968375" eaLnBrk="0" fontAlgn="base" hangingPunct="0">
              <a:spcBef>
                <a:spcPct val="0"/>
              </a:spcBef>
              <a:spcAft>
                <a:spcPct val="0"/>
              </a:spcAft>
              <a:defRPr b="1">
                <a:solidFill>
                  <a:schemeClr val="tx1"/>
                </a:solidFill>
                <a:latin typeface="Arial" panose="020B0604020202020204" pitchFamily="34" charset="0"/>
              </a:defRPr>
            </a:lvl7pPr>
            <a:lvl8pPr marL="3429000" indent="-228600" defTabSz="968375" eaLnBrk="0" fontAlgn="base" hangingPunct="0">
              <a:spcBef>
                <a:spcPct val="0"/>
              </a:spcBef>
              <a:spcAft>
                <a:spcPct val="0"/>
              </a:spcAft>
              <a:defRPr b="1">
                <a:solidFill>
                  <a:schemeClr val="tx1"/>
                </a:solidFill>
                <a:latin typeface="Arial" panose="020B0604020202020204" pitchFamily="34" charset="0"/>
              </a:defRPr>
            </a:lvl8pPr>
            <a:lvl9pPr marL="3886200" indent="-228600" defTabSz="968375" eaLnBrk="0" fontAlgn="base" hangingPunct="0">
              <a:spcBef>
                <a:spcPct val="0"/>
              </a:spcBef>
              <a:spcAft>
                <a:spcPct val="0"/>
              </a:spcAft>
              <a:defRPr b="1">
                <a:solidFill>
                  <a:schemeClr val="tx1"/>
                </a:solidFill>
                <a:latin typeface="Arial" panose="020B0604020202020204" pitchFamily="34" charset="0"/>
              </a:defRPr>
            </a:lvl9pPr>
          </a:lstStyle>
          <a:p>
            <a:fld id="{B4B4810A-34BD-44EF-ACF2-371688F1C4CD}" type="slidenum">
              <a:rPr lang="en-US" altLang="en-US" b="0" smtClean="0"/>
              <a:pPr/>
              <a:t>10</a:t>
            </a:fld>
            <a:endParaRPr lang="en-US" altLang="en-US" b="0"/>
          </a:p>
        </p:txBody>
      </p:sp>
      <p:sp>
        <p:nvSpPr>
          <p:cNvPr id="10243" name="Rectangle 2"/>
          <p:cNvSpPr>
            <a:spLocks noGrp="1" noRot="1" noChangeAspect="1" noChangeArrowheads="1" noTextEdit="1"/>
          </p:cNvSpPr>
          <p:nvPr>
            <p:ph type="sldImg"/>
          </p:nvPr>
        </p:nvSpPr>
        <p:spPr>
          <a:xfrm>
            <a:off x="90488" y="744538"/>
            <a:ext cx="6616700" cy="3722687"/>
          </a:xfrm>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natural treatment “toolbox” spans the spectrum of upland to wetland ecosystems engineered to achieve project water quality objectives.</a:t>
            </a:r>
          </a:p>
          <a:p>
            <a:endParaRPr lang="en-US" altLang="en-US" dirty="0"/>
          </a:p>
          <a:p>
            <a:r>
              <a:rPr lang="en-US" altLang="en-US" dirty="0"/>
              <a:t>Our starting perspective is that, with any water quality issue, there is probably a natural treatment system that can mimic nature that can be applied to solve the problem. </a:t>
            </a:r>
          </a:p>
          <a:p>
            <a:endParaRPr lang="en-US" altLang="en-US" dirty="0"/>
          </a:p>
          <a:p>
            <a:r>
              <a:rPr lang="en-US" altLang="en-US" dirty="0"/>
              <a:t>That includes a range of possibilities, shown here from left to right, that includes upland systems like land application and engineered plant uptake systems, to surface flow and subsurface flow wetlands, to passive media beds such as anaerobic biochemical reactors, and to ponds, which may include floating wetlands or aeration systems. </a:t>
            </a:r>
          </a:p>
          <a:p>
            <a:endParaRPr lang="en-US" altLang="en-US" dirty="0"/>
          </a:p>
          <a:p>
            <a:r>
              <a:rPr lang="en-US" altLang="en-US" dirty="0"/>
              <a:t>These types of systems and the benefits they bring can be reviewed and compared to see whether any of them “fit” the environmental setting of the project. </a:t>
            </a:r>
          </a:p>
          <a:p>
            <a:endParaRPr lang="en-US" altLang="en-US" dirty="0"/>
          </a:p>
          <a:p>
            <a:r>
              <a:rPr lang="en-US" altLang="en-US" dirty="0"/>
              <a:t>For this presentation, we are focusing on biochemical reactors. Their history as a technology is drawn from observations of the improvement effect on metal and nutrient pollution by natural wetlands, particularly the sediments, and natural underlying aquifer soils and materials. </a:t>
            </a:r>
          </a:p>
          <a:p>
            <a:endParaRPr lang="en-US" altLang="en-US" dirty="0"/>
          </a:p>
          <a:p>
            <a:endParaRPr lang="en-US" altLang="en-US" dirty="0"/>
          </a:p>
        </p:txBody>
      </p:sp>
    </p:spTree>
    <p:extLst>
      <p:ext uri="{BB962C8B-B14F-4D97-AF65-F5344CB8AC3E}">
        <p14:creationId xmlns:p14="http://schemas.microsoft.com/office/powerpoint/2010/main" val="2184629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concept we want to introduce is that the </a:t>
            </a:r>
            <a:r>
              <a:rPr lang="en-US" dirty="0" err="1"/>
              <a:t>BCR</a:t>
            </a:r>
            <a:r>
              <a:rPr lang="en-US" dirty="0"/>
              <a:t> is rarely implemented as a single unit treatment process. Instead, as we’ll show in our examples, we will typically employ multiple cells in series of one or more type of system to complement </a:t>
            </a:r>
            <a:r>
              <a:rPr lang="en-US" dirty="0" err="1"/>
              <a:t>BCR</a:t>
            </a:r>
            <a:r>
              <a:rPr lang="en-US" dirty="0"/>
              <a:t> treatment. </a:t>
            </a:r>
          </a:p>
          <a:p>
            <a:endParaRPr lang="en-US" dirty="0"/>
          </a:p>
          <a:p>
            <a:r>
              <a:rPr lang="en-US" dirty="0"/>
              <a:t>As we mentioned earlier, this may include a sedimentation basin for precipitate formation and settling, followed by a biological transformation step using a </a:t>
            </a:r>
            <a:r>
              <a:rPr lang="en-US" dirty="0" err="1"/>
              <a:t>BCR</a:t>
            </a:r>
            <a:r>
              <a:rPr lang="en-US" dirty="0"/>
              <a:t> and a final conditioning or polishing step, to remove residuals produced by the biological process. This rationale then is based upon the idea of the unit process approach. </a:t>
            </a:r>
          </a:p>
          <a:p>
            <a:endParaRPr lang="en-US" dirty="0"/>
          </a:p>
          <a:p>
            <a:r>
              <a:rPr lang="en-US" dirty="0"/>
              <a:t>A second rationale for developing a sequence of systems is to compartmentalize flow. This means that a system could be divided into smaller systems primarily to improve the hydraulics. Treatment wetlands typically function as a series of 3 mixed tanks in series. Reactors have similar hydraulic characteristics and can be modeled as such. The primary benefit of this approach is to minimize the potential for short-circuiting. </a:t>
            </a:r>
          </a:p>
          <a:p>
            <a:endParaRPr lang="en-US" dirty="0"/>
          </a:p>
          <a:p>
            <a:r>
              <a:rPr lang="en-US" dirty="0"/>
              <a:t>The final consideration is operationally, where there may be a need to route flows from one unit to another parallel treatment train to allow access for maintenance or other reason. </a:t>
            </a:r>
          </a:p>
        </p:txBody>
      </p:sp>
    </p:spTree>
    <p:extLst>
      <p:ext uri="{BB962C8B-B14F-4D97-AF65-F5344CB8AC3E}">
        <p14:creationId xmlns:p14="http://schemas.microsoft.com/office/powerpoint/2010/main" val="3403389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C7672E89-E491-4D1C-9066-7A33E61502DF}" type="slidenum">
              <a:rPr lang="en-US" smtClean="0"/>
              <a:pPr/>
              <a:t>12</a:t>
            </a:fld>
            <a:endParaRPr lang="en-US" dirty="0"/>
          </a:p>
        </p:txBody>
      </p:sp>
      <p:sp>
        <p:nvSpPr>
          <p:cNvPr id="115715" name="Rectangle 2"/>
          <p:cNvSpPr>
            <a:spLocks noGrp="1" noRot="1" noChangeAspect="1" noChangeArrowheads="1" noTextEdit="1"/>
          </p:cNvSpPr>
          <p:nvPr>
            <p:ph type="sldImg"/>
          </p:nvPr>
        </p:nvSpPr>
        <p:spPr>
          <a:xfrm>
            <a:off x="90488" y="744538"/>
            <a:ext cx="6616700" cy="3722687"/>
          </a:xfrm>
          <a:ln/>
        </p:spPr>
      </p:sp>
      <p:sp>
        <p:nvSpPr>
          <p:cNvPr id="115716" name="Rectangle 3"/>
          <p:cNvSpPr>
            <a:spLocks noGrp="1" noChangeArrowheads="1"/>
          </p:cNvSpPr>
          <p:nvPr>
            <p:ph type="body" idx="1"/>
          </p:nvPr>
        </p:nvSpPr>
        <p:spPr>
          <a:noFill/>
          <a:ln/>
        </p:spPr>
        <p:txBody>
          <a:bodyPr/>
          <a:lstStyle/>
          <a:p>
            <a:pPr eaLnBrk="1" hangingPunct="1"/>
            <a:r>
              <a:rPr lang="en-US" dirty="0"/>
              <a:t>Stepping back a bit further, the treatment train concept can be expanded to include multiple treatment processes as a system, where an initial equalization step leads to a primary treatment process such as sedimentation followed by the biological treatment process (analogous to secondary treatment) and a tertiary treatment process for water quality polishing. This concept also includes the understanding that the treatment media will require replacement or regeneration. This process perspective is appropriate for both passive and active forms of treatment. </a:t>
            </a:r>
          </a:p>
          <a:p>
            <a:pPr eaLnBrk="1" hangingPunct="1"/>
            <a:endParaRPr lang="en-US" dirty="0"/>
          </a:p>
          <a:p>
            <a:pPr eaLnBrk="1" hangingPunct="1"/>
            <a:endParaRPr lang="en-US" dirty="0"/>
          </a:p>
          <a:p>
            <a:pPr eaLnBrk="1" hangingPunct="1"/>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bg1"/>
                </a:solidFill>
                <a:latin typeface="Arial" pitchFamily="34" charset="0"/>
                <a:ea typeface="+mn-ea"/>
                <a:cs typeface="Arial" pitchFamily="34" charset="0"/>
              </a:rPr>
              <a:t>Since we’re focusing on mine-water for this presentation, the figure on the left notes the many forms that water can be found in on mining projects. This includes surface drainage from mines and rock piles to groundwater seeps and leachate, all of which may be contaminated by dissolved metals, inorganic ions and other substances such as nitrogen. </a:t>
            </a:r>
          </a:p>
          <a:p>
            <a:endParaRPr lang="en-US" sz="1600" kern="1200" dirty="0">
              <a:solidFill>
                <a:schemeClr val="bg1"/>
              </a:solidFill>
              <a:latin typeface="Arial" pitchFamily="34" charset="0"/>
              <a:ea typeface="+mn-ea"/>
              <a:cs typeface="Arial" pitchFamily="34" charset="0"/>
            </a:endParaRPr>
          </a:p>
          <a:p>
            <a:r>
              <a:rPr lang="en-US" sz="1600" kern="1200" dirty="0">
                <a:solidFill>
                  <a:schemeClr val="bg1"/>
                </a:solidFill>
                <a:latin typeface="Arial" pitchFamily="34" charset="0"/>
                <a:ea typeface="+mn-ea"/>
                <a:cs typeface="Arial" pitchFamily="34" charset="0"/>
              </a:rPr>
              <a:t>The potential for water quality impacts varies widely these types of waters and there is rarely a single pollutant that requires treatment. </a:t>
            </a:r>
          </a:p>
          <a:p>
            <a:endParaRPr lang="en-US" sz="1600" kern="1200" dirty="0">
              <a:solidFill>
                <a:schemeClr val="bg1"/>
              </a:solidFill>
              <a:latin typeface="Arial" pitchFamily="34" charset="0"/>
              <a:ea typeface="+mn-ea"/>
              <a:cs typeface="Arial" pitchFamily="34" charset="0"/>
            </a:endParaRPr>
          </a:p>
          <a:p>
            <a:r>
              <a:rPr lang="en-US" sz="1600" kern="1200" dirty="0">
                <a:solidFill>
                  <a:schemeClr val="bg1"/>
                </a:solidFill>
                <a:latin typeface="Arial" pitchFamily="34" charset="0"/>
                <a:ea typeface="+mn-ea"/>
                <a:cs typeface="Arial" pitchFamily="34" charset="0"/>
              </a:rPr>
              <a:t>This description of the mine water pollutant environment can be generalized more broadly to other industrial sources, such as manufacturing and power. These facilities can generate process wastewaters and concentrates and impact site stormwater. All tend to have in common that metals and inorganic ions occur at concentrations significantly above background or may exceed water quality criteria. </a:t>
            </a:r>
          </a:p>
          <a:p>
            <a:endParaRPr lang="en-US" sz="1600" kern="1200" dirty="0">
              <a:solidFill>
                <a:schemeClr val="bg1"/>
              </a:solidFill>
              <a:latin typeface="Arial" pitchFamily="34" charset="0"/>
              <a:ea typeface="+mn-ea"/>
              <a:cs typeface="Arial" pitchFamily="34" charset="0"/>
            </a:endParaRPr>
          </a:p>
          <a:p>
            <a:r>
              <a:rPr lang="en-US" sz="1600" kern="1200" dirty="0">
                <a:solidFill>
                  <a:schemeClr val="bg1"/>
                </a:solidFill>
                <a:latin typeface="Arial" pitchFamily="34" charset="0"/>
                <a:ea typeface="+mn-ea"/>
                <a:cs typeface="Arial" pitchFamily="34" charset="0"/>
              </a:rPr>
              <a:t>Also, the flow and timing of these waters are typically in ranges beyond what may naturally occur and require management. </a:t>
            </a:r>
          </a:p>
        </p:txBody>
      </p:sp>
    </p:spTree>
    <p:extLst>
      <p:ext uri="{BB962C8B-B14F-4D97-AF65-F5344CB8AC3E}">
        <p14:creationId xmlns:p14="http://schemas.microsoft.com/office/powerpoint/2010/main" val="3983673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wide range of types of waters will require different approaches to treatment based upon their water chemistry.</a:t>
            </a:r>
          </a:p>
          <a:p>
            <a:endParaRPr lang="en-US" dirty="0"/>
          </a:p>
          <a:p>
            <a:r>
              <a:rPr lang="en-US" dirty="0"/>
              <a:t>From the perspective of applying biochemical reactors appropriately, we make two distinctions in water chemistry. First, constituents that will form oxy hydroxide precipitates will require a step to allow this process to occur before flowing to a </a:t>
            </a:r>
            <a:r>
              <a:rPr lang="en-US" dirty="0" err="1"/>
              <a:t>BCR</a:t>
            </a:r>
            <a:r>
              <a:rPr lang="en-US" dirty="0"/>
              <a:t>. The precipitates can clog or reduce longevity of the substrate. This pretreatment step will remove iron and aluminum from the influent water. This treatment is primarily chemical in nature. Mn bearing water will pass through an organic </a:t>
            </a:r>
            <a:r>
              <a:rPr lang="en-US" dirty="0" err="1"/>
              <a:t>BCR</a:t>
            </a:r>
            <a:r>
              <a:rPr lang="en-US" dirty="0"/>
              <a:t>, typically, and is treated by a post </a:t>
            </a:r>
            <a:r>
              <a:rPr lang="en-US" dirty="0" err="1"/>
              <a:t>BCR</a:t>
            </a:r>
            <a:r>
              <a:rPr lang="en-US" dirty="0"/>
              <a:t> process. </a:t>
            </a:r>
          </a:p>
          <a:p>
            <a:endParaRPr lang="en-US" dirty="0"/>
          </a:p>
          <a:p>
            <a:r>
              <a:rPr lang="en-US" dirty="0"/>
              <a:t>The second type of water does not include oxyhydroxide bearing water  and does not require chemical pretreatment. Some degree of sedimentation may be required for TSS removal if inorganic solids are part of the water stream.</a:t>
            </a:r>
          </a:p>
          <a:p>
            <a:endParaRPr lang="en-US" dirty="0"/>
          </a:p>
        </p:txBody>
      </p:sp>
    </p:spTree>
    <p:extLst>
      <p:ext uri="{BB962C8B-B14F-4D97-AF65-F5344CB8AC3E}">
        <p14:creationId xmlns:p14="http://schemas.microsoft.com/office/powerpoint/2010/main" val="3080021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dirty="0"/>
              <a:t>At this stage in the development of passive treatment technology, there have been many projects completed by our firm and others that have demonstrated that passive treatment is an effective method of improving water quality. </a:t>
            </a:r>
          </a:p>
          <a:p>
            <a:endParaRPr lang="en-US" dirty="0"/>
          </a:p>
          <a:p>
            <a:r>
              <a:rPr lang="en-US" dirty="0"/>
              <a:t>This figure shows the familiar periodic table of elements, with colors that show elements shown to be treatable through anaerobic reduction (in blue), as we showed you for selenium in our first example, and through oxidation and precipitation (in orange), as we showed for our examples of alkaline and acidic iron-dominated waters.</a:t>
            </a:r>
          </a:p>
          <a:p>
            <a:endParaRPr lang="en-US" dirty="0"/>
          </a:p>
          <a:p>
            <a:r>
              <a:rPr lang="en-US" dirty="0"/>
              <a:t>What is striking about this chart is that you can see that most experience with metals show that they are treatable with biological reduction. This is why we have built our case studies around the BCRs; they are effective and space efficient.</a:t>
            </a:r>
          </a:p>
          <a:p>
            <a:r>
              <a:rPr lang="en-US" dirty="0"/>
              <a:t> </a:t>
            </a:r>
          </a:p>
          <a:p>
            <a:r>
              <a:rPr lang="en-US" dirty="0"/>
              <a:t>Also, some contaminants such as arsenic, and common nutrients such as nitrogen and phosphorus, require a sequence of aerobic and anaerobic processes. </a:t>
            </a:r>
          </a:p>
          <a:p>
            <a:endParaRPr lang="en-US" dirty="0"/>
          </a:p>
          <a:p>
            <a:r>
              <a:rPr lang="en-US" dirty="0"/>
              <a:t>Finally, many salts such as chloride in light blue are environmentally conservative and are not treatable directly by passive treatment. In these cases, active treatment or dilution are common approaches.  </a:t>
            </a:r>
          </a:p>
          <a:p>
            <a:endParaRPr lang="en-US" dirty="0"/>
          </a:p>
          <a:p>
            <a:endParaRPr lang="en-US" dirty="0"/>
          </a:p>
        </p:txBody>
      </p:sp>
      <p:sp>
        <p:nvSpPr>
          <p:cNvPr id="4" name="Slide Number Placeholder 3"/>
          <p:cNvSpPr>
            <a:spLocks noGrp="1"/>
          </p:cNvSpPr>
          <p:nvPr>
            <p:ph type="sldNum" sz="quarter" idx="10"/>
          </p:nvPr>
        </p:nvSpPr>
        <p:spPr/>
        <p:txBody>
          <a:bodyPr/>
          <a:lstStyle/>
          <a:p>
            <a:fld id="{36DBF923-0254-49B9-B549-7C0BDDD02BB1}" type="slidenum">
              <a:rPr lang="en-US" smtClean="0"/>
              <a:t>15</a:t>
            </a:fld>
            <a:endParaRPr lang="en-US" dirty="0"/>
          </a:p>
        </p:txBody>
      </p:sp>
    </p:spTree>
    <p:extLst>
      <p:ext uri="{BB962C8B-B14F-4D97-AF65-F5344CB8AC3E}">
        <p14:creationId xmlns:p14="http://schemas.microsoft.com/office/powerpoint/2010/main" val="3505279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dirty="0"/>
              <a:t>Now that we’ve introduced the idea of precipitate bearing water and the wide range of water types that may be encountered, we want to return to the idea of the passive treatment system toolbox.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Designers can take different passive units (tools) from their passive treatment toolbox to build a system unique to each chemistry and site condition</a:t>
            </a:r>
          </a:p>
          <a:p>
            <a:endParaRPr lang="en-US" dirty="0"/>
          </a:p>
          <a:p>
            <a:r>
              <a:rPr lang="en-US" dirty="0"/>
              <a:t>For mine- and industrial wastewaters , the toolbox is divided into two categories either 1) abiotic or geochemically based units or 2) biological treatment units. </a:t>
            </a:r>
          </a:p>
          <a:p>
            <a:endParaRPr lang="en-US" dirty="0"/>
          </a:p>
          <a:p>
            <a:r>
              <a:rPr lang="en-US" dirty="0"/>
              <a:t>The abiotic units are often used as pretreatment tools to biological-based units; they are commonly limestone-based and designed on abiotic geochemical reactions such as how much acidity can be neutralized per unit area, per day.  </a:t>
            </a:r>
          </a:p>
          <a:p>
            <a:endParaRPr lang="en-US" dirty="0"/>
          </a:p>
          <a:p>
            <a:r>
              <a:rPr lang="en-US" dirty="0"/>
              <a:t>The typical goal is to raise pH, add alkalinity, and/or neutralize and reduce stored metal acidity. This typically results in precipitation and removal of iron and aluminum.</a:t>
            </a:r>
          </a:p>
          <a:p>
            <a:endParaRPr lang="en-US" dirty="0"/>
          </a:p>
          <a:p>
            <a:r>
              <a:rPr lang="en-US" dirty="0"/>
              <a:t>The biologically-based units are engineered to promote either 1) anaerobic biological activity that results in the precipitation of metal sulfides or the transformation to elemental forms </a:t>
            </a:r>
            <a:r>
              <a:rPr lang="en-US" b="1" i="1" dirty="0"/>
              <a:t>or</a:t>
            </a:r>
            <a:r>
              <a:rPr lang="en-US" dirty="0"/>
              <a:t> 2) aerobic units used for polishing secondary parameters, such as excess biological oxygen demand, color, and sulfide.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Because they rely upon hydraulic residence times of one or more days, they can be the largest unit in a passive treatment design</a:t>
            </a:r>
          </a:p>
          <a:p>
            <a:endParaRPr lang="en-US" dirty="0"/>
          </a:p>
          <a:p>
            <a:r>
              <a:rPr lang="en-US" dirty="0"/>
              <a:t>One of the main concerns regarding any biological treatment is year round operation in cold climate conditions.  The biological-based units can be insulated using treatment media and soil to permit year-round operation in extremely cold environments. </a:t>
            </a:r>
          </a:p>
        </p:txBody>
      </p:sp>
      <p:sp>
        <p:nvSpPr>
          <p:cNvPr id="4" name="Slide Number Placeholder 3"/>
          <p:cNvSpPr>
            <a:spLocks noGrp="1"/>
          </p:cNvSpPr>
          <p:nvPr>
            <p:ph type="sldNum" sz="quarter" idx="10"/>
          </p:nvPr>
        </p:nvSpPr>
        <p:spPr/>
        <p:txBody>
          <a:bodyPr/>
          <a:lstStyle/>
          <a:p>
            <a:fld id="{ACCE71FC-B604-4EB7-8BD4-8A8A920434A5}" type="slidenum">
              <a:rPr lang="en-US" smtClean="0"/>
              <a:t>16</a:t>
            </a:fld>
            <a:endParaRPr lang="en-US" dirty="0"/>
          </a:p>
        </p:txBody>
      </p:sp>
    </p:spTree>
    <p:extLst>
      <p:ext uri="{BB962C8B-B14F-4D97-AF65-F5344CB8AC3E}">
        <p14:creationId xmlns:p14="http://schemas.microsoft.com/office/powerpoint/2010/main" val="2641390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indent="0">
              <a:lnSpc>
                <a:spcPct val="90000"/>
              </a:lnSpc>
              <a:buFont typeface="Arial" panose="020B0604020202020204" pitchFamily="34" charset="0"/>
              <a:buNone/>
            </a:pPr>
            <a:r>
              <a:rPr lang="en-US" dirty="0">
                <a:ea typeface="Times New Roman" panose="02020603050405020304" pitchFamily="18" charset="0"/>
                <a:cs typeface="Times New Roman" panose="02020603050405020304" pitchFamily="18" charset="0"/>
              </a:rPr>
              <a:t>A typical biochemical reactor consists of a compostable organic layer overlying a subsurface drain to create vertical water flow through the substrate and a water control structure to keep the organic layer flooded thereby promoting and maintaining anoxic conditions. T</a:t>
            </a:r>
            <a:r>
              <a:rPr lang="en-US" sz="1200" dirty="0">
                <a:ea typeface="Times New Roman" panose="02020603050405020304" pitchFamily="18" charset="0"/>
                <a:cs typeface="Times New Roman" panose="02020603050405020304" pitchFamily="18" charset="0"/>
              </a:rPr>
              <a:t>he media is designed using locally available and sustainable materials to supply long-term carbon and minimize permeability loss.  These s</a:t>
            </a:r>
            <a:r>
              <a:rPr lang="en-US" dirty="0">
                <a:ea typeface="Times New Roman" panose="02020603050405020304" pitchFamily="18" charset="0"/>
                <a:cs typeface="Times New Roman" panose="02020603050405020304" pitchFamily="18" charset="0"/>
              </a:rPr>
              <a:t>ystems are designed to last 10 – 20 years.</a:t>
            </a:r>
          </a:p>
          <a:p>
            <a:pPr marL="0" indent="0">
              <a:lnSpc>
                <a:spcPct val="90000"/>
              </a:lnSpc>
              <a:buFont typeface="Arial" panose="020B0604020202020204" pitchFamily="34" charset="0"/>
              <a:buNone/>
            </a:pPr>
            <a:endParaRPr lang="en-US" dirty="0">
              <a:ea typeface="Times New Roman" panose="02020603050405020304" pitchFamily="18" charset="0"/>
              <a:cs typeface="Times New Roman" panose="02020603050405020304" pitchFamily="18" charset="0"/>
            </a:endParaRPr>
          </a:p>
          <a:p>
            <a:pPr marL="0" indent="0">
              <a:lnSpc>
                <a:spcPct val="90000"/>
              </a:lnSpc>
              <a:buFont typeface="Arial" panose="020B0604020202020204" pitchFamily="34" charset="0"/>
              <a:buNone/>
            </a:pPr>
            <a:r>
              <a:rPr lang="en-US" dirty="0">
                <a:ea typeface="Times New Roman" panose="02020603050405020304" pitchFamily="18" charset="0"/>
                <a:cs typeface="Times New Roman" panose="02020603050405020304" pitchFamily="18" charset="0"/>
              </a:rPr>
              <a:t>Due to the high carbon content and the anaerobic nature of the biochemical reactor, the effluent tends to contain elevated biological oxygen demand, color, and excess sulfide with no dissolved oxygen.  As such, biochemical reactors are designed and constructed with an accompanying aerobic polishing cell (APC) that is designed to remove the biological oxygen demand and color, oxidize any residual sulfide, and raise the dissolved oxygen of the final effluent.  The aerobic polishing cells can be either fill and drain gravel bed units that operate by slowly filling and then rapidly draining, surface flow wetlands, or some combination of both.</a:t>
            </a:r>
          </a:p>
          <a:p>
            <a:pPr marL="171450" indent="-171450">
              <a:lnSpc>
                <a:spcPct val="90000"/>
              </a:lnSpc>
              <a:buFont typeface="Arial" panose="020B0604020202020204" pitchFamily="34" charset="0"/>
              <a:buChar char="•"/>
            </a:pPr>
            <a:endParaRPr lang="en-US" dirty="0">
              <a:ea typeface="Times New Roman" panose="02020603050405020304" pitchFamily="18" charset="0"/>
              <a:cs typeface="Times New Roman" panose="02020603050405020304" pitchFamily="18" charset="0"/>
            </a:endParaRPr>
          </a:p>
          <a:p>
            <a:pPr marL="0" indent="0">
              <a:lnSpc>
                <a:spcPct val="90000"/>
              </a:lnSpc>
              <a:buFont typeface="Arial" panose="020B0604020202020204" pitchFamily="34" charset="0"/>
              <a:buNone/>
            </a:pPr>
            <a:r>
              <a:rPr lang="en-US" dirty="0">
                <a:ea typeface="Times New Roman" panose="02020603050405020304" pitchFamily="18" charset="0"/>
                <a:cs typeface="Times New Roman" panose="02020603050405020304" pitchFamily="18" charset="0"/>
              </a:rPr>
              <a:t>Although biologically based, both biochemical reactors and aerobic polishing units can be effectively operated in cold climates by simply burying and insulating the units.</a:t>
            </a:r>
          </a:p>
        </p:txBody>
      </p:sp>
      <p:sp>
        <p:nvSpPr>
          <p:cNvPr id="4" name="Slide Number Placeholder 3"/>
          <p:cNvSpPr>
            <a:spLocks noGrp="1"/>
          </p:cNvSpPr>
          <p:nvPr>
            <p:ph type="sldNum" sz="quarter" idx="10"/>
          </p:nvPr>
        </p:nvSpPr>
        <p:spPr/>
        <p:txBody>
          <a:bodyPr/>
          <a:lstStyle/>
          <a:p>
            <a:fld id="{36DBF923-0254-49B9-B549-7C0BDDD02BB1}" type="slidenum">
              <a:rPr lang="en-US" smtClean="0"/>
              <a:t>17</a:t>
            </a:fld>
            <a:endParaRPr lang="en-US" dirty="0"/>
          </a:p>
        </p:txBody>
      </p:sp>
    </p:spTree>
    <p:extLst>
      <p:ext uri="{BB962C8B-B14F-4D97-AF65-F5344CB8AC3E}">
        <p14:creationId xmlns:p14="http://schemas.microsoft.com/office/powerpoint/2010/main" val="578220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Bioreactors are typically constructed using locally available, readily compostable organic materials such as woodchips and sawdust, hay, peat, limestone sand, and manure.  The woodchips provide long-term structural support to the substrate as the more readily degradable products start to break down.  Manure is typically added in very small amounts to provide a microbial seed to the substrate; however, large amounts of manure are avoided to minimize excessive biological oxygen demand following start-up.  Limestone sand is added to help buffer the substrate to near-neutral conditions.</a:t>
            </a:r>
          </a:p>
          <a:p>
            <a:endParaRPr lang="en-US" dirty="0"/>
          </a:p>
          <a:p>
            <a:r>
              <a:rPr lang="en-US" dirty="0"/>
              <a:t>History of substrates – why do we design this way, RAPS/SAPS experience</a:t>
            </a:r>
          </a:p>
        </p:txBody>
      </p:sp>
    </p:spTree>
    <p:extLst>
      <p:ext uri="{BB962C8B-B14F-4D97-AF65-F5344CB8AC3E}">
        <p14:creationId xmlns:p14="http://schemas.microsoft.com/office/powerpoint/2010/main" val="3520356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dirty="0"/>
              <a:t>Biochemical reactors are designed to support “elemental reducing” microorganisms.  For the majority of systems, this means sulfate reduction to generate sulfide, which in turn, can react to precipitate trace metals from solution.  However, biochemical reactors can also be designed specifically to reduce other elements that impact water quality.  For example, selenium, chromium, or even uranium can be biologically reduced resulting in the direct precipitation of these metals in the </a:t>
            </a:r>
            <a:r>
              <a:rPr lang="en-US" dirty="0" err="1"/>
              <a:t>BCR</a:t>
            </a:r>
            <a:r>
              <a:rPr lang="en-US" dirty="0"/>
              <a:t> substrate.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a typeface="Times New Roman" panose="02020603050405020304" pitchFamily="18" charset="0"/>
                <a:cs typeface="Times New Roman" panose="02020603050405020304" pitchFamily="18" charset="0"/>
              </a:rPr>
              <a:t>Because these units are biologically based, they typically require longer residence times than other passive treatment units.  On average, the hydraulic residence time of a typical biochemical reactor is on the order of 1 – 4 days, but could be significantly longer.  Biochemical reactors are designed based on empirically-based loading models for the main contaminant of concern and are sized to handle the largest flow and under the coldest temperatures expected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a typeface="Times New Roman" panose="02020603050405020304" pitchFamily="18" charset="0"/>
                <a:cs typeface="Times New Roman" panose="02020603050405020304" pitchFamily="18" charset="0"/>
              </a:rPr>
              <a:t>As Jim noted previously, hydrolysable metals, such as iron or aluminum, should be removed in pretreatment passive units to maximize the longevity of the </a:t>
            </a:r>
            <a:r>
              <a:rPr lang="en-US" sz="1600" dirty="0" err="1">
                <a:ea typeface="Times New Roman" panose="02020603050405020304" pitchFamily="18" charset="0"/>
                <a:cs typeface="Times New Roman" panose="02020603050405020304" pitchFamily="18" charset="0"/>
              </a:rPr>
              <a:t>BCR</a:t>
            </a:r>
            <a:r>
              <a:rPr lang="en-US" sz="1600" dirty="0">
                <a:ea typeface="Times New Roman" panose="02020603050405020304" pitchFamily="18" charset="0"/>
                <a:cs typeface="Times New Roman" panose="02020603050405020304" pitchFamily="18" charset="0"/>
              </a:rPr>
              <a:t> unit.  If these metals are not removed in advance of </a:t>
            </a:r>
            <a:r>
              <a:rPr lang="en-US" sz="1600" dirty="0" err="1">
                <a:ea typeface="Times New Roman" panose="02020603050405020304" pitchFamily="18" charset="0"/>
                <a:cs typeface="Times New Roman" panose="02020603050405020304" pitchFamily="18" charset="0"/>
              </a:rPr>
              <a:t>BCR</a:t>
            </a:r>
            <a:r>
              <a:rPr lang="en-US" sz="1600" dirty="0">
                <a:ea typeface="Times New Roman" panose="02020603050405020304" pitchFamily="18" charset="0"/>
                <a:cs typeface="Times New Roman" panose="02020603050405020304" pitchFamily="18" charset="0"/>
              </a:rPr>
              <a:t> treatment, they can form oxyhydroxide precipitates within the </a:t>
            </a:r>
            <a:r>
              <a:rPr lang="en-US" sz="1600" dirty="0" err="1">
                <a:ea typeface="Times New Roman" panose="02020603050405020304" pitchFamily="18" charset="0"/>
                <a:cs typeface="Times New Roman" panose="02020603050405020304" pitchFamily="18" charset="0"/>
              </a:rPr>
              <a:t>BCR</a:t>
            </a:r>
            <a:r>
              <a:rPr lang="en-US" sz="1600" dirty="0">
                <a:ea typeface="Times New Roman" panose="02020603050405020304" pitchFamily="18" charset="0"/>
                <a:cs typeface="Times New Roman" panose="02020603050405020304" pitchFamily="18" charset="0"/>
              </a:rPr>
              <a:t> pore space, effectively clogging the unit and rendering it ineffective.</a:t>
            </a:r>
          </a:p>
        </p:txBody>
      </p:sp>
      <p:sp>
        <p:nvSpPr>
          <p:cNvPr id="4" name="Slide Number Placeholder 3"/>
          <p:cNvSpPr>
            <a:spLocks noGrp="1"/>
          </p:cNvSpPr>
          <p:nvPr>
            <p:ph type="sldNum" sz="quarter" idx="10"/>
          </p:nvPr>
        </p:nvSpPr>
        <p:spPr/>
        <p:txBody>
          <a:bodyPr/>
          <a:lstStyle/>
          <a:p>
            <a:fld id="{36DBF923-0254-49B9-B549-7C0BDDD02BB1}" type="slidenum">
              <a:rPr lang="en-US" smtClean="0"/>
              <a:t>19</a:t>
            </a:fld>
            <a:endParaRPr lang="en-US" dirty="0"/>
          </a:p>
        </p:txBody>
      </p:sp>
    </p:spTree>
    <p:extLst>
      <p:ext uri="{BB962C8B-B14F-4D97-AF65-F5344CB8AC3E}">
        <p14:creationId xmlns:p14="http://schemas.microsoft.com/office/powerpoint/2010/main" val="3130721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DBF923-0254-49B9-B549-7C0BDDD02BB1}" type="slidenum">
              <a:rPr lang="en-US" smtClean="0"/>
              <a:t>2</a:t>
            </a:fld>
            <a:endParaRPr lang="en-US" dirty="0"/>
          </a:p>
        </p:txBody>
      </p:sp>
    </p:spTree>
    <p:extLst>
      <p:ext uri="{BB962C8B-B14F-4D97-AF65-F5344CB8AC3E}">
        <p14:creationId xmlns:p14="http://schemas.microsoft.com/office/powerpoint/2010/main" val="32039655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bioreactors are designed with the intent of supporting a specific microbial process such as sulfate reduction or selenium reduction, the reality is that bioreactors host a consortium of different anaerobic microbial communities that utilize different terminal electron acceptors and compete for the organic substrate. </a:t>
            </a:r>
            <a:r>
              <a:rPr lang="en-US" sz="1600" b="0" i="0" kern="1200" dirty="0">
                <a:solidFill>
                  <a:schemeClr val="tx1"/>
                </a:solidFill>
                <a:effectLst/>
                <a:latin typeface="+mn-lt"/>
                <a:ea typeface="+mn-ea"/>
                <a:cs typeface="+mn-cs"/>
              </a:rPr>
              <a:t>Typical electron acceptors utilized by microorganisms are oxygen, nitrate, ferric iron, sulfate, and carbon dioxide. Microbes tend to oxidize organic substrates by the using the electron acceptor that provides the most energy.  The electron tower relates the amount of energy a given microbial population can gain from an electron acceptor.  For example, oxygen, which is at the top of the electron 'tower', provides microbes with more free energy (via oxygen reduction) than any other electron acceptor. Carbon dioxide, which is used as the electron acceptor by methanogenic bacteria, yields the least energy of all the electron acceptors, and is therefore located at the bottom of the 'tower'. Thus, the electron tower schematically depicts the order of electron acceptor utilization based on the free energy a given microbial population can gain from reduction of a given electron acceptor.</a:t>
            </a:r>
          </a:p>
          <a:p>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Thus, for a </a:t>
            </a:r>
            <a:r>
              <a:rPr lang="en-US" sz="1600" b="0" i="0" kern="1200" dirty="0" err="1">
                <a:solidFill>
                  <a:schemeClr val="tx1"/>
                </a:solidFill>
                <a:effectLst/>
                <a:latin typeface="+mn-lt"/>
                <a:ea typeface="+mn-ea"/>
                <a:cs typeface="+mn-cs"/>
              </a:rPr>
              <a:t>BCR</a:t>
            </a:r>
            <a:r>
              <a:rPr lang="en-US" sz="1600" b="0" i="0" kern="1200" dirty="0">
                <a:solidFill>
                  <a:schemeClr val="tx1"/>
                </a:solidFill>
                <a:effectLst/>
                <a:latin typeface="+mn-lt"/>
                <a:ea typeface="+mn-ea"/>
                <a:cs typeface="+mn-cs"/>
              </a:rPr>
              <a:t> influent water with a high nitrate load, the denitrifying bacteria will outcompete the sulfate reducers until all of the nitrate is reduced because denitrification is higher in the electron tower than sulfate.  So when designing a </a:t>
            </a:r>
            <a:r>
              <a:rPr lang="en-US" sz="1600" b="0" i="0" kern="1200" dirty="0" err="1">
                <a:solidFill>
                  <a:schemeClr val="tx1"/>
                </a:solidFill>
                <a:effectLst/>
                <a:latin typeface="+mn-lt"/>
                <a:ea typeface="+mn-ea"/>
                <a:cs typeface="+mn-cs"/>
              </a:rPr>
              <a:t>BCR</a:t>
            </a:r>
            <a:r>
              <a:rPr lang="en-US" sz="1600" b="0" i="0" kern="1200" dirty="0">
                <a:solidFill>
                  <a:schemeClr val="tx1"/>
                </a:solidFill>
                <a:effectLst/>
                <a:latin typeface="+mn-lt"/>
                <a:ea typeface="+mn-ea"/>
                <a:cs typeface="+mn-cs"/>
              </a:rPr>
              <a:t>, the nitrate load must be included with the metal loading for sizing the </a:t>
            </a:r>
            <a:r>
              <a:rPr lang="en-US" sz="1600" b="0" i="0" kern="1200" dirty="0" err="1">
                <a:solidFill>
                  <a:schemeClr val="tx1"/>
                </a:solidFill>
                <a:effectLst/>
                <a:latin typeface="+mn-lt"/>
                <a:ea typeface="+mn-ea"/>
                <a:cs typeface="+mn-cs"/>
              </a:rPr>
              <a:t>BCR</a:t>
            </a:r>
            <a:r>
              <a:rPr lang="en-US" sz="1600" b="0" i="0" kern="1200" dirty="0">
                <a:solidFill>
                  <a:schemeClr val="tx1"/>
                </a:solidFill>
                <a:effectLst/>
                <a:latin typeface="+mn-lt"/>
                <a:ea typeface="+mn-ea"/>
                <a:cs typeface="+mn-cs"/>
              </a:rPr>
              <a:t> during design.  </a:t>
            </a:r>
          </a:p>
          <a:p>
            <a:endParaRPr lang="en-US" sz="1600" b="0" i="0" kern="1200" dirty="0">
              <a:solidFill>
                <a:schemeClr val="tx1"/>
              </a:solidFill>
              <a:effectLst/>
              <a:latin typeface="+mn-lt"/>
              <a:ea typeface="+mn-ea"/>
              <a:cs typeface="+mn-cs"/>
            </a:endParaRPr>
          </a:p>
          <a:p>
            <a:br>
              <a:rPr lang="en-US" dirty="0"/>
            </a:br>
            <a:endParaRPr lang="en-US" dirty="0"/>
          </a:p>
        </p:txBody>
      </p:sp>
    </p:spTree>
    <p:extLst>
      <p:ext uri="{BB962C8B-B14F-4D97-AF65-F5344CB8AC3E}">
        <p14:creationId xmlns:p14="http://schemas.microsoft.com/office/powerpoint/2010/main" val="4331086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pPr>
            <a:r>
              <a:rPr lang="en-US" sz="1600" dirty="0"/>
              <a:t>The concept of using sulfate reduction for mine drainage abatement dates back to the late </a:t>
            </a:r>
            <a:r>
              <a:rPr lang="en-US" sz="1600" dirty="0" err="1"/>
              <a:t>1960’s</a:t>
            </a:r>
            <a:r>
              <a:rPr lang="en-US" sz="1600" dirty="0"/>
              <a:t> with seminal paper by Tuttle and others.  They found that a community of microorganisms broke down compostable organic matter to small chain organic acids that were then utilized by sulfate reducing bacteria.  The sulfate reducers, in turn, generated sulfide and alkalinity which neutralized mine drainage and precipitated metals from solution.</a:t>
            </a:r>
          </a:p>
          <a:p>
            <a:pPr marL="0" indent="0">
              <a:spcAft>
                <a:spcPts val="600"/>
              </a:spcAft>
            </a:pPr>
            <a:endParaRPr lang="en-US" sz="1600" dirty="0"/>
          </a:p>
          <a:p>
            <a:pPr marL="0" indent="0">
              <a:spcAft>
                <a:spcPts val="600"/>
              </a:spcAft>
            </a:pPr>
            <a:r>
              <a:rPr lang="en-US" sz="1600" dirty="0"/>
              <a:t>In the early </a:t>
            </a:r>
            <a:r>
              <a:rPr lang="en-US" sz="1600" dirty="0" err="1"/>
              <a:t>1980’s</a:t>
            </a:r>
            <a:r>
              <a:rPr lang="en-US" sz="1600" dirty="0"/>
              <a:t>, bioreactors started being used for denitrification of agricultural runoff.  Researchers found that simple woodchip beds could rapidly reduce nitrate in effluent from agricultural tile drainage fields.</a:t>
            </a:r>
          </a:p>
          <a:p>
            <a:pPr marL="0" indent="0">
              <a:spcAft>
                <a:spcPts val="600"/>
              </a:spcAft>
            </a:pPr>
            <a:endParaRPr lang="en-US" sz="1600" dirty="0"/>
          </a:p>
          <a:p>
            <a:pPr marL="0" indent="0">
              <a:spcAft>
                <a:spcPts val="600"/>
              </a:spcAft>
            </a:pPr>
            <a:r>
              <a:rPr lang="en-US" sz="1600" dirty="0"/>
              <a:t>Several early bioreactors for the treatment of mine drainage, originally called sulfate reducing bioreactors or </a:t>
            </a:r>
            <a:r>
              <a:rPr lang="en-US" sz="1600" dirty="0" err="1"/>
              <a:t>SRBRs</a:t>
            </a:r>
            <a:r>
              <a:rPr lang="en-US" sz="1600" dirty="0"/>
              <a:t>, were tested in the late </a:t>
            </a:r>
            <a:r>
              <a:rPr lang="en-US" sz="1600" dirty="0" err="1"/>
              <a:t>1980’s</a:t>
            </a:r>
            <a:r>
              <a:rPr lang="en-US" sz="1600" dirty="0"/>
              <a:t> and early </a:t>
            </a:r>
            <a:r>
              <a:rPr lang="en-US" sz="1600" dirty="0" err="1"/>
              <a:t>1990’s</a:t>
            </a:r>
            <a:r>
              <a:rPr lang="en-US" sz="1600" dirty="0"/>
              <a:t>.  The bioreactor pilot study at Big Five Tunnels in Colorado led to the publication of a bioreactor design manual by </a:t>
            </a:r>
            <a:r>
              <a:rPr lang="en-US" sz="1600" dirty="0" err="1"/>
              <a:t>Wildeman</a:t>
            </a:r>
            <a:r>
              <a:rPr lang="en-US" sz="1600" dirty="0"/>
              <a:t> and others in 1993.</a:t>
            </a:r>
          </a:p>
          <a:p>
            <a:pPr marL="0" indent="0">
              <a:spcAft>
                <a:spcPts val="600"/>
              </a:spcAft>
            </a:pPr>
            <a:endParaRPr lang="en-US" sz="1600" dirty="0"/>
          </a:p>
          <a:p>
            <a:pPr marL="0" indent="0">
              <a:spcAft>
                <a:spcPts val="600"/>
              </a:spcAft>
            </a:pPr>
            <a:r>
              <a:rPr lang="en-US" sz="1600" dirty="0"/>
              <a:t>Other bioreactors, such as the Forest Queen in Silverton, CO which was built in 1998 and Luttrell near Helena, MT which was built in 2002, have been operated seasonally, but have not been extensively studied.</a:t>
            </a:r>
          </a:p>
          <a:p>
            <a:pPr marL="0" indent="0">
              <a:spcAft>
                <a:spcPts val="600"/>
              </a:spcAft>
            </a:pPr>
            <a:endParaRPr lang="en-US" sz="1600" dirty="0"/>
          </a:p>
          <a:p>
            <a:pPr marL="0" indent="0">
              <a:spcAft>
                <a:spcPts val="600"/>
              </a:spcAft>
            </a:pPr>
            <a:r>
              <a:rPr lang="en-US" sz="1600" dirty="0"/>
              <a:t>In 2012, the </a:t>
            </a:r>
            <a:r>
              <a:rPr lang="en-US" sz="1600" dirty="0" err="1"/>
              <a:t>ITRC</a:t>
            </a:r>
            <a:r>
              <a:rPr lang="en-US" sz="1600" dirty="0"/>
              <a:t> published a guidance document for </a:t>
            </a:r>
            <a:r>
              <a:rPr lang="en-US" sz="1600" dirty="0" err="1"/>
              <a:t>BCR</a:t>
            </a:r>
            <a:r>
              <a:rPr lang="en-US" sz="1600" dirty="0"/>
              <a:t> design and operation and includes several case studies</a:t>
            </a:r>
          </a:p>
          <a:p>
            <a:endParaRPr lang="en-US" dirty="0"/>
          </a:p>
        </p:txBody>
      </p:sp>
    </p:spTree>
    <p:extLst>
      <p:ext uri="{BB962C8B-B14F-4D97-AF65-F5344CB8AC3E}">
        <p14:creationId xmlns:p14="http://schemas.microsoft.com/office/powerpoint/2010/main" val="1015438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earliest bioreactors were built in the early </a:t>
            </a:r>
            <a:r>
              <a:rPr lang="en-US" dirty="0" err="1"/>
              <a:t>1980’s</a:t>
            </a:r>
            <a:r>
              <a:rPr lang="en-US" dirty="0"/>
              <a:t> for denitrifying agricultural run-off.  They were mainly woodchip based, but have a long-track record in the Midwestern US.  Because nitrate reduction is so rapid, these early bioreactors were able to achieve between 2 to 18 grams of nitrate reduced per cubic media of substrate per day and residence times were on the order of only a few hours.</a:t>
            </a:r>
          </a:p>
        </p:txBody>
      </p:sp>
    </p:spTree>
    <p:extLst>
      <p:ext uri="{BB962C8B-B14F-4D97-AF65-F5344CB8AC3E}">
        <p14:creationId xmlns:p14="http://schemas.microsoft.com/office/powerpoint/2010/main" val="32453470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typical consideration related to the systems approach is the need to factor in the </a:t>
            </a:r>
            <a:r>
              <a:rPr lang="en-US" dirty="0" err="1"/>
              <a:t>BCR</a:t>
            </a:r>
            <a:r>
              <a:rPr lang="en-US" dirty="0"/>
              <a:t> lifespan.  </a:t>
            </a:r>
          </a:p>
          <a:p>
            <a:endParaRPr lang="en-US" dirty="0"/>
          </a:p>
          <a:p>
            <a:pPr algn="l"/>
            <a:r>
              <a:rPr lang="en-US" dirty="0"/>
              <a:t>Experience and study tells us that two common factors that warrant consideration include carbon depletion and hydraulic conductivity decline. </a:t>
            </a:r>
          </a:p>
          <a:p>
            <a:pPr algn="l"/>
            <a:endParaRPr lang="en-US" dirty="0"/>
          </a:p>
          <a:p>
            <a:pPr algn="l"/>
            <a:r>
              <a:rPr lang="en-US" dirty="0"/>
              <a:t>The first is possibly attributable to inadequate sizing or the wrong carbon source. But published experience doesn’t exist that shows a </a:t>
            </a:r>
            <a:r>
              <a:rPr lang="en-US" dirty="0" err="1"/>
              <a:t>BCR</a:t>
            </a:r>
            <a:r>
              <a:rPr lang="en-US" dirty="0"/>
              <a:t> “wearing out” although in our experience, we’ve seen occasions where pilot projects may be depleted of carbon if carried on past their design plan. </a:t>
            </a:r>
          </a:p>
          <a:p>
            <a:pPr algn="l"/>
            <a:endParaRPr lang="en-US" dirty="0"/>
          </a:p>
          <a:p>
            <a:pPr algn="l"/>
            <a:r>
              <a:rPr lang="en-US" dirty="0"/>
              <a:t>In general though, the expectation is that anaerobic substrates will last a long time because the decompose at much slower rates than aerobic substrates. </a:t>
            </a:r>
          </a:p>
          <a:p>
            <a:pPr algn="l"/>
            <a:endParaRPr lang="en-US" dirty="0"/>
          </a:p>
        </p:txBody>
      </p:sp>
    </p:spTree>
    <p:extLst>
      <p:ext uri="{BB962C8B-B14F-4D97-AF65-F5344CB8AC3E}">
        <p14:creationId xmlns:p14="http://schemas.microsoft.com/office/powerpoint/2010/main" val="27015342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3F2AADC-86E3-465A-93D2-EE79770603A9}"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pPr marL="342860" indent="-342860" defTabSz="914292">
              <a:spcBef>
                <a:spcPct val="20000"/>
              </a:spcBef>
              <a:buClr>
                <a:schemeClr val="tx1"/>
              </a:buClr>
              <a:buSzPct val="75000"/>
              <a:buFont typeface="Wingdings" pitchFamily="2" charset="2"/>
              <a:buChar char="q"/>
              <a:defRPr/>
            </a:pPr>
            <a:r>
              <a:rPr lang="en-US" sz="1800" kern="0" dirty="0">
                <a:latin typeface="Arial" pitchFamily="34" charset="0"/>
              </a:rPr>
              <a:t>By anaerobic bacteria:</a:t>
            </a:r>
          </a:p>
          <a:p>
            <a:pPr marL="742862" lvl="1" indent="-285716" defTabSz="914292">
              <a:spcBef>
                <a:spcPct val="20000"/>
              </a:spcBef>
              <a:buClr>
                <a:schemeClr val="tx1"/>
              </a:buClr>
              <a:buFont typeface="Wingdings" pitchFamily="2" charset="2"/>
              <a:buChar char="q"/>
              <a:defRPr/>
            </a:pPr>
            <a:r>
              <a:rPr lang="en-US" sz="1400" kern="0" dirty="0">
                <a:latin typeface="Arial" pitchFamily="34" charset="0"/>
              </a:rPr>
              <a:t>2CH</a:t>
            </a:r>
            <a:r>
              <a:rPr lang="en-US" sz="1400" kern="0" baseline="-25000" dirty="0">
                <a:latin typeface="Arial" pitchFamily="34" charset="0"/>
              </a:rPr>
              <a:t>2</a:t>
            </a:r>
            <a:r>
              <a:rPr lang="en-US" sz="1400" kern="0" dirty="0">
                <a:latin typeface="Arial" pitchFamily="34" charset="0"/>
              </a:rPr>
              <a:t>O + SeO</a:t>
            </a:r>
            <a:r>
              <a:rPr lang="en-US" sz="1400" kern="0" baseline="-25000" dirty="0">
                <a:latin typeface="Arial" pitchFamily="34" charset="0"/>
              </a:rPr>
              <a:t>4</a:t>
            </a:r>
            <a:r>
              <a:rPr lang="en-US" sz="1400" kern="0" baseline="30000" dirty="0">
                <a:latin typeface="Arial" pitchFamily="34" charset="0"/>
              </a:rPr>
              <a:t>2-</a:t>
            </a:r>
            <a:r>
              <a:rPr lang="en-US" sz="1400" kern="0" dirty="0">
                <a:latin typeface="Arial" pitchFamily="34" charset="0"/>
              </a:rPr>
              <a:t> → 2HCO</a:t>
            </a:r>
            <a:r>
              <a:rPr lang="en-US" sz="1400" kern="0" baseline="-25000" dirty="0">
                <a:latin typeface="Arial" pitchFamily="34" charset="0"/>
              </a:rPr>
              <a:t>3</a:t>
            </a:r>
            <a:r>
              <a:rPr lang="en-US" sz="1400" kern="0" baseline="30000" dirty="0">
                <a:latin typeface="Arial" pitchFamily="34" charset="0"/>
              </a:rPr>
              <a:t>-1</a:t>
            </a:r>
            <a:r>
              <a:rPr lang="en-US" sz="1400" kern="0" dirty="0">
                <a:latin typeface="Arial" pitchFamily="34" charset="0"/>
              </a:rPr>
              <a:t> + H</a:t>
            </a:r>
            <a:r>
              <a:rPr lang="en-US" sz="1400" kern="0" baseline="-25000" dirty="0">
                <a:latin typeface="Arial" pitchFamily="34" charset="0"/>
              </a:rPr>
              <a:t>2</a:t>
            </a:r>
            <a:r>
              <a:rPr lang="en-US" sz="1400" kern="0" dirty="0">
                <a:latin typeface="Arial" pitchFamily="34" charset="0"/>
              </a:rPr>
              <a:t>Se</a:t>
            </a:r>
            <a:endParaRPr lang="en-US" dirty="0"/>
          </a:p>
        </p:txBody>
      </p:sp>
      <p:sp>
        <p:nvSpPr>
          <p:cNvPr id="4" name="Slide Number Placeholder 3"/>
          <p:cNvSpPr>
            <a:spLocks noGrp="1"/>
          </p:cNvSpPr>
          <p:nvPr>
            <p:ph type="sldNum" sz="quarter" idx="10"/>
          </p:nvPr>
        </p:nvSpPr>
        <p:spPr/>
        <p:txBody>
          <a:bodyPr/>
          <a:lstStyle/>
          <a:p>
            <a:fld id="{D3F2AADC-86E3-465A-93D2-EE79770603A9}" type="slidenum">
              <a:rPr lang="en-US" smtClean="0"/>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82607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DBF923-0254-49B9-B549-7C0BDDD02BB1}" type="slidenum">
              <a:rPr lang="en-US" smtClean="0"/>
              <a:t>40</a:t>
            </a:fld>
            <a:endParaRPr lang="en-US" dirty="0"/>
          </a:p>
        </p:txBody>
      </p:sp>
    </p:spTree>
    <p:extLst>
      <p:ext uri="{BB962C8B-B14F-4D97-AF65-F5344CB8AC3E}">
        <p14:creationId xmlns:p14="http://schemas.microsoft.com/office/powerpoint/2010/main" val="26989585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Jim – I recalculated the average cost – assuming 60 </a:t>
            </a:r>
            <a:r>
              <a:rPr lang="en-US" dirty="0" err="1"/>
              <a:t>gpm</a:t>
            </a:r>
            <a:r>
              <a:rPr lang="en-US" dirty="0"/>
              <a:t> (base flow) and ~$</a:t>
            </a:r>
            <a:r>
              <a:rPr lang="en-US" dirty="0" err="1"/>
              <a:t>5K</a:t>
            </a:r>
            <a:r>
              <a:rPr lang="en-US" dirty="0"/>
              <a:t>/year spent; the cost per 1000 gallons comes out to ~16 cents; we doubled it to include substrate replacement cost amortized over 20 years (i.e., the 32 cent value).</a:t>
            </a:r>
          </a:p>
        </p:txBody>
      </p:sp>
    </p:spTree>
    <p:extLst>
      <p:ext uri="{BB962C8B-B14F-4D97-AF65-F5344CB8AC3E}">
        <p14:creationId xmlns:p14="http://schemas.microsoft.com/office/powerpoint/2010/main" val="860450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DBF923-0254-49B9-B549-7C0BDDD02BB1}" type="slidenum">
              <a:rPr lang="en-US" smtClean="0"/>
              <a:t>3</a:t>
            </a:fld>
            <a:endParaRPr lang="en-US" dirty="0"/>
          </a:p>
        </p:txBody>
      </p:sp>
    </p:spTree>
    <p:extLst>
      <p:ext uri="{BB962C8B-B14F-4D97-AF65-F5344CB8AC3E}">
        <p14:creationId xmlns:p14="http://schemas.microsoft.com/office/powerpoint/2010/main" val="25965057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dirty="0"/>
              <a:t>Our second case study is the Mayer Ranch Passive Treatment System that we designed and built in collaboration with our client, Dr Robert Nairn, from the University of Oklahoma.  Dr Nairn and his students had been studying several artesian discharges of mine pool water for over a decade when the Mayer Ranch Passive System was constructed in 2008.  The Mayer Ranch system is a prime example of a mine chemistry that requires pretreatment to remove hydrolysable iron prior to treatment with a </a:t>
            </a:r>
            <a:r>
              <a:rPr lang="en-US" dirty="0" err="1"/>
              <a:t>BCR</a:t>
            </a:r>
            <a:r>
              <a:rPr lang="en-US" dirty="0"/>
              <a:t>.  Bob and his students have continued to maintain and operate the Mayer Ranch system to this day and all of the data presented in this section are credited to our partner, the University of Oklahoma.</a:t>
            </a:r>
          </a:p>
          <a:p>
            <a:endParaRPr lang="en-US" dirty="0"/>
          </a:p>
          <a:p>
            <a:r>
              <a:rPr lang="en-US" dirty="0"/>
              <a:t>Define CREW; Bob is principle investigator</a:t>
            </a:r>
          </a:p>
        </p:txBody>
      </p:sp>
      <p:sp>
        <p:nvSpPr>
          <p:cNvPr id="4" name="Slide Number Placeholder 3"/>
          <p:cNvSpPr>
            <a:spLocks noGrp="1"/>
          </p:cNvSpPr>
          <p:nvPr>
            <p:ph type="sldNum" sz="quarter" idx="5"/>
          </p:nvPr>
        </p:nvSpPr>
        <p:spPr/>
        <p:txBody>
          <a:bodyPr/>
          <a:lstStyle/>
          <a:p>
            <a:fld id="{36DBF923-0254-49B9-B549-7C0BDDD02BB1}" type="slidenum">
              <a:rPr lang="en-US" smtClean="0"/>
              <a:t>43</a:t>
            </a:fld>
            <a:endParaRPr lang="en-US" dirty="0"/>
          </a:p>
        </p:txBody>
      </p:sp>
    </p:spTree>
    <p:extLst>
      <p:ext uri="{BB962C8B-B14F-4D97-AF65-F5344CB8AC3E}">
        <p14:creationId xmlns:p14="http://schemas.microsoft.com/office/powerpoint/2010/main" val="26854632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dirty="0"/>
              <a:t>The Mayer Ranch property lies within the south-eastern portion of the Tar Creek Superfund site in the northeastern corner of Oklahoma.</a:t>
            </a:r>
          </a:p>
          <a:p>
            <a:endParaRPr lang="en-US" dirty="0"/>
          </a:p>
          <a:p>
            <a:r>
              <a:rPr lang="en-US" dirty="0"/>
              <a:t>Mention Tri-State, Tar Creek part of</a:t>
            </a:r>
          </a:p>
        </p:txBody>
      </p:sp>
      <p:sp>
        <p:nvSpPr>
          <p:cNvPr id="4" name="Slide Number Placeholder 3"/>
          <p:cNvSpPr>
            <a:spLocks noGrp="1"/>
          </p:cNvSpPr>
          <p:nvPr>
            <p:ph type="sldNum" sz="quarter" idx="5"/>
          </p:nvPr>
        </p:nvSpPr>
        <p:spPr/>
        <p:txBody>
          <a:bodyPr/>
          <a:lstStyle/>
          <a:p>
            <a:fld id="{36DBF923-0254-49B9-B549-7C0BDDD02BB1}" type="slidenum">
              <a:rPr lang="en-US" smtClean="0"/>
              <a:t>44</a:t>
            </a:fld>
            <a:endParaRPr lang="en-US" dirty="0"/>
          </a:p>
        </p:txBody>
      </p:sp>
    </p:spTree>
    <p:extLst>
      <p:ext uri="{BB962C8B-B14F-4D97-AF65-F5344CB8AC3E}">
        <p14:creationId xmlns:p14="http://schemas.microsoft.com/office/powerpoint/2010/main" val="16711577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eaLnBrk="1" hangingPunct="1"/>
            <a:r>
              <a:rPr lang="en-US" dirty="0"/>
              <a:t>The Tar Creek Superfund Site is a portion of the abandoned lead and zinc mining area known as the Tri-State Mining District (OK, KS, and MO)</a:t>
            </a:r>
          </a:p>
          <a:p>
            <a:pPr eaLnBrk="1" hangingPunct="1"/>
            <a:endParaRPr lang="en-US" dirty="0"/>
          </a:p>
          <a:p>
            <a:pPr eaLnBrk="1" hangingPunct="1"/>
            <a:r>
              <a:rPr lang="en-US" dirty="0"/>
              <a:t>Includes over 100 square kilometers of disturbed land surface and contaminated water resources in extreme northeastern Oklahoma.</a:t>
            </a:r>
          </a:p>
          <a:p>
            <a:pPr eaLnBrk="1" hangingPunct="1"/>
            <a:endParaRPr lang="en-US" dirty="0"/>
          </a:p>
          <a:p>
            <a:pPr eaLnBrk="1" hangingPunct="1"/>
            <a:r>
              <a:rPr lang="en-US" dirty="0"/>
              <a:t>Underground mining from </a:t>
            </a:r>
            <a:r>
              <a:rPr lang="en-US" dirty="0" err="1"/>
              <a:t>1890s</a:t>
            </a:r>
            <a:r>
              <a:rPr lang="en-US" dirty="0"/>
              <a:t> through </a:t>
            </a:r>
            <a:r>
              <a:rPr lang="en-US" dirty="0" err="1"/>
              <a:t>1960s</a:t>
            </a:r>
            <a:r>
              <a:rPr lang="en-US" dirty="0"/>
              <a:t> degraded over 1000 surface hectares, and left nearly 500 km of tunnels and over 2600 open shafts and boreholes.</a:t>
            </a:r>
          </a:p>
          <a:p>
            <a:pPr eaLnBrk="1" hangingPunct="1"/>
            <a:endParaRPr lang="en-US" dirty="0"/>
          </a:p>
          <a:p>
            <a:pPr eaLnBrk="1" hangingPunct="1"/>
            <a:r>
              <a:rPr lang="en-US" dirty="0"/>
              <a:t>Approximately 94 million cubic meters of contaminated water currently exist in underground voids.</a:t>
            </a:r>
          </a:p>
          <a:p>
            <a:pPr eaLnBrk="1" hangingPunct="1"/>
            <a:endParaRPr lang="en-US" dirty="0"/>
          </a:p>
          <a:p>
            <a:pPr eaLnBrk="1" hangingPunct="1"/>
            <a:r>
              <a:rPr lang="en-US" dirty="0"/>
              <a:t>In 1979, metal-rich waters began to discharge into surface water from natural springs, boreholes, and mine shafts; the first known occurrence was observed from two abandoned boreholes on the Mayer Ranch Property in Commerce, Oklahoma </a:t>
            </a:r>
          </a:p>
        </p:txBody>
      </p:sp>
      <p:sp>
        <p:nvSpPr>
          <p:cNvPr id="4" name="Slide Number Placeholder 3"/>
          <p:cNvSpPr>
            <a:spLocks noGrp="1"/>
          </p:cNvSpPr>
          <p:nvPr>
            <p:ph type="sldNum" sz="quarter" idx="5"/>
          </p:nvPr>
        </p:nvSpPr>
        <p:spPr/>
        <p:txBody>
          <a:bodyPr/>
          <a:lstStyle/>
          <a:p>
            <a:fld id="{36DBF923-0254-49B9-B549-7C0BDDD02BB1}" type="slidenum">
              <a:rPr lang="en-US" smtClean="0"/>
              <a:t>45</a:t>
            </a:fld>
            <a:endParaRPr lang="en-US" dirty="0"/>
          </a:p>
        </p:txBody>
      </p:sp>
    </p:spTree>
    <p:extLst>
      <p:ext uri="{BB962C8B-B14F-4D97-AF65-F5344CB8AC3E}">
        <p14:creationId xmlns:p14="http://schemas.microsoft.com/office/powerpoint/2010/main" val="42454253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7A0E2DDC-8939-4C8A-8B67-CEA2FAD677F4}" type="slidenum">
              <a:rPr lang="en-US" smtClean="0"/>
              <a:pPr/>
              <a:t>46</a:t>
            </a:fld>
            <a:endParaRPr lang="en-US"/>
          </a:p>
        </p:txBody>
      </p:sp>
      <p:sp>
        <p:nvSpPr>
          <p:cNvPr id="38915" name="Rectangle 2"/>
          <p:cNvSpPr>
            <a:spLocks noGrp="1" noRot="1" noChangeAspect="1" noChangeArrowheads="1" noTextEdit="1"/>
          </p:cNvSpPr>
          <p:nvPr>
            <p:ph type="sldImg"/>
          </p:nvPr>
        </p:nvSpPr>
        <p:spPr>
          <a:xfrm>
            <a:off x="90488" y="744538"/>
            <a:ext cx="6616700" cy="3722687"/>
          </a:xfrm>
          <a:ln/>
        </p:spPr>
      </p:sp>
      <p:sp>
        <p:nvSpPr>
          <p:cNvPr id="38916" name="Rectangle 3"/>
          <p:cNvSpPr>
            <a:spLocks noGrp="1" noChangeArrowheads="1"/>
          </p:cNvSpPr>
          <p:nvPr>
            <p:ph type="body" idx="1"/>
          </p:nvPr>
        </p:nvSpPr>
        <p:spPr>
          <a:noFill/>
          <a:ln/>
        </p:spPr>
        <p:txBody>
          <a:bodyPr/>
          <a:lstStyle/>
          <a:p>
            <a:pPr eaLnBrk="1" hangingPunct="1"/>
            <a:r>
              <a:rPr lang="en-US" dirty="0"/>
              <a:t>The average annual mass loading of metals at Mayer Ranch, based on 10 years of data, is almost 89,000 kg of iron and over 6,000 kg of zinc per year.  These loadings have been fairly consistent since the Mayer Ranch flows started in 1979.</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521361F3-4939-4B79-9C8F-B0000E3307B6}" type="slidenum">
              <a:rPr lang="en-US" smtClean="0"/>
              <a:pPr/>
              <a:t>47</a:t>
            </a:fld>
            <a:endParaRPr lang="en-US"/>
          </a:p>
        </p:txBody>
      </p:sp>
      <p:sp>
        <p:nvSpPr>
          <p:cNvPr id="39939" name="Rectangle 2"/>
          <p:cNvSpPr>
            <a:spLocks noGrp="1" noRot="1" noChangeAspect="1" noChangeArrowheads="1" noTextEdit="1"/>
          </p:cNvSpPr>
          <p:nvPr>
            <p:ph type="sldImg"/>
          </p:nvPr>
        </p:nvSpPr>
        <p:spPr>
          <a:xfrm>
            <a:off x="90488" y="744538"/>
            <a:ext cx="6616700" cy="3722687"/>
          </a:xfrm>
          <a:ln/>
        </p:spPr>
      </p:sp>
      <p:sp>
        <p:nvSpPr>
          <p:cNvPr id="39940" name="Rectangle 3"/>
          <p:cNvSpPr>
            <a:spLocks noGrp="1" noChangeArrowheads="1"/>
          </p:cNvSpPr>
          <p:nvPr>
            <p:ph type="body" idx="1"/>
          </p:nvPr>
        </p:nvSpPr>
        <p:spPr>
          <a:noFill/>
          <a:ln/>
        </p:spPr>
        <p:txBody>
          <a:bodyPr/>
          <a:lstStyle/>
          <a:p>
            <a:pPr eaLnBrk="1" hangingPunct="1"/>
            <a:r>
              <a:rPr lang="en-US" dirty="0"/>
              <a:t>Bob </a:t>
            </a:r>
            <a:r>
              <a:rPr lang="en-US" dirty="0" err="1"/>
              <a:t>Nairn’s</a:t>
            </a:r>
            <a:r>
              <a:rPr lang="en-US" dirty="0"/>
              <a:t> vision for how system should be implemented.  These are the components of the system; demonstrate the principle components of an integrated PTS.  Recall treatment train concept described earlier.  Pretreatment -&gt; </a:t>
            </a:r>
            <a:r>
              <a:rPr lang="en-US" dirty="0" err="1"/>
              <a:t>BCR</a:t>
            </a:r>
            <a:r>
              <a:rPr lang="en-US" dirty="0"/>
              <a:t> -&gt; post-treatment polishing.  </a:t>
            </a:r>
          </a:p>
          <a:p>
            <a:pPr eaLnBrk="1" hangingPunct="1"/>
            <a:endParaRPr lang="en-US" dirty="0"/>
          </a:p>
          <a:p>
            <a:pPr eaLnBrk="1" hangingPunct="1"/>
            <a:endParaRPr lang="en-US" dirty="0"/>
          </a:p>
          <a:p>
            <a:pPr eaLnBrk="1" hangingPunct="1"/>
            <a:r>
              <a:rPr lang="en-US" dirty="0"/>
              <a:t>I changed Successive </a:t>
            </a:r>
            <a:r>
              <a:rPr lang="en-US" dirty="0" err="1"/>
              <a:t>Alk</a:t>
            </a:r>
            <a:r>
              <a:rPr lang="en-US" dirty="0"/>
              <a:t> Production Systems (SAPS) to Reducing Alkalinity Production Systems (RAPS) since 1) we only have one unit in each treatment train and therefore they are not being used in succession; 2) there are trademark/patent implications with SAPS (and not RAPS, go figure); 3) RAPS is technically more accurate since there is a reduction layer (compost) and an alkalinity layer (limestone) – though in reality probably minimal alkalinity is generated and most is likely generated in the organic layer.  This is really more an SRBR than a true RAPS by the very nature of the processes that are found within (i.e., sulfate reduction is the main mode of remediation in this cell)</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600450"/>
          </a:xfrm>
        </p:spPr>
      </p:sp>
      <p:sp>
        <p:nvSpPr>
          <p:cNvPr id="3" name="Notes Placeholder 2"/>
          <p:cNvSpPr>
            <a:spLocks noGrp="1"/>
          </p:cNvSpPr>
          <p:nvPr>
            <p:ph type="body" idx="1"/>
          </p:nvPr>
        </p:nvSpPr>
        <p:spPr/>
        <p:txBody>
          <a:bodyPr/>
          <a:lstStyle/>
          <a:p>
            <a:r>
              <a:rPr lang="en-US" dirty="0"/>
              <a:t>3.9 acres, </a:t>
            </a:r>
            <a:r>
              <a:rPr lang="en-US" dirty="0" err="1"/>
              <a:t>1000L</a:t>
            </a:r>
            <a:r>
              <a:rPr lang="en-US" dirty="0"/>
              <a:t>/min is about 250 </a:t>
            </a:r>
            <a:r>
              <a:rPr lang="en-US" dirty="0" err="1"/>
              <a:t>gpm</a:t>
            </a:r>
            <a:r>
              <a:rPr lang="en-US" dirty="0"/>
              <a:t>.  Actual flow rate is about 200 </a:t>
            </a:r>
            <a:r>
              <a:rPr lang="en-US" dirty="0" err="1"/>
              <a:t>gpm</a:t>
            </a:r>
            <a:r>
              <a:rPr lang="en-US" dirty="0"/>
              <a:t>.</a:t>
            </a:r>
          </a:p>
        </p:txBody>
      </p:sp>
    </p:spTree>
    <p:extLst>
      <p:ext uri="{BB962C8B-B14F-4D97-AF65-F5344CB8AC3E}">
        <p14:creationId xmlns:p14="http://schemas.microsoft.com/office/powerpoint/2010/main" val="28720161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19041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 comment – exciting to see this density of data and consistency of data over a decade of monitoring; CREW publishes new papers on this system yearly.</a:t>
            </a:r>
          </a:p>
        </p:txBody>
      </p:sp>
    </p:spTree>
    <p:extLst>
      <p:ext uri="{BB962C8B-B14F-4D97-AF65-F5344CB8AC3E}">
        <p14:creationId xmlns:p14="http://schemas.microsoft.com/office/powerpoint/2010/main" val="2343055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726279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Process improves with age – moves almost all sulfide removal with age.</a:t>
            </a:r>
          </a:p>
        </p:txBody>
      </p:sp>
    </p:spTree>
    <p:extLst>
      <p:ext uri="{BB962C8B-B14F-4D97-AF65-F5344CB8AC3E}">
        <p14:creationId xmlns:p14="http://schemas.microsoft.com/office/powerpoint/2010/main" val="1331379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DBF923-0254-49B9-B549-7C0BDDD02BB1}" type="slidenum">
              <a:rPr lang="en-US" smtClean="0"/>
              <a:t>4</a:t>
            </a:fld>
            <a:endParaRPr lang="en-US" dirty="0"/>
          </a:p>
        </p:txBody>
      </p:sp>
    </p:spTree>
    <p:extLst>
      <p:ext uri="{BB962C8B-B14F-4D97-AF65-F5344CB8AC3E}">
        <p14:creationId xmlns:p14="http://schemas.microsoft.com/office/powerpoint/2010/main" val="25944007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Hydraulics impacting longevity.  Substrate still working to remove metals, but hydraulics were failing.  Flipping the substrate essentially rejuvenating the media.</a:t>
            </a:r>
          </a:p>
        </p:txBody>
      </p:sp>
    </p:spTree>
    <p:extLst>
      <p:ext uri="{BB962C8B-B14F-4D97-AF65-F5344CB8AC3E}">
        <p14:creationId xmlns:p14="http://schemas.microsoft.com/office/powerpoint/2010/main" val="5746128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10K</a:t>
            </a:r>
            <a:r>
              <a:rPr lang="en-US" dirty="0"/>
              <a:t>/</a:t>
            </a:r>
            <a:r>
              <a:rPr lang="en-US" dirty="0" err="1"/>
              <a:t>yr</a:t>
            </a:r>
            <a:r>
              <a:rPr lang="en-US" dirty="0"/>
              <a:t> research level monitoring program</a:t>
            </a:r>
          </a:p>
        </p:txBody>
      </p:sp>
    </p:spTree>
    <p:extLst>
      <p:ext uri="{BB962C8B-B14F-4D97-AF65-F5344CB8AC3E}">
        <p14:creationId xmlns:p14="http://schemas.microsoft.com/office/powerpoint/2010/main" val="6399835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763402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DBF923-0254-49B9-B549-7C0BDDD02BB1}" type="slidenum">
              <a:rPr lang="en-US" smtClean="0"/>
              <a:t>64</a:t>
            </a:fld>
            <a:endParaRPr lang="en-US" dirty="0"/>
          </a:p>
        </p:txBody>
      </p:sp>
    </p:spTree>
    <p:extLst>
      <p:ext uri="{BB962C8B-B14F-4D97-AF65-F5344CB8AC3E}">
        <p14:creationId xmlns:p14="http://schemas.microsoft.com/office/powerpoint/2010/main" val="2384751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dirty="0"/>
              <a:t>This presentation is organized as an overview of biochemical reactor technology as a form of passive treatment of mine impacted water. </a:t>
            </a:r>
          </a:p>
          <a:p>
            <a:endParaRPr lang="en-US" dirty="0"/>
          </a:p>
          <a:p>
            <a:r>
              <a:rPr lang="en-US" dirty="0"/>
              <a:t>Our focus is on two examples of biochemical reactor projects where we collaborated with our clients on design and where we have had the benefit of receiving follow-up data summaries and observations by the site manager. This has allowed us an opportunity to track performance directly and draw conclusions on the relative merits of using biochemical reactors for improving water quality.</a:t>
            </a:r>
          </a:p>
          <a:p>
            <a:endParaRPr lang="en-US" dirty="0"/>
          </a:p>
          <a:p>
            <a:r>
              <a:rPr lang="en-US" dirty="0"/>
              <a:t>We’ll conclude with a summary of key points and look forward to discussing and responding to your questions.</a:t>
            </a:r>
          </a:p>
          <a:p>
            <a:endParaRPr lang="en-US" dirty="0"/>
          </a:p>
        </p:txBody>
      </p:sp>
      <p:sp>
        <p:nvSpPr>
          <p:cNvPr id="4" name="Slide Number Placeholder 3"/>
          <p:cNvSpPr>
            <a:spLocks noGrp="1"/>
          </p:cNvSpPr>
          <p:nvPr>
            <p:ph type="sldNum" sz="quarter" idx="10"/>
          </p:nvPr>
        </p:nvSpPr>
        <p:spPr/>
        <p:txBody>
          <a:bodyPr/>
          <a:lstStyle/>
          <a:p>
            <a:fld id="{ACCE71FC-B604-4EB7-8BD4-8A8A920434A5}" type="slidenum">
              <a:rPr lang="en-US" smtClean="0"/>
              <a:t>5</a:t>
            </a:fld>
            <a:endParaRPr lang="en-US" dirty="0"/>
          </a:p>
        </p:txBody>
      </p:sp>
    </p:spTree>
    <p:extLst>
      <p:ext uri="{BB962C8B-B14F-4D97-AF65-F5344CB8AC3E}">
        <p14:creationId xmlns:p14="http://schemas.microsoft.com/office/powerpoint/2010/main" val="1816683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dirty="0"/>
              <a:t>Natural treatment systems provides lower cost solution, where feasible, for many of the water source and settings just described. </a:t>
            </a:r>
          </a:p>
          <a:p>
            <a:endParaRPr lang="en-US" dirty="0"/>
          </a:p>
          <a:p>
            <a:r>
              <a:rPr lang="en-US" dirty="0"/>
              <a:t>Natural treatment is a low maintenance treatment method for mine impacted water that does not require continual chemical addition and monitoring and relies on passive biological and chemical processes occurring at their natural rates.</a:t>
            </a:r>
          </a:p>
          <a:p>
            <a:endParaRPr lang="en-US" dirty="0"/>
          </a:p>
          <a:p>
            <a:r>
              <a:rPr lang="en-US" dirty="0"/>
              <a:t>The history of natural treatment is drawn from simple observations made 30 or more years ago from natural wetlands receiving water from mines, and noting that water quality was improved through passive biological and chemical actions. This has led to a significant effort over the past few decades to isolate and optimize through design those parts of wetlands (for example: sediments, open water) that provide the key treatment. So now we have a host of tools we’ll describe that may not resemble wetlands much but mimic their functions.</a:t>
            </a:r>
          </a:p>
          <a:p>
            <a:endParaRPr lang="en-US" dirty="0"/>
          </a:p>
          <a:p>
            <a:r>
              <a:rPr lang="en-US" dirty="0"/>
              <a:t>The advantages of using Natural Treatment Systems over an active treatment system can include:</a:t>
            </a:r>
          </a:p>
          <a:p>
            <a:pPr marL="174982" indent="-174982">
              <a:buFont typeface="Arial" panose="020B0604020202020204" pitchFamily="34" charset="0"/>
              <a:buChar char="•"/>
            </a:pPr>
            <a:r>
              <a:rPr lang="en-US" dirty="0"/>
              <a:t>Substantially lower construction &amp; operating costs</a:t>
            </a:r>
          </a:p>
          <a:p>
            <a:pPr marL="174982" indent="-174982">
              <a:buFont typeface="Arial" panose="020B0604020202020204" pitchFamily="34" charset="0"/>
              <a:buChar char="•"/>
            </a:pPr>
            <a:r>
              <a:rPr lang="en-US" dirty="0"/>
              <a:t>Low maintenance</a:t>
            </a:r>
          </a:p>
          <a:p>
            <a:pPr marL="174982" indent="-174982">
              <a:buFont typeface="Arial" panose="020B0604020202020204" pitchFamily="34" charset="0"/>
              <a:buChar char="•"/>
            </a:pPr>
            <a:r>
              <a:rPr lang="en-US" dirty="0"/>
              <a:t>No or limited use of power and chemicals</a:t>
            </a:r>
          </a:p>
          <a:p>
            <a:pPr marL="174982" indent="-174982">
              <a:buFont typeface="Arial" panose="020B0604020202020204" pitchFamily="34" charset="0"/>
              <a:buChar char="•"/>
            </a:pPr>
            <a:r>
              <a:rPr lang="en-US" dirty="0"/>
              <a:t>Limited health &amp; safety risks</a:t>
            </a:r>
          </a:p>
          <a:p>
            <a:pPr marL="174982" indent="-174982">
              <a:buFont typeface="Arial" panose="020B0604020202020204" pitchFamily="34" charset="0"/>
              <a:buChar char="•"/>
            </a:pPr>
            <a:r>
              <a:rPr lang="en-US" dirty="0"/>
              <a:t>Can be installed in remote locations</a:t>
            </a:r>
          </a:p>
          <a:p>
            <a:endParaRPr lang="en-US" dirty="0"/>
          </a:p>
          <a:p>
            <a:r>
              <a:rPr lang="en-US" dirty="0"/>
              <a:t>Natural Treatment approaches are applied at mine sites through the design and </a:t>
            </a:r>
            <a:br>
              <a:rPr lang="en-US" dirty="0"/>
            </a:br>
            <a:r>
              <a:rPr lang="en-US" dirty="0"/>
              <a:t>construction of engineered Passive Treatment Systems</a:t>
            </a:r>
          </a:p>
          <a:p>
            <a:endParaRPr lang="en-US" dirty="0"/>
          </a:p>
        </p:txBody>
      </p:sp>
      <p:sp>
        <p:nvSpPr>
          <p:cNvPr id="4" name="Slide Number Placeholder 3"/>
          <p:cNvSpPr>
            <a:spLocks noGrp="1"/>
          </p:cNvSpPr>
          <p:nvPr>
            <p:ph type="sldNum" sz="quarter" idx="10"/>
          </p:nvPr>
        </p:nvSpPr>
        <p:spPr/>
        <p:txBody>
          <a:bodyPr/>
          <a:lstStyle/>
          <a:p>
            <a:fld id="{36DBF923-0254-49B9-B549-7C0BDDD02BB1}" type="slidenum">
              <a:rPr lang="en-US" smtClean="0"/>
              <a:t>6</a:t>
            </a:fld>
            <a:endParaRPr lang="en-US" dirty="0"/>
          </a:p>
        </p:txBody>
      </p:sp>
    </p:spTree>
    <p:extLst>
      <p:ext uri="{BB962C8B-B14F-4D97-AF65-F5344CB8AC3E}">
        <p14:creationId xmlns:p14="http://schemas.microsoft.com/office/powerpoint/2010/main" val="158502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use of passive treatment systems is typically viewed as a sustainable approach to management. Where feasible, the use of natural materials and emphasis on reducing water and energy use while utilizing mine land and topography to accomplish the treatment can minimize environmental effects of treatment. </a:t>
            </a:r>
          </a:p>
          <a:p>
            <a:endParaRPr lang="en-US" dirty="0"/>
          </a:p>
          <a:p>
            <a:r>
              <a:rPr lang="en-US" dirty="0"/>
              <a:t>Sustainable approaches typically address environmental effects, economic benefits, and social needs, or the triple-bottom line. This approach can be assessed through ranking systems such as Envision, where five broad categories of sustainable features can be quantified. The use of natural treatment systems can influence sustainability rankings significantly. </a:t>
            </a:r>
          </a:p>
        </p:txBody>
      </p:sp>
    </p:spTree>
    <p:extLst>
      <p:ext uri="{BB962C8B-B14F-4D97-AF65-F5344CB8AC3E}">
        <p14:creationId xmlns:p14="http://schemas.microsoft.com/office/powerpoint/2010/main" val="3532930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dirty="0"/>
              <a:t>Natural treatment systems can be more sustainable than conventional, where feasible. </a:t>
            </a:r>
          </a:p>
          <a:p>
            <a:endParaRPr lang="en-US" dirty="0"/>
          </a:p>
          <a:p>
            <a:r>
              <a:rPr lang="en-US" dirty="0"/>
              <a:t>Natural systems utilize the same chemical and biological processes for treatment as conventional systems. Where conventional systems build tank-based treatment reactors of concrete, steel and move water and add compounds using electricity and chemicals, natural treatment systems are typically land-based systems that rely upon gravity flow and locally available sustainable substrates to provide the media and biological habitat that sustains these processes at natural rates. </a:t>
            </a:r>
          </a:p>
          <a:p>
            <a:endParaRPr lang="en-US" dirty="0"/>
          </a:p>
          <a:p>
            <a:r>
              <a:rPr lang="en-US" dirty="0"/>
              <a:t>As a result, fewer staff are required to operate and time in the field and monitoring processes are significantly reduced.</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DBF923-0254-49B9-B549-7C0BDDD02B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490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dirty="0"/>
              <a:t>Passive treatment capital and </a:t>
            </a:r>
            <a:r>
              <a:rPr lang="en-US" dirty="0" err="1"/>
              <a:t>O&amp;M</a:t>
            </a:r>
            <a:r>
              <a:rPr lang="en-US" dirty="0"/>
              <a:t> costs are typically lower than active treatment. </a:t>
            </a:r>
          </a:p>
          <a:p>
            <a:endParaRPr lang="en-US" dirty="0"/>
          </a:p>
          <a:p>
            <a:r>
              <a:rPr lang="en-US" dirty="0"/>
              <a:t>This figure shows capital and </a:t>
            </a:r>
            <a:r>
              <a:rPr lang="en-US" dirty="0" err="1"/>
              <a:t>O&amp;M</a:t>
            </a:r>
            <a:r>
              <a:rPr lang="en-US" dirty="0"/>
              <a:t> costs for acid mine drainage systems and selenium treatment systems as a proportion of active costs. The literature and experience tells us that passive treatment may cost one-fourth of the cost of active treatment to build. Operations are less expensive too, ranging from approximately 10-40% of active treatment.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6DBF923-0254-49B9-B549-7C0BDDD02BB1}" type="slidenum">
              <a:rPr lang="en-US" smtClean="0"/>
              <a:t>9</a:t>
            </a:fld>
            <a:endParaRPr lang="en-US" dirty="0"/>
          </a:p>
        </p:txBody>
      </p:sp>
    </p:spTree>
    <p:extLst>
      <p:ext uri="{BB962C8B-B14F-4D97-AF65-F5344CB8AC3E}">
        <p14:creationId xmlns:p14="http://schemas.microsoft.com/office/powerpoint/2010/main" val="9149731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6.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gif"/><Relationship Id="rId7" Type="http://schemas.openxmlformats.org/officeDocument/2006/relationships/image" Target="../media/image15.png"/><Relationship Id="rId2" Type="http://schemas.openxmlformats.org/officeDocument/2006/relationships/image" Target="../media/image10.gif"/><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gif"/><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gif"/><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1">
    <p:spTree>
      <p:nvGrpSpPr>
        <p:cNvPr id="1" name=""/>
        <p:cNvGrpSpPr/>
        <p:nvPr/>
      </p:nvGrpSpPr>
      <p:grpSpPr>
        <a:xfrm>
          <a:off x="0" y="0"/>
          <a:ext cx="0" cy="0"/>
          <a:chOff x="0" y="0"/>
          <a:chExt cx="0" cy="0"/>
        </a:xfrm>
      </p:grpSpPr>
      <p:sp>
        <p:nvSpPr>
          <p:cNvPr id="4" name="TextBox 3"/>
          <p:cNvSpPr txBox="1"/>
          <p:nvPr userDrawn="1"/>
        </p:nvSpPr>
        <p:spPr bwMode="black">
          <a:xfrm>
            <a:off x="7801528" y="6156677"/>
            <a:ext cx="3803251" cy="292388"/>
          </a:xfrm>
          <a:prstGeom prst="rect">
            <a:avLst/>
          </a:prstGeom>
          <a:noFill/>
        </p:spPr>
        <p:txBody>
          <a:bodyPr wrap="square"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AU" sz="1300" dirty="0">
                <a:solidFill>
                  <a:srgbClr val="00338D"/>
                </a:solidFill>
                <a:cs typeface="Arial" pitchFamily="34" charset="0"/>
              </a:rPr>
              <a:t> www.jacobs.com | worldwide</a:t>
            </a:r>
          </a:p>
        </p:txBody>
      </p:sp>
      <p:sp>
        <p:nvSpPr>
          <p:cNvPr id="6" name="Rectangle 5"/>
          <p:cNvSpPr/>
          <p:nvPr userDrawn="1"/>
        </p:nvSpPr>
        <p:spPr bwMode="black">
          <a:xfrm>
            <a:off x="0" y="2782637"/>
            <a:ext cx="12188825" cy="1294435"/>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dirty="0">
              <a:solidFill>
                <a:prstClr val="white"/>
              </a:solidFill>
            </a:endParaRPr>
          </a:p>
        </p:txBody>
      </p:sp>
      <p:sp>
        <p:nvSpPr>
          <p:cNvPr id="9" name="Title 1"/>
          <p:cNvSpPr>
            <a:spLocks noGrp="1"/>
          </p:cNvSpPr>
          <p:nvPr>
            <p:ph type="ctrTitle"/>
          </p:nvPr>
        </p:nvSpPr>
        <p:spPr bwMode="black">
          <a:xfrm>
            <a:off x="558658" y="3055752"/>
            <a:ext cx="7136510" cy="576064"/>
          </a:xfrm>
          <a:prstGeom prst="rect">
            <a:avLst/>
          </a:prstGeom>
          <a:solidFill>
            <a:srgbClr val="00338D"/>
          </a:solidFill>
        </p:spPr>
        <p:txBody>
          <a:bodyPr lIns="0" tIns="0" rIns="0" bIns="0" anchor="b">
            <a:normAutofit/>
          </a:bodyPr>
          <a:lstStyle>
            <a:lvl1pPr algn="l">
              <a:defRPr sz="2666" b="0">
                <a:solidFill>
                  <a:schemeClr val="bg1"/>
                </a:solidFill>
                <a:latin typeface="Arial" pitchFamily="34" charset="0"/>
                <a:cs typeface="Arial" pitchFamily="34" charset="0"/>
              </a:defRPr>
            </a:lvl1pPr>
          </a:lstStyle>
          <a:p>
            <a:r>
              <a:rPr lang="en-US" dirty="0"/>
              <a:t>Click to edit Master title style</a:t>
            </a:r>
            <a:endParaRPr lang="en-AU" dirty="0"/>
          </a:p>
        </p:txBody>
      </p:sp>
      <p:sp>
        <p:nvSpPr>
          <p:cNvPr id="10" name="Subtitle 2"/>
          <p:cNvSpPr>
            <a:spLocks noGrp="1"/>
          </p:cNvSpPr>
          <p:nvPr>
            <p:ph type="subTitle" idx="1"/>
          </p:nvPr>
        </p:nvSpPr>
        <p:spPr bwMode="gray">
          <a:xfrm>
            <a:off x="558658" y="3703825"/>
            <a:ext cx="7135193" cy="288032"/>
          </a:xfrm>
          <a:prstGeom prst="rect">
            <a:avLst/>
          </a:prstGeom>
        </p:spPr>
        <p:txBody>
          <a:bodyPr lIns="0" tIns="0" rIns="0" bIns="0" anchor="ctr"/>
          <a:lstStyle>
            <a:lvl1pPr marL="0" indent="0" algn="l">
              <a:buNone/>
              <a:defRPr sz="1600" b="0" cap="none" baseline="0">
                <a:solidFill>
                  <a:schemeClr val="bg1"/>
                </a:solidFill>
                <a:latin typeface="Arial" pitchFamily="34" charset="0"/>
                <a:cs typeface="Arial" pitchFamily="34" charset="0"/>
              </a:defRPr>
            </a:lvl1pPr>
            <a:lvl2pPr marL="457094" indent="0" algn="ctr">
              <a:buNone/>
              <a:defRPr>
                <a:solidFill>
                  <a:schemeClr val="tx1">
                    <a:tint val="75000"/>
                  </a:schemeClr>
                </a:solidFill>
              </a:defRPr>
            </a:lvl2pPr>
            <a:lvl3pPr marL="914186" indent="0" algn="ctr">
              <a:buNone/>
              <a:defRPr>
                <a:solidFill>
                  <a:schemeClr val="tx1">
                    <a:tint val="75000"/>
                  </a:schemeClr>
                </a:solidFill>
              </a:defRPr>
            </a:lvl3pPr>
            <a:lvl4pPr marL="1371280" indent="0" algn="ctr">
              <a:buNone/>
              <a:defRPr>
                <a:solidFill>
                  <a:schemeClr val="tx1">
                    <a:tint val="75000"/>
                  </a:schemeClr>
                </a:solidFill>
              </a:defRPr>
            </a:lvl4pPr>
            <a:lvl5pPr marL="1828373" indent="0" algn="ctr">
              <a:buNone/>
              <a:defRPr>
                <a:solidFill>
                  <a:schemeClr val="tx1">
                    <a:tint val="75000"/>
                  </a:schemeClr>
                </a:solidFill>
              </a:defRPr>
            </a:lvl5pPr>
            <a:lvl6pPr marL="2285467" indent="0" algn="ctr">
              <a:buNone/>
              <a:defRPr>
                <a:solidFill>
                  <a:schemeClr val="tx1">
                    <a:tint val="75000"/>
                  </a:schemeClr>
                </a:solidFill>
              </a:defRPr>
            </a:lvl6pPr>
            <a:lvl7pPr marL="2742560" indent="0" algn="ctr">
              <a:buNone/>
              <a:defRPr>
                <a:solidFill>
                  <a:schemeClr val="tx1">
                    <a:tint val="75000"/>
                  </a:schemeClr>
                </a:solidFill>
              </a:defRPr>
            </a:lvl7pPr>
            <a:lvl8pPr marL="3199653" indent="0" algn="ctr">
              <a:buNone/>
              <a:defRPr>
                <a:solidFill>
                  <a:schemeClr val="tx1">
                    <a:tint val="75000"/>
                  </a:schemeClr>
                </a:solidFill>
              </a:defRPr>
            </a:lvl8pPr>
            <a:lvl9pPr marL="3656747" indent="0" algn="ctr">
              <a:buNone/>
              <a:defRPr>
                <a:solidFill>
                  <a:schemeClr val="tx1">
                    <a:tint val="75000"/>
                  </a:schemeClr>
                </a:solidFill>
              </a:defRPr>
            </a:lvl9pPr>
          </a:lstStyle>
          <a:p>
            <a:r>
              <a:rPr lang="en-US" dirty="0"/>
              <a:t>Click to edit Master subtitle style</a:t>
            </a:r>
            <a:endParaRPr lang="en-AU" dirty="0"/>
          </a:p>
        </p:txBody>
      </p:sp>
      <p:sp>
        <p:nvSpPr>
          <p:cNvPr id="11" name="Text Placeholder 10"/>
          <p:cNvSpPr>
            <a:spLocks noGrp="1"/>
          </p:cNvSpPr>
          <p:nvPr>
            <p:ph type="body" sz="quarter" idx="12" hasCustomPrompt="1"/>
          </p:nvPr>
        </p:nvSpPr>
        <p:spPr>
          <a:xfrm>
            <a:off x="558656" y="4221088"/>
            <a:ext cx="7135413" cy="433387"/>
          </a:xfrm>
          <a:prstGeom prst="rect">
            <a:avLst/>
          </a:prstGeom>
        </p:spPr>
        <p:txBody>
          <a:bodyPr lIns="18000" tIns="0" rIns="0" bIns="0" anchor="ctr"/>
          <a:lstStyle>
            <a:lvl1pPr marL="0" indent="0">
              <a:buNone/>
              <a:defRPr sz="1400" baseline="0">
                <a:solidFill>
                  <a:srgbClr val="00338D"/>
                </a:solidFill>
              </a:defRPr>
            </a:lvl1pPr>
          </a:lstStyle>
          <a:p>
            <a:pPr lvl="0"/>
            <a:r>
              <a:rPr lang="en-US" dirty="0"/>
              <a:t>Insert date</a:t>
            </a:r>
            <a:endParaRPr lang="en-AU" dirty="0"/>
          </a:p>
        </p:txBody>
      </p:sp>
      <p:pic>
        <p:nvPicPr>
          <p:cNvPr id="12" name="SKMJACOBSLOGO" hidden="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98356" y="5589242"/>
            <a:ext cx="3571254" cy="432047"/>
          </a:xfrm>
          <a:prstGeom prst="rect">
            <a:avLst/>
          </a:prstGeom>
        </p:spPr>
      </p:pic>
      <p:pic>
        <p:nvPicPr>
          <p:cNvPr id="13" name="Picture 12" descr="JACOBSGUIMARLOGO"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69023" y="5563581"/>
            <a:ext cx="4001998" cy="361696"/>
          </a:xfrm>
          <a:prstGeom prst="rect">
            <a:avLst/>
          </a:prstGeom>
        </p:spPr>
      </p:pic>
      <p:pic>
        <p:nvPicPr>
          <p:cNvPr id="14" name="Picture 13" descr="JACOBSMATASISLOGO"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59325" y="5639272"/>
            <a:ext cx="4111697" cy="382016"/>
          </a:xfrm>
          <a:prstGeom prst="rect">
            <a:avLst/>
          </a:prstGeom>
        </p:spPr>
      </p:pic>
      <p:pic>
        <p:nvPicPr>
          <p:cNvPr id="15" name="Picture 14" descr="JACOBSZATELOGO" hidden="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967958" y="5609249"/>
            <a:ext cx="4420481" cy="390144"/>
          </a:xfrm>
          <a:prstGeom prst="rect">
            <a:avLst/>
          </a:prstGeom>
        </p:spPr>
      </p:pic>
      <p:pic>
        <p:nvPicPr>
          <p:cNvPr id="16" name="Picture 15" descr="JFSLLOGO" hidden="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753971" y="5624845"/>
            <a:ext cx="1617051" cy="377952"/>
          </a:xfrm>
          <a:prstGeom prst="rect">
            <a:avLst/>
          </a:prstGeom>
        </p:spPr>
      </p:pic>
      <p:pic>
        <p:nvPicPr>
          <p:cNvPr id="18" name="Picture 17">
            <a:extLst>
              <a:ext uri="{FF2B5EF4-FFF2-40B4-BE49-F238E27FC236}">
                <a16:creationId xmlns:a16="http://schemas.microsoft.com/office/drawing/2014/main" id="{0A24FBD2-BBA5-4C9C-96FE-9AC357BDEDB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040045" y="5406774"/>
            <a:ext cx="2564732" cy="383735"/>
          </a:xfrm>
          <a:prstGeom prst="rect">
            <a:avLst/>
          </a:prstGeom>
        </p:spPr>
      </p:pic>
    </p:spTree>
    <p:extLst>
      <p:ext uri="{BB962C8B-B14F-4D97-AF65-F5344CB8AC3E}">
        <p14:creationId xmlns:p14="http://schemas.microsoft.com/office/powerpoint/2010/main" val="2049043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 Number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5" y="258387"/>
            <a:ext cx="10967651" cy="568800"/>
          </a:xfrm>
        </p:spPr>
        <p:txBody>
          <a:bodyPr/>
          <a:lstStyle>
            <a:lvl1pPr>
              <a:defRPr/>
            </a:lvl1pPr>
          </a:lstStyle>
          <a:p>
            <a:r>
              <a:rPr lang="en-US" dirty="0"/>
              <a:t>Click to add title</a:t>
            </a:r>
            <a:endParaRPr lang="en-AU" dirty="0"/>
          </a:p>
        </p:txBody>
      </p:sp>
      <p:sp>
        <p:nvSpPr>
          <p:cNvPr id="3" name="Content Placeholder 2"/>
          <p:cNvSpPr>
            <a:spLocks noGrp="1"/>
          </p:cNvSpPr>
          <p:nvPr>
            <p:ph idx="1"/>
          </p:nvPr>
        </p:nvSpPr>
        <p:spPr>
          <a:xfrm>
            <a:off x="609441" y="1053264"/>
            <a:ext cx="10969943" cy="4896000"/>
          </a:xfrm>
        </p:spPr>
        <p:txBody>
          <a:bodyPr>
            <a:noAutofit/>
          </a:bodyPr>
          <a:lstStyle>
            <a:lvl1pPr marL="685641" indent="-685641">
              <a:spcBef>
                <a:spcPts val="800"/>
              </a:spcBef>
              <a:spcAft>
                <a:spcPts val="0"/>
              </a:spcAft>
              <a:buFont typeface="+mj-lt"/>
              <a:buAutoNum type="arabicPeriod"/>
              <a:defRPr sz="3732" b="0">
                <a:solidFill>
                  <a:schemeClr val="tx1"/>
                </a:solidFill>
              </a:defRPr>
            </a:lvl1pPr>
            <a:lvl2pPr marL="945380" indent="-609458">
              <a:spcBef>
                <a:spcPts val="800"/>
              </a:spcBef>
              <a:buFont typeface="+mj-lt"/>
              <a:buAutoNum type="arabicPeriod"/>
              <a:defRPr sz="3199">
                <a:solidFill>
                  <a:schemeClr val="tx1"/>
                </a:solidFill>
              </a:defRPr>
            </a:lvl2pPr>
            <a:lvl3pPr marL="1281301" indent="-609458">
              <a:spcBef>
                <a:spcPts val="800"/>
              </a:spcBef>
              <a:buFont typeface="+mj-lt"/>
              <a:buAutoNum type="arabicPeriod"/>
              <a:defRPr sz="3199">
                <a:solidFill>
                  <a:schemeClr val="tx1"/>
                </a:solidFill>
              </a:defRPr>
            </a:lvl3pPr>
            <a:lvl4pPr marL="1600426" indent="-609458">
              <a:spcBef>
                <a:spcPts val="800"/>
              </a:spcBef>
              <a:buFont typeface="+mj-lt"/>
              <a:buAutoNum type="arabicPeriod"/>
              <a:defRPr>
                <a:solidFill>
                  <a:schemeClr val="tx1"/>
                </a:solidFill>
              </a:defRPr>
            </a:lvl4pPr>
            <a:lvl5pPr marL="1936348" indent="-609458">
              <a:spcBef>
                <a:spcPts val="800"/>
              </a:spcBef>
              <a:buFont typeface="+mj-lt"/>
              <a:buAutoNum type="arabicPeriod"/>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9B3E39EC-4BE2-4DEA-81C0-4ABC0AAB4AC0}" type="slidenum">
              <a:rPr lang="en-AU" smtClean="0"/>
              <a:t>‹#›</a:t>
            </a:fld>
            <a:endParaRPr lang="en-AU" dirty="0"/>
          </a:p>
        </p:txBody>
      </p:sp>
      <p:sp>
        <p:nvSpPr>
          <p:cNvPr id="4" name="Footer Placeholder 3"/>
          <p:cNvSpPr>
            <a:spLocks noGrp="1"/>
          </p:cNvSpPr>
          <p:nvPr>
            <p:ph type="ftr" sz="quarter" idx="13"/>
          </p:nvPr>
        </p:nvSpPr>
        <p:spPr>
          <a:xfrm>
            <a:off x="1391114" y="6117301"/>
            <a:ext cx="8392826" cy="366183"/>
          </a:xfrm>
          <a:prstGeom prst="rect">
            <a:avLst/>
          </a:prstGeom>
        </p:spPr>
        <p:txBody>
          <a:bodyPr/>
          <a:lstStyle/>
          <a:p>
            <a:endParaRPr lang="en-AU"/>
          </a:p>
        </p:txBody>
      </p:sp>
    </p:spTree>
    <p:extLst>
      <p:ext uri="{BB962C8B-B14F-4D97-AF65-F5344CB8AC3E}">
        <p14:creationId xmlns:p14="http://schemas.microsoft.com/office/powerpoint/2010/main" val="2117471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77646" y="454954"/>
            <a:ext cx="11001738" cy="1022351"/>
          </a:xfrm>
        </p:spPr>
        <p:txBody>
          <a:bodyPr>
            <a:normAutofit/>
          </a:bodyPr>
          <a:lstStyle>
            <a:lvl1pPr>
              <a:defRPr sz="2800" b="0">
                <a:solidFill>
                  <a:schemeClr val="tx1">
                    <a:lumMod val="85000"/>
                    <a:lumOff val="15000"/>
                  </a:schemeClr>
                </a:solidFill>
              </a:defRPr>
            </a:lvl1pPr>
          </a:lstStyle>
          <a:p>
            <a:r>
              <a:rPr lang="en-US" dirty="0"/>
              <a:t>Click to edit Master title style</a:t>
            </a:r>
            <a:endParaRPr lang="en-AU" dirty="0"/>
          </a:p>
        </p:txBody>
      </p:sp>
      <p:sp>
        <p:nvSpPr>
          <p:cNvPr id="3" name="Content Placeholder 2"/>
          <p:cNvSpPr>
            <a:spLocks noGrp="1"/>
          </p:cNvSpPr>
          <p:nvPr>
            <p:ph sz="half" idx="1" hasCustomPrompt="1"/>
          </p:nvPr>
        </p:nvSpPr>
        <p:spPr>
          <a:xfrm>
            <a:off x="558656" y="1695451"/>
            <a:ext cx="5421489" cy="4641917"/>
          </a:xfrm>
        </p:spPr>
        <p:txBody>
          <a:bodyPr>
            <a:noAutofit/>
          </a:bodyPr>
          <a:lstStyle>
            <a:lvl1pPr>
              <a:defRPr sz="2399">
                <a:solidFill>
                  <a:schemeClr val="tx1"/>
                </a:solidFill>
              </a:defRPr>
            </a:lvl1pPr>
            <a:lvl2pPr>
              <a:defRPr sz="2399">
                <a:solidFill>
                  <a:schemeClr val="tx1"/>
                </a:solidFill>
              </a:defRPr>
            </a:lvl2pPr>
            <a:lvl3pPr>
              <a:defRPr sz="2399">
                <a:solidFill>
                  <a:schemeClr val="tx1"/>
                </a:solidFill>
              </a:defRPr>
            </a:lvl3pPr>
            <a:lvl4pPr>
              <a:defRPr sz="2399">
                <a:solidFill>
                  <a:schemeClr val="tx1"/>
                </a:solidFill>
              </a:defRPr>
            </a:lvl4pPr>
            <a:lvl5pPr>
              <a:defRPr sz="2399">
                <a:solidFill>
                  <a:schemeClr val="tx1"/>
                </a:solidFill>
              </a:defRPr>
            </a:lvl5pPr>
            <a:lvl6pPr>
              <a:defRPr sz="2399"/>
            </a:lvl6pPr>
            <a:lvl7pPr>
              <a:defRPr sz="2399"/>
            </a:lvl7pPr>
            <a:lvl8pPr>
              <a:defRPr sz="2399"/>
            </a:lvl8pPr>
            <a:lvl9pPr>
              <a:defRPr sz="2399"/>
            </a:lvl9pPr>
          </a:lstStyle>
          <a:p>
            <a:pPr lvl="0"/>
            <a:r>
              <a:rPr lang="en-US" dirty="0"/>
              <a:t>Click to edit Master text styles</a:t>
            </a:r>
          </a:p>
          <a:p>
            <a:pPr lvl="1"/>
            <a:r>
              <a:rPr lang="en-US" dirty="0"/>
              <a:t>Second level</a:t>
            </a:r>
          </a:p>
        </p:txBody>
      </p:sp>
      <p:sp>
        <p:nvSpPr>
          <p:cNvPr id="4" name="Content Placeholder 3"/>
          <p:cNvSpPr>
            <a:spLocks noGrp="1"/>
          </p:cNvSpPr>
          <p:nvPr>
            <p:ph sz="half" idx="2" hasCustomPrompt="1"/>
          </p:nvPr>
        </p:nvSpPr>
        <p:spPr>
          <a:xfrm>
            <a:off x="6234488" y="1695451"/>
            <a:ext cx="5388986" cy="4641917"/>
          </a:xfrm>
        </p:spPr>
        <p:txBody>
          <a:bodyPr>
            <a:noAutofit/>
          </a:bodyPr>
          <a:lstStyle>
            <a:lvl1pPr>
              <a:defRPr sz="2399">
                <a:solidFill>
                  <a:schemeClr val="tx1"/>
                </a:solidFill>
              </a:defRPr>
            </a:lvl1pPr>
            <a:lvl2pPr>
              <a:defRPr sz="2399">
                <a:solidFill>
                  <a:schemeClr val="tx1"/>
                </a:solidFill>
              </a:defRPr>
            </a:lvl2pPr>
            <a:lvl3pPr>
              <a:defRPr sz="2399">
                <a:solidFill>
                  <a:schemeClr val="tx1"/>
                </a:solidFill>
              </a:defRPr>
            </a:lvl3pPr>
            <a:lvl4pPr>
              <a:defRPr sz="2399">
                <a:solidFill>
                  <a:schemeClr val="tx1"/>
                </a:solidFill>
              </a:defRPr>
            </a:lvl4pPr>
            <a:lvl5pPr>
              <a:defRPr sz="2399">
                <a:solidFill>
                  <a:schemeClr val="tx1"/>
                </a:solidFill>
              </a:defRPr>
            </a:lvl5pPr>
            <a:lvl6pPr>
              <a:defRPr sz="2399"/>
            </a:lvl6pPr>
            <a:lvl7pPr>
              <a:defRPr sz="2399"/>
            </a:lvl7pPr>
            <a:lvl8pPr>
              <a:defRPr sz="2399"/>
            </a:lvl8pPr>
            <a:lvl9pPr>
              <a:defRPr sz="2399"/>
            </a:lvl9pPr>
          </a:lstStyle>
          <a:p>
            <a:pPr lvl="0"/>
            <a:r>
              <a:rPr lang="en-US" dirty="0"/>
              <a:t>Click to edit Master text styles</a:t>
            </a:r>
          </a:p>
          <a:p>
            <a:pPr lvl="1"/>
            <a:r>
              <a:rPr lang="en-US" dirty="0"/>
              <a:t>Second level</a:t>
            </a:r>
          </a:p>
        </p:txBody>
      </p:sp>
      <p:sp>
        <p:nvSpPr>
          <p:cNvPr id="7" name="Slide Number Placeholder 6"/>
          <p:cNvSpPr>
            <a:spLocks noGrp="1"/>
          </p:cNvSpPr>
          <p:nvPr>
            <p:ph type="sldNum" sz="quarter" idx="12"/>
          </p:nvPr>
        </p:nvSpPr>
        <p:spPr/>
        <p:txBody>
          <a:bodyPr/>
          <a:lstStyle/>
          <a:p>
            <a:fld id="{9B3E39EC-4BE2-4DEA-81C0-4ABC0AAB4AC0}" type="slidenum">
              <a:rPr lang="en-AU" smtClean="0"/>
              <a:t>‹#›</a:t>
            </a:fld>
            <a:endParaRPr lang="en-AU"/>
          </a:p>
        </p:txBody>
      </p:sp>
    </p:spTree>
    <p:extLst>
      <p:ext uri="{BB962C8B-B14F-4D97-AF65-F5344CB8AC3E}">
        <p14:creationId xmlns:p14="http://schemas.microsoft.com/office/powerpoint/2010/main" val="3972312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dirty="0"/>
          </a:p>
        </p:txBody>
      </p:sp>
      <p:sp>
        <p:nvSpPr>
          <p:cNvPr id="3" name="Text Placeholder 2"/>
          <p:cNvSpPr>
            <a:spLocks noGrp="1"/>
          </p:cNvSpPr>
          <p:nvPr>
            <p:ph type="body" idx="1"/>
          </p:nvPr>
        </p:nvSpPr>
        <p:spPr>
          <a:xfrm>
            <a:off x="609441" y="1220755"/>
            <a:ext cx="5385514" cy="639763"/>
          </a:xfrm>
        </p:spPr>
        <p:txBody>
          <a:bodyPr anchor="t" anchorCtr="0">
            <a:noAutofit/>
          </a:bodyPr>
          <a:lstStyle>
            <a:lvl1pPr marL="0" indent="0">
              <a:buNone/>
              <a:defRPr sz="2399" b="1">
                <a:solidFill>
                  <a:schemeClr val="tx1"/>
                </a:solidFill>
              </a:defRPr>
            </a:lvl1pPr>
            <a:lvl2pPr marL="609458" indent="0">
              <a:buNone/>
              <a:defRPr sz="2666" b="1"/>
            </a:lvl2pPr>
            <a:lvl3pPr marL="1218915" indent="0">
              <a:buNone/>
              <a:defRPr sz="2399" b="1"/>
            </a:lvl3pPr>
            <a:lvl4pPr marL="1828373" indent="0">
              <a:buNone/>
              <a:defRPr sz="2133" b="1"/>
            </a:lvl4pPr>
            <a:lvl5pPr marL="2437830" indent="0">
              <a:buNone/>
              <a:defRPr sz="2133" b="1"/>
            </a:lvl5pPr>
            <a:lvl6pPr marL="3047289" indent="0">
              <a:buNone/>
              <a:defRPr sz="2133" b="1"/>
            </a:lvl6pPr>
            <a:lvl7pPr marL="3656747" indent="0">
              <a:buNone/>
              <a:defRPr sz="2133" b="1"/>
            </a:lvl7pPr>
            <a:lvl8pPr marL="4266204" indent="0">
              <a:buNone/>
              <a:defRPr sz="2133" b="1"/>
            </a:lvl8pPr>
            <a:lvl9pPr marL="4875662"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8083" y="1941030"/>
            <a:ext cx="5386874" cy="3920747"/>
          </a:xfrm>
        </p:spPr>
        <p:txBody>
          <a:bodyPr>
            <a:noAutofit/>
          </a:bodyPr>
          <a:lstStyle>
            <a:lvl1pPr>
              <a:defRPr sz="2133">
                <a:solidFill>
                  <a:schemeClr val="tx1"/>
                </a:solidFill>
              </a:defRPr>
            </a:lvl1pPr>
            <a:lvl2pPr>
              <a:defRPr sz="2133">
                <a:solidFill>
                  <a:schemeClr val="tx1"/>
                </a:solidFill>
              </a:defRPr>
            </a:lvl2pPr>
            <a:lvl3pPr>
              <a:defRPr sz="2133">
                <a:solidFill>
                  <a:schemeClr val="tx1"/>
                </a:solidFill>
              </a:defRPr>
            </a:lvl3pPr>
            <a:lvl4pPr>
              <a:defRPr sz="2133">
                <a:solidFill>
                  <a:schemeClr val="tx1"/>
                </a:solidFill>
              </a:defRPr>
            </a:lvl4pPr>
            <a:lvl5pPr>
              <a:defRPr sz="2133">
                <a:solidFill>
                  <a:schemeClr val="tx1"/>
                </a:solidFill>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Placeholder 4"/>
          <p:cNvSpPr>
            <a:spLocks noGrp="1"/>
          </p:cNvSpPr>
          <p:nvPr>
            <p:ph type="body" sz="quarter" idx="3"/>
          </p:nvPr>
        </p:nvSpPr>
        <p:spPr>
          <a:xfrm>
            <a:off x="6191757" y="1220755"/>
            <a:ext cx="5387630" cy="639763"/>
          </a:xfrm>
        </p:spPr>
        <p:txBody>
          <a:bodyPr anchor="t" anchorCtr="0">
            <a:noAutofit/>
          </a:bodyPr>
          <a:lstStyle>
            <a:lvl1pPr marL="0" indent="0">
              <a:buNone/>
              <a:defRPr sz="2399" b="1">
                <a:solidFill>
                  <a:schemeClr val="tx1"/>
                </a:solidFill>
              </a:defRPr>
            </a:lvl1pPr>
            <a:lvl2pPr marL="609458" indent="0">
              <a:buNone/>
              <a:defRPr sz="2666" b="1"/>
            </a:lvl2pPr>
            <a:lvl3pPr marL="1218915" indent="0">
              <a:buNone/>
              <a:defRPr sz="2399" b="1"/>
            </a:lvl3pPr>
            <a:lvl4pPr marL="1828373" indent="0">
              <a:buNone/>
              <a:defRPr sz="2133" b="1"/>
            </a:lvl4pPr>
            <a:lvl5pPr marL="2437830" indent="0">
              <a:buNone/>
              <a:defRPr sz="2133" b="1"/>
            </a:lvl5pPr>
            <a:lvl6pPr marL="3047289" indent="0">
              <a:buNone/>
              <a:defRPr sz="2133" b="1"/>
            </a:lvl6pPr>
            <a:lvl7pPr marL="3656747" indent="0">
              <a:buNone/>
              <a:defRPr sz="2133" b="1"/>
            </a:lvl7pPr>
            <a:lvl8pPr marL="4266204" indent="0">
              <a:buNone/>
              <a:defRPr sz="2133" b="1"/>
            </a:lvl8pPr>
            <a:lvl9pPr marL="4875662"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0400" y="1941030"/>
            <a:ext cx="5388990" cy="3920747"/>
          </a:xfrm>
        </p:spPr>
        <p:txBody>
          <a:bodyPr>
            <a:noAutofit/>
          </a:bodyPr>
          <a:lstStyle>
            <a:lvl1pPr>
              <a:defRPr sz="2133">
                <a:solidFill>
                  <a:schemeClr val="tx1"/>
                </a:solidFill>
              </a:defRPr>
            </a:lvl1pPr>
            <a:lvl2pPr>
              <a:defRPr sz="2133">
                <a:solidFill>
                  <a:schemeClr val="tx1"/>
                </a:solidFill>
              </a:defRPr>
            </a:lvl2pPr>
            <a:lvl3pPr>
              <a:defRPr sz="2133">
                <a:solidFill>
                  <a:schemeClr val="tx1"/>
                </a:solidFill>
              </a:defRPr>
            </a:lvl3pPr>
            <a:lvl4pPr>
              <a:defRPr sz="2133">
                <a:solidFill>
                  <a:schemeClr val="tx1"/>
                </a:solidFill>
              </a:defRPr>
            </a:lvl4pPr>
            <a:lvl5pPr>
              <a:defRPr sz="2133">
                <a:solidFill>
                  <a:schemeClr val="tx1"/>
                </a:solidFill>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Slide Number Placeholder 8"/>
          <p:cNvSpPr>
            <a:spLocks noGrp="1"/>
          </p:cNvSpPr>
          <p:nvPr>
            <p:ph type="sldNum" sz="quarter" idx="12"/>
          </p:nvPr>
        </p:nvSpPr>
        <p:spPr/>
        <p:txBody>
          <a:bodyPr/>
          <a:lstStyle/>
          <a:p>
            <a:fld id="{9B3E39EC-4BE2-4DEA-81C0-4ABC0AAB4AC0}" type="slidenum">
              <a:rPr lang="en-AU" smtClean="0"/>
              <a:t>‹#›</a:t>
            </a:fld>
            <a:endParaRPr lang="en-AU"/>
          </a:p>
        </p:txBody>
      </p:sp>
      <p:sp>
        <p:nvSpPr>
          <p:cNvPr id="7" name="Footer Placeholder 6"/>
          <p:cNvSpPr>
            <a:spLocks noGrp="1"/>
          </p:cNvSpPr>
          <p:nvPr>
            <p:ph type="ftr" sz="quarter" idx="13"/>
          </p:nvPr>
        </p:nvSpPr>
        <p:spPr>
          <a:xfrm>
            <a:off x="1391114" y="6117301"/>
            <a:ext cx="8392826" cy="366183"/>
          </a:xfrm>
          <a:prstGeom prst="rect">
            <a:avLst/>
          </a:prstGeom>
        </p:spPr>
        <p:txBody>
          <a:bodyPr/>
          <a:lstStyle/>
          <a:p>
            <a:endParaRPr lang="en-AU"/>
          </a:p>
        </p:txBody>
      </p:sp>
    </p:spTree>
    <p:extLst>
      <p:ext uri="{BB962C8B-B14F-4D97-AF65-F5344CB8AC3E}">
        <p14:creationId xmlns:p14="http://schemas.microsoft.com/office/powerpoint/2010/main" val="31842711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5" name="Slide Number Placeholder 4"/>
          <p:cNvSpPr>
            <a:spLocks noGrp="1"/>
          </p:cNvSpPr>
          <p:nvPr>
            <p:ph type="sldNum" sz="quarter" idx="12"/>
          </p:nvPr>
        </p:nvSpPr>
        <p:spPr/>
        <p:txBody>
          <a:bodyPr/>
          <a:lstStyle/>
          <a:p>
            <a:fld id="{9B3E39EC-4BE2-4DEA-81C0-4ABC0AAB4AC0}" type="slidenum">
              <a:rPr lang="en-AU" smtClean="0"/>
              <a:t>‹#›</a:t>
            </a:fld>
            <a:endParaRPr lang="en-AU"/>
          </a:p>
        </p:txBody>
      </p:sp>
      <p:sp>
        <p:nvSpPr>
          <p:cNvPr id="3" name="Footer Placeholder 2"/>
          <p:cNvSpPr>
            <a:spLocks noGrp="1"/>
          </p:cNvSpPr>
          <p:nvPr>
            <p:ph type="ftr" sz="quarter" idx="13"/>
          </p:nvPr>
        </p:nvSpPr>
        <p:spPr>
          <a:xfrm>
            <a:off x="1391114" y="6117301"/>
            <a:ext cx="8392826" cy="366183"/>
          </a:xfrm>
          <a:prstGeom prst="rect">
            <a:avLst/>
          </a:prstGeom>
        </p:spPr>
        <p:txBody>
          <a:bodyPr/>
          <a:lstStyle/>
          <a:p>
            <a:endParaRPr lang="en-AU"/>
          </a:p>
        </p:txBody>
      </p:sp>
    </p:spTree>
    <p:extLst>
      <p:ext uri="{BB962C8B-B14F-4D97-AF65-F5344CB8AC3E}">
        <p14:creationId xmlns:p14="http://schemas.microsoft.com/office/powerpoint/2010/main" val="26047918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dirty="0"/>
          </a:p>
        </p:txBody>
      </p:sp>
      <p:sp>
        <p:nvSpPr>
          <p:cNvPr id="4" name="Content Placeholder 2"/>
          <p:cNvSpPr>
            <a:spLocks noGrp="1"/>
          </p:cNvSpPr>
          <p:nvPr>
            <p:ph idx="1"/>
          </p:nvPr>
        </p:nvSpPr>
        <p:spPr>
          <a:xfrm>
            <a:off x="4765493" y="1346024"/>
            <a:ext cx="6813892" cy="4526400"/>
          </a:xfrm>
        </p:spPr>
        <p:txBody>
          <a:bodyPr>
            <a:noAutofit/>
          </a:bodyPr>
          <a:lstStyle>
            <a:lvl1pPr>
              <a:defRPr sz="2399">
                <a:solidFill>
                  <a:schemeClr val="tx1"/>
                </a:solidFill>
              </a:defRPr>
            </a:lvl1pPr>
            <a:lvl2pPr>
              <a:defRPr sz="2399">
                <a:solidFill>
                  <a:schemeClr val="tx1"/>
                </a:solidFill>
              </a:defRPr>
            </a:lvl2pPr>
            <a:lvl3pPr>
              <a:defRPr sz="2399">
                <a:solidFill>
                  <a:schemeClr val="tx1"/>
                </a:solidFill>
              </a:defRPr>
            </a:lvl3pPr>
            <a:lvl4pPr>
              <a:defRPr sz="2399">
                <a:solidFill>
                  <a:schemeClr val="tx1"/>
                </a:solidFill>
              </a:defRPr>
            </a:lvl4pPr>
            <a:lvl5pPr>
              <a:defRPr sz="2399">
                <a:solidFill>
                  <a:schemeClr val="tx1"/>
                </a:solidFill>
              </a:defRPr>
            </a:lvl5pPr>
            <a:lvl6pPr>
              <a:defRPr sz="2666"/>
            </a:lvl6pPr>
            <a:lvl7pPr>
              <a:defRPr sz="2666"/>
            </a:lvl7pPr>
            <a:lvl8pPr>
              <a:defRPr sz="2666"/>
            </a:lvl8pPr>
            <a:lvl9pPr>
              <a:defRPr sz="266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Placeholder 3"/>
          <p:cNvSpPr>
            <a:spLocks noGrp="1"/>
          </p:cNvSpPr>
          <p:nvPr>
            <p:ph type="body" sz="half" idx="2"/>
          </p:nvPr>
        </p:nvSpPr>
        <p:spPr>
          <a:xfrm>
            <a:off x="609445" y="1346024"/>
            <a:ext cx="4010039" cy="4526400"/>
          </a:xfrm>
        </p:spPr>
        <p:txBody>
          <a:bodyPr/>
          <a:lstStyle>
            <a:lvl1pPr marL="0" indent="0">
              <a:buNone/>
              <a:defRPr sz="1866">
                <a:solidFill>
                  <a:schemeClr val="tx1"/>
                </a:solidFill>
              </a:defRPr>
            </a:lvl1pPr>
            <a:lvl2pPr marL="609458" indent="0">
              <a:buNone/>
              <a:defRPr sz="1600"/>
            </a:lvl2pPr>
            <a:lvl3pPr marL="1218915" indent="0">
              <a:buNone/>
              <a:defRPr sz="1333"/>
            </a:lvl3pPr>
            <a:lvl4pPr marL="1828373" indent="0">
              <a:buNone/>
              <a:defRPr sz="1200"/>
            </a:lvl4pPr>
            <a:lvl5pPr marL="2437830" indent="0">
              <a:buNone/>
              <a:defRPr sz="1200"/>
            </a:lvl5pPr>
            <a:lvl6pPr marL="3047289" indent="0">
              <a:buNone/>
              <a:defRPr sz="1200"/>
            </a:lvl6pPr>
            <a:lvl7pPr marL="3656747" indent="0">
              <a:buNone/>
              <a:defRPr sz="1200"/>
            </a:lvl7pPr>
            <a:lvl8pPr marL="4266204" indent="0">
              <a:buNone/>
              <a:defRPr sz="1200"/>
            </a:lvl8pPr>
            <a:lvl9pPr marL="4875662" indent="0">
              <a:buNone/>
              <a:defRPr sz="1200"/>
            </a:lvl9pPr>
          </a:lstStyle>
          <a:p>
            <a:pPr lvl="0"/>
            <a:r>
              <a:rPr lang="en-US" dirty="0"/>
              <a:t>Click to edit Master text styles</a:t>
            </a:r>
          </a:p>
        </p:txBody>
      </p:sp>
      <p:sp>
        <p:nvSpPr>
          <p:cNvPr id="6" name="Footer Placeholder 5"/>
          <p:cNvSpPr>
            <a:spLocks noGrp="1"/>
          </p:cNvSpPr>
          <p:nvPr>
            <p:ph type="ftr" sz="quarter" idx="11"/>
          </p:nvPr>
        </p:nvSpPr>
        <p:spPr>
          <a:xfrm>
            <a:off x="1391114" y="6117301"/>
            <a:ext cx="8392826" cy="366183"/>
          </a:xfrm>
          <a:prstGeom prst="rect">
            <a:avLst/>
          </a:prstGeom>
        </p:spPr>
        <p:txBody>
          <a:bodyPr/>
          <a:lstStyle/>
          <a:p>
            <a:endParaRPr lang="en-AU"/>
          </a:p>
        </p:txBody>
      </p:sp>
    </p:spTree>
    <p:extLst>
      <p:ext uri="{BB962C8B-B14F-4D97-AF65-F5344CB8AC3E}">
        <p14:creationId xmlns:p14="http://schemas.microsoft.com/office/powerpoint/2010/main" val="1058291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dirty="0"/>
          </a:p>
        </p:txBody>
      </p:sp>
      <p:sp>
        <p:nvSpPr>
          <p:cNvPr id="5" name="Content Placeholder 2"/>
          <p:cNvSpPr>
            <a:spLocks noGrp="1"/>
          </p:cNvSpPr>
          <p:nvPr>
            <p:ph idx="1"/>
          </p:nvPr>
        </p:nvSpPr>
        <p:spPr>
          <a:xfrm>
            <a:off x="609441" y="1052738"/>
            <a:ext cx="7212713" cy="4885852"/>
          </a:xfrm>
        </p:spPr>
        <p:txBody>
          <a:bodyPr/>
          <a:lstStyle>
            <a:lvl1pPr>
              <a:spcBef>
                <a:spcPts val="800"/>
              </a:spcBef>
              <a:spcAft>
                <a:spcPts val="0"/>
              </a:spcAft>
              <a:defRPr>
                <a:solidFill>
                  <a:schemeClr val="tx1"/>
                </a:solidFill>
              </a:defRPr>
            </a:lvl1pPr>
            <a:lvl2pPr>
              <a:spcBef>
                <a:spcPts val="800"/>
              </a:spcBef>
              <a:buClr>
                <a:srgbClr val="6C6F70"/>
              </a:buClr>
              <a:defRPr>
                <a:solidFill>
                  <a:schemeClr val="tx1"/>
                </a:solidFill>
              </a:defRPr>
            </a:lvl2pPr>
            <a:lvl3pPr>
              <a:spcBef>
                <a:spcPts val="800"/>
              </a:spcBef>
              <a:buClr>
                <a:srgbClr val="6C6F70"/>
              </a:buClr>
              <a:defRPr>
                <a:solidFill>
                  <a:schemeClr val="tx1"/>
                </a:solidFill>
              </a:defRPr>
            </a:lvl3pPr>
            <a:lvl4pPr>
              <a:spcBef>
                <a:spcPts val="800"/>
              </a:spcBef>
              <a:buClr>
                <a:srgbClr val="6C6F70"/>
              </a:buClr>
              <a:defRPr>
                <a:solidFill>
                  <a:schemeClr val="tx1"/>
                </a:solidFill>
              </a:defRPr>
            </a:lvl4pPr>
            <a:lvl5pPr>
              <a:spcBef>
                <a:spcPts val="800"/>
              </a:spcBef>
              <a:buClr>
                <a:srgbClr val="6C6F70"/>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Picture Placeholder 2"/>
          <p:cNvSpPr>
            <a:spLocks noGrp="1"/>
          </p:cNvSpPr>
          <p:nvPr>
            <p:ph type="pic" sz="quarter" idx="14"/>
          </p:nvPr>
        </p:nvSpPr>
        <p:spPr>
          <a:xfrm>
            <a:off x="8206099" y="1053002"/>
            <a:ext cx="3359498" cy="4896281"/>
          </a:xfrm>
        </p:spPr>
        <p:txBody>
          <a:bodyPr/>
          <a:lstStyle>
            <a:lvl1pPr marL="0" indent="0" algn="ctr">
              <a:buFontTx/>
              <a:buNone/>
              <a:defRPr/>
            </a:lvl1pPr>
          </a:lstStyle>
          <a:p>
            <a:r>
              <a:rPr lang="en-US" dirty="0"/>
              <a:t>Click icon to add picture</a:t>
            </a:r>
            <a:endParaRPr lang="en-AU" dirty="0"/>
          </a:p>
        </p:txBody>
      </p:sp>
      <p:sp>
        <p:nvSpPr>
          <p:cNvPr id="4" name="Footer Placeholder 3"/>
          <p:cNvSpPr>
            <a:spLocks noGrp="1"/>
          </p:cNvSpPr>
          <p:nvPr>
            <p:ph type="ftr" sz="quarter" idx="15"/>
          </p:nvPr>
        </p:nvSpPr>
        <p:spPr>
          <a:xfrm>
            <a:off x="1391114" y="6117301"/>
            <a:ext cx="8392826" cy="366183"/>
          </a:xfrm>
          <a:prstGeom prst="rect">
            <a:avLst/>
          </a:prstGeom>
        </p:spPr>
        <p:txBody>
          <a:bodyPr/>
          <a:lstStyle/>
          <a:p>
            <a:endParaRPr lang="en-AU"/>
          </a:p>
        </p:txBody>
      </p:sp>
    </p:spTree>
    <p:extLst>
      <p:ext uri="{BB962C8B-B14F-4D97-AF65-F5344CB8AC3E}">
        <p14:creationId xmlns:p14="http://schemas.microsoft.com/office/powerpoint/2010/main" val="42000328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dirty="0"/>
          </a:p>
        </p:txBody>
      </p:sp>
      <p:sp>
        <p:nvSpPr>
          <p:cNvPr id="4" name="Picture Placeholder 2"/>
          <p:cNvSpPr>
            <a:spLocks noGrp="1"/>
          </p:cNvSpPr>
          <p:nvPr>
            <p:ph type="pic" idx="1"/>
          </p:nvPr>
        </p:nvSpPr>
        <p:spPr>
          <a:xfrm>
            <a:off x="6094412" y="1291365"/>
            <a:ext cx="6094413" cy="2280000"/>
          </a:xfrm>
          <a:prstGeom prst="rect">
            <a:avLst/>
          </a:prstGeom>
        </p:spPr>
        <p:txBody>
          <a:bodyPr/>
          <a:lstStyle>
            <a:lvl1pPr marL="0" indent="0" algn="ctr">
              <a:buNone/>
              <a:defRPr sz="3199">
                <a:latin typeface="Arial" pitchFamily="34" charset="0"/>
                <a:cs typeface="Arial" pitchFamily="34" charset="0"/>
              </a:defRPr>
            </a:lvl1pPr>
            <a:lvl2pPr marL="609458" indent="0">
              <a:buNone/>
              <a:defRPr sz="3732"/>
            </a:lvl2pPr>
            <a:lvl3pPr marL="1218915" indent="0">
              <a:buNone/>
              <a:defRPr sz="3199"/>
            </a:lvl3pPr>
            <a:lvl4pPr marL="1828373" indent="0">
              <a:buNone/>
              <a:defRPr sz="2666"/>
            </a:lvl4pPr>
            <a:lvl5pPr marL="2437830" indent="0">
              <a:buNone/>
              <a:defRPr sz="2666"/>
            </a:lvl5pPr>
            <a:lvl6pPr marL="3047289" indent="0">
              <a:buNone/>
              <a:defRPr sz="2666"/>
            </a:lvl6pPr>
            <a:lvl7pPr marL="3656747" indent="0">
              <a:buNone/>
              <a:defRPr sz="2666"/>
            </a:lvl7pPr>
            <a:lvl8pPr marL="4266204" indent="0">
              <a:buNone/>
              <a:defRPr sz="2666"/>
            </a:lvl8pPr>
            <a:lvl9pPr marL="4875662" indent="0">
              <a:buNone/>
              <a:defRPr sz="2666"/>
            </a:lvl9pPr>
          </a:lstStyle>
          <a:p>
            <a:endParaRPr lang="en-AU" dirty="0"/>
          </a:p>
        </p:txBody>
      </p:sp>
      <p:sp>
        <p:nvSpPr>
          <p:cNvPr id="5" name="Picture Placeholder 2"/>
          <p:cNvSpPr>
            <a:spLocks noGrp="1"/>
          </p:cNvSpPr>
          <p:nvPr>
            <p:ph type="pic" idx="11"/>
          </p:nvPr>
        </p:nvSpPr>
        <p:spPr>
          <a:xfrm>
            <a:off x="1" y="1291365"/>
            <a:ext cx="6094413" cy="2280000"/>
          </a:xfrm>
          <a:prstGeom prst="rect">
            <a:avLst/>
          </a:prstGeom>
        </p:spPr>
        <p:txBody>
          <a:bodyPr/>
          <a:lstStyle>
            <a:lvl1pPr marL="0" indent="0" algn="ctr">
              <a:buNone/>
              <a:defRPr sz="3199">
                <a:latin typeface="Arial" pitchFamily="34" charset="0"/>
                <a:cs typeface="Arial" pitchFamily="34" charset="0"/>
              </a:defRPr>
            </a:lvl1pPr>
            <a:lvl2pPr marL="609458" indent="0">
              <a:buNone/>
              <a:defRPr sz="3732"/>
            </a:lvl2pPr>
            <a:lvl3pPr marL="1218915" indent="0">
              <a:buNone/>
              <a:defRPr sz="3199"/>
            </a:lvl3pPr>
            <a:lvl4pPr marL="1828373" indent="0">
              <a:buNone/>
              <a:defRPr sz="2666"/>
            </a:lvl4pPr>
            <a:lvl5pPr marL="2437830" indent="0">
              <a:buNone/>
              <a:defRPr sz="2666"/>
            </a:lvl5pPr>
            <a:lvl6pPr marL="3047289" indent="0">
              <a:buNone/>
              <a:defRPr sz="2666"/>
            </a:lvl6pPr>
            <a:lvl7pPr marL="3656747" indent="0">
              <a:buNone/>
              <a:defRPr sz="2666"/>
            </a:lvl7pPr>
            <a:lvl8pPr marL="4266204" indent="0">
              <a:buNone/>
              <a:defRPr sz="2666"/>
            </a:lvl8pPr>
            <a:lvl9pPr marL="4875662" indent="0">
              <a:buNone/>
              <a:defRPr sz="2666"/>
            </a:lvl9pPr>
          </a:lstStyle>
          <a:p>
            <a:endParaRPr lang="en-AU" dirty="0"/>
          </a:p>
        </p:txBody>
      </p:sp>
      <p:sp>
        <p:nvSpPr>
          <p:cNvPr id="6" name="Picture Placeholder 2"/>
          <p:cNvSpPr>
            <a:spLocks noGrp="1"/>
          </p:cNvSpPr>
          <p:nvPr>
            <p:ph type="pic" idx="12"/>
          </p:nvPr>
        </p:nvSpPr>
        <p:spPr>
          <a:xfrm>
            <a:off x="6094412" y="3582920"/>
            <a:ext cx="6094413" cy="2280000"/>
          </a:xfrm>
          <a:prstGeom prst="rect">
            <a:avLst/>
          </a:prstGeom>
        </p:spPr>
        <p:txBody>
          <a:bodyPr/>
          <a:lstStyle>
            <a:lvl1pPr marL="0" indent="0" algn="ctr">
              <a:buNone/>
              <a:defRPr sz="3199">
                <a:latin typeface="Arial" pitchFamily="34" charset="0"/>
                <a:cs typeface="Arial" pitchFamily="34" charset="0"/>
              </a:defRPr>
            </a:lvl1pPr>
            <a:lvl2pPr marL="609458" indent="0">
              <a:buNone/>
              <a:defRPr sz="3732"/>
            </a:lvl2pPr>
            <a:lvl3pPr marL="1218915" indent="0">
              <a:buNone/>
              <a:defRPr sz="3199"/>
            </a:lvl3pPr>
            <a:lvl4pPr marL="1828373" indent="0">
              <a:buNone/>
              <a:defRPr sz="2666"/>
            </a:lvl4pPr>
            <a:lvl5pPr marL="2437830" indent="0">
              <a:buNone/>
              <a:defRPr sz="2666"/>
            </a:lvl5pPr>
            <a:lvl6pPr marL="3047289" indent="0">
              <a:buNone/>
              <a:defRPr sz="2666"/>
            </a:lvl6pPr>
            <a:lvl7pPr marL="3656747" indent="0">
              <a:buNone/>
              <a:defRPr sz="2666"/>
            </a:lvl7pPr>
            <a:lvl8pPr marL="4266204" indent="0">
              <a:buNone/>
              <a:defRPr sz="2666"/>
            </a:lvl8pPr>
            <a:lvl9pPr marL="4875662" indent="0">
              <a:buNone/>
              <a:defRPr sz="2666"/>
            </a:lvl9pPr>
          </a:lstStyle>
          <a:p>
            <a:endParaRPr lang="en-AU" dirty="0"/>
          </a:p>
        </p:txBody>
      </p:sp>
      <p:sp>
        <p:nvSpPr>
          <p:cNvPr id="7" name="Picture Placeholder 2"/>
          <p:cNvSpPr>
            <a:spLocks noGrp="1"/>
          </p:cNvSpPr>
          <p:nvPr>
            <p:ph type="pic" idx="13"/>
          </p:nvPr>
        </p:nvSpPr>
        <p:spPr>
          <a:xfrm>
            <a:off x="1" y="3582920"/>
            <a:ext cx="6094413" cy="2280000"/>
          </a:xfrm>
          <a:prstGeom prst="rect">
            <a:avLst/>
          </a:prstGeom>
        </p:spPr>
        <p:txBody>
          <a:bodyPr/>
          <a:lstStyle>
            <a:lvl1pPr marL="0" indent="0" algn="ctr">
              <a:buNone/>
              <a:defRPr sz="3199">
                <a:latin typeface="Arial" pitchFamily="34" charset="0"/>
                <a:cs typeface="Arial" pitchFamily="34" charset="0"/>
              </a:defRPr>
            </a:lvl1pPr>
            <a:lvl2pPr marL="609458" indent="0">
              <a:buNone/>
              <a:defRPr sz="3732"/>
            </a:lvl2pPr>
            <a:lvl3pPr marL="1218915" indent="0">
              <a:buNone/>
              <a:defRPr sz="3199"/>
            </a:lvl3pPr>
            <a:lvl4pPr marL="1828373" indent="0">
              <a:buNone/>
              <a:defRPr sz="2666"/>
            </a:lvl4pPr>
            <a:lvl5pPr marL="2437830" indent="0">
              <a:buNone/>
              <a:defRPr sz="2666"/>
            </a:lvl5pPr>
            <a:lvl6pPr marL="3047289" indent="0">
              <a:buNone/>
              <a:defRPr sz="2666"/>
            </a:lvl6pPr>
            <a:lvl7pPr marL="3656747" indent="0">
              <a:buNone/>
              <a:defRPr sz="2666"/>
            </a:lvl7pPr>
            <a:lvl8pPr marL="4266204" indent="0">
              <a:buNone/>
              <a:defRPr sz="2666"/>
            </a:lvl8pPr>
            <a:lvl9pPr marL="4875662" indent="0">
              <a:buNone/>
              <a:defRPr sz="2666"/>
            </a:lvl9pPr>
          </a:lstStyle>
          <a:p>
            <a:endParaRPr lang="en-AU" dirty="0"/>
          </a:p>
        </p:txBody>
      </p:sp>
      <p:sp>
        <p:nvSpPr>
          <p:cNvPr id="8" name="Footer Placeholder 7"/>
          <p:cNvSpPr>
            <a:spLocks noGrp="1"/>
          </p:cNvSpPr>
          <p:nvPr>
            <p:ph type="ftr" sz="quarter" idx="14"/>
          </p:nvPr>
        </p:nvSpPr>
        <p:spPr>
          <a:xfrm>
            <a:off x="1391114" y="6117301"/>
            <a:ext cx="8392826" cy="366183"/>
          </a:xfrm>
          <a:prstGeom prst="rect">
            <a:avLst/>
          </a:prstGeom>
        </p:spPr>
        <p:txBody>
          <a:bodyPr/>
          <a:lstStyle/>
          <a:p>
            <a:endParaRPr lang="en-AU"/>
          </a:p>
        </p:txBody>
      </p:sp>
    </p:spTree>
    <p:extLst>
      <p:ext uri="{BB962C8B-B14F-4D97-AF65-F5344CB8AC3E}">
        <p14:creationId xmlns:p14="http://schemas.microsoft.com/office/powerpoint/2010/main" val="33693063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dirty="0"/>
          </a:p>
        </p:txBody>
      </p:sp>
      <p:sp>
        <p:nvSpPr>
          <p:cNvPr id="4" name="Picture Placeholder 2"/>
          <p:cNvSpPr>
            <a:spLocks noGrp="1"/>
          </p:cNvSpPr>
          <p:nvPr>
            <p:ph type="pic" idx="1"/>
          </p:nvPr>
        </p:nvSpPr>
        <p:spPr>
          <a:xfrm>
            <a:off x="6094412" y="1052737"/>
            <a:ext cx="6094413" cy="2232248"/>
          </a:xfrm>
          <a:prstGeom prst="rect">
            <a:avLst/>
          </a:prstGeom>
        </p:spPr>
        <p:txBody>
          <a:bodyPr/>
          <a:lstStyle>
            <a:lvl1pPr marL="0" indent="0" algn="ctr">
              <a:buNone/>
              <a:defRPr sz="2399">
                <a:latin typeface="Arial" pitchFamily="34" charset="0"/>
                <a:cs typeface="Arial" pitchFamily="34" charset="0"/>
              </a:defRPr>
            </a:lvl1pPr>
            <a:lvl2pPr marL="457094" indent="0">
              <a:buNone/>
              <a:defRPr sz="2799"/>
            </a:lvl2pPr>
            <a:lvl3pPr marL="914186" indent="0">
              <a:buNone/>
              <a:defRPr sz="2399"/>
            </a:lvl3pPr>
            <a:lvl4pPr marL="1371280" indent="0">
              <a:buNone/>
              <a:defRPr sz="2000"/>
            </a:lvl4pPr>
            <a:lvl5pPr marL="1828373" indent="0">
              <a:buNone/>
              <a:defRPr sz="2000"/>
            </a:lvl5pPr>
            <a:lvl6pPr marL="2285467" indent="0">
              <a:buNone/>
              <a:defRPr sz="2000"/>
            </a:lvl6pPr>
            <a:lvl7pPr marL="2742560" indent="0">
              <a:buNone/>
              <a:defRPr sz="2000"/>
            </a:lvl7pPr>
            <a:lvl8pPr marL="3199653" indent="0">
              <a:buNone/>
              <a:defRPr sz="2000"/>
            </a:lvl8pPr>
            <a:lvl9pPr marL="3656747" indent="0">
              <a:buNone/>
              <a:defRPr sz="2000"/>
            </a:lvl9pPr>
          </a:lstStyle>
          <a:p>
            <a:endParaRPr lang="en-AU" dirty="0"/>
          </a:p>
        </p:txBody>
      </p:sp>
      <p:sp>
        <p:nvSpPr>
          <p:cNvPr id="5" name="Picture Placeholder 2"/>
          <p:cNvSpPr>
            <a:spLocks noGrp="1"/>
          </p:cNvSpPr>
          <p:nvPr>
            <p:ph type="pic" idx="11"/>
          </p:nvPr>
        </p:nvSpPr>
        <p:spPr>
          <a:xfrm>
            <a:off x="1" y="1052737"/>
            <a:ext cx="6094413" cy="2232248"/>
          </a:xfrm>
          <a:prstGeom prst="rect">
            <a:avLst/>
          </a:prstGeom>
        </p:spPr>
        <p:txBody>
          <a:bodyPr/>
          <a:lstStyle>
            <a:lvl1pPr marL="0" indent="0" algn="ctr">
              <a:buNone/>
              <a:defRPr sz="2399">
                <a:latin typeface="Arial" pitchFamily="34" charset="0"/>
                <a:cs typeface="Arial" pitchFamily="34" charset="0"/>
              </a:defRPr>
            </a:lvl1pPr>
            <a:lvl2pPr marL="457094" indent="0">
              <a:buNone/>
              <a:defRPr sz="2799"/>
            </a:lvl2pPr>
            <a:lvl3pPr marL="914186" indent="0">
              <a:buNone/>
              <a:defRPr sz="2399"/>
            </a:lvl3pPr>
            <a:lvl4pPr marL="1371280" indent="0">
              <a:buNone/>
              <a:defRPr sz="2000"/>
            </a:lvl4pPr>
            <a:lvl5pPr marL="1828373" indent="0">
              <a:buNone/>
              <a:defRPr sz="2000"/>
            </a:lvl5pPr>
            <a:lvl6pPr marL="2285467" indent="0">
              <a:buNone/>
              <a:defRPr sz="2000"/>
            </a:lvl6pPr>
            <a:lvl7pPr marL="2742560" indent="0">
              <a:buNone/>
              <a:defRPr sz="2000"/>
            </a:lvl7pPr>
            <a:lvl8pPr marL="3199653" indent="0">
              <a:buNone/>
              <a:defRPr sz="2000"/>
            </a:lvl8pPr>
            <a:lvl9pPr marL="3656747" indent="0">
              <a:buNone/>
              <a:defRPr sz="2000"/>
            </a:lvl9pPr>
          </a:lstStyle>
          <a:p>
            <a:endParaRPr lang="en-AU" dirty="0"/>
          </a:p>
        </p:txBody>
      </p:sp>
      <p:sp>
        <p:nvSpPr>
          <p:cNvPr id="6" name="Picture Placeholder 2"/>
          <p:cNvSpPr>
            <a:spLocks noGrp="1"/>
          </p:cNvSpPr>
          <p:nvPr>
            <p:ph type="pic" idx="12"/>
          </p:nvPr>
        </p:nvSpPr>
        <p:spPr>
          <a:xfrm>
            <a:off x="6094412" y="3501008"/>
            <a:ext cx="6094413" cy="2232248"/>
          </a:xfrm>
          <a:prstGeom prst="rect">
            <a:avLst/>
          </a:prstGeom>
        </p:spPr>
        <p:txBody>
          <a:bodyPr/>
          <a:lstStyle>
            <a:lvl1pPr marL="0" indent="0" algn="ctr">
              <a:buNone/>
              <a:defRPr sz="2399">
                <a:latin typeface="Arial" pitchFamily="34" charset="0"/>
                <a:cs typeface="Arial" pitchFamily="34" charset="0"/>
              </a:defRPr>
            </a:lvl1pPr>
            <a:lvl2pPr marL="457094" indent="0">
              <a:buNone/>
              <a:defRPr sz="2799"/>
            </a:lvl2pPr>
            <a:lvl3pPr marL="914186" indent="0">
              <a:buNone/>
              <a:defRPr sz="2399"/>
            </a:lvl3pPr>
            <a:lvl4pPr marL="1371280" indent="0">
              <a:buNone/>
              <a:defRPr sz="2000"/>
            </a:lvl4pPr>
            <a:lvl5pPr marL="1828373" indent="0">
              <a:buNone/>
              <a:defRPr sz="2000"/>
            </a:lvl5pPr>
            <a:lvl6pPr marL="2285467" indent="0">
              <a:buNone/>
              <a:defRPr sz="2000"/>
            </a:lvl6pPr>
            <a:lvl7pPr marL="2742560" indent="0">
              <a:buNone/>
              <a:defRPr sz="2000"/>
            </a:lvl7pPr>
            <a:lvl8pPr marL="3199653" indent="0">
              <a:buNone/>
              <a:defRPr sz="2000"/>
            </a:lvl8pPr>
            <a:lvl9pPr marL="3656747" indent="0">
              <a:buNone/>
              <a:defRPr sz="2000"/>
            </a:lvl9pPr>
          </a:lstStyle>
          <a:p>
            <a:endParaRPr lang="en-AU" dirty="0"/>
          </a:p>
        </p:txBody>
      </p:sp>
      <p:sp>
        <p:nvSpPr>
          <p:cNvPr id="7" name="Picture Placeholder 2"/>
          <p:cNvSpPr>
            <a:spLocks noGrp="1"/>
          </p:cNvSpPr>
          <p:nvPr>
            <p:ph type="pic" idx="13"/>
          </p:nvPr>
        </p:nvSpPr>
        <p:spPr>
          <a:xfrm>
            <a:off x="1" y="3501008"/>
            <a:ext cx="6094413" cy="2232248"/>
          </a:xfrm>
          <a:prstGeom prst="rect">
            <a:avLst/>
          </a:prstGeom>
        </p:spPr>
        <p:txBody>
          <a:bodyPr/>
          <a:lstStyle>
            <a:lvl1pPr marL="0" indent="0" algn="ctr">
              <a:buNone/>
              <a:defRPr sz="2399">
                <a:latin typeface="Arial" pitchFamily="34" charset="0"/>
                <a:cs typeface="Arial" pitchFamily="34" charset="0"/>
              </a:defRPr>
            </a:lvl1pPr>
            <a:lvl2pPr marL="457094" indent="0">
              <a:buNone/>
              <a:defRPr sz="2799"/>
            </a:lvl2pPr>
            <a:lvl3pPr marL="914186" indent="0">
              <a:buNone/>
              <a:defRPr sz="2399"/>
            </a:lvl3pPr>
            <a:lvl4pPr marL="1371280" indent="0">
              <a:buNone/>
              <a:defRPr sz="2000"/>
            </a:lvl4pPr>
            <a:lvl5pPr marL="1828373" indent="0">
              <a:buNone/>
              <a:defRPr sz="2000"/>
            </a:lvl5pPr>
            <a:lvl6pPr marL="2285467" indent="0">
              <a:buNone/>
              <a:defRPr sz="2000"/>
            </a:lvl6pPr>
            <a:lvl7pPr marL="2742560" indent="0">
              <a:buNone/>
              <a:defRPr sz="2000"/>
            </a:lvl7pPr>
            <a:lvl8pPr marL="3199653" indent="0">
              <a:buNone/>
              <a:defRPr sz="2000"/>
            </a:lvl8pPr>
            <a:lvl9pPr marL="3656747" indent="0">
              <a:buNone/>
              <a:defRPr sz="2000"/>
            </a:lvl9pPr>
          </a:lstStyle>
          <a:p>
            <a:endParaRPr lang="en-AU" dirty="0"/>
          </a:p>
        </p:txBody>
      </p:sp>
      <p:sp>
        <p:nvSpPr>
          <p:cNvPr id="8" name="Rectangle 7"/>
          <p:cNvSpPr/>
          <p:nvPr userDrawn="1"/>
        </p:nvSpPr>
        <p:spPr bwMode="black">
          <a:xfrm>
            <a:off x="0" y="3284984"/>
            <a:ext cx="12188825"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9" name="Rectangle 8"/>
          <p:cNvSpPr/>
          <p:nvPr userDrawn="1"/>
        </p:nvSpPr>
        <p:spPr bwMode="black">
          <a:xfrm>
            <a:off x="0" y="5733256"/>
            <a:ext cx="12188825"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10" name="Text Placeholder 11"/>
          <p:cNvSpPr>
            <a:spLocks noGrp="1"/>
          </p:cNvSpPr>
          <p:nvPr>
            <p:ph type="body" sz="quarter" idx="14"/>
          </p:nvPr>
        </p:nvSpPr>
        <p:spPr bwMode="white">
          <a:xfrm>
            <a:off x="634838" y="3279747"/>
            <a:ext cx="5159089" cy="215900"/>
          </a:xfrm>
          <a:prstGeom prst="rect">
            <a:avLst/>
          </a:prstGeom>
        </p:spPr>
        <p:txBody>
          <a:bodyPr lIns="0" tIns="0" rIns="0" bIns="0" anchor="ctr" anchorCtr="0"/>
          <a:lstStyle>
            <a:lvl1pPr marL="0" indent="0">
              <a:buFontTx/>
              <a:buNone/>
              <a:defRPr sz="900" baseline="0">
                <a:solidFill>
                  <a:schemeClr val="bg1"/>
                </a:solidFill>
                <a:latin typeface="Arial" pitchFamily="34" charset="0"/>
                <a:cs typeface="Arial" pitchFamily="34" charset="0"/>
              </a:defRPr>
            </a:lvl1pPr>
            <a:lvl2pPr marL="457094" indent="0">
              <a:buFontTx/>
              <a:buNone/>
              <a:defRPr sz="900" baseline="0">
                <a:solidFill>
                  <a:schemeClr val="bg1"/>
                </a:solidFill>
                <a:latin typeface="Arial" pitchFamily="34" charset="0"/>
                <a:cs typeface="Arial" pitchFamily="34" charset="0"/>
              </a:defRPr>
            </a:lvl2pPr>
            <a:lvl3pPr marL="914186" indent="0">
              <a:buFontTx/>
              <a:buNone/>
              <a:defRPr sz="900" baseline="0">
                <a:solidFill>
                  <a:schemeClr val="bg1"/>
                </a:solidFill>
                <a:latin typeface="Arial" pitchFamily="34" charset="0"/>
                <a:cs typeface="Arial" pitchFamily="34" charset="0"/>
              </a:defRPr>
            </a:lvl3pPr>
            <a:lvl4pPr marL="1371280" indent="0">
              <a:buFontTx/>
              <a:buNone/>
              <a:defRPr sz="900" baseline="0">
                <a:solidFill>
                  <a:schemeClr val="bg1"/>
                </a:solidFill>
                <a:latin typeface="Arial" pitchFamily="34" charset="0"/>
                <a:cs typeface="Arial" pitchFamily="34" charset="0"/>
              </a:defRPr>
            </a:lvl4pPr>
            <a:lvl5pPr marL="1828373" indent="0">
              <a:buFontTx/>
              <a:buNone/>
              <a:defRPr sz="900" baseline="0">
                <a:solidFill>
                  <a:schemeClr val="bg1"/>
                </a:solidFill>
                <a:latin typeface="Arial" pitchFamily="34" charset="0"/>
                <a:cs typeface="Arial" pitchFamily="34" charset="0"/>
              </a:defRPr>
            </a:lvl5pPr>
          </a:lstStyle>
          <a:p>
            <a:pPr lvl="0"/>
            <a:r>
              <a:rPr lang="en-US" dirty="0"/>
              <a:t>Click to edit Master text styles</a:t>
            </a:r>
            <a:endParaRPr lang="en-AU" dirty="0"/>
          </a:p>
        </p:txBody>
      </p:sp>
      <p:sp>
        <p:nvSpPr>
          <p:cNvPr id="11" name="Text Placeholder 11"/>
          <p:cNvSpPr>
            <a:spLocks noGrp="1"/>
          </p:cNvSpPr>
          <p:nvPr>
            <p:ph type="body" sz="quarter" idx="15"/>
          </p:nvPr>
        </p:nvSpPr>
        <p:spPr bwMode="white">
          <a:xfrm>
            <a:off x="6574483" y="3284986"/>
            <a:ext cx="5159089" cy="215900"/>
          </a:xfrm>
          <a:prstGeom prst="rect">
            <a:avLst/>
          </a:prstGeom>
        </p:spPr>
        <p:txBody>
          <a:bodyPr lIns="0" tIns="0" rIns="0" bIns="0" anchor="ctr" anchorCtr="0"/>
          <a:lstStyle>
            <a:lvl1pPr marL="0" indent="0">
              <a:buFontTx/>
              <a:buNone/>
              <a:defRPr sz="900" baseline="0">
                <a:solidFill>
                  <a:schemeClr val="bg1"/>
                </a:solidFill>
                <a:latin typeface="Arial" pitchFamily="34" charset="0"/>
                <a:cs typeface="Arial" pitchFamily="34" charset="0"/>
              </a:defRPr>
            </a:lvl1pPr>
            <a:lvl2pPr marL="457094" indent="0">
              <a:buFontTx/>
              <a:buNone/>
              <a:defRPr sz="900" baseline="0">
                <a:solidFill>
                  <a:schemeClr val="bg1"/>
                </a:solidFill>
                <a:latin typeface="Arial" pitchFamily="34" charset="0"/>
                <a:cs typeface="Arial" pitchFamily="34" charset="0"/>
              </a:defRPr>
            </a:lvl2pPr>
            <a:lvl3pPr marL="914186" indent="0">
              <a:buFontTx/>
              <a:buNone/>
              <a:defRPr sz="900" baseline="0">
                <a:solidFill>
                  <a:schemeClr val="bg1"/>
                </a:solidFill>
                <a:latin typeface="Arial" pitchFamily="34" charset="0"/>
                <a:cs typeface="Arial" pitchFamily="34" charset="0"/>
              </a:defRPr>
            </a:lvl3pPr>
            <a:lvl4pPr marL="1371280" indent="0">
              <a:buFontTx/>
              <a:buNone/>
              <a:defRPr sz="900" baseline="0">
                <a:solidFill>
                  <a:schemeClr val="bg1"/>
                </a:solidFill>
                <a:latin typeface="Arial" pitchFamily="34" charset="0"/>
                <a:cs typeface="Arial" pitchFamily="34" charset="0"/>
              </a:defRPr>
            </a:lvl4pPr>
            <a:lvl5pPr marL="1828373" indent="0">
              <a:buFontTx/>
              <a:buNone/>
              <a:defRPr sz="900" baseline="0">
                <a:solidFill>
                  <a:schemeClr val="bg1"/>
                </a:solidFill>
                <a:latin typeface="Arial" pitchFamily="34" charset="0"/>
                <a:cs typeface="Arial" pitchFamily="34" charset="0"/>
              </a:defRPr>
            </a:lvl5pPr>
          </a:lstStyle>
          <a:p>
            <a:pPr lvl="0"/>
            <a:r>
              <a:rPr lang="en-US" dirty="0"/>
              <a:t>Click to edit Master text styles</a:t>
            </a:r>
            <a:endParaRPr lang="en-AU" dirty="0"/>
          </a:p>
        </p:txBody>
      </p:sp>
      <p:sp>
        <p:nvSpPr>
          <p:cNvPr id="12" name="Text Placeholder 11"/>
          <p:cNvSpPr>
            <a:spLocks noGrp="1"/>
          </p:cNvSpPr>
          <p:nvPr>
            <p:ph type="body" sz="quarter" idx="16"/>
          </p:nvPr>
        </p:nvSpPr>
        <p:spPr bwMode="white">
          <a:xfrm>
            <a:off x="634838" y="5728019"/>
            <a:ext cx="5159089" cy="215900"/>
          </a:xfrm>
          <a:prstGeom prst="rect">
            <a:avLst/>
          </a:prstGeom>
        </p:spPr>
        <p:txBody>
          <a:bodyPr lIns="0" tIns="0" rIns="0" bIns="0" anchor="ctr" anchorCtr="0"/>
          <a:lstStyle>
            <a:lvl1pPr marL="0" indent="0">
              <a:buFontTx/>
              <a:buNone/>
              <a:defRPr sz="900" baseline="0">
                <a:solidFill>
                  <a:schemeClr val="bg1"/>
                </a:solidFill>
                <a:latin typeface="Arial" pitchFamily="34" charset="0"/>
                <a:cs typeface="Arial" pitchFamily="34" charset="0"/>
              </a:defRPr>
            </a:lvl1pPr>
            <a:lvl2pPr marL="457094" indent="0">
              <a:buFontTx/>
              <a:buNone/>
              <a:defRPr sz="900" baseline="0">
                <a:solidFill>
                  <a:schemeClr val="bg1"/>
                </a:solidFill>
                <a:latin typeface="Arial" pitchFamily="34" charset="0"/>
                <a:cs typeface="Arial" pitchFamily="34" charset="0"/>
              </a:defRPr>
            </a:lvl2pPr>
            <a:lvl3pPr marL="914186" indent="0">
              <a:buFontTx/>
              <a:buNone/>
              <a:defRPr sz="900" baseline="0">
                <a:solidFill>
                  <a:schemeClr val="bg1"/>
                </a:solidFill>
                <a:latin typeface="Arial" pitchFamily="34" charset="0"/>
                <a:cs typeface="Arial" pitchFamily="34" charset="0"/>
              </a:defRPr>
            </a:lvl3pPr>
            <a:lvl4pPr marL="1371280" indent="0">
              <a:buFontTx/>
              <a:buNone/>
              <a:defRPr sz="900" baseline="0">
                <a:solidFill>
                  <a:schemeClr val="bg1"/>
                </a:solidFill>
                <a:latin typeface="Arial" pitchFamily="34" charset="0"/>
                <a:cs typeface="Arial" pitchFamily="34" charset="0"/>
              </a:defRPr>
            </a:lvl4pPr>
            <a:lvl5pPr marL="1828373" indent="0">
              <a:buFontTx/>
              <a:buNone/>
              <a:defRPr sz="900" baseline="0">
                <a:solidFill>
                  <a:schemeClr val="bg1"/>
                </a:solidFill>
                <a:latin typeface="Arial" pitchFamily="34" charset="0"/>
                <a:cs typeface="Arial" pitchFamily="34" charset="0"/>
              </a:defRPr>
            </a:lvl5pPr>
          </a:lstStyle>
          <a:p>
            <a:pPr lvl="0"/>
            <a:r>
              <a:rPr lang="en-US" dirty="0"/>
              <a:t>Click to edit Master text styles</a:t>
            </a:r>
            <a:endParaRPr lang="en-AU" dirty="0"/>
          </a:p>
        </p:txBody>
      </p:sp>
      <p:sp>
        <p:nvSpPr>
          <p:cNvPr id="13" name="Text Placeholder 11"/>
          <p:cNvSpPr>
            <a:spLocks noGrp="1"/>
          </p:cNvSpPr>
          <p:nvPr>
            <p:ph type="body" sz="quarter" idx="17"/>
          </p:nvPr>
        </p:nvSpPr>
        <p:spPr bwMode="white">
          <a:xfrm>
            <a:off x="6574483" y="5733257"/>
            <a:ext cx="5159089" cy="215900"/>
          </a:xfrm>
          <a:prstGeom prst="rect">
            <a:avLst/>
          </a:prstGeom>
        </p:spPr>
        <p:txBody>
          <a:bodyPr lIns="0" tIns="0" rIns="0" bIns="0" anchor="ctr" anchorCtr="0"/>
          <a:lstStyle>
            <a:lvl1pPr marL="0" indent="0">
              <a:buFontTx/>
              <a:buNone/>
              <a:defRPr sz="900" baseline="0">
                <a:solidFill>
                  <a:schemeClr val="bg1"/>
                </a:solidFill>
                <a:latin typeface="Arial" pitchFamily="34" charset="0"/>
                <a:cs typeface="Arial" pitchFamily="34" charset="0"/>
              </a:defRPr>
            </a:lvl1pPr>
            <a:lvl2pPr marL="457094" indent="0">
              <a:buFontTx/>
              <a:buNone/>
              <a:defRPr sz="900" baseline="0">
                <a:solidFill>
                  <a:schemeClr val="bg1"/>
                </a:solidFill>
                <a:latin typeface="Arial" pitchFamily="34" charset="0"/>
                <a:cs typeface="Arial" pitchFamily="34" charset="0"/>
              </a:defRPr>
            </a:lvl2pPr>
            <a:lvl3pPr marL="914186" indent="0">
              <a:buFontTx/>
              <a:buNone/>
              <a:defRPr sz="900" baseline="0">
                <a:solidFill>
                  <a:schemeClr val="bg1"/>
                </a:solidFill>
                <a:latin typeface="Arial" pitchFamily="34" charset="0"/>
                <a:cs typeface="Arial" pitchFamily="34" charset="0"/>
              </a:defRPr>
            </a:lvl3pPr>
            <a:lvl4pPr marL="1371280" indent="0">
              <a:buFontTx/>
              <a:buNone/>
              <a:defRPr sz="900" baseline="0">
                <a:solidFill>
                  <a:schemeClr val="bg1"/>
                </a:solidFill>
                <a:latin typeface="Arial" pitchFamily="34" charset="0"/>
                <a:cs typeface="Arial" pitchFamily="34" charset="0"/>
              </a:defRPr>
            </a:lvl4pPr>
            <a:lvl5pPr marL="1828373" indent="0">
              <a:buFontTx/>
              <a:buNone/>
              <a:defRPr sz="900" baseline="0">
                <a:solidFill>
                  <a:schemeClr val="bg1"/>
                </a:solidFill>
                <a:latin typeface="Arial" pitchFamily="34" charset="0"/>
                <a:cs typeface="Arial" pitchFamily="34" charset="0"/>
              </a:defRPr>
            </a:lvl5pPr>
          </a:lstStyle>
          <a:p>
            <a:pPr lvl="0"/>
            <a:r>
              <a:rPr lang="en-US" dirty="0"/>
              <a:t>Click to edit Master text styles</a:t>
            </a:r>
            <a:endParaRPr lang="en-AU" dirty="0"/>
          </a:p>
        </p:txBody>
      </p:sp>
      <p:sp>
        <p:nvSpPr>
          <p:cNvPr id="14" name="Footer Placeholder 13"/>
          <p:cNvSpPr>
            <a:spLocks noGrp="1"/>
          </p:cNvSpPr>
          <p:nvPr>
            <p:ph type="ftr" sz="quarter" idx="18"/>
          </p:nvPr>
        </p:nvSpPr>
        <p:spPr>
          <a:xfrm>
            <a:off x="1391114" y="6117301"/>
            <a:ext cx="8392826" cy="366183"/>
          </a:xfrm>
          <a:prstGeom prst="rect">
            <a:avLst/>
          </a:prstGeom>
        </p:spPr>
        <p:txBody>
          <a:bodyPr/>
          <a:lstStyle/>
          <a:p>
            <a:endParaRPr lang="en-AU"/>
          </a:p>
        </p:txBody>
      </p:sp>
    </p:spTree>
    <p:extLst>
      <p:ext uri="{BB962C8B-B14F-4D97-AF65-F5344CB8AC3E}">
        <p14:creationId xmlns:p14="http://schemas.microsoft.com/office/powerpoint/2010/main" val="9971344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dirty="0"/>
          </a:p>
        </p:txBody>
      </p:sp>
      <p:sp>
        <p:nvSpPr>
          <p:cNvPr id="9" name="Picture Placeholder 2"/>
          <p:cNvSpPr>
            <a:spLocks noGrp="1"/>
          </p:cNvSpPr>
          <p:nvPr>
            <p:ph type="pic" idx="11"/>
          </p:nvPr>
        </p:nvSpPr>
        <p:spPr>
          <a:xfrm>
            <a:off x="0" y="1291365"/>
            <a:ext cx="12188825" cy="4584000"/>
          </a:xfrm>
          <a:prstGeom prst="rect">
            <a:avLst/>
          </a:prstGeom>
        </p:spPr>
        <p:txBody>
          <a:bodyPr/>
          <a:lstStyle>
            <a:lvl1pPr marL="0" indent="0" algn="ctr">
              <a:buNone/>
              <a:defRPr sz="3199">
                <a:latin typeface="Arial" pitchFamily="34" charset="0"/>
                <a:cs typeface="Arial" pitchFamily="34" charset="0"/>
              </a:defRPr>
            </a:lvl1pPr>
            <a:lvl2pPr marL="609458" indent="0">
              <a:buNone/>
              <a:defRPr sz="3732"/>
            </a:lvl2pPr>
            <a:lvl3pPr marL="1218915" indent="0">
              <a:buNone/>
              <a:defRPr sz="3199"/>
            </a:lvl3pPr>
            <a:lvl4pPr marL="1828373" indent="0">
              <a:buNone/>
              <a:defRPr sz="2666"/>
            </a:lvl4pPr>
            <a:lvl5pPr marL="2437830" indent="0">
              <a:buNone/>
              <a:defRPr sz="2666"/>
            </a:lvl5pPr>
            <a:lvl6pPr marL="3047289" indent="0">
              <a:buNone/>
              <a:defRPr sz="2666"/>
            </a:lvl6pPr>
            <a:lvl7pPr marL="3656747" indent="0">
              <a:buNone/>
              <a:defRPr sz="2666"/>
            </a:lvl7pPr>
            <a:lvl8pPr marL="4266204" indent="0">
              <a:buNone/>
              <a:defRPr sz="2666"/>
            </a:lvl8pPr>
            <a:lvl9pPr marL="4875662" indent="0">
              <a:buNone/>
              <a:defRPr sz="2666"/>
            </a:lvl9pPr>
          </a:lstStyle>
          <a:p>
            <a:endParaRPr lang="en-AU" dirty="0"/>
          </a:p>
        </p:txBody>
      </p:sp>
      <p:sp>
        <p:nvSpPr>
          <p:cNvPr id="4" name="Footer Placeholder 3"/>
          <p:cNvSpPr>
            <a:spLocks noGrp="1"/>
          </p:cNvSpPr>
          <p:nvPr>
            <p:ph type="ftr" sz="quarter" idx="12"/>
          </p:nvPr>
        </p:nvSpPr>
        <p:spPr>
          <a:xfrm>
            <a:off x="1391114" y="6117301"/>
            <a:ext cx="8392826" cy="366183"/>
          </a:xfrm>
          <a:prstGeom prst="rect">
            <a:avLst/>
          </a:prstGeom>
        </p:spPr>
        <p:txBody>
          <a:bodyPr/>
          <a:lstStyle/>
          <a:p>
            <a:endParaRPr lang="en-AU" dirty="0"/>
          </a:p>
        </p:txBody>
      </p:sp>
    </p:spTree>
    <p:extLst>
      <p:ext uri="{BB962C8B-B14F-4D97-AF65-F5344CB8AC3E}">
        <p14:creationId xmlns:p14="http://schemas.microsoft.com/office/powerpoint/2010/main" val="11343308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3056" y="242373"/>
            <a:ext cx="11086328" cy="793211"/>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506644" y="1535113"/>
            <a:ext cx="5385514" cy="639763"/>
          </a:xfrm>
        </p:spPr>
        <p:txBody>
          <a:bodyPr lIns="0" tIns="0" rIns="0" bIns="0" anchor="t" anchorCtr="0"/>
          <a:lstStyle>
            <a:lvl1pPr marL="0" indent="0">
              <a:buNone/>
              <a:defRPr sz="2199" b="1"/>
            </a:lvl1pPr>
            <a:lvl2pPr marL="457094" indent="0">
              <a:buNone/>
              <a:defRPr sz="2000" b="1"/>
            </a:lvl2pPr>
            <a:lvl3pPr marL="914186" indent="0">
              <a:buNone/>
              <a:defRPr sz="1800" b="1"/>
            </a:lvl3pPr>
            <a:lvl4pPr marL="1371280" indent="0">
              <a:buNone/>
              <a:defRPr sz="1600" b="1"/>
            </a:lvl4pPr>
            <a:lvl5pPr marL="1828373" indent="0">
              <a:buNone/>
              <a:defRPr sz="1600" b="1"/>
            </a:lvl5pPr>
            <a:lvl6pPr marL="2285467" indent="0">
              <a:buNone/>
              <a:defRPr sz="1600" b="1"/>
            </a:lvl6pPr>
            <a:lvl7pPr marL="2742560" indent="0">
              <a:buNone/>
              <a:defRPr sz="1600" b="1"/>
            </a:lvl7pPr>
            <a:lvl8pPr marL="3199653" indent="0">
              <a:buNone/>
              <a:defRPr sz="1600" b="1"/>
            </a:lvl8pPr>
            <a:lvl9pPr marL="3656747"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06644" y="2174875"/>
            <a:ext cx="5385514" cy="3951288"/>
          </a:xfrm>
        </p:spPr>
        <p:txBody>
          <a:bodyPr lIns="0" tIns="0" rIns="0" bIns="0"/>
          <a:lstStyle>
            <a:lvl1pPr>
              <a:defRPr sz="20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1757" y="1535113"/>
            <a:ext cx="5387630" cy="639763"/>
          </a:xfrm>
        </p:spPr>
        <p:txBody>
          <a:bodyPr lIns="0" tIns="0" rIns="0" bIns="0" anchor="t" anchorCtr="0"/>
          <a:lstStyle>
            <a:lvl1pPr marL="0" indent="0">
              <a:buNone/>
              <a:defRPr sz="2199" b="1"/>
            </a:lvl1pPr>
            <a:lvl2pPr marL="457094" indent="0">
              <a:buNone/>
              <a:defRPr sz="2000" b="1"/>
            </a:lvl2pPr>
            <a:lvl3pPr marL="914186" indent="0">
              <a:buNone/>
              <a:defRPr sz="1800" b="1"/>
            </a:lvl3pPr>
            <a:lvl4pPr marL="1371280" indent="0">
              <a:buNone/>
              <a:defRPr sz="1600" b="1"/>
            </a:lvl4pPr>
            <a:lvl5pPr marL="1828373" indent="0">
              <a:buNone/>
              <a:defRPr sz="1600" b="1"/>
            </a:lvl5pPr>
            <a:lvl6pPr marL="2285467" indent="0">
              <a:buNone/>
              <a:defRPr sz="1600" b="1"/>
            </a:lvl6pPr>
            <a:lvl7pPr marL="2742560" indent="0">
              <a:buNone/>
              <a:defRPr sz="1600" b="1"/>
            </a:lvl7pPr>
            <a:lvl8pPr marL="3199653" indent="0">
              <a:buNone/>
              <a:defRPr sz="1600" b="1"/>
            </a:lvl8pPr>
            <a:lvl9pPr marL="3656747"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1757" y="2174875"/>
            <a:ext cx="5387630" cy="3951288"/>
          </a:xfrm>
        </p:spPr>
        <p:txBody>
          <a:bodyPr lIns="0" tIns="0" rIns="0" bIns="0"/>
          <a:lstStyle>
            <a:lvl1pPr>
              <a:defRPr sz="20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96220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ck Cover 1">
    <p:spTree>
      <p:nvGrpSpPr>
        <p:cNvPr id="1" name=""/>
        <p:cNvGrpSpPr/>
        <p:nvPr/>
      </p:nvGrpSpPr>
      <p:grpSpPr>
        <a:xfrm>
          <a:off x="0" y="0"/>
          <a:ext cx="0" cy="0"/>
          <a:chOff x="0" y="0"/>
          <a:chExt cx="0" cy="0"/>
        </a:xfrm>
      </p:grpSpPr>
      <p:sp>
        <p:nvSpPr>
          <p:cNvPr id="9" name="Rectangle 8"/>
          <p:cNvSpPr/>
          <p:nvPr userDrawn="1"/>
        </p:nvSpPr>
        <p:spPr bwMode="black">
          <a:xfrm>
            <a:off x="0" y="0"/>
            <a:ext cx="12188825" cy="68580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solidFill>
                <a:prstClr val="white"/>
              </a:solidFill>
            </a:endParaRPr>
          </a:p>
        </p:txBody>
      </p:sp>
      <p:pic>
        <p:nvPicPr>
          <p:cNvPr id="5" name="JACOBSLOGO"/>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782011" y="5589240"/>
            <a:ext cx="2687599" cy="4320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userDrawn="1"/>
        </p:nvSpPr>
        <p:spPr bwMode="white">
          <a:xfrm>
            <a:off x="7570179" y="6156677"/>
            <a:ext cx="3803251" cy="292388"/>
          </a:xfrm>
          <a:prstGeom prst="rect">
            <a:avLst/>
          </a:prstGeom>
          <a:noFill/>
        </p:spPr>
        <p:txBody>
          <a:bodyPr wrap="square"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AU" sz="1300" dirty="0">
                <a:solidFill>
                  <a:prstClr val="white"/>
                </a:solidFill>
                <a:cs typeface="Arial" pitchFamily="34" charset="0"/>
              </a:rPr>
              <a:t> www.jacobs.com | worldwide</a:t>
            </a:r>
          </a:p>
        </p:txBody>
      </p:sp>
      <p:sp>
        <p:nvSpPr>
          <p:cNvPr id="8" name="Title 1"/>
          <p:cNvSpPr>
            <a:spLocks noGrp="1"/>
          </p:cNvSpPr>
          <p:nvPr>
            <p:ph type="ctrTitle"/>
          </p:nvPr>
        </p:nvSpPr>
        <p:spPr bwMode="white">
          <a:xfrm>
            <a:off x="728312" y="1268760"/>
            <a:ext cx="9597500" cy="1296144"/>
          </a:xfrm>
          <a:prstGeom prst="rect">
            <a:avLst/>
          </a:prstGeom>
        </p:spPr>
        <p:txBody>
          <a:bodyPr lIns="0" tIns="0" rIns="0" bIns="0" anchor="b"/>
          <a:lstStyle>
            <a:lvl1pPr algn="l">
              <a:defRPr sz="3199" b="1">
                <a:solidFill>
                  <a:schemeClr val="bg1"/>
                </a:solidFill>
                <a:latin typeface="Arial" pitchFamily="34" charset="0"/>
                <a:cs typeface="Arial" pitchFamily="34" charset="0"/>
              </a:defRPr>
            </a:lvl1pPr>
          </a:lstStyle>
          <a:p>
            <a:r>
              <a:rPr lang="en-US"/>
              <a:t>Click to edit Master title style</a:t>
            </a:r>
            <a:endParaRPr lang="en-AU" dirty="0"/>
          </a:p>
        </p:txBody>
      </p:sp>
      <p:sp>
        <p:nvSpPr>
          <p:cNvPr id="11" name="Subtitle 2"/>
          <p:cNvSpPr>
            <a:spLocks noGrp="1"/>
          </p:cNvSpPr>
          <p:nvPr>
            <p:ph type="subTitle" idx="1"/>
          </p:nvPr>
        </p:nvSpPr>
        <p:spPr bwMode="gray">
          <a:xfrm>
            <a:off x="729410" y="2636912"/>
            <a:ext cx="9597500" cy="792088"/>
          </a:xfrm>
          <a:prstGeom prst="rect">
            <a:avLst/>
          </a:prstGeom>
        </p:spPr>
        <p:txBody>
          <a:bodyPr lIns="18000" tIns="0" rIns="0" bIns="0" anchor="t"/>
          <a:lstStyle>
            <a:lvl1pPr marL="0" indent="0" algn="l">
              <a:buNone/>
              <a:defRPr sz="1600" b="1" cap="none" baseline="0">
                <a:solidFill>
                  <a:srgbClr val="B3B3B3"/>
                </a:solidFill>
                <a:latin typeface="Arial" pitchFamily="34" charset="0"/>
                <a:cs typeface="Arial" pitchFamily="34" charset="0"/>
              </a:defRPr>
            </a:lvl1pPr>
            <a:lvl2pPr marL="457094" indent="0" algn="ctr">
              <a:buNone/>
              <a:defRPr>
                <a:solidFill>
                  <a:schemeClr val="tx1">
                    <a:tint val="75000"/>
                  </a:schemeClr>
                </a:solidFill>
              </a:defRPr>
            </a:lvl2pPr>
            <a:lvl3pPr marL="914186" indent="0" algn="ctr">
              <a:buNone/>
              <a:defRPr>
                <a:solidFill>
                  <a:schemeClr val="tx1">
                    <a:tint val="75000"/>
                  </a:schemeClr>
                </a:solidFill>
              </a:defRPr>
            </a:lvl3pPr>
            <a:lvl4pPr marL="1371280" indent="0" algn="ctr">
              <a:buNone/>
              <a:defRPr>
                <a:solidFill>
                  <a:schemeClr val="tx1">
                    <a:tint val="75000"/>
                  </a:schemeClr>
                </a:solidFill>
              </a:defRPr>
            </a:lvl4pPr>
            <a:lvl5pPr marL="1828373" indent="0" algn="ctr">
              <a:buNone/>
              <a:defRPr>
                <a:solidFill>
                  <a:schemeClr val="tx1">
                    <a:tint val="75000"/>
                  </a:schemeClr>
                </a:solidFill>
              </a:defRPr>
            </a:lvl5pPr>
            <a:lvl6pPr marL="2285467" indent="0" algn="ctr">
              <a:buNone/>
              <a:defRPr>
                <a:solidFill>
                  <a:schemeClr val="tx1">
                    <a:tint val="75000"/>
                  </a:schemeClr>
                </a:solidFill>
              </a:defRPr>
            </a:lvl6pPr>
            <a:lvl7pPr marL="2742560" indent="0" algn="ctr">
              <a:buNone/>
              <a:defRPr>
                <a:solidFill>
                  <a:schemeClr val="tx1">
                    <a:tint val="75000"/>
                  </a:schemeClr>
                </a:solidFill>
              </a:defRPr>
            </a:lvl7pPr>
            <a:lvl8pPr marL="3199653" indent="0" algn="ctr">
              <a:buNone/>
              <a:defRPr>
                <a:solidFill>
                  <a:schemeClr val="tx1">
                    <a:tint val="75000"/>
                  </a:schemeClr>
                </a:solidFill>
              </a:defRPr>
            </a:lvl8pPr>
            <a:lvl9pPr marL="3656747" indent="0" algn="ctr">
              <a:buNone/>
              <a:defRPr>
                <a:solidFill>
                  <a:schemeClr val="tx1">
                    <a:tint val="75000"/>
                  </a:schemeClr>
                </a:solidFill>
              </a:defRPr>
            </a:lvl9pPr>
          </a:lstStyle>
          <a:p>
            <a:r>
              <a:rPr lang="en-US"/>
              <a:t>Click to edit Master subtitle style</a:t>
            </a:r>
            <a:endParaRPr lang="en-AU" dirty="0"/>
          </a:p>
        </p:txBody>
      </p:sp>
      <p:pic>
        <p:nvPicPr>
          <p:cNvPr id="7" name="SKMJACOBSLOGO"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882134" y="5543123"/>
            <a:ext cx="4525565" cy="47816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JACOBSGUIMARLOGO"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71422" y="5624417"/>
            <a:ext cx="4002006" cy="361697"/>
          </a:xfrm>
          <a:prstGeom prst="rect">
            <a:avLst/>
          </a:prstGeom>
        </p:spPr>
      </p:pic>
      <p:pic>
        <p:nvPicPr>
          <p:cNvPr id="14" name="Picture 13" descr="JACOBSMATASISLOGO" hidden="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261723" y="5639273"/>
            <a:ext cx="4111705" cy="382017"/>
          </a:xfrm>
          <a:prstGeom prst="rect">
            <a:avLst/>
          </a:prstGeom>
        </p:spPr>
      </p:pic>
      <p:pic>
        <p:nvPicPr>
          <p:cNvPr id="15" name="Picture 14" descr="JACOBSZATELOGO" hidden="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953313" y="5610208"/>
            <a:ext cx="4420115" cy="390112"/>
          </a:xfrm>
          <a:prstGeom prst="rect">
            <a:avLst/>
          </a:prstGeom>
        </p:spPr>
      </p:pic>
      <p:pic>
        <p:nvPicPr>
          <p:cNvPr id="16" name="Picture 15" descr="JFSLLOGO" hidden="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52312" y="5614257"/>
            <a:ext cx="1621116" cy="382017"/>
          </a:xfrm>
          <a:prstGeom prst="rect">
            <a:avLst/>
          </a:prstGeom>
        </p:spPr>
      </p:pic>
      <p:sp>
        <p:nvSpPr>
          <p:cNvPr id="17" name="Rectangle 16"/>
          <p:cNvSpPr/>
          <p:nvPr userDrawn="1"/>
        </p:nvSpPr>
        <p:spPr>
          <a:xfrm>
            <a:off x="738367" y="6216121"/>
            <a:ext cx="785471" cy="153888"/>
          </a:xfrm>
          <a:prstGeom prst="rect">
            <a:avLst/>
          </a:prstGeom>
        </p:spPr>
        <p:txBody>
          <a:bodyPr wrap="none" lIns="0" tIns="0" rIns="0" bIns="0" anchor="b">
            <a:spAutoFit/>
          </a:bodyPr>
          <a:lstStyle/>
          <a:p>
            <a:pPr algn="l"/>
            <a:fld id="{C3A37E12-0F4F-497E-9683-4E31336C494A}" type="datetime4">
              <a:rPr lang="en-US" sz="1000" smtClean="0">
                <a:solidFill>
                  <a:schemeClr val="bg1"/>
                </a:solidFill>
                <a:latin typeface="Arial" panose="020B0604020202020204" pitchFamily="34" charset="0"/>
                <a:cs typeface="Arial" panose="020B0604020202020204" pitchFamily="34" charset="0"/>
              </a:rPr>
              <a:t>April 22, 2019</a:t>
            </a:fld>
            <a:endParaRPr lang="en-AU" sz="1000" dirty="0">
              <a:solidFill>
                <a:schemeClr val="bg1"/>
              </a:solidFill>
              <a:latin typeface="Arial" panose="020B0604020202020204" pitchFamily="34" charset="0"/>
              <a:cs typeface="Arial" panose="020B0604020202020204" pitchFamily="34" charset="0"/>
            </a:endParaRPr>
          </a:p>
        </p:txBody>
      </p:sp>
      <p:sp>
        <p:nvSpPr>
          <p:cNvPr id="18" name="Rectangle 17"/>
          <p:cNvSpPr/>
          <p:nvPr userDrawn="1"/>
        </p:nvSpPr>
        <p:spPr>
          <a:xfrm>
            <a:off x="748560" y="6002790"/>
            <a:ext cx="1216318" cy="153888"/>
          </a:xfrm>
          <a:prstGeom prst="rect">
            <a:avLst/>
          </a:prstGeom>
          <a:solidFill>
            <a:srgbClr val="00338D"/>
          </a:solidFill>
        </p:spPr>
        <p:txBody>
          <a:bodyPr wrap="square" lIns="0" tIns="0" rIns="0" bIns="0" anchor="b">
            <a:spAutoFit/>
          </a:bodyPr>
          <a:lstStyle/>
          <a:p>
            <a:pPr algn="l"/>
            <a:r>
              <a:rPr lang="en-AU" sz="1000" dirty="0">
                <a:solidFill>
                  <a:schemeClr val="bg1"/>
                </a:solidFill>
                <a:latin typeface="Arial" panose="020B0604020202020204" pitchFamily="34" charset="0"/>
                <a:cs typeface="Arial" panose="020B0604020202020204" pitchFamily="34" charset="0"/>
              </a:rPr>
              <a:t>© Copyright</a:t>
            </a:r>
            <a:r>
              <a:rPr lang="en-AU" sz="1000" baseline="0" dirty="0">
                <a:solidFill>
                  <a:schemeClr val="bg1"/>
                </a:solidFill>
                <a:latin typeface="Arial" panose="020B0604020202020204" pitchFamily="34" charset="0"/>
                <a:cs typeface="Arial" panose="020B0604020202020204" pitchFamily="34" charset="0"/>
              </a:rPr>
              <a:t> Jacobs</a:t>
            </a:r>
            <a:r>
              <a:rPr lang="en-AU" sz="1000"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752617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457200"/>
            <a:ext cx="5332611" cy="990600"/>
          </a:xfrm>
        </p:spPr>
        <p:txBody>
          <a:bodyPr lIns="0" tIns="0" rIns="0" bIns="0">
            <a:normAutofit/>
          </a:bodyPr>
          <a:lstStyle>
            <a:lvl1pPr>
              <a:defRPr sz="2799">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609442" y="1676400"/>
            <a:ext cx="5332612" cy="3733800"/>
          </a:xfrm>
        </p:spPr>
        <p:txBody>
          <a:bodyPr lIns="0" tIns="0" rIns="0" bIns="0">
            <a:normAutofit/>
          </a:bodyPr>
          <a:lstStyle>
            <a:lvl1pPr marL="0" indent="0">
              <a:buNone/>
              <a:defRPr sz="1800">
                <a:solidFill>
                  <a:srgbClr val="4D4D4D"/>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p:txBody>
      </p:sp>
      <p:sp>
        <p:nvSpPr>
          <p:cNvPr id="14" name="Picture Placeholder 13"/>
          <p:cNvSpPr>
            <a:spLocks noGrp="1"/>
          </p:cNvSpPr>
          <p:nvPr>
            <p:ph type="pic" sz="quarter" idx="10" hasCustomPrompt="1"/>
          </p:nvPr>
        </p:nvSpPr>
        <p:spPr>
          <a:xfrm>
            <a:off x="6500706" y="1676400"/>
            <a:ext cx="4977104" cy="3733800"/>
          </a:xfrm>
          <a:prstGeom prst="ellipse">
            <a:avLst/>
          </a:prstGeom>
          <a:solidFill>
            <a:schemeClr val="tx2"/>
          </a:solidFill>
        </p:spPr>
        <p:txBody>
          <a:bodyPr>
            <a:normAutofit/>
          </a:bodyPr>
          <a:lstStyle>
            <a:lvl1pPr marL="0" indent="0" algn="ctr">
              <a:buNone/>
              <a:defRPr sz="1400">
                <a:solidFill>
                  <a:schemeClr val="bg1"/>
                </a:solidFill>
              </a:defRPr>
            </a:lvl1pPr>
          </a:lstStyle>
          <a:p>
            <a:r>
              <a:rPr lang="en-US" dirty="0"/>
              <a:t>picture</a:t>
            </a:r>
          </a:p>
        </p:txBody>
      </p:sp>
      <p:sp>
        <p:nvSpPr>
          <p:cNvPr id="4" name="Footer Placeholder 3"/>
          <p:cNvSpPr>
            <a:spLocks noGrp="1"/>
          </p:cNvSpPr>
          <p:nvPr>
            <p:ph type="ftr" sz="quarter" idx="11"/>
          </p:nvPr>
        </p:nvSpPr>
        <p:spPr>
          <a:xfrm>
            <a:off x="1391114" y="6117301"/>
            <a:ext cx="8392826" cy="366183"/>
          </a:xfrm>
          <a:prstGeom prst="rect">
            <a:avLst/>
          </a:prstGeom>
        </p:spPr>
        <p:txBody>
          <a:bodyPr/>
          <a:lstStyle/>
          <a:p>
            <a:endParaRPr lang="en-US" dirty="0"/>
          </a:p>
        </p:txBody>
      </p:sp>
    </p:spTree>
    <p:extLst>
      <p:ext uri="{BB962C8B-B14F-4D97-AF65-F5344CB8AC3E}">
        <p14:creationId xmlns:p14="http://schemas.microsoft.com/office/powerpoint/2010/main" val="3333084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457200"/>
            <a:ext cx="7211721" cy="990600"/>
          </a:xfrm>
        </p:spPr>
        <p:txBody>
          <a:bodyPr lIns="0" tIns="0" rIns="0" bIns="0">
            <a:normAutofit/>
          </a:bodyPr>
          <a:lstStyle>
            <a:lvl1pPr>
              <a:defRPr sz="2799">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609441" y="4152902"/>
            <a:ext cx="7211721" cy="1714500"/>
          </a:xfrm>
        </p:spPr>
        <p:txBody>
          <a:bodyPr lIns="0" tIns="0" rIns="0" bIns="0">
            <a:normAutofit/>
          </a:bodyPr>
          <a:lstStyle>
            <a:lvl1pPr marL="0" indent="0">
              <a:buNone/>
              <a:defRPr sz="2000">
                <a:solidFill>
                  <a:srgbClr val="4D4D4D"/>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p:txBody>
      </p:sp>
      <p:sp>
        <p:nvSpPr>
          <p:cNvPr id="7" name="Picture Placeholder 4"/>
          <p:cNvSpPr>
            <a:spLocks noGrp="1"/>
          </p:cNvSpPr>
          <p:nvPr>
            <p:ph type="pic" sz="quarter" idx="11"/>
          </p:nvPr>
        </p:nvSpPr>
        <p:spPr>
          <a:xfrm>
            <a:off x="4367663" y="1676402"/>
            <a:ext cx="3453500" cy="2247900"/>
          </a:xfrm>
          <a:solidFill>
            <a:schemeClr val="tx2"/>
          </a:solidFill>
        </p:spPr>
        <p:txBody>
          <a:bodyPr anchor="ctr" anchorCtr="0">
            <a:normAutofit/>
          </a:bodyPr>
          <a:lstStyle>
            <a:lvl1pPr marL="0" indent="0" algn="ctr">
              <a:buNone/>
              <a:defRPr sz="1400">
                <a:solidFill>
                  <a:schemeClr val="bg1"/>
                </a:solidFill>
              </a:defRPr>
            </a:lvl1pPr>
          </a:lstStyle>
          <a:p>
            <a:r>
              <a:rPr lang="en-US"/>
              <a:t>Click icon to add picture</a:t>
            </a:r>
            <a:endParaRPr lang="en-US" dirty="0"/>
          </a:p>
        </p:txBody>
      </p:sp>
      <p:sp>
        <p:nvSpPr>
          <p:cNvPr id="8" name="Picture Placeholder 4"/>
          <p:cNvSpPr>
            <a:spLocks noGrp="1"/>
          </p:cNvSpPr>
          <p:nvPr>
            <p:ph type="pic" sz="quarter" idx="12"/>
          </p:nvPr>
        </p:nvSpPr>
        <p:spPr>
          <a:xfrm>
            <a:off x="609441" y="1676402"/>
            <a:ext cx="3453500" cy="2247900"/>
          </a:xfrm>
          <a:solidFill>
            <a:schemeClr val="tx2"/>
          </a:solidFill>
        </p:spPr>
        <p:txBody>
          <a:bodyPr anchor="ctr" anchorCtr="0">
            <a:normAutofit/>
          </a:bodyPr>
          <a:lstStyle>
            <a:lvl1pPr marL="0" indent="0" algn="ctr">
              <a:buNone/>
              <a:defRPr sz="1400">
                <a:solidFill>
                  <a:schemeClr val="bg1"/>
                </a:solidFill>
              </a:defRPr>
            </a:lvl1pPr>
          </a:lstStyle>
          <a:p>
            <a:r>
              <a:rPr lang="en-US"/>
              <a:t>Click icon to add picture</a:t>
            </a:r>
            <a:endParaRPr lang="en-US" dirty="0"/>
          </a:p>
        </p:txBody>
      </p:sp>
      <p:sp>
        <p:nvSpPr>
          <p:cNvPr id="4" name="Footer Placeholder 3"/>
          <p:cNvSpPr>
            <a:spLocks noGrp="1"/>
          </p:cNvSpPr>
          <p:nvPr>
            <p:ph type="ftr" sz="quarter" idx="13"/>
          </p:nvPr>
        </p:nvSpPr>
        <p:spPr>
          <a:xfrm>
            <a:off x="1391114" y="6117301"/>
            <a:ext cx="8392826" cy="366183"/>
          </a:xfrm>
          <a:prstGeom prst="rect">
            <a:avLst/>
          </a:prstGeom>
        </p:spPr>
        <p:txBody>
          <a:bodyPr/>
          <a:lstStyle/>
          <a:p>
            <a:endParaRPr lang="en-US" dirty="0"/>
          </a:p>
        </p:txBody>
      </p:sp>
    </p:spTree>
    <p:extLst>
      <p:ext uri="{BB962C8B-B14F-4D97-AF65-F5344CB8AC3E}">
        <p14:creationId xmlns:p14="http://schemas.microsoft.com/office/powerpoint/2010/main" val="584421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457200"/>
            <a:ext cx="10969943" cy="990600"/>
          </a:xfrm>
        </p:spPr>
        <p:txBody>
          <a:bodyPr lIns="0" tIns="0" rIns="0" bIns="0">
            <a:normAutofit/>
          </a:bodyPr>
          <a:lstStyle>
            <a:lvl1pPr>
              <a:defRPr sz="2799">
                <a:solidFill>
                  <a:srgbClr val="7030A0"/>
                </a:solidFill>
              </a:defRPr>
            </a:lvl1pPr>
          </a:lstStyle>
          <a:p>
            <a:r>
              <a:rPr lang="en-US"/>
              <a:t>Click to edit Master title style</a:t>
            </a:r>
            <a:endParaRPr lang="en-US" dirty="0"/>
          </a:p>
        </p:txBody>
      </p:sp>
      <p:sp>
        <p:nvSpPr>
          <p:cNvPr id="3" name="Content Placeholder 2"/>
          <p:cNvSpPr>
            <a:spLocks noGrp="1"/>
          </p:cNvSpPr>
          <p:nvPr>
            <p:ph idx="1"/>
          </p:nvPr>
        </p:nvSpPr>
        <p:spPr>
          <a:xfrm>
            <a:off x="6246774" y="1676400"/>
            <a:ext cx="5332611" cy="4333875"/>
          </a:xfrm>
        </p:spPr>
        <p:txBody>
          <a:bodyPr lIns="0" tIns="0" rIns="0" bIns="0">
            <a:normAutofit/>
          </a:bodyPr>
          <a:lstStyle>
            <a:lvl1pPr marL="0" indent="0">
              <a:buNone/>
              <a:defRPr sz="1800">
                <a:solidFill>
                  <a:srgbClr val="4D4D4D"/>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p:txBody>
      </p:sp>
      <p:sp>
        <p:nvSpPr>
          <p:cNvPr id="7" name="Picture Placeholder 4"/>
          <p:cNvSpPr>
            <a:spLocks noGrp="1"/>
          </p:cNvSpPr>
          <p:nvPr>
            <p:ph type="pic" sz="quarter" idx="11"/>
          </p:nvPr>
        </p:nvSpPr>
        <p:spPr>
          <a:xfrm>
            <a:off x="609441" y="3733800"/>
            <a:ext cx="5332611" cy="1828800"/>
          </a:xfrm>
          <a:solidFill>
            <a:schemeClr val="tx2"/>
          </a:solidFill>
        </p:spPr>
        <p:txBody>
          <a:bodyPr anchor="ctr" anchorCtr="0">
            <a:normAutofit/>
          </a:bodyPr>
          <a:lstStyle>
            <a:lvl1pPr marL="0" indent="0" algn="ctr">
              <a:buNone/>
              <a:defRPr sz="1400">
                <a:solidFill>
                  <a:schemeClr val="bg1"/>
                </a:solidFill>
              </a:defRPr>
            </a:lvl1pPr>
          </a:lstStyle>
          <a:p>
            <a:r>
              <a:rPr lang="en-US"/>
              <a:t>Click icon to add picture</a:t>
            </a:r>
            <a:endParaRPr lang="en-US" dirty="0"/>
          </a:p>
        </p:txBody>
      </p:sp>
      <p:sp>
        <p:nvSpPr>
          <p:cNvPr id="6" name="Picture Placeholder 4"/>
          <p:cNvSpPr>
            <a:spLocks noGrp="1"/>
          </p:cNvSpPr>
          <p:nvPr>
            <p:ph type="pic" sz="quarter" idx="12"/>
          </p:nvPr>
        </p:nvSpPr>
        <p:spPr>
          <a:xfrm>
            <a:off x="609441" y="1676400"/>
            <a:ext cx="5332611" cy="1828800"/>
          </a:xfrm>
          <a:solidFill>
            <a:schemeClr val="tx2"/>
          </a:solidFill>
        </p:spPr>
        <p:txBody>
          <a:bodyPr anchor="ctr" anchorCtr="0">
            <a:normAutofit/>
          </a:bodyPr>
          <a:lstStyle>
            <a:lvl1pPr marL="0" indent="0" algn="ctr">
              <a:buNone/>
              <a:defRPr sz="1400">
                <a:solidFill>
                  <a:schemeClr val="bg1"/>
                </a:solidFill>
              </a:defRPr>
            </a:lvl1pPr>
          </a:lstStyle>
          <a:p>
            <a:r>
              <a:rPr lang="en-US"/>
              <a:t>Click icon to add picture</a:t>
            </a:r>
            <a:endParaRPr lang="en-US" dirty="0"/>
          </a:p>
        </p:txBody>
      </p:sp>
      <p:sp>
        <p:nvSpPr>
          <p:cNvPr id="4" name="Footer Placeholder 3"/>
          <p:cNvSpPr>
            <a:spLocks noGrp="1"/>
          </p:cNvSpPr>
          <p:nvPr>
            <p:ph type="ftr" sz="quarter" idx="13"/>
          </p:nvPr>
        </p:nvSpPr>
        <p:spPr>
          <a:xfrm>
            <a:off x="1391114" y="6117301"/>
            <a:ext cx="8392826" cy="366183"/>
          </a:xfrm>
          <a:prstGeom prst="rect">
            <a:avLst/>
          </a:prstGeom>
        </p:spPr>
        <p:txBody>
          <a:bodyPr/>
          <a:lstStyle/>
          <a:p>
            <a:endParaRPr lang="en-US" dirty="0"/>
          </a:p>
        </p:txBody>
      </p:sp>
    </p:spTree>
    <p:extLst>
      <p:ext uri="{BB962C8B-B14F-4D97-AF65-F5344CB8AC3E}">
        <p14:creationId xmlns:p14="http://schemas.microsoft.com/office/powerpoint/2010/main" val="279585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B3E39EC-4BE2-4DEA-81C0-4ABC0AAB4AC0}" type="slidenum">
              <a:rPr lang="en-AU" smtClean="0"/>
              <a:t>‹#›</a:t>
            </a:fld>
            <a:endParaRPr lang="en-AU" dirty="0"/>
          </a:p>
        </p:txBody>
      </p:sp>
      <p:sp>
        <p:nvSpPr>
          <p:cNvPr id="5" name="TextBox 4"/>
          <p:cNvSpPr txBox="1"/>
          <p:nvPr userDrawn="1"/>
        </p:nvSpPr>
        <p:spPr>
          <a:xfrm>
            <a:off x="623229" y="248286"/>
            <a:ext cx="10969943" cy="574324"/>
          </a:xfrm>
          <a:prstGeom prst="rect">
            <a:avLst/>
          </a:prstGeom>
          <a:noFill/>
        </p:spPr>
        <p:txBody>
          <a:bodyPr wrap="square" lIns="0" tIns="0" rIns="0" bIns="0" rtlCol="0" anchor="ctr">
            <a:spAutoFit/>
          </a:bodyPr>
          <a:lstStyle/>
          <a:p>
            <a:r>
              <a:rPr lang="en-AU" sz="3732" b="1" baseline="0" dirty="0">
                <a:solidFill>
                  <a:srgbClr val="00338D"/>
                </a:solidFill>
                <a:latin typeface="Arial" panose="020B0604020202020204" pitchFamily="34" charset="0"/>
                <a:cs typeface="Arial" panose="020B0604020202020204" pitchFamily="34" charset="0"/>
              </a:rPr>
              <a:t>Agenda</a:t>
            </a:r>
            <a:endParaRPr lang="en-AU" sz="3732" b="1" dirty="0">
              <a:solidFill>
                <a:srgbClr val="00338D"/>
              </a:solidFill>
              <a:latin typeface="Arial" panose="020B0604020202020204" pitchFamily="34" charset="0"/>
              <a:cs typeface="Arial" panose="020B0604020202020204" pitchFamily="34" charset="0"/>
            </a:endParaRPr>
          </a:p>
        </p:txBody>
      </p:sp>
      <p:sp>
        <p:nvSpPr>
          <p:cNvPr id="7" name="Content Placeholder 2"/>
          <p:cNvSpPr>
            <a:spLocks noGrp="1"/>
          </p:cNvSpPr>
          <p:nvPr>
            <p:ph idx="1"/>
          </p:nvPr>
        </p:nvSpPr>
        <p:spPr>
          <a:xfrm>
            <a:off x="609441" y="1053264"/>
            <a:ext cx="10969943" cy="4896000"/>
          </a:xfrm>
        </p:spPr>
        <p:txBody>
          <a:bodyPr>
            <a:noAutofit/>
          </a:bodyPr>
          <a:lstStyle>
            <a:lvl1pPr marL="685641" indent="-685641">
              <a:spcBef>
                <a:spcPts val="800"/>
              </a:spcBef>
              <a:spcAft>
                <a:spcPts val="0"/>
              </a:spcAft>
              <a:buFont typeface="+mj-lt"/>
              <a:buAutoNum type="arabicPeriod"/>
              <a:defRPr sz="3732">
                <a:solidFill>
                  <a:schemeClr val="tx1"/>
                </a:solidFill>
              </a:defRPr>
            </a:lvl1pPr>
            <a:lvl2pPr marL="1007765">
              <a:spcBef>
                <a:spcPts val="800"/>
              </a:spcBef>
              <a:defRPr sz="3199">
                <a:solidFill>
                  <a:schemeClr val="tx1"/>
                </a:solidFill>
              </a:defRPr>
            </a:lvl2pPr>
            <a:lvl3pPr marL="1295697">
              <a:spcBef>
                <a:spcPts val="800"/>
              </a:spcBef>
              <a:defRPr sz="3199">
                <a:solidFill>
                  <a:schemeClr val="tx1"/>
                </a:solidFill>
              </a:defRPr>
            </a:lvl3pPr>
            <a:lvl4pPr marL="1679608">
              <a:spcBef>
                <a:spcPts val="800"/>
              </a:spcBef>
              <a:defRPr>
                <a:solidFill>
                  <a:schemeClr val="tx1"/>
                </a:solidFill>
              </a:defRPr>
            </a:lvl4pPr>
            <a:lvl5pPr marL="2015529">
              <a:spcBef>
                <a:spcPts val="80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pPr lvl="0"/>
            <a:endParaRPr lang="en-US" dirty="0"/>
          </a:p>
        </p:txBody>
      </p:sp>
      <p:sp>
        <p:nvSpPr>
          <p:cNvPr id="2" name="Footer Placeholder 1"/>
          <p:cNvSpPr>
            <a:spLocks noGrp="1"/>
          </p:cNvSpPr>
          <p:nvPr>
            <p:ph type="ftr" sz="quarter" idx="13"/>
          </p:nvPr>
        </p:nvSpPr>
        <p:spPr/>
        <p:txBody>
          <a:bodyPr/>
          <a:lstStyle/>
          <a:p>
            <a:endParaRPr lang="en-AU"/>
          </a:p>
        </p:txBody>
      </p:sp>
    </p:spTree>
    <p:extLst>
      <p:ext uri="{BB962C8B-B14F-4D97-AF65-F5344CB8AC3E}">
        <p14:creationId xmlns:p14="http://schemas.microsoft.com/office/powerpoint/2010/main" val="22508719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afety Minute">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441" y="1053264"/>
            <a:ext cx="10969943" cy="4896000"/>
          </a:xfrm>
        </p:spPr>
        <p:txBody>
          <a:bodyPr>
            <a:noAutofit/>
          </a:bodyPr>
          <a:lstStyle>
            <a:lvl1pPr marL="323924" indent="-323924">
              <a:spcBef>
                <a:spcPts val="800"/>
              </a:spcBef>
              <a:spcAft>
                <a:spcPts val="0"/>
              </a:spcAft>
              <a:buFont typeface="Arial" panose="020B0604020202020204" pitchFamily="34" charset="0"/>
              <a:buChar char="•"/>
              <a:defRPr sz="3732">
                <a:solidFill>
                  <a:schemeClr val="tx1"/>
                </a:solidFill>
              </a:defRPr>
            </a:lvl1pPr>
            <a:lvl2pPr marL="683841">
              <a:spcBef>
                <a:spcPts val="800"/>
              </a:spcBef>
              <a:defRPr sz="3199">
                <a:solidFill>
                  <a:schemeClr val="tx1"/>
                </a:solidFill>
              </a:defRPr>
            </a:lvl2pPr>
            <a:lvl3pPr marL="1007765">
              <a:spcBef>
                <a:spcPts val="800"/>
              </a:spcBef>
              <a:defRPr sz="3199">
                <a:solidFill>
                  <a:schemeClr val="tx1"/>
                </a:solidFill>
              </a:defRPr>
            </a:lvl3pPr>
            <a:lvl4pPr marL="1403672">
              <a:spcBef>
                <a:spcPts val="800"/>
              </a:spcBef>
              <a:defRPr>
                <a:solidFill>
                  <a:schemeClr val="tx1"/>
                </a:solidFill>
              </a:defRPr>
            </a:lvl4pPr>
            <a:lvl5pPr marL="1727597">
              <a:spcBef>
                <a:spcPts val="80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pPr lvl="0"/>
            <a:endParaRPr lang="en-US" dirty="0"/>
          </a:p>
        </p:txBody>
      </p:sp>
      <p:sp>
        <p:nvSpPr>
          <p:cNvPr id="6" name="Slide Number Placeholder 5"/>
          <p:cNvSpPr>
            <a:spLocks noGrp="1"/>
          </p:cNvSpPr>
          <p:nvPr>
            <p:ph type="sldNum" sz="quarter" idx="12"/>
          </p:nvPr>
        </p:nvSpPr>
        <p:spPr/>
        <p:txBody>
          <a:bodyPr/>
          <a:lstStyle/>
          <a:p>
            <a:fld id="{9B3E39EC-4BE2-4DEA-81C0-4ABC0AAB4AC0}" type="slidenum">
              <a:rPr lang="en-AU" smtClean="0"/>
              <a:t>‹#›</a:t>
            </a:fld>
            <a:endParaRPr lang="en-AU" dirty="0"/>
          </a:p>
        </p:txBody>
      </p:sp>
      <p:sp>
        <p:nvSpPr>
          <p:cNvPr id="5" name="TextBox 4"/>
          <p:cNvSpPr txBox="1"/>
          <p:nvPr userDrawn="1"/>
        </p:nvSpPr>
        <p:spPr>
          <a:xfrm>
            <a:off x="623229" y="248286"/>
            <a:ext cx="10969943" cy="574324"/>
          </a:xfrm>
          <a:prstGeom prst="rect">
            <a:avLst/>
          </a:prstGeom>
          <a:noFill/>
        </p:spPr>
        <p:txBody>
          <a:bodyPr wrap="square" lIns="0" tIns="0" rIns="0" bIns="0" rtlCol="0" anchor="ctr">
            <a:spAutoFit/>
          </a:bodyPr>
          <a:lstStyle/>
          <a:p>
            <a:r>
              <a:rPr lang="en-AU" sz="3732" b="1" baseline="0" dirty="0">
                <a:solidFill>
                  <a:srgbClr val="00338D"/>
                </a:solidFill>
                <a:latin typeface="Arial" panose="020B0604020202020204" pitchFamily="34" charset="0"/>
                <a:cs typeface="Arial" panose="020B0604020202020204" pitchFamily="34" charset="0"/>
              </a:rPr>
              <a:t>Safety Minute</a:t>
            </a:r>
            <a:endParaRPr lang="en-AU" sz="3732" b="1" dirty="0">
              <a:solidFill>
                <a:srgbClr val="00338D"/>
              </a:solidFill>
              <a:latin typeface="Arial" panose="020B0604020202020204" pitchFamily="34" charset="0"/>
              <a:cs typeface="Arial" panose="020B0604020202020204" pitchFamily="34" charset="0"/>
            </a:endParaRPr>
          </a:p>
        </p:txBody>
      </p:sp>
      <p:sp>
        <p:nvSpPr>
          <p:cNvPr id="2" name="Footer Placeholder 1"/>
          <p:cNvSpPr>
            <a:spLocks noGrp="1"/>
          </p:cNvSpPr>
          <p:nvPr>
            <p:ph type="ftr" sz="quarter" idx="13"/>
          </p:nvPr>
        </p:nvSpPr>
        <p:spPr/>
        <p:txBody>
          <a:bodyPr/>
          <a:lstStyle/>
          <a:p>
            <a:endParaRPr lang="en-AU"/>
          </a:p>
        </p:txBody>
      </p:sp>
    </p:spTree>
    <p:extLst>
      <p:ext uri="{BB962C8B-B14F-4D97-AF65-F5344CB8AC3E}">
        <p14:creationId xmlns:p14="http://schemas.microsoft.com/office/powerpoint/2010/main" val="8020610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endParaRPr lang="en-AU" dirty="0"/>
          </a:p>
        </p:txBody>
      </p:sp>
      <p:sp>
        <p:nvSpPr>
          <p:cNvPr id="3" name="Content Placeholder 2"/>
          <p:cNvSpPr>
            <a:spLocks noGrp="1"/>
          </p:cNvSpPr>
          <p:nvPr>
            <p:ph idx="1"/>
          </p:nvPr>
        </p:nvSpPr>
        <p:spPr>
          <a:xfrm>
            <a:off x="609441" y="1053264"/>
            <a:ext cx="10969943" cy="4896000"/>
          </a:xfrm>
        </p:spPr>
        <p:txBody>
          <a:bodyPr>
            <a:noAutofit/>
          </a:bodyPr>
          <a:lstStyle>
            <a:lvl1pPr marL="323924" indent="-323924">
              <a:spcBef>
                <a:spcPts val="800"/>
              </a:spcBef>
              <a:spcAft>
                <a:spcPts val="0"/>
              </a:spcAft>
              <a:buFont typeface="Arial" panose="020B0604020202020204" pitchFamily="34" charset="0"/>
              <a:buChar char="•"/>
              <a:defRPr sz="3732">
                <a:solidFill>
                  <a:schemeClr val="tx1"/>
                </a:solidFill>
              </a:defRPr>
            </a:lvl1pPr>
            <a:lvl2pPr marL="683841">
              <a:spcBef>
                <a:spcPts val="800"/>
              </a:spcBef>
              <a:defRPr sz="3199">
                <a:solidFill>
                  <a:schemeClr val="tx1"/>
                </a:solidFill>
              </a:defRPr>
            </a:lvl2pPr>
            <a:lvl3pPr marL="1007765">
              <a:spcBef>
                <a:spcPts val="800"/>
              </a:spcBef>
              <a:defRPr sz="3199">
                <a:solidFill>
                  <a:schemeClr val="tx1"/>
                </a:solidFill>
              </a:defRPr>
            </a:lvl3pPr>
            <a:lvl4pPr marL="1403672">
              <a:spcBef>
                <a:spcPts val="800"/>
              </a:spcBef>
              <a:defRPr>
                <a:solidFill>
                  <a:schemeClr val="tx1"/>
                </a:solidFill>
              </a:defRPr>
            </a:lvl4pPr>
            <a:lvl5pPr marL="1727597">
              <a:spcBef>
                <a:spcPts val="80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pPr lvl="0"/>
            <a:endParaRPr lang="en-US" dirty="0"/>
          </a:p>
        </p:txBody>
      </p:sp>
      <p:sp>
        <p:nvSpPr>
          <p:cNvPr id="6" name="Slide Number Placeholder 5"/>
          <p:cNvSpPr>
            <a:spLocks noGrp="1"/>
          </p:cNvSpPr>
          <p:nvPr>
            <p:ph type="sldNum" sz="quarter" idx="12"/>
          </p:nvPr>
        </p:nvSpPr>
        <p:spPr/>
        <p:txBody>
          <a:bodyPr/>
          <a:lstStyle/>
          <a:p>
            <a:fld id="{9B3E39EC-4BE2-4DEA-81C0-4ABC0AAB4AC0}" type="slidenum">
              <a:rPr lang="en-AU" smtClean="0"/>
              <a:t>‹#›</a:t>
            </a:fld>
            <a:endParaRPr lang="en-AU" dirty="0"/>
          </a:p>
        </p:txBody>
      </p:sp>
      <p:sp>
        <p:nvSpPr>
          <p:cNvPr id="4" name="Footer Placeholder 3"/>
          <p:cNvSpPr>
            <a:spLocks noGrp="1"/>
          </p:cNvSpPr>
          <p:nvPr>
            <p:ph type="ftr" sz="quarter" idx="13"/>
          </p:nvPr>
        </p:nvSpPr>
        <p:spPr/>
        <p:txBody>
          <a:bodyPr/>
          <a:lstStyle/>
          <a:p>
            <a:endParaRPr lang="en-AU"/>
          </a:p>
        </p:txBody>
      </p:sp>
    </p:spTree>
    <p:extLst>
      <p:ext uri="{BB962C8B-B14F-4D97-AF65-F5344CB8AC3E}">
        <p14:creationId xmlns:p14="http://schemas.microsoft.com/office/powerpoint/2010/main" val="1099688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 Number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5" y="258387"/>
            <a:ext cx="10967651" cy="568800"/>
          </a:xfrm>
        </p:spPr>
        <p:txBody>
          <a:bodyPr/>
          <a:lstStyle>
            <a:lvl1pPr>
              <a:defRPr/>
            </a:lvl1pPr>
          </a:lstStyle>
          <a:p>
            <a:r>
              <a:rPr lang="en-US" dirty="0"/>
              <a:t>Click to add title</a:t>
            </a:r>
            <a:endParaRPr lang="en-AU" dirty="0"/>
          </a:p>
        </p:txBody>
      </p:sp>
      <p:sp>
        <p:nvSpPr>
          <p:cNvPr id="3" name="Content Placeholder 2"/>
          <p:cNvSpPr>
            <a:spLocks noGrp="1"/>
          </p:cNvSpPr>
          <p:nvPr>
            <p:ph idx="1"/>
          </p:nvPr>
        </p:nvSpPr>
        <p:spPr>
          <a:xfrm>
            <a:off x="609441" y="1053264"/>
            <a:ext cx="10969943" cy="4896000"/>
          </a:xfrm>
        </p:spPr>
        <p:txBody>
          <a:bodyPr>
            <a:noAutofit/>
          </a:bodyPr>
          <a:lstStyle>
            <a:lvl1pPr marL="685641" indent="-685641">
              <a:spcBef>
                <a:spcPts val="800"/>
              </a:spcBef>
              <a:spcAft>
                <a:spcPts val="0"/>
              </a:spcAft>
              <a:buFont typeface="+mj-lt"/>
              <a:buAutoNum type="arabicPeriod"/>
              <a:defRPr sz="3732" b="0">
                <a:solidFill>
                  <a:schemeClr val="tx1"/>
                </a:solidFill>
              </a:defRPr>
            </a:lvl1pPr>
            <a:lvl2pPr marL="945380" indent="-609458">
              <a:spcBef>
                <a:spcPts val="800"/>
              </a:spcBef>
              <a:buFont typeface="+mj-lt"/>
              <a:buAutoNum type="arabicPeriod"/>
              <a:defRPr sz="3199">
                <a:solidFill>
                  <a:schemeClr val="tx1"/>
                </a:solidFill>
              </a:defRPr>
            </a:lvl2pPr>
            <a:lvl3pPr marL="1281301" indent="-609458">
              <a:spcBef>
                <a:spcPts val="800"/>
              </a:spcBef>
              <a:buFont typeface="+mj-lt"/>
              <a:buAutoNum type="arabicPeriod"/>
              <a:defRPr sz="3199">
                <a:solidFill>
                  <a:schemeClr val="tx1"/>
                </a:solidFill>
              </a:defRPr>
            </a:lvl3pPr>
            <a:lvl4pPr marL="1600426" indent="-609458">
              <a:spcBef>
                <a:spcPts val="800"/>
              </a:spcBef>
              <a:buFont typeface="+mj-lt"/>
              <a:buAutoNum type="arabicPeriod"/>
              <a:defRPr>
                <a:solidFill>
                  <a:schemeClr val="tx1"/>
                </a:solidFill>
              </a:defRPr>
            </a:lvl4pPr>
            <a:lvl5pPr marL="1936348" indent="-609458">
              <a:spcBef>
                <a:spcPts val="800"/>
              </a:spcBef>
              <a:buFont typeface="+mj-lt"/>
              <a:buAutoNum type="arabicPeriod"/>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9B3E39EC-4BE2-4DEA-81C0-4ABC0AAB4AC0}" type="slidenum">
              <a:rPr lang="en-AU" smtClean="0"/>
              <a:t>‹#›</a:t>
            </a:fld>
            <a:endParaRPr lang="en-AU" dirty="0"/>
          </a:p>
        </p:txBody>
      </p:sp>
      <p:sp>
        <p:nvSpPr>
          <p:cNvPr id="4" name="Footer Placeholder 3"/>
          <p:cNvSpPr>
            <a:spLocks noGrp="1"/>
          </p:cNvSpPr>
          <p:nvPr>
            <p:ph type="ftr" sz="quarter" idx="13"/>
          </p:nvPr>
        </p:nvSpPr>
        <p:spPr/>
        <p:txBody>
          <a:bodyPr/>
          <a:lstStyle/>
          <a:p>
            <a:endParaRPr lang="en-AU"/>
          </a:p>
        </p:txBody>
      </p:sp>
    </p:spTree>
    <p:extLst>
      <p:ext uri="{BB962C8B-B14F-4D97-AF65-F5344CB8AC3E}">
        <p14:creationId xmlns:p14="http://schemas.microsoft.com/office/powerpoint/2010/main" val="6690875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sz="half" idx="1"/>
          </p:nvPr>
        </p:nvSpPr>
        <p:spPr>
          <a:xfrm>
            <a:off x="603853" y="1220755"/>
            <a:ext cx="5388986" cy="4641917"/>
          </a:xfrm>
        </p:spPr>
        <p:txBody>
          <a:bodyPr>
            <a:noAutofit/>
          </a:bodyPr>
          <a:lstStyle>
            <a:lvl1pPr>
              <a:defRPr sz="2399">
                <a:solidFill>
                  <a:schemeClr val="tx1"/>
                </a:solidFill>
              </a:defRPr>
            </a:lvl1pPr>
            <a:lvl2pPr>
              <a:defRPr sz="2399">
                <a:solidFill>
                  <a:schemeClr val="tx1"/>
                </a:solidFill>
              </a:defRPr>
            </a:lvl2pPr>
            <a:lvl3pPr>
              <a:defRPr sz="2399">
                <a:solidFill>
                  <a:schemeClr val="tx1"/>
                </a:solidFill>
              </a:defRPr>
            </a:lvl3pPr>
            <a:lvl4pPr>
              <a:defRPr sz="2399">
                <a:solidFill>
                  <a:schemeClr val="tx1"/>
                </a:solidFill>
              </a:defRPr>
            </a:lvl4pPr>
            <a:lvl5pPr>
              <a:defRPr sz="2399">
                <a:solidFill>
                  <a:schemeClr val="tx1"/>
                </a:solidFill>
              </a:defRPr>
            </a:lvl5pPr>
            <a:lvl6pPr>
              <a:defRPr sz="2399"/>
            </a:lvl6pPr>
            <a:lvl7pPr>
              <a:defRPr sz="2399"/>
            </a:lvl7pPr>
            <a:lvl8pPr>
              <a:defRPr sz="2399"/>
            </a:lvl8pPr>
            <a:lvl9pPr>
              <a:defRPr sz="23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6190398" y="1220755"/>
            <a:ext cx="5388986" cy="4641917"/>
          </a:xfrm>
        </p:spPr>
        <p:txBody>
          <a:bodyPr>
            <a:noAutofit/>
          </a:bodyPr>
          <a:lstStyle>
            <a:lvl1pPr>
              <a:defRPr sz="2399">
                <a:solidFill>
                  <a:schemeClr val="tx1"/>
                </a:solidFill>
              </a:defRPr>
            </a:lvl1pPr>
            <a:lvl2pPr>
              <a:defRPr sz="2399">
                <a:solidFill>
                  <a:schemeClr val="tx1"/>
                </a:solidFill>
              </a:defRPr>
            </a:lvl2pPr>
            <a:lvl3pPr>
              <a:defRPr sz="2399">
                <a:solidFill>
                  <a:schemeClr val="tx1"/>
                </a:solidFill>
              </a:defRPr>
            </a:lvl3pPr>
            <a:lvl4pPr>
              <a:defRPr sz="2399">
                <a:solidFill>
                  <a:schemeClr val="tx1"/>
                </a:solidFill>
              </a:defRPr>
            </a:lvl4pPr>
            <a:lvl5pPr>
              <a:defRPr sz="2399">
                <a:solidFill>
                  <a:schemeClr val="tx1"/>
                </a:solidFill>
              </a:defRPr>
            </a:lvl5pPr>
            <a:lvl6pPr>
              <a:defRPr sz="2399"/>
            </a:lvl6pPr>
            <a:lvl7pPr>
              <a:defRPr sz="2399"/>
            </a:lvl7pPr>
            <a:lvl8pPr>
              <a:defRPr sz="2399"/>
            </a:lvl8pPr>
            <a:lvl9pPr>
              <a:defRPr sz="23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Slide Number Placeholder 6"/>
          <p:cNvSpPr>
            <a:spLocks noGrp="1"/>
          </p:cNvSpPr>
          <p:nvPr>
            <p:ph type="sldNum" sz="quarter" idx="12"/>
          </p:nvPr>
        </p:nvSpPr>
        <p:spPr/>
        <p:txBody>
          <a:bodyPr/>
          <a:lstStyle/>
          <a:p>
            <a:fld id="{9B3E39EC-4BE2-4DEA-81C0-4ABC0AAB4AC0}" type="slidenum">
              <a:rPr lang="en-AU" smtClean="0"/>
              <a:t>‹#›</a:t>
            </a:fld>
            <a:endParaRPr lang="en-AU"/>
          </a:p>
        </p:txBody>
      </p:sp>
      <p:sp>
        <p:nvSpPr>
          <p:cNvPr id="5" name="Footer Placeholder 4"/>
          <p:cNvSpPr>
            <a:spLocks noGrp="1"/>
          </p:cNvSpPr>
          <p:nvPr>
            <p:ph type="ftr" sz="quarter" idx="13"/>
          </p:nvPr>
        </p:nvSpPr>
        <p:spPr/>
        <p:txBody>
          <a:bodyPr/>
          <a:lstStyle/>
          <a:p>
            <a:endParaRPr lang="en-AU"/>
          </a:p>
        </p:txBody>
      </p:sp>
    </p:spTree>
    <p:extLst>
      <p:ext uri="{BB962C8B-B14F-4D97-AF65-F5344CB8AC3E}">
        <p14:creationId xmlns:p14="http://schemas.microsoft.com/office/powerpoint/2010/main" val="31553912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dirty="0"/>
          </a:p>
        </p:txBody>
      </p:sp>
      <p:sp>
        <p:nvSpPr>
          <p:cNvPr id="3" name="Text Placeholder 2"/>
          <p:cNvSpPr>
            <a:spLocks noGrp="1"/>
          </p:cNvSpPr>
          <p:nvPr>
            <p:ph type="body" idx="1"/>
          </p:nvPr>
        </p:nvSpPr>
        <p:spPr>
          <a:xfrm>
            <a:off x="609441" y="1220755"/>
            <a:ext cx="5385514" cy="639763"/>
          </a:xfrm>
        </p:spPr>
        <p:txBody>
          <a:bodyPr anchor="t" anchorCtr="0">
            <a:noAutofit/>
          </a:bodyPr>
          <a:lstStyle>
            <a:lvl1pPr marL="0" indent="0">
              <a:buNone/>
              <a:defRPr sz="2399" b="1">
                <a:solidFill>
                  <a:schemeClr val="tx1"/>
                </a:solidFill>
              </a:defRPr>
            </a:lvl1pPr>
            <a:lvl2pPr marL="609458" indent="0">
              <a:buNone/>
              <a:defRPr sz="2666" b="1"/>
            </a:lvl2pPr>
            <a:lvl3pPr marL="1218915" indent="0">
              <a:buNone/>
              <a:defRPr sz="2399" b="1"/>
            </a:lvl3pPr>
            <a:lvl4pPr marL="1828373" indent="0">
              <a:buNone/>
              <a:defRPr sz="2133" b="1"/>
            </a:lvl4pPr>
            <a:lvl5pPr marL="2437830" indent="0">
              <a:buNone/>
              <a:defRPr sz="2133" b="1"/>
            </a:lvl5pPr>
            <a:lvl6pPr marL="3047289" indent="0">
              <a:buNone/>
              <a:defRPr sz="2133" b="1"/>
            </a:lvl6pPr>
            <a:lvl7pPr marL="3656747" indent="0">
              <a:buNone/>
              <a:defRPr sz="2133" b="1"/>
            </a:lvl7pPr>
            <a:lvl8pPr marL="4266204" indent="0">
              <a:buNone/>
              <a:defRPr sz="2133" b="1"/>
            </a:lvl8pPr>
            <a:lvl9pPr marL="4875662"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8083" y="1941030"/>
            <a:ext cx="5386874" cy="3920747"/>
          </a:xfrm>
        </p:spPr>
        <p:txBody>
          <a:bodyPr>
            <a:noAutofit/>
          </a:bodyPr>
          <a:lstStyle>
            <a:lvl1pPr>
              <a:defRPr sz="2133">
                <a:solidFill>
                  <a:schemeClr val="tx1"/>
                </a:solidFill>
              </a:defRPr>
            </a:lvl1pPr>
            <a:lvl2pPr>
              <a:defRPr sz="2133">
                <a:solidFill>
                  <a:schemeClr val="tx1"/>
                </a:solidFill>
              </a:defRPr>
            </a:lvl2pPr>
            <a:lvl3pPr>
              <a:defRPr sz="2133">
                <a:solidFill>
                  <a:schemeClr val="tx1"/>
                </a:solidFill>
              </a:defRPr>
            </a:lvl3pPr>
            <a:lvl4pPr>
              <a:defRPr sz="2133">
                <a:solidFill>
                  <a:schemeClr val="tx1"/>
                </a:solidFill>
              </a:defRPr>
            </a:lvl4pPr>
            <a:lvl5pPr>
              <a:defRPr sz="2133">
                <a:solidFill>
                  <a:schemeClr val="tx1"/>
                </a:solidFill>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Placeholder 4"/>
          <p:cNvSpPr>
            <a:spLocks noGrp="1"/>
          </p:cNvSpPr>
          <p:nvPr>
            <p:ph type="body" sz="quarter" idx="3"/>
          </p:nvPr>
        </p:nvSpPr>
        <p:spPr>
          <a:xfrm>
            <a:off x="6191757" y="1220755"/>
            <a:ext cx="5387630" cy="639763"/>
          </a:xfrm>
        </p:spPr>
        <p:txBody>
          <a:bodyPr anchor="t" anchorCtr="0">
            <a:noAutofit/>
          </a:bodyPr>
          <a:lstStyle>
            <a:lvl1pPr marL="0" indent="0">
              <a:buNone/>
              <a:defRPr sz="2399" b="1">
                <a:solidFill>
                  <a:schemeClr val="tx1"/>
                </a:solidFill>
              </a:defRPr>
            </a:lvl1pPr>
            <a:lvl2pPr marL="609458" indent="0">
              <a:buNone/>
              <a:defRPr sz="2666" b="1"/>
            </a:lvl2pPr>
            <a:lvl3pPr marL="1218915" indent="0">
              <a:buNone/>
              <a:defRPr sz="2399" b="1"/>
            </a:lvl3pPr>
            <a:lvl4pPr marL="1828373" indent="0">
              <a:buNone/>
              <a:defRPr sz="2133" b="1"/>
            </a:lvl4pPr>
            <a:lvl5pPr marL="2437830" indent="0">
              <a:buNone/>
              <a:defRPr sz="2133" b="1"/>
            </a:lvl5pPr>
            <a:lvl6pPr marL="3047289" indent="0">
              <a:buNone/>
              <a:defRPr sz="2133" b="1"/>
            </a:lvl6pPr>
            <a:lvl7pPr marL="3656747" indent="0">
              <a:buNone/>
              <a:defRPr sz="2133" b="1"/>
            </a:lvl7pPr>
            <a:lvl8pPr marL="4266204" indent="0">
              <a:buNone/>
              <a:defRPr sz="2133" b="1"/>
            </a:lvl8pPr>
            <a:lvl9pPr marL="4875662"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0400" y="1941030"/>
            <a:ext cx="5388990" cy="3920747"/>
          </a:xfrm>
        </p:spPr>
        <p:txBody>
          <a:bodyPr>
            <a:noAutofit/>
          </a:bodyPr>
          <a:lstStyle>
            <a:lvl1pPr>
              <a:defRPr sz="2133">
                <a:solidFill>
                  <a:schemeClr val="tx1"/>
                </a:solidFill>
              </a:defRPr>
            </a:lvl1pPr>
            <a:lvl2pPr>
              <a:defRPr sz="2133">
                <a:solidFill>
                  <a:schemeClr val="tx1"/>
                </a:solidFill>
              </a:defRPr>
            </a:lvl2pPr>
            <a:lvl3pPr>
              <a:defRPr sz="2133">
                <a:solidFill>
                  <a:schemeClr val="tx1"/>
                </a:solidFill>
              </a:defRPr>
            </a:lvl3pPr>
            <a:lvl4pPr>
              <a:defRPr sz="2133">
                <a:solidFill>
                  <a:schemeClr val="tx1"/>
                </a:solidFill>
              </a:defRPr>
            </a:lvl4pPr>
            <a:lvl5pPr>
              <a:defRPr sz="2133">
                <a:solidFill>
                  <a:schemeClr val="tx1"/>
                </a:solidFill>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Slide Number Placeholder 8"/>
          <p:cNvSpPr>
            <a:spLocks noGrp="1"/>
          </p:cNvSpPr>
          <p:nvPr>
            <p:ph type="sldNum" sz="quarter" idx="12"/>
          </p:nvPr>
        </p:nvSpPr>
        <p:spPr/>
        <p:txBody>
          <a:bodyPr/>
          <a:lstStyle/>
          <a:p>
            <a:fld id="{9B3E39EC-4BE2-4DEA-81C0-4ABC0AAB4AC0}" type="slidenum">
              <a:rPr lang="en-AU" smtClean="0"/>
              <a:t>‹#›</a:t>
            </a:fld>
            <a:endParaRPr lang="en-AU"/>
          </a:p>
        </p:txBody>
      </p:sp>
      <p:sp>
        <p:nvSpPr>
          <p:cNvPr id="7" name="Footer Placeholder 6"/>
          <p:cNvSpPr>
            <a:spLocks noGrp="1"/>
          </p:cNvSpPr>
          <p:nvPr>
            <p:ph type="ftr" sz="quarter" idx="13"/>
          </p:nvPr>
        </p:nvSpPr>
        <p:spPr/>
        <p:txBody>
          <a:bodyPr/>
          <a:lstStyle/>
          <a:p>
            <a:endParaRPr lang="en-AU"/>
          </a:p>
        </p:txBody>
      </p:sp>
    </p:spTree>
    <p:extLst>
      <p:ext uri="{BB962C8B-B14F-4D97-AF65-F5344CB8AC3E}">
        <p14:creationId xmlns:p14="http://schemas.microsoft.com/office/powerpoint/2010/main" val="27655834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5" name="Slide Number Placeholder 4"/>
          <p:cNvSpPr>
            <a:spLocks noGrp="1"/>
          </p:cNvSpPr>
          <p:nvPr>
            <p:ph type="sldNum" sz="quarter" idx="12"/>
          </p:nvPr>
        </p:nvSpPr>
        <p:spPr/>
        <p:txBody>
          <a:bodyPr/>
          <a:lstStyle/>
          <a:p>
            <a:fld id="{9B3E39EC-4BE2-4DEA-81C0-4ABC0AAB4AC0}" type="slidenum">
              <a:rPr lang="en-AU" smtClean="0"/>
              <a:t>‹#›</a:t>
            </a:fld>
            <a:endParaRPr lang="en-AU"/>
          </a:p>
        </p:txBody>
      </p:sp>
      <p:sp>
        <p:nvSpPr>
          <p:cNvPr id="3" name="Footer Placeholder 2"/>
          <p:cNvSpPr>
            <a:spLocks noGrp="1"/>
          </p:cNvSpPr>
          <p:nvPr>
            <p:ph type="ftr" sz="quarter" idx="13"/>
          </p:nvPr>
        </p:nvSpPr>
        <p:spPr/>
        <p:txBody>
          <a:bodyPr/>
          <a:lstStyle/>
          <a:p>
            <a:endParaRPr lang="en-AU"/>
          </a:p>
        </p:txBody>
      </p:sp>
    </p:spTree>
    <p:extLst>
      <p:ext uri="{BB962C8B-B14F-4D97-AF65-F5344CB8AC3E}">
        <p14:creationId xmlns:p14="http://schemas.microsoft.com/office/powerpoint/2010/main" val="2979323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ront Cover 2">
    <p:spTree>
      <p:nvGrpSpPr>
        <p:cNvPr id="1" name=""/>
        <p:cNvGrpSpPr/>
        <p:nvPr/>
      </p:nvGrpSpPr>
      <p:grpSpPr>
        <a:xfrm>
          <a:off x="0" y="0"/>
          <a:ext cx="0" cy="0"/>
          <a:chOff x="0" y="0"/>
          <a:chExt cx="0" cy="0"/>
        </a:xfrm>
      </p:grpSpPr>
      <p:sp>
        <p:nvSpPr>
          <p:cNvPr id="3" name="Rectangle 2"/>
          <p:cNvSpPr/>
          <p:nvPr userDrawn="1"/>
        </p:nvSpPr>
        <p:spPr bwMode="black">
          <a:xfrm>
            <a:off x="0" y="4797152"/>
            <a:ext cx="12188825" cy="2060848"/>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prstClr val="white"/>
              </a:solidFill>
            </a:endParaRPr>
          </a:p>
        </p:txBody>
      </p:sp>
      <p:sp>
        <p:nvSpPr>
          <p:cNvPr id="4" name="Picture Placeholder 4"/>
          <p:cNvSpPr>
            <a:spLocks noGrp="1"/>
          </p:cNvSpPr>
          <p:nvPr>
            <p:ph type="pic" sz="quarter" idx="10" hasCustomPrompt="1"/>
          </p:nvPr>
        </p:nvSpPr>
        <p:spPr>
          <a:xfrm>
            <a:off x="0" y="-273"/>
            <a:ext cx="12188825" cy="4797425"/>
          </a:xfrm>
          <a:prstGeom prst="rect">
            <a:avLst/>
          </a:prstGeom>
        </p:spPr>
        <p:txBody>
          <a:bodyPr anchor="t" anchorCtr="1"/>
          <a:lstStyle>
            <a:lvl1pPr marL="0" indent="0" algn="ctr">
              <a:buFontTx/>
              <a:buNone/>
              <a:defRPr/>
            </a:lvl1pPr>
          </a:lstStyle>
          <a:p>
            <a:r>
              <a:rPr lang="en-AU" dirty="0"/>
              <a:t>Click icon to add picture. For image options refer to the PowerPoint guidelines on JacobsConnect.</a:t>
            </a:r>
          </a:p>
        </p:txBody>
      </p:sp>
      <p:sp>
        <p:nvSpPr>
          <p:cNvPr id="5" name="Title 1"/>
          <p:cNvSpPr>
            <a:spLocks noGrp="1"/>
          </p:cNvSpPr>
          <p:nvPr>
            <p:ph type="ctrTitle"/>
          </p:nvPr>
        </p:nvSpPr>
        <p:spPr bwMode="white">
          <a:xfrm>
            <a:off x="728313" y="5013179"/>
            <a:ext cx="10360501" cy="432047"/>
          </a:xfrm>
          <a:prstGeom prst="rect">
            <a:avLst/>
          </a:prstGeom>
        </p:spPr>
        <p:txBody>
          <a:bodyPr lIns="0" tIns="0" rIns="0" bIns="0"/>
          <a:lstStyle>
            <a:lvl1pPr algn="r">
              <a:defRPr sz="2399" b="1">
                <a:solidFill>
                  <a:schemeClr val="bg1"/>
                </a:solidFill>
                <a:latin typeface="Arial" pitchFamily="34" charset="0"/>
                <a:cs typeface="Arial" pitchFamily="34" charset="0"/>
              </a:defRPr>
            </a:lvl1pPr>
          </a:lstStyle>
          <a:p>
            <a:r>
              <a:rPr lang="en-US"/>
              <a:t>Click to edit Master title style</a:t>
            </a:r>
            <a:endParaRPr lang="en-AU" dirty="0"/>
          </a:p>
        </p:txBody>
      </p:sp>
      <p:sp>
        <p:nvSpPr>
          <p:cNvPr id="6" name="Subtitle 2"/>
          <p:cNvSpPr>
            <a:spLocks noGrp="1"/>
          </p:cNvSpPr>
          <p:nvPr>
            <p:ph type="subTitle" idx="1"/>
          </p:nvPr>
        </p:nvSpPr>
        <p:spPr bwMode="gray">
          <a:xfrm>
            <a:off x="729762" y="5445225"/>
            <a:ext cx="10355905" cy="288032"/>
          </a:xfrm>
          <a:prstGeom prst="rect">
            <a:avLst/>
          </a:prstGeom>
        </p:spPr>
        <p:txBody>
          <a:bodyPr lIns="0" tIns="0" rIns="0" bIns="0"/>
          <a:lstStyle>
            <a:lvl1pPr marL="0" indent="0" algn="r">
              <a:buNone/>
              <a:defRPr sz="1600" b="1" cap="none" baseline="0">
                <a:solidFill>
                  <a:srgbClr val="B3B3B3"/>
                </a:solidFill>
                <a:latin typeface="Arial" pitchFamily="34" charset="0"/>
                <a:cs typeface="Arial" pitchFamily="34" charset="0"/>
              </a:defRPr>
            </a:lvl1pPr>
            <a:lvl2pPr marL="457094" indent="0" algn="ctr">
              <a:buNone/>
              <a:defRPr>
                <a:solidFill>
                  <a:schemeClr val="tx1">
                    <a:tint val="75000"/>
                  </a:schemeClr>
                </a:solidFill>
              </a:defRPr>
            </a:lvl2pPr>
            <a:lvl3pPr marL="914186" indent="0" algn="ctr">
              <a:buNone/>
              <a:defRPr>
                <a:solidFill>
                  <a:schemeClr val="tx1">
                    <a:tint val="75000"/>
                  </a:schemeClr>
                </a:solidFill>
              </a:defRPr>
            </a:lvl3pPr>
            <a:lvl4pPr marL="1371280" indent="0" algn="ctr">
              <a:buNone/>
              <a:defRPr>
                <a:solidFill>
                  <a:schemeClr val="tx1">
                    <a:tint val="75000"/>
                  </a:schemeClr>
                </a:solidFill>
              </a:defRPr>
            </a:lvl4pPr>
            <a:lvl5pPr marL="1828373" indent="0" algn="ctr">
              <a:buNone/>
              <a:defRPr>
                <a:solidFill>
                  <a:schemeClr val="tx1">
                    <a:tint val="75000"/>
                  </a:schemeClr>
                </a:solidFill>
              </a:defRPr>
            </a:lvl5pPr>
            <a:lvl6pPr marL="2285467" indent="0" algn="ctr">
              <a:buNone/>
              <a:defRPr>
                <a:solidFill>
                  <a:schemeClr val="tx1">
                    <a:tint val="75000"/>
                  </a:schemeClr>
                </a:solidFill>
              </a:defRPr>
            </a:lvl6pPr>
            <a:lvl7pPr marL="2742560" indent="0" algn="ctr">
              <a:buNone/>
              <a:defRPr>
                <a:solidFill>
                  <a:schemeClr val="tx1">
                    <a:tint val="75000"/>
                  </a:schemeClr>
                </a:solidFill>
              </a:defRPr>
            </a:lvl7pPr>
            <a:lvl8pPr marL="3199653" indent="0" algn="ctr">
              <a:buNone/>
              <a:defRPr>
                <a:solidFill>
                  <a:schemeClr val="tx1">
                    <a:tint val="75000"/>
                  </a:schemeClr>
                </a:solidFill>
              </a:defRPr>
            </a:lvl8pPr>
            <a:lvl9pPr marL="3656747" indent="0" algn="ctr">
              <a:buNone/>
              <a:defRPr>
                <a:solidFill>
                  <a:schemeClr val="tx1">
                    <a:tint val="75000"/>
                  </a:schemeClr>
                </a:solidFill>
              </a:defRPr>
            </a:lvl9pPr>
          </a:lstStyle>
          <a:p>
            <a:r>
              <a:rPr lang="en-US"/>
              <a:t>Click to edit Master subtitle style</a:t>
            </a:r>
            <a:endParaRPr lang="en-AU" dirty="0"/>
          </a:p>
        </p:txBody>
      </p:sp>
      <p:pic>
        <p:nvPicPr>
          <p:cNvPr id="8" name="JACOBS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86950" y="6166631"/>
            <a:ext cx="1827239" cy="273269"/>
          </a:xfrm>
          <a:prstGeom prst="rect">
            <a:avLst/>
          </a:prstGeom>
        </p:spPr>
      </p:pic>
      <p:pic>
        <p:nvPicPr>
          <p:cNvPr id="9" name="SKMJACOBSLOGO"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8052005" y="6127011"/>
            <a:ext cx="3062184" cy="3525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JACOBSGUIMARLOGO"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93845" y="6220925"/>
            <a:ext cx="3120346" cy="280416"/>
          </a:xfrm>
          <a:prstGeom prst="rect">
            <a:avLst/>
          </a:prstGeom>
        </p:spPr>
      </p:pic>
      <p:pic>
        <p:nvPicPr>
          <p:cNvPr id="11" name="Picture 10" descr="JACOBSMATASISLOGO" hidden="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24773" y="6212797"/>
            <a:ext cx="3079716" cy="288544"/>
          </a:xfrm>
          <a:prstGeom prst="rect">
            <a:avLst/>
          </a:prstGeom>
        </p:spPr>
      </p:pic>
      <p:pic>
        <p:nvPicPr>
          <p:cNvPr id="12" name="Picture 11" descr="JACOBSZATELOGO" hidden="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115986" y="6145256"/>
            <a:ext cx="2998203" cy="260075"/>
          </a:xfrm>
          <a:prstGeom prst="rect">
            <a:avLst/>
          </a:prstGeom>
        </p:spPr>
      </p:pic>
      <p:pic>
        <p:nvPicPr>
          <p:cNvPr id="13" name="Picture 12" descr="JFSLLOGO" hidden="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35933" y="6163548"/>
            <a:ext cx="1178256" cy="276352"/>
          </a:xfrm>
          <a:prstGeom prst="rect">
            <a:avLst/>
          </a:prstGeom>
        </p:spPr>
      </p:pic>
      <p:sp>
        <p:nvSpPr>
          <p:cNvPr id="14" name="Text Placeholder 10"/>
          <p:cNvSpPr>
            <a:spLocks noGrp="1"/>
          </p:cNvSpPr>
          <p:nvPr>
            <p:ph type="body" sz="quarter" idx="12" hasCustomPrompt="1"/>
          </p:nvPr>
        </p:nvSpPr>
        <p:spPr>
          <a:xfrm>
            <a:off x="3950254" y="5733256"/>
            <a:ext cx="7135413" cy="288032"/>
          </a:xfrm>
          <a:prstGeom prst="rect">
            <a:avLst/>
          </a:prstGeom>
        </p:spPr>
        <p:txBody>
          <a:bodyPr lIns="18000" tIns="0" rIns="0" bIns="0" anchor="ctr"/>
          <a:lstStyle>
            <a:lvl1pPr marL="0" indent="0" algn="r">
              <a:buNone/>
              <a:defRPr sz="1400" baseline="0">
                <a:solidFill>
                  <a:schemeClr val="bg1"/>
                </a:solidFill>
              </a:defRPr>
            </a:lvl1pPr>
          </a:lstStyle>
          <a:p>
            <a:pPr lvl="0"/>
            <a:r>
              <a:rPr lang="en-US" dirty="0"/>
              <a:t>Insert date</a:t>
            </a:r>
            <a:endParaRPr lang="en-AU" dirty="0"/>
          </a:p>
        </p:txBody>
      </p:sp>
    </p:spTree>
    <p:extLst>
      <p:ext uri="{BB962C8B-B14F-4D97-AF65-F5344CB8AC3E}">
        <p14:creationId xmlns:p14="http://schemas.microsoft.com/office/powerpoint/2010/main" val="10764640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dirty="0"/>
          </a:p>
        </p:txBody>
      </p:sp>
      <p:sp>
        <p:nvSpPr>
          <p:cNvPr id="4" name="Content Placeholder 2"/>
          <p:cNvSpPr>
            <a:spLocks noGrp="1"/>
          </p:cNvSpPr>
          <p:nvPr>
            <p:ph idx="1"/>
          </p:nvPr>
        </p:nvSpPr>
        <p:spPr>
          <a:xfrm>
            <a:off x="4765493" y="1346024"/>
            <a:ext cx="6813892" cy="4526400"/>
          </a:xfrm>
        </p:spPr>
        <p:txBody>
          <a:bodyPr>
            <a:noAutofit/>
          </a:bodyPr>
          <a:lstStyle>
            <a:lvl1pPr>
              <a:defRPr sz="2399">
                <a:solidFill>
                  <a:schemeClr val="tx1"/>
                </a:solidFill>
              </a:defRPr>
            </a:lvl1pPr>
            <a:lvl2pPr>
              <a:defRPr sz="2399">
                <a:solidFill>
                  <a:schemeClr val="tx1"/>
                </a:solidFill>
              </a:defRPr>
            </a:lvl2pPr>
            <a:lvl3pPr>
              <a:defRPr sz="2399">
                <a:solidFill>
                  <a:schemeClr val="tx1"/>
                </a:solidFill>
              </a:defRPr>
            </a:lvl3pPr>
            <a:lvl4pPr>
              <a:defRPr sz="2399">
                <a:solidFill>
                  <a:schemeClr val="tx1"/>
                </a:solidFill>
              </a:defRPr>
            </a:lvl4pPr>
            <a:lvl5pPr>
              <a:defRPr sz="2399">
                <a:solidFill>
                  <a:schemeClr val="tx1"/>
                </a:solidFill>
              </a:defRPr>
            </a:lvl5pPr>
            <a:lvl6pPr>
              <a:defRPr sz="2666"/>
            </a:lvl6pPr>
            <a:lvl7pPr>
              <a:defRPr sz="2666"/>
            </a:lvl7pPr>
            <a:lvl8pPr>
              <a:defRPr sz="2666"/>
            </a:lvl8pPr>
            <a:lvl9pPr>
              <a:defRPr sz="266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Placeholder 3"/>
          <p:cNvSpPr>
            <a:spLocks noGrp="1"/>
          </p:cNvSpPr>
          <p:nvPr>
            <p:ph type="body" sz="half" idx="2"/>
          </p:nvPr>
        </p:nvSpPr>
        <p:spPr>
          <a:xfrm>
            <a:off x="609445" y="1346024"/>
            <a:ext cx="4010039" cy="4526400"/>
          </a:xfrm>
        </p:spPr>
        <p:txBody>
          <a:bodyPr/>
          <a:lstStyle>
            <a:lvl1pPr marL="0" indent="0">
              <a:buNone/>
              <a:defRPr sz="1866">
                <a:solidFill>
                  <a:schemeClr val="tx1"/>
                </a:solidFill>
              </a:defRPr>
            </a:lvl1pPr>
            <a:lvl2pPr marL="609458" indent="0">
              <a:buNone/>
              <a:defRPr sz="1600"/>
            </a:lvl2pPr>
            <a:lvl3pPr marL="1218915" indent="0">
              <a:buNone/>
              <a:defRPr sz="1333"/>
            </a:lvl3pPr>
            <a:lvl4pPr marL="1828373" indent="0">
              <a:buNone/>
              <a:defRPr sz="1200"/>
            </a:lvl4pPr>
            <a:lvl5pPr marL="2437830" indent="0">
              <a:buNone/>
              <a:defRPr sz="1200"/>
            </a:lvl5pPr>
            <a:lvl6pPr marL="3047289" indent="0">
              <a:buNone/>
              <a:defRPr sz="1200"/>
            </a:lvl6pPr>
            <a:lvl7pPr marL="3656747" indent="0">
              <a:buNone/>
              <a:defRPr sz="1200"/>
            </a:lvl7pPr>
            <a:lvl8pPr marL="4266204" indent="0">
              <a:buNone/>
              <a:defRPr sz="1200"/>
            </a:lvl8pPr>
            <a:lvl9pPr marL="4875662" indent="0">
              <a:buNone/>
              <a:defRPr sz="12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AU"/>
          </a:p>
        </p:txBody>
      </p:sp>
    </p:spTree>
    <p:extLst>
      <p:ext uri="{BB962C8B-B14F-4D97-AF65-F5344CB8AC3E}">
        <p14:creationId xmlns:p14="http://schemas.microsoft.com/office/powerpoint/2010/main" val="1283765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dirty="0"/>
          </a:p>
        </p:txBody>
      </p:sp>
      <p:sp>
        <p:nvSpPr>
          <p:cNvPr id="5" name="Content Placeholder 2"/>
          <p:cNvSpPr>
            <a:spLocks noGrp="1"/>
          </p:cNvSpPr>
          <p:nvPr>
            <p:ph idx="1"/>
          </p:nvPr>
        </p:nvSpPr>
        <p:spPr>
          <a:xfrm>
            <a:off x="609441" y="1052738"/>
            <a:ext cx="7212713" cy="4885852"/>
          </a:xfrm>
        </p:spPr>
        <p:txBody>
          <a:bodyPr/>
          <a:lstStyle>
            <a:lvl1pPr>
              <a:spcBef>
                <a:spcPts val="800"/>
              </a:spcBef>
              <a:spcAft>
                <a:spcPts val="0"/>
              </a:spcAft>
              <a:defRPr>
                <a:solidFill>
                  <a:schemeClr val="tx1"/>
                </a:solidFill>
              </a:defRPr>
            </a:lvl1pPr>
            <a:lvl2pPr>
              <a:spcBef>
                <a:spcPts val="800"/>
              </a:spcBef>
              <a:buClr>
                <a:srgbClr val="6C6F70"/>
              </a:buClr>
              <a:defRPr>
                <a:solidFill>
                  <a:schemeClr val="tx1"/>
                </a:solidFill>
              </a:defRPr>
            </a:lvl2pPr>
            <a:lvl3pPr>
              <a:spcBef>
                <a:spcPts val="800"/>
              </a:spcBef>
              <a:buClr>
                <a:srgbClr val="6C6F70"/>
              </a:buClr>
              <a:defRPr>
                <a:solidFill>
                  <a:schemeClr val="tx1"/>
                </a:solidFill>
              </a:defRPr>
            </a:lvl3pPr>
            <a:lvl4pPr>
              <a:spcBef>
                <a:spcPts val="800"/>
              </a:spcBef>
              <a:buClr>
                <a:srgbClr val="6C6F70"/>
              </a:buClr>
              <a:defRPr>
                <a:solidFill>
                  <a:schemeClr val="tx1"/>
                </a:solidFill>
              </a:defRPr>
            </a:lvl4pPr>
            <a:lvl5pPr>
              <a:spcBef>
                <a:spcPts val="800"/>
              </a:spcBef>
              <a:buClr>
                <a:srgbClr val="6C6F70"/>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Picture Placeholder 2"/>
          <p:cNvSpPr>
            <a:spLocks noGrp="1"/>
          </p:cNvSpPr>
          <p:nvPr>
            <p:ph type="pic" sz="quarter" idx="14"/>
          </p:nvPr>
        </p:nvSpPr>
        <p:spPr>
          <a:xfrm>
            <a:off x="8206099" y="1053002"/>
            <a:ext cx="3359498" cy="4896281"/>
          </a:xfrm>
        </p:spPr>
        <p:txBody>
          <a:bodyPr/>
          <a:lstStyle>
            <a:lvl1pPr marL="0" indent="0" algn="ctr">
              <a:buFontTx/>
              <a:buNone/>
              <a:defRPr/>
            </a:lvl1pPr>
          </a:lstStyle>
          <a:p>
            <a:r>
              <a:rPr lang="en-US" dirty="0"/>
              <a:t>Click icon to add picture</a:t>
            </a:r>
            <a:endParaRPr lang="en-AU" dirty="0"/>
          </a:p>
        </p:txBody>
      </p:sp>
      <p:sp>
        <p:nvSpPr>
          <p:cNvPr id="4" name="Footer Placeholder 3"/>
          <p:cNvSpPr>
            <a:spLocks noGrp="1"/>
          </p:cNvSpPr>
          <p:nvPr>
            <p:ph type="ftr" sz="quarter" idx="15"/>
          </p:nvPr>
        </p:nvSpPr>
        <p:spPr/>
        <p:txBody>
          <a:bodyPr/>
          <a:lstStyle/>
          <a:p>
            <a:endParaRPr lang="en-AU"/>
          </a:p>
        </p:txBody>
      </p:sp>
    </p:spTree>
    <p:extLst>
      <p:ext uri="{BB962C8B-B14F-4D97-AF65-F5344CB8AC3E}">
        <p14:creationId xmlns:p14="http://schemas.microsoft.com/office/powerpoint/2010/main" val="34441448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dirty="0"/>
          </a:p>
        </p:txBody>
      </p:sp>
      <p:sp>
        <p:nvSpPr>
          <p:cNvPr id="4" name="Picture Placeholder 2"/>
          <p:cNvSpPr>
            <a:spLocks noGrp="1"/>
          </p:cNvSpPr>
          <p:nvPr>
            <p:ph type="pic" idx="1"/>
          </p:nvPr>
        </p:nvSpPr>
        <p:spPr>
          <a:xfrm>
            <a:off x="6094412" y="1291365"/>
            <a:ext cx="6094413" cy="2280000"/>
          </a:xfrm>
          <a:prstGeom prst="rect">
            <a:avLst/>
          </a:prstGeom>
        </p:spPr>
        <p:txBody>
          <a:bodyPr/>
          <a:lstStyle>
            <a:lvl1pPr marL="0" indent="0" algn="ctr">
              <a:buNone/>
              <a:defRPr sz="3199">
                <a:latin typeface="Arial" pitchFamily="34" charset="0"/>
                <a:cs typeface="Arial" pitchFamily="34" charset="0"/>
              </a:defRPr>
            </a:lvl1pPr>
            <a:lvl2pPr marL="609458" indent="0">
              <a:buNone/>
              <a:defRPr sz="3732"/>
            </a:lvl2pPr>
            <a:lvl3pPr marL="1218915" indent="0">
              <a:buNone/>
              <a:defRPr sz="3199"/>
            </a:lvl3pPr>
            <a:lvl4pPr marL="1828373" indent="0">
              <a:buNone/>
              <a:defRPr sz="2666"/>
            </a:lvl4pPr>
            <a:lvl5pPr marL="2437830" indent="0">
              <a:buNone/>
              <a:defRPr sz="2666"/>
            </a:lvl5pPr>
            <a:lvl6pPr marL="3047289" indent="0">
              <a:buNone/>
              <a:defRPr sz="2666"/>
            </a:lvl6pPr>
            <a:lvl7pPr marL="3656747" indent="0">
              <a:buNone/>
              <a:defRPr sz="2666"/>
            </a:lvl7pPr>
            <a:lvl8pPr marL="4266204" indent="0">
              <a:buNone/>
              <a:defRPr sz="2666"/>
            </a:lvl8pPr>
            <a:lvl9pPr marL="4875662" indent="0">
              <a:buNone/>
              <a:defRPr sz="2666"/>
            </a:lvl9pPr>
          </a:lstStyle>
          <a:p>
            <a:endParaRPr lang="en-AU" dirty="0"/>
          </a:p>
        </p:txBody>
      </p:sp>
      <p:sp>
        <p:nvSpPr>
          <p:cNvPr id="5" name="Picture Placeholder 2"/>
          <p:cNvSpPr>
            <a:spLocks noGrp="1"/>
          </p:cNvSpPr>
          <p:nvPr>
            <p:ph type="pic" idx="11"/>
          </p:nvPr>
        </p:nvSpPr>
        <p:spPr>
          <a:xfrm>
            <a:off x="1" y="1291365"/>
            <a:ext cx="6094413" cy="2280000"/>
          </a:xfrm>
          <a:prstGeom prst="rect">
            <a:avLst/>
          </a:prstGeom>
        </p:spPr>
        <p:txBody>
          <a:bodyPr/>
          <a:lstStyle>
            <a:lvl1pPr marL="0" indent="0" algn="ctr">
              <a:buNone/>
              <a:defRPr sz="3199">
                <a:latin typeface="Arial" pitchFamily="34" charset="0"/>
                <a:cs typeface="Arial" pitchFamily="34" charset="0"/>
              </a:defRPr>
            </a:lvl1pPr>
            <a:lvl2pPr marL="609458" indent="0">
              <a:buNone/>
              <a:defRPr sz="3732"/>
            </a:lvl2pPr>
            <a:lvl3pPr marL="1218915" indent="0">
              <a:buNone/>
              <a:defRPr sz="3199"/>
            </a:lvl3pPr>
            <a:lvl4pPr marL="1828373" indent="0">
              <a:buNone/>
              <a:defRPr sz="2666"/>
            </a:lvl4pPr>
            <a:lvl5pPr marL="2437830" indent="0">
              <a:buNone/>
              <a:defRPr sz="2666"/>
            </a:lvl5pPr>
            <a:lvl6pPr marL="3047289" indent="0">
              <a:buNone/>
              <a:defRPr sz="2666"/>
            </a:lvl6pPr>
            <a:lvl7pPr marL="3656747" indent="0">
              <a:buNone/>
              <a:defRPr sz="2666"/>
            </a:lvl7pPr>
            <a:lvl8pPr marL="4266204" indent="0">
              <a:buNone/>
              <a:defRPr sz="2666"/>
            </a:lvl8pPr>
            <a:lvl9pPr marL="4875662" indent="0">
              <a:buNone/>
              <a:defRPr sz="2666"/>
            </a:lvl9pPr>
          </a:lstStyle>
          <a:p>
            <a:endParaRPr lang="en-AU" dirty="0"/>
          </a:p>
        </p:txBody>
      </p:sp>
      <p:sp>
        <p:nvSpPr>
          <p:cNvPr id="6" name="Picture Placeholder 2"/>
          <p:cNvSpPr>
            <a:spLocks noGrp="1"/>
          </p:cNvSpPr>
          <p:nvPr>
            <p:ph type="pic" idx="12"/>
          </p:nvPr>
        </p:nvSpPr>
        <p:spPr>
          <a:xfrm>
            <a:off x="6094412" y="3582920"/>
            <a:ext cx="6094413" cy="2280000"/>
          </a:xfrm>
          <a:prstGeom prst="rect">
            <a:avLst/>
          </a:prstGeom>
        </p:spPr>
        <p:txBody>
          <a:bodyPr/>
          <a:lstStyle>
            <a:lvl1pPr marL="0" indent="0" algn="ctr">
              <a:buNone/>
              <a:defRPr sz="3199">
                <a:latin typeface="Arial" pitchFamily="34" charset="0"/>
                <a:cs typeface="Arial" pitchFamily="34" charset="0"/>
              </a:defRPr>
            </a:lvl1pPr>
            <a:lvl2pPr marL="609458" indent="0">
              <a:buNone/>
              <a:defRPr sz="3732"/>
            </a:lvl2pPr>
            <a:lvl3pPr marL="1218915" indent="0">
              <a:buNone/>
              <a:defRPr sz="3199"/>
            </a:lvl3pPr>
            <a:lvl4pPr marL="1828373" indent="0">
              <a:buNone/>
              <a:defRPr sz="2666"/>
            </a:lvl4pPr>
            <a:lvl5pPr marL="2437830" indent="0">
              <a:buNone/>
              <a:defRPr sz="2666"/>
            </a:lvl5pPr>
            <a:lvl6pPr marL="3047289" indent="0">
              <a:buNone/>
              <a:defRPr sz="2666"/>
            </a:lvl6pPr>
            <a:lvl7pPr marL="3656747" indent="0">
              <a:buNone/>
              <a:defRPr sz="2666"/>
            </a:lvl7pPr>
            <a:lvl8pPr marL="4266204" indent="0">
              <a:buNone/>
              <a:defRPr sz="2666"/>
            </a:lvl8pPr>
            <a:lvl9pPr marL="4875662" indent="0">
              <a:buNone/>
              <a:defRPr sz="2666"/>
            </a:lvl9pPr>
          </a:lstStyle>
          <a:p>
            <a:endParaRPr lang="en-AU" dirty="0"/>
          </a:p>
        </p:txBody>
      </p:sp>
      <p:sp>
        <p:nvSpPr>
          <p:cNvPr id="7" name="Picture Placeholder 2"/>
          <p:cNvSpPr>
            <a:spLocks noGrp="1"/>
          </p:cNvSpPr>
          <p:nvPr>
            <p:ph type="pic" idx="13"/>
          </p:nvPr>
        </p:nvSpPr>
        <p:spPr>
          <a:xfrm>
            <a:off x="1" y="3582920"/>
            <a:ext cx="6094413" cy="2280000"/>
          </a:xfrm>
          <a:prstGeom prst="rect">
            <a:avLst/>
          </a:prstGeom>
        </p:spPr>
        <p:txBody>
          <a:bodyPr/>
          <a:lstStyle>
            <a:lvl1pPr marL="0" indent="0" algn="ctr">
              <a:buNone/>
              <a:defRPr sz="3199">
                <a:latin typeface="Arial" pitchFamily="34" charset="0"/>
                <a:cs typeface="Arial" pitchFamily="34" charset="0"/>
              </a:defRPr>
            </a:lvl1pPr>
            <a:lvl2pPr marL="609458" indent="0">
              <a:buNone/>
              <a:defRPr sz="3732"/>
            </a:lvl2pPr>
            <a:lvl3pPr marL="1218915" indent="0">
              <a:buNone/>
              <a:defRPr sz="3199"/>
            </a:lvl3pPr>
            <a:lvl4pPr marL="1828373" indent="0">
              <a:buNone/>
              <a:defRPr sz="2666"/>
            </a:lvl4pPr>
            <a:lvl5pPr marL="2437830" indent="0">
              <a:buNone/>
              <a:defRPr sz="2666"/>
            </a:lvl5pPr>
            <a:lvl6pPr marL="3047289" indent="0">
              <a:buNone/>
              <a:defRPr sz="2666"/>
            </a:lvl6pPr>
            <a:lvl7pPr marL="3656747" indent="0">
              <a:buNone/>
              <a:defRPr sz="2666"/>
            </a:lvl7pPr>
            <a:lvl8pPr marL="4266204" indent="0">
              <a:buNone/>
              <a:defRPr sz="2666"/>
            </a:lvl8pPr>
            <a:lvl9pPr marL="4875662" indent="0">
              <a:buNone/>
              <a:defRPr sz="2666"/>
            </a:lvl9pPr>
          </a:lstStyle>
          <a:p>
            <a:endParaRPr lang="en-AU" dirty="0"/>
          </a:p>
        </p:txBody>
      </p:sp>
      <p:sp>
        <p:nvSpPr>
          <p:cNvPr id="8" name="Footer Placeholder 7"/>
          <p:cNvSpPr>
            <a:spLocks noGrp="1"/>
          </p:cNvSpPr>
          <p:nvPr>
            <p:ph type="ftr" sz="quarter" idx="14"/>
          </p:nvPr>
        </p:nvSpPr>
        <p:spPr/>
        <p:txBody>
          <a:bodyPr/>
          <a:lstStyle/>
          <a:p>
            <a:endParaRPr lang="en-AU"/>
          </a:p>
        </p:txBody>
      </p:sp>
    </p:spTree>
    <p:extLst>
      <p:ext uri="{BB962C8B-B14F-4D97-AF65-F5344CB8AC3E}">
        <p14:creationId xmlns:p14="http://schemas.microsoft.com/office/powerpoint/2010/main" val="29498638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dirty="0"/>
          </a:p>
        </p:txBody>
      </p:sp>
      <p:sp>
        <p:nvSpPr>
          <p:cNvPr id="4" name="Picture Placeholder 2"/>
          <p:cNvSpPr>
            <a:spLocks noGrp="1"/>
          </p:cNvSpPr>
          <p:nvPr>
            <p:ph type="pic" idx="1"/>
          </p:nvPr>
        </p:nvSpPr>
        <p:spPr>
          <a:xfrm>
            <a:off x="6094412" y="1052737"/>
            <a:ext cx="6094413" cy="2232248"/>
          </a:xfrm>
          <a:prstGeom prst="rect">
            <a:avLst/>
          </a:prstGeom>
        </p:spPr>
        <p:txBody>
          <a:bodyPr/>
          <a:lstStyle>
            <a:lvl1pPr marL="0" indent="0" algn="ctr">
              <a:buNone/>
              <a:defRPr sz="2399">
                <a:latin typeface="Arial" pitchFamily="34" charset="0"/>
                <a:cs typeface="Arial" pitchFamily="34" charset="0"/>
              </a:defRPr>
            </a:lvl1pPr>
            <a:lvl2pPr marL="457094" indent="0">
              <a:buNone/>
              <a:defRPr sz="2799"/>
            </a:lvl2pPr>
            <a:lvl3pPr marL="914186" indent="0">
              <a:buNone/>
              <a:defRPr sz="2399"/>
            </a:lvl3pPr>
            <a:lvl4pPr marL="1371280" indent="0">
              <a:buNone/>
              <a:defRPr sz="2000"/>
            </a:lvl4pPr>
            <a:lvl5pPr marL="1828373" indent="0">
              <a:buNone/>
              <a:defRPr sz="2000"/>
            </a:lvl5pPr>
            <a:lvl6pPr marL="2285467" indent="0">
              <a:buNone/>
              <a:defRPr sz="2000"/>
            </a:lvl6pPr>
            <a:lvl7pPr marL="2742560" indent="0">
              <a:buNone/>
              <a:defRPr sz="2000"/>
            </a:lvl7pPr>
            <a:lvl8pPr marL="3199653" indent="0">
              <a:buNone/>
              <a:defRPr sz="2000"/>
            </a:lvl8pPr>
            <a:lvl9pPr marL="3656747" indent="0">
              <a:buNone/>
              <a:defRPr sz="2000"/>
            </a:lvl9pPr>
          </a:lstStyle>
          <a:p>
            <a:endParaRPr lang="en-AU" dirty="0"/>
          </a:p>
        </p:txBody>
      </p:sp>
      <p:sp>
        <p:nvSpPr>
          <p:cNvPr id="5" name="Picture Placeholder 2"/>
          <p:cNvSpPr>
            <a:spLocks noGrp="1"/>
          </p:cNvSpPr>
          <p:nvPr>
            <p:ph type="pic" idx="11"/>
          </p:nvPr>
        </p:nvSpPr>
        <p:spPr>
          <a:xfrm>
            <a:off x="1" y="1052737"/>
            <a:ext cx="6094413" cy="2232248"/>
          </a:xfrm>
          <a:prstGeom prst="rect">
            <a:avLst/>
          </a:prstGeom>
        </p:spPr>
        <p:txBody>
          <a:bodyPr/>
          <a:lstStyle>
            <a:lvl1pPr marL="0" indent="0" algn="ctr">
              <a:buNone/>
              <a:defRPr sz="2399">
                <a:latin typeface="Arial" pitchFamily="34" charset="0"/>
                <a:cs typeface="Arial" pitchFamily="34" charset="0"/>
              </a:defRPr>
            </a:lvl1pPr>
            <a:lvl2pPr marL="457094" indent="0">
              <a:buNone/>
              <a:defRPr sz="2799"/>
            </a:lvl2pPr>
            <a:lvl3pPr marL="914186" indent="0">
              <a:buNone/>
              <a:defRPr sz="2399"/>
            </a:lvl3pPr>
            <a:lvl4pPr marL="1371280" indent="0">
              <a:buNone/>
              <a:defRPr sz="2000"/>
            </a:lvl4pPr>
            <a:lvl5pPr marL="1828373" indent="0">
              <a:buNone/>
              <a:defRPr sz="2000"/>
            </a:lvl5pPr>
            <a:lvl6pPr marL="2285467" indent="0">
              <a:buNone/>
              <a:defRPr sz="2000"/>
            </a:lvl6pPr>
            <a:lvl7pPr marL="2742560" indent="0">
              <a:buNone/>
              <a:defRPr sz="2000"/>
            </a:lvl7pPr>
            <a:lvl8pPr marL="3199653" indent="0">
              <a:buNone/>
              <a:defRPr sz="2000"/>
            </a:lvl8pPr>
            <a:lvl9pPr marL="3656747" indent="0">
              <a:buNone/>
              <a:defRPr sz="2000"/>
            </a:lvl9pPr>
          </a:lstStyle>
          <a:p>
            <a:endParaRPr lang="en-AU" dirty="0"/>
          </a:p>
        </p:txBody>
      </p:sp>
      <p:sp>
        <p:nvSpPr>
          <p:cNvPr id="6" name="Picture Placeholder 2"/>
          <p:cNvSpPr>
            <a:spLocks noGrp="1"/>
          </p:cNvSpPr>
          <p:nvPr>
            <p:ph type="pic" idx="12"/>
          </p:nvPr>
        </p:nvSpPr>
        <p:spPr>
          <a:xfrm>
            <a:off x="6094412" y="3501008"/>
            <a:ext cx="6094413" cy="2232248"/>
          </a:xfrm>
          <a:prstGeom prst="rect">
            <a:avLst/>
          </a:prstGeom>
        </p:spPr>
        <p:txBody>
          <a:bodyPr/>
          <a:lstStyle>
            <a:lvl1pPr marL="0" indent="0" algn="ctr">
              <a:buNone/>
              <a:defRPr sz="2399">
                <a:latin typeface="Arial" pitchFamily="34" charset="0"/>
                <a:cs typeface="Arial" pitchFamily="34" charset="0"/>
              </a:defRPr>
            </a:lvl1pPr>
            <a:lvl2pPr marL="457094" indent="0">
              <a:buNone/>
              <a:defRPr sz="2799"/>
            </a:lvl2pPr>
            <a:lvl3pPr marL="914186" indent="0">
              <a:buNone/>
              <a:defRPr sz="2399"/>
            </a:lvl3pPr>
            <a:lvl4pPr marL="1371280" indent="0">
              <a:buNone/>
              <a:defRPr sz="2000"/>
            </a:lvl4pPr>
            <a:lvl5pPr marL="1828373" indent="0">
              <a:buNone/>
              <a:defRPr sz="2000"/>
            </a:lvl5pPr>
            <a:lvl6pPr marL="2285467" indent="0">
              <a:buNone/>
              <a:defRPr sz="2000"/>
            </a:lvl6pPr>
            <a:lvl7pPr marL="2742560" indent="0">
              <a:buNone/>
              <a:defRPr sz="2000"/>
            </a:lvl7pPr>
            <a:lvl8pPr marL="3199653" indent="0">
              <a:buNone/>
              <a:defRPr sz="2000"/>
            </a:lvl8pPr>
            <a:lvl9pPr marL="3656747" indent="0">
              <a:buNone/>
              <a:defRPr sz="2000"/>
            </a:lvl9pPr>
          </a:lstStyle>
          <a:p>
            <a:endParaRPr lang="en-AU" dirty="0"/>
          </a:p>
        </p:txBody>
      </p:sp>
      <p:sp>
        <p:nvSpPr>
          <p:cNvPr id="7" name="Picture Placeholder 2"/>
          <p:cNvSpPr>
            <a:spLocks noGrp="1"/>
          </p:cNvSpPr>
          <p:nvPr>
            <p:ph type="pic" idx="13"/>
          </p:nvPr>
        </p:nvSpPr>
        <p:spPr>
          <a:xfrm>
            <a:off x="1" y="3501008"/>
            <a:ext cx="6094413" cy="2232248"/>
          </a:xfrm>
          <a:prstGeom prst="rect">
            <a:avLst/>
          </a:prstGeom>
        </p:spPr>
        <p:txBody>
          <a:bodyPr/>
          <a:lstStyle>
            <a:lvl1pPr marL="0" indent="0" algn="ctr">
              <a:buNone/>
              <a:defRPr sz="2399">
                <a:latin typeface="Arial" pitchFamily="34" charset="0"/>
                <a:cs typeface="Arial" pitchFamily="34" charset="0"/>
              </a:defRPr>
            </a:lvl1pPr>
            <a:lvl2pPr marL="457094" indent="0">
              <a:buNone/>
              <a:defRPr sz="2799"/>
            </a:lvl2pPr>
            <a:lvl3pPr marL="914186" indent="0">
              <a:buNone/>
              <a:defRPr sz="2399"/>
            </a:lvl3pPr>
            <a:lvl4pPr marL="1371280" indent="0">
              <a:buNone/>
              <a:defRPr sz="2000"/>
            </a:lvl4pPr>
            <a:lvl5pPr marL="1828373" indent="0">
              <a:buNone/>
              <a:defRPr sz="2000"/>
            </a:lvl5pPr>
            <a:lvl6pPr marL="2285467" indent="0">
              <a:buNone/>
              <a:defRPr sz="2000"/>
            </a:lvl6pPr>
            <a:lvl7pPr marL="2742560" indent="0">
              <a:buNone/>
              <a:defRPr sz="2000"/>
            </a:lvl7pPr>
            <a:lvl8pPr marL="3199653" indent="0">
              <a:buNone/>
              <a:defRPr sz="2000"/>
            </a:lvl8pPr>
            <a:lvl9pPr marL="3656747" indent="0">
              <a:buNone/>
              <a:defRPr sz="2000"/>
            </a:lvl9pPr>
          </a:lstStyle>
          <a:p>
            <a:endParaRPr lang="en-AU" dirty="0"/>
          </a:p>
        </p:txBody>
      </p:sp>
      <p:sp>
        <p:nvSpPr>
          <p:cNvPr id="8" name="Rectangle 7"/>
          <p:cNvSpPr/>
          <p:nvPr userDrawn="1"/>
        </p:nvSpPr>
        <p:spPr bwMode="black">
          <a:xfrm>
            <a:off x="0" y="3284984"/>
            <a:ext cx="12188825"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9" name="Rectangle 8"/>
          <p:cNvSpPr/>
          <p:nvPr userDrawn="1"/>
        </p:nvSpPr>
        <p:spPr bwMode="black">
          <a:xfrm>
            <a:off x="0" y="5733256"/>
            <a:ext cx="12188825"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10" name="Text Placeholder 11"/>
          <p:cNvSpPr>
            <a:spLocks noGrp="1"/>
          </p:cNvSpPr>
          <p:nvPr>
            <p:ph type="body" sz="quarter" idx="14"/>
          </p:nvPr>
        </p:nvSpPr>
        <p:spPr bwMode="white">
          <a:xfrm>
            <a:off x="634838" y="3279747"/>
            <a:ext cx="5159089" cy="215900"/>
          </a:xfrm>
          <a:prstGeom prst="rect">
            <a:avLst/>
          </a:prstGeom>
        </p:spPr>
        <p:txBody>
          <a:bodyPr lIns="0" tIns="0" rIns="0" bIns="0" anchor="ctr" anchorCtr="0"/>
          <a:lstStyle>
            <a:lvl1pPr marL="0" indent="0">
              <a:buFontTx/>
              <a:buNone/>
              <a:defRPr sz="900" baseline="0">
                <a:solidFill>
                  <a:schemeClr val="bg1"/>
                </a:solidFill>
                <a:latin typeface="Arial" pitchFamily="34" charset="0"/>
                <a:cs typeface="Arial" pitchFamily="34" charset="0"/>
              </a:defRPr>
            </a:lvl1pPr>
            <a:lvl2pPr marL="457094" indent="0">
              <a:buFontTx/>
              <a:buNone/>
              <a:defRPr sz="900" baseline="0">
                <a:solidFill>
                  <a:schemeClr val="bg1"/>
                </a:solidFill>
                <a:latin typeface="Arial" pitchFamily="34" charset="0"/>
                <a:cs typeface="Arial" pitchFamily="34" charset="0"/>
              </a:defRPr>
            </a:lvl2pPr>
            <a:lvl3pPr marL="914186" indent="0">
              <a:buFontTx/>
              <a:buNone/>
              <a:defRPr sz="900" baseline="0">
                <a:solidFill>
                  <a:schemeClr val="bg1"/>
                </a:solidFill>
                <a:latin typeface="Arial" pitchFamily="34" charset="0"/>
                <a:cs typeface="Arial" pitchFamily="34" charset="0"/>
              </a:defRPr>
            </a:lvl3pPr>
            <a:lvl4pPr marL="1371280" indent="0">
              <a:buFontTx/>
              <a:buNone/>
              <a:defRPr sz="900" baseline="0">
                <a:solidFill>
                  <a:schemeClr val="bg1"/>
                </a:solidFill>
                <a:latin typeface="Arial" pitchFamily="34" charset="0"/>
                <a:cs typeface="Arial" pitchFamily="34" charset="0"/>
              </a:defRPr>
            </a:lvl4pPr>
            <a:lvl5pPr marL="1828373" indent="0">
              <a:buFontTx/>
              <a:buNone/>
              <a:defRPr sz="900" baseline="0">
                <a:solidFill>
                  <a:schemeClr val="bg1"/>
                </a:solidFill>
                <a:latin typeface="Arial" pitchFamily="34" charset="0"/>
                <a:cs typeface="Arial" pitchFamily="34" charset="0"/>
              </a:defRPr>
            </a:lvl5pPr>
          </a:lstStyle>
          <a:p>
            <a:pPr lvl="0"/>
            <a:r>
              <a:rPr lang="en-US" dirty="0"/>
              <a:t>Click to edit Master text styles</a:t>
            </a:r>
            <a:endParaRPr lang="en-AU" dirty="0"/>
          </a:p>
        </p:txBody>
      </p:sp>
      <p:sp>
        <p:nvSpPr>
          <p:cNvPr id="11" name="Text Placeholder 11"/>
          <p:cNvSpPr>
            <a:spLocks noGrp="1"/>
          </p:cNvSpPr>
          <p:nvPr>
            <p:ph type="body" sz="quarter" idx="15"/>
          </p:nvPr>
        </p:nvSpPr>
        <p:spPr bwMode="white">
          <a:xfrm>
            <a:off x="6574483" y="3284986"/>
            <a:ext cx="5159089" cy="215900"/>
          </a:xfrm>
          <a:prstGeom prst="rect">
            <a:avLst/>
          </a:prstGeom>
        </p:spPr>
        <p:txBody>
          <a:bodyPr lIns="0" tIns="0" rIns="0" bIns="0" anchor="ctr" anchorCtr="0"/>
          <a:lstStyle>
            <a:lvl1pPr marL="0" indent="0">
              <a:buFontTx/>
              <a:buNone/>
              <a:defRPr sz="900" baseline="0">
                <a:solidFill>
                  <a:schemeClr val="bg1"/>
                </a:solidFill>
                <a:latin typeface="Arial" pitchFamily="34" charset="0"/>
                <a:cs typeface="Arial" pitchFamily="34" charset="0"/>
              </a:defRPr>
            </a:lvl1pPr>
            <a:lvl2pPr marL="457094" indent="0">
              <a:buFontTx/>
              <a:buNone/>
              <a:defRPr sz="900" baseline="0">
                <a:solidFill>
                  <a:schemeClr val="bg1"/>
                </a:solidFill>
                <a:latin typeface="Arial" pitchFamily="34" charset="0"/>
                <a:cs typeface="Arial" pitchFamily="34" charset="0"/>
              </a:defRPr>
            </a:lvl2pPr>
            <a:lvl3pPr marL="914186" indent="0">
              <a:buFontTx/>
              <a:buNone/>
              <a:defRPr sz="900" baseline="0">
                <a:solidFill>
                  <a:schemeClr val="bg1"/>
                </a:solidFill>
                <a:latin typeface="Arial" pitchFamily="34" charset="0"/>
                <a:cs typeface="Arial" pitchFamily="34" charset="0"/>
              </a:defRPr>
            </a:lvl3pPr>
            <a:lvl4pPr marL="1371280" indent="0">
              <a:buFontTx/>
              <a:buNone/>
              <a:defRPr sz="900" baseline="0">
                <a:solidFill>
                  <a:schemeClr val="bg1"/>
                </a:solidFill>
                <a:latin typeface="Arial" pitchFamily="34" charset="0"/>
                <a:cs typeface="Arial" pitchFamily="34" charset="0"/>
              </a:defRPr>
            </a:lvl4pPr>
            <a:lvl5pPr marL="1828373" indent="0">
              <a:buFontTx/>
              <a:buNone/>
              <a:defRPr sz="900" baseline="0">
                <a:solidFill>
                  <a:schemeClr val="bg1"/>
                </a:solidFill>
                <a:latin typeface="Arial" pitchFamily="34" charset="0"/>
                <a:cs typeface="Arial" pitchFamily="34" charset="0"/>
              </a:defRPr>
            </a:lvl5pPr>
          </a:lstStyle>
          <a:p>
            <a:pPr lvl="0"/>
            <a:r>
              <a:rPr lang="en-US" dirty="0"/>
              <a:t>Click to edit Master text styles</a:t>
            </a:r>
            <a:endParaRPr lang="en-AU" dirty="0"/>
          </a:p>
        </p:txBody>
      </p:sp>
      <p:sp>
        <p:nvSpPr>
          <p:cNvPr id="12" name="Text Placeholder 11"/>
          <p:cNvSpPr>
            <a:spLocks noGrp="1"/>
          </p:cNvSpPr>
          <p:nvPr>
            <p:ph type="body" sz="quarter" idx="16"/>
          </p:nvPr>
        </p:nvSpPr>
        <p:spPr bwMode="white">
          <a:xfrm>
            <a:off x="634838" y="5728019"/>
            <a:ext cx="5159089" cy="215900"/>
          </a:xfrm>
          <a:prstGeom prst="rect">
            <a:avLst/>
          </a:prstGeom>
        </p:spPr>
        <p:txBody>
          <a:bodyPr lIns="0" tIns="0" rIns="0" bIns="0" anchor="ctr" anchorCtr="0"/>
          <a:lstStyle>
            <a:lvl1pPr marL="0" indent="0">
              <a:buFontTx/>
              <a:buNone/>
              <a:defRPr sz="900" baseline="0">
                <a:solidFill>
                  <a:schemeClr val="bg1"/>
                </a:solidFill>
                <a:latin typeface="Arial" pitchFamily="34" charset="0"/>
                <a:cs typeface="Arial" pitchFamily="34" charset="0"/>
              </a:defRPr>
            </a:lvl1pPr>
            <a:lvl2pPr marL="457094" indent="0">
              <a:buFontTx/>
              <a:buNone/>
              <a:defRPr sz="900" baseline="0">
                <a:solidFill>
                  <a:schemeClr val="bg1"/>
                </a:solidFill>
                <a:latin typeface="Arial" pitchFamily="34" charset="0"/>
                <a:cs typeface="Arial" pitchFamily="34" charset="0"/>
              </a:defRPr>
            </a:lvl2pPr>
            <a:lvl3pPr marL="914186" indent="0">
              <a:buFontTx/>
              <a:buNone/>
              <a:defRPr sz="900" baseline="0">
                <a:solidFill>
                  <a:schemeClr val="bg1"/>
                </a:solidFill>
                <a:latin typeface="Arial" pitchFamily="34" charset="0"/>
                <a:cs typeface="Arial" pitchFamily="34" charset="0"/>
              </a:defRPr>
            </a:lvl3pPr>
            <a:lvl4pPr marL="1371280" indent="0">
              <a:buFontTx/>
              <a:buNone/>
              <a:defRPr sz="900" baseline="0">
                <a:solidFill>
                  <a:schemeClr val="bg1"/>
                </a:solidFill>
                <a:latin typeface="Arial" pitchFamily="34" charset="0"/>
                <a:cs typeface="Arial" pitchFamily="34" charset="0"/>
              </a:defRPr>
            </a:lvl4pPr>
            <a:lvl5pPr marL="1828373" indent="0">
              <a:buFontTx/>
              <a:buNone/>
              <a:defRPr sz="900" baseline="0">
                <a:solidFill>
                  <a:schemeClr val="bg1"/>
                </a:solidFill>
                <a:latin typeface="Arial" pitchFamily="34" charset="0"/>
                <a:cs typeface="Arial" pitchFamily="34" charset="0"/>
              </a:defRPr>
            </a:lvl5pPr>
          </a:lstStyle>
          <a:p>
            <a:pPr lvl="0"/>
            <a:r>
              <a:rPr lang="en-US" dirty="0"/>
              <a:t>Click to edit Master text styles</a:t>
            </a:r>
            <a:endParaRPr lang="en-AU" dirty="0"/>
          </a:p>
        </p:txBody>
      </p:sp>
      <p:sp>
        <p:nvSpPr>
          <p:cNvPr id="13" name="Text Placeholder 11"/>
          <p:cNvSpPr>
            <a:spLocks noGrp="1"/>
          </p:cNvSpPr>
          <p:nvPr>
            <p:ph type="body" sz="quarter" idx="17"/>
          </p:nvPr>
        </p:nvSpPr>
        <p:spPr bwMode="white">
          <a:xfrm>
            <a:off x="6574483" y="5733257"/>
            <a:ext cx="5159089" cy="215900"/>
          </a:xfrm>
          <a:prstGeom prst="rect">
            <a:avLst/>
          </a:prstGeom>
        </p:spPr>
        <p:txBody>
          <a:bodyPr lIns="0" tIns="0" rIns="0" bIns="0" anchor="ctr" anchorCtr="0"/>
          <a:lstStyle>
            <a:lvl1pPr marL="0" indent="0">
              <a:buFontTx/>
              <a:buNone/>
              <a:defRPr sz="900" baseline="0">
                <a:solidFill>
                  <a:schemeClr val="bg1"/>
                </a:solidFill>
                <a:latin typeface="Arial" pitchFamily="34" charset="0"/>
                <a:cs typeface="Arial" pitchFamily="34" charset="0"/>
              </a:defRPr>
            </a:lvl1pPr>
            <a:lvl2pPr marL="457094" indent="0">
              <a:buFontTx/>
              <a:buNone/>
              <a:defRPr sz="900" baseline="0">
                <a:solidFill>
                  <a:schemeClr val="bg1"/>
                </a:solidFill>
                <a:latin typeface="Arial" pitchFamily="34" charset="0"/>
                <a:cs typeface="Arial" pitchFamily="34" charset="0"/>
              </a:defRPr>
            </a:lvl2pPr>
            <a:lvl3pPr marL="914186" indent="0">
              <a:buFontTx/>
              <a:buNone/>
              <a:defRPr sz="900" baseline="0">
                <a:solidFill>
                  <a:schemeClr val="bg1"/>
                </a:solidFill>
                <a:latin typeface="Arial" pitchFamily="34" charset="0"/>
                <a:cs typeface="Arial" pitchFamily="34" charset="0"/>
              </a:defRPr>
            </a:lvl3pPr>
            <a:lvl4pPr marL="1371280" indent="0">
              <a:buFontTx/>
              <a:buNone/>
              <a:defRPr sz="900" baseline="0">
                <a:solidFill>
                  <a:schemeClr val="bg1"/>
                </a:solidFill>
                <a:latin typeface="Arial" pitchFamily="34" charset="0"/>
                <a:cs typeface="Arial" pitchFamily="34" charset="0"/>
              </a:defRPr>
            </a:lvl4pPr>
            <a:lvl5pPr marL="1828373" indent="0">
              <a:buFontTx/>
              <a:buNone/>
              <a:defRPr sz="900" baseline="0">
                <a:solidFill>
                  <a:schemeClr val="bg1"/>
                </a:solidFill>
                <a:latin typeface="Arial" pitchFamily="34" charset="0"/>
                <a:cs typeface="Arial" pitchFamily="34" charset="0"/>
              </a:defRPr>
            </a:lvl5pPr>
          </a:lstStyle>
          <a:p>
            <a:pPr lvl="0"/>
            <a:r>
              <a:rPr lang="en-US" dirty="0"/>
              <a:t>Click to edit Master text styles</a:t>
            </a:r>
            <a:endParaRPr lang="en-AU" dirty="0"/>
          </a:p>
        </p:txBody>
      </p:sp>
      <p:sp>
        <p:nvSpPr>
          <p:cNvPr id="14" name="Footer Placeholder 13"/>
          <p:cNvSpPr>
            <a:spLocks noGrp="1"/>
          </p:cNvSpPr>
          <p:nvPr>
            <p:ph type="ftr" sz="quarter" idx="18"/>
          </p:nvPr>
        </p:nvSpPr>
        <p:spPr/>
        <p:txBody>
          <a:bodyPr/>
          <a:lstStyle/>
          <a:p>
            <a:endParaRPr lang="en-AU"/>
          </a:p>
        </p:txBody>
      </p:sp>
    </p:spTree>
    <p:extLst>
      <p:ext uri="{BB962C8B-B14F-4D97-AF65-F5344CB8AC3E}">
        <p14:creationId xmlns:p14="http://schemas.microsoft.com/office/powerpoint/2010/main" val="17917835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dirty="0"/>
          </a:p>
        </p:txBody>
      </p:sp>
      <p:sp>
        <p:nvSpPr>
          <p:cNvPr id="9" name="Picture Placeholder 2"/>
          <p:cNvSpPr>
            <a:spLocks noGrp="1"/>
          </p:cNvSpPr>
          <p:nvPr>
            <p:ph type="pic" idx="11"/>
          </p:nvPr>
        </p:nvSpPr>
        <p:spPr>
          <a:xfrm>
            <a:off x="0" y="1291365"/>
            <a:ext cx="12188825" cy="4584000"/>
          </a:xfrm>
          <a:prstGeom prst="rect">
            <a:avLst/>
          </a:prstGeom>
        </p:spPr>
        <p:txBody>
          <a:bodyPr/>
          <a:lstStyle>
            <a:lvl1pPr marL="0" indent="0" algn="ctr">
              <a:buNone/>
              <a:defRPr sz="3199">
                <a:latin typeface="Arial" pitchFamily="34" charset="0"/>
                <a:cs typeface="Arial" pitchFamily="34" charset="0"/>
              </a:defRPr>
            </a:lvl1pPr>
            <a:lvl2pPr marL="609458" indent="0">
              <a:buNone/>
              <a:defRPr sz="3732"/>
            </a:lvl2pPr>
            <a:lvl3pPr marL="1218915" indent="0">
              <a:buNone/>
              <a:defRPr sz="3199"/>
            </a:lvl3pPr>
            <a:lvl4pPr marL="1828373" indent="0">
              <a:buNone/>
              <a:defRPr sz="2666"/>
            </a:lvl4pPr>
            <a:lvl5pPr marL="2437830" indent="0">
              <a:buNone/>
              <a:defRPr sz="2666"/>
            </a:lvl5pPr>
            <a:lvl6pPr marL="3047289" indent="0">
              <a:buNone/>
              <a:defRPr sz="2666"/>
            </a:lvl6pPr>
            <a:lvl7pPr marL="3656747" indent="0">
              <a:buNone/>
              <a:defRPr sz="2666"/>
            </a:lvl7pPr>
            <a:lvl8pPr marL="4266204" indent="0">
              <a:buNone/>
              <a:defRPr sz="2666"/>
            </a:lvl8pPr>
            <a:lvl9pPr marL="4875662" indent="0">
              <a:buNone/>
              <a:defRPr sz="2666"/>
            </a:lvl9pPr>
          </a:lstStyle>
          <a:p>
            <a:endParaRPr lang="en-AU" dirty="0"/>
          </a:p>
        </p:txBody>
      </p:sp>
      <p:sp>
        <p:nvSpPr>
          <p:cNvPr id="4" name="Footer Placeholder 3"/>
          <p:cNvSpPr>
            <a:spLocks noGrp="1"/>
          </p:cNvSpPr>
          <p:nvPr>
            <p:ph type="ftr" sz="quarter" idx="12"/>
          </p:nvPr>
        </p:nvSpPr>
        <p:spPr/>
        <p:txBody>
          <a:bodyPr/>
          <a:lstStyle/>
          <a:p>
            <a:endParaRPr lang="en-AU" dirty="0"/>
          </a:p>
        </p:txBody>
      </p:sp>
    </p:spTree>
    <p:extLst>
      <p:ext uri="{BB962C8B-B14F-4D97-AF65-F5344CB8AC3E}">
        <p14:creationId xmlns:p14="http://schemas.microsoft.com/office/powerpoint/2010/main" val="30616625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p:cNvSpPr/>
          <p:nvPr userDrawn="1"/>
        </p:nvSpPr>
        <p:spPr>
          <a:xfrm>
            <a:off x="-9234" y="4080000"/>
            <a:ext cx="12188825" cy="277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659"/>
          </a:p>
        </p:txBody>
      </p:sp>
      <p:sp>
        <p:nvSpPr>
          <p:cNvPr id="2" name="Title 1"/>
          <p:cNvSpPr>
            <a:spLocks noGrp="1"/>
          </p:cNvSpPr>
          <p:nvPr>
            <p:ph type="ctrTitle"/>
          </p:nvPr>
        </p:nvSpPr>
        <p:spPr>
          <a:xfrm>
            <a:off x="0" y="2782639"/>
            <a:ext cx="8014126" cy="1294435"/>
          </a:xfrm>
          <a:prstGeom prst="rect">
            <a:avLst/>
          </a:prstGeom>
          <a:solidFill>
            <a:schemeClr val="tx2"/>
          </a:solidFill>
        </p:spPr>
        <p:txBody>
          <a:bodyPr anchor="ctr"/>
          <a:lstStyle>
            <a:lvl1pPr>
              <a:defRPr sz="3732" b="1">
                <a:solidFill>
                  <a:schemeClr val="bg1"/>
                </a:solidFill>
              </a:defRPr>
            </a:lvl1pPr>
          </a:lstStyle>
          <a:p>
            <a:r>
              <a:rPr lang="en-US" dirty="0"/>
              <a:t>Click to edit Master title style</a:t>
            </a:r>
            <a:endParaRPr lang="en-AU" dirty="0"/>
          </a:p>
        </p:txBody>
      </p:sp>
      <p:sp>
        <p:nvSpPr>
          <p:cNvPr id="5" name="Rectangle 4"/>
          <p:cNvSpPr/>
          <p:nvPr userDrawn="1"/>
        </p:nvSpPr>
        <p:spPr>
          <a:xfrm>
            <a:off x="8014126" y="2784000"/>
            <a:ext cx="4174699" cy="129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659"/>
          </a:p>
        </p:txBody>
      </p:sp>
    </p:spTree>
    <p:extLst>
      <p:ext uri="{BB962C8B-B14F-4D97-AF65-F5344CB8AC3E}">
        <p14:creationId xmlns:p14="http://schemas.microsoft.com/office/powerpoint/2010/main" val="15229442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ectangle 3"/>
          <p:cNvSpPr/>
          <p:nvPr userDrawn="1"/>
        </p:nvSpPr>
        <p:spPr>
          <a:xfrm>
            <a:off x="-9234" y="4080000"/>
            <a:ext cx="12188825" cy="277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659"/>
          </a:p>
        </p:txBody>
      </p:sp>
      <p:sp>
        <p:nvSpPr>
          <p:cNvPr id="2" name="Title 1"/>
          <p:cNvSpPr>
            <a:spLocks noGrp="1"/>
          </p:cNvSpPr>
          <p:nvPr>
            <p:ph type="ctrTitle"/>
          </p:nvPr>
        </p:nvSpPr>
        <p:spPr>
          <a:xfrm>
            <a:off x="0" y="2782639"/>
            <a:ext cx="8014126" cy="1294435"/>
          </a:xfrm>
          <a:prstGeom prst="rect">
            <a:avLst/>
          </a:prstGeom>
          <a:solidFill>
            <a:schemeClr val="accent1"/>
          </a:solidFill>
        </p:spPr>
        <p:txBody>
          <a:bodyPr anchor="ctr"/>
          <a:lstStyle>
            <a:lvl1pPr>
              <a:defRPr sz="3732" b="1">
                <a:solidFill>
                  <a:schemeClr val="bg1"/>
                </a:solidFill>
              </a:defRPr>
            </a:lvl1pPr>
          </a:lstStyle>
          <a:p>
            <a:r>
              <a:rPr lang="en-US" dirty="0"/>
              <a:t>Click to edit Master title style</a:t>
            </a:r>
            <a:endParaRPr lang="en-AU" dirty="0"/>
          </a:p>
        </p:txBody>
      </p:sp>
      <p:sp>
        <p:nvSpPr>
          <p:cNvPr id="5" name="Rectangle 4"/>
          <p:cNvSpPr/>
          <p:nvPr userDrawn="1"/>
        </p:nvSpPr>
        <p:spPr>
          <a:xfrm>
            <a:off x="8014126" y="2784000"/>
            <a:ext cx="4174699" cy="129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659"/>
          </a:p>
        </p:txBody>
      </p:sp>
    </p:spTree>
    <p:extLst>
      <p:ext uri="{BB962C8B-B14F-4D97-AF65-F5344CB8AC3E}">
        <p14:creationId xmlns:p14="http://schemas.microsoft.com/office/powerpoint/2010/main" val="4446780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Rectangle 3"/>
          <p:cNvSpPr/>
          <p:nvPr userDrawn="1"/>
        </p:nvSpPr>
        <p:spPr>
          <a:xfrm>
            <a:off x="-9234" y="4080000"/>
            <a:ext cx="12188825" cy="277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659"/>
          </a:p>
        </p:txBody>
      </p:sp>
      <p:sp>
        <p:nvSpPr>
          <p:cNvPr id="2" name="Title 1"/>
          <p:cNvSpPr>
            <a:spLocks noGrp="1"/>
          </p:cNvSpPr>
          <p:nvPr>
            <p:ph type="ctrTitle"/>
          </p:nvPr>
        </p:nvSpPr>
        <p:spPr>
          <a:xfrm>
            <a:off x="0" y="2782639"/>
            <a:ext cx="8014126" cy="1294435"/>
          </a:xfrm>
          <a:prstGeom prst="rect">
            <a:avLst/>
          </a:prstGeom>
          <a:solidFill>
            <a:schemeClr val="accent2"/>
          </a:solidFill>
        </p:spPr>
        <p:txBody>
          <a:bodyPr anchor="ctr"/>
          <a:lstStyle>
            <a:lvl1pPr>
              <a:defRPr sz="3732" b="1">
                <a:solidFill>
                  <a:schemeClr val="bg1"/>
                </a:solidFill>
              </a:defRPr>
            </a:lvl1pPr>
          </a:lstStyle>
          <a:p>
            <a:r>
              <a:rPr lang="en-US" dirty="0"/>
              <a:t>Click to edit Master title style</a:t>
            </a:r>
            <a:endParaRPr lang="en-AU" dirty="0"/>
          </a:p>
        </p:txBody>
      </p:sp>
      <p:sp>
        <p:nvSpPr>
          <p:cNvPr id="5" name="Rectangle 4"/>
          <p:cNvSpPr/>
          <p:nvPr userDrawn="1"/>
        </p:nvSpPr>
        <p:spPr>
          <a:xfrm>
            <a:off x="8014126" y="2784000"/>
            <a:ext cx="4174699" cy="129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659"/>
          </a:p>
        </p:txBody>
      </p:sp>
    </p:spTree>
    <p:extLst>
      <p:ext uri="{BB962C8B-B14F-4D97-AF65-F5344CB8AC3E}">
        <p14:creationId xmlns:p14="http://schemas.microsoft.com/office/powerpoint/2010/main" val="41470328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Rectangle 3"/>
          <p:cNvSpPr/>
          <p:nvPr userDrawn="1"/>
        </p:nvSpPr>
        <p:spPr>
          <a:xfrm>
            <a:off x="-9234" y="4080000"/>
            <a:ext cx="12188825" cy="277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659"/>
          </a:p>
        </p:txBody>
      </p:sp>
      <p:sp>
        <p:nvSpPr>
          <p:cNvPr id="2" name="Title 1"/>
          <p:cNvSpPr>
            <a:spLocks noGrp="1"/>
          </p:cNvSpPr>
          <p:nvPr>
            <p:ph type="ctrTitle"/>
          </p:nvPr>
        </p:nvSpPr>
        <p:spPr>
          <a:xfrm>
            <a:off x="0" y="2782639"/>
            <a:ext cx="8014126" cy="1294435"/>
          </a:xfrm>
          <a:prstGeom prst="rect">
            <a:avLst/>
          </a:prstGeom>
          <a:solidFill>
            <a:schemeClr val="accent3"/>
          </a:solidFill>
        </p:spPr>
        <p:txBody>
          <a:bodyPr anchor="ctr"/>
          <a:lstStyle>
            <a:lvl1pPr>
              <a:defRPr sz="3732" b="1">
                <a:solidFill>
                  <a:schemeClr val="tx1">
                    <a:lumMod val="85000"/>
                    <a:lumOff val="15000"/>
                  </a:schemeClr>
                </a:solidFill>
              </a:defRPr>
            </a:lvl1pPr>
          </a:lstStyle>
          <a:p>
            <a:r>
              <a:rPr lang="en-US" dirty="0"/>
              <a:t>Click to edit Master title style</a:t>
            </a:r>
            <a:endParaRPr lang="en-AU" dirty="0"/>
          </a:p>
        </p:txBody>
      </p:sp>
      <p:sp>
        <p:nvSpPr>
          <p:cNvPr id="5" name="Rectangle 4"/>
          <p:cNvSpPr/>
          <p:nvPr userDrawn="1"/>
        </p:nvSpPr>
        <p:spPr>
          <a:xfrm>
            <a:off x="8014126" y="2784000"/>
            <a:ext cx="4174699" cy="129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659"/>
          </a:p>
        </p:txBody>
      </p:sp>
    </p:spTree>
    <p:extLst>
      <p:ext uri="{BB962C8B-B14F-4D97-AF65-F5344CB8AC3E}">
        <p14:creationId xmlns:p14="http://schemas.microsoft.com/office/powerpoint/2010/main" val="23284612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Rectangle 3"/>
          <p:cNvSpPr/>
          <p:nvPr userDrawn="1"/>
        </p:nvSpPr>
        <p:spPr>
          <a:xfrm>
            <a:off x="-9234" y="4080000"/>
            <a:ext cx="12188825" cy="277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659"/>
          </a:p>
        </p:txBody>
      </p:sp>
      <p:sp>
        <p:nvSpPr>
          <p:cNvPr id="2" name="Title 1"/>
          <p:cNvSpPr>
            <a:spLocks noGrp="1"/>
          </p:cNvSpPr>
          <p:nvPr>
            <p:ph type="ctrTitle"/>
          </p:nvPr>
        </p:nvSpPr>
        <p:spPr>
          <a:xfrm>
            <a:off x="0" y="2782639"/>
            <a:ext cx="8014126" cy="1294435"/>
          </a:xfrm>
          <a:prstGeom prst="rect">
            <a:avLst/>
          </a:prstGeom>
          <a:solidFill>
            <a:schemeClr val="accent4"/>
          </a:solidFill>
        </p:spPr>
        <p:txBody>
          <a:bodyPr anchor="ctr"/>
          <a:lstStyle>
            <a:lvl1pPr>
              <a:defRPr sz="3732" b="1">
                <a:solidFill>
                  <a:schemeClr val="bg1"/>
                </a:solidFill>
              </a:defRPr>
            </a:lvl1pPr>
          </a:lstStyle>
          <a:p>
            <a:r>
              <a:rPr lang="en-US" dirty="0"/>
              <a:t>Click to edit Master title style</a:t>
            </a:r>
            <a:endParaRPr lang="en-AU" dirty="0"/>
          </a:p>
        </p:txBody>
      </p:sp>
      <p:sp>
        <p:nvSpPr>
          <p:cNvPr id="5" name="Rectangle 4"/>
          <p:cNvSpPr/>
          <p:nvPr userDrawn="1"/>
        </p:nvSpPr>
        <p:spPr>
          <a:xfrm>
            <a:off x="8014126" y="2784000"/>
            <a:ext cx="4174699" cy="129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659"/>
          </a:p>
        </p:txBody>
      </p:sp>
    </p:spTree>
    <p:extLst>
      <p:ext uri="{BB962C8B-B14F-4D97-AF65-F5344CB8AC3E}">
        <p14:creationId xmlns:p14="http://schemas.microsoft.com/office/powerpoint/2010/main" val="1220439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ck Cover 2">
    <p:spTree>
      <p:nvGrpSpPr>
        <p:cNvPr id="1" name=""/>
        <p:cNvGrpSpPr/>
        <p:nvPr/>
      </p:nvGrpSpPr>
      <p:grpSpPr>
        <a:xfrm>
          <a:off x="0" y="0"/>
          <a:ext cx="0" cy="0"/>
          <a:chOff x="0" y="0"/>
          <a:chExt cx="0" cy="0"/>
        </a:xfrm>
      </p:grpSpPr>
      <p:sp>
        <p:nvSpPr>
          <p:cNvPr id="7" name="Rectangle 6"/>
          <p:cNvSpPr/>
          <p:nvPr userDrawn="1"/>
        </p:nvSpPr>
        <p:spPr bwMode="black">
          <a:xfrm>
            <a:off x="0" y="0"/>
            <a:ext cx="12188825" cy="68580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prstClr val="white"/>
              </a:solidFill>
            </a:endParaRPr>
          </a:p>
        </p:txBody>
      </p:sp>
      <p:sp>
        <p:nvSpPr>
          <p:cNvPr id="3" name="Title 1"/>
          <p:cNvSpPr>
            <a:spLocks noGrp="1"/>
          </p:cNvSpPr>
          <p:nvPr>
            <p:ph type="ctrTitle"/>
          </p:nvPr>
        </p:nvSpPr>
        <p:spPr bwMode="white">
          <a:xfrm>
            <a:off x="661727" y="2420890"/>
            <a:ext cx="10415960" cy="1080119"/>
          </a:xfrm>
          <a:prstGeom prst="rect">
            <a:avLst/>
          </a:prstGeom>
        </p:spPr>
        <p:txBody>
          <a:bodyPr lIns="0" tIns="0" rIns="0" bIns="0" anchor="b">
            <a:normAutofit/>
          </a:bodyPr>
          <a:lstStyle>
            <a:lvl1pPr algn="r">
              <a:defRPr sz="2799" b="1">
                <a:solidFill>
                  <a:schemeClr val="bg1"/>
                </a:solidFill>
                <a:latin typeface="Arial" pitchFamily="34" charset="0"/>
                <a:cs typeface="Arial" pitchFamily="34" charset="0"/>
              </a:defRPr>
            </a:lvl1pPr>
          </a:lstStyle>
          <a:p>
            <a:r>
              <a:rPr lang="en-US"/>
              <a:t>Click to edit Master title style</a:t>
            </a:r>
            <a:endParaRPr lang="en-AU" dirty="0"/>
          </a:p>
        </p:txBody>
      </p:sp>
      <p:sp>
        <p:nvSpPr>
          <p:cNvPr id="4" name="Subtitle 2"/>
          <p:cNvSpPr>
            <a:spLocks noGrp="1"/>
          </p:cNvSpPr>
          <p:nvPr>
            <p:ph type="subTitle" idx="1"/>
          </p:nvPr>
        </p:nvSpPr>
        <p:spPr bwMode="gray">
          <a:xfrm>
            <a:off x="661727" y="3582541"/>
            <a:ext cx="10415960" cy="720080"/>
          </a:xfrm>
          <a:prstGeom prst="rect">
            <a:avLst/>
          </a:prstGeom>
        </p:spPr>
        <p:txBody>
          <a:bodyPr lIns="0" tIns="0" rIns="0" bIns="0">
            <a:normAutofit/>
          </a:bodyPr>
          <a:lstStyle>
            <a:lvl1pPr marL="0" indent="0" algn="r">
              <a:buNone/>
              <a:defRPr sz="1600" b="1" cap="none" baseline="0">
                <a:solidFill>
                  <a:srgbClr val="B3B3B3"/>
                </a:solidFill>
                <a:latin typeface="Arial" pitchFamily="34" charset="0"/>
                <a:cs typeface="Arial" pitchFamily="34" charset="0"/>
              </a:defRPr>
            </a:lvl1pPr>
            <a:lvl2pPr marL="457094" indent="0" algn="ctr">
              <a:buNone/>
              <a:defRPr>
                <a:solidFill>
                  <a:schemeClr val="tx1">
                    <a:tint val="75000"/>
                  </a:schemeClr>
                </a:solidFill>
              </a:defRPr>
            </a:lvl2pPr>
            <a:lvl3pPr marL="914186" indent="0" algn="ctr">
              <a:buNone/>
              <a:defRPr>
                <a:solidFill>
                  <a:schemeClr val="tx1">
                    <a:tint val="75000"/>
                  </a:schemeClr>
                </a:solidFill>
              </a:defRPr>
            </a:lvl3pPr>
            <a:lvl4pPr marL="1371280" indent="0" algn="ctr">
              <a:buNone/>
              <a:defRPr>
                <a:solidFill>
                  <a:schemeClr val="tx1">
                    <a:tint val="75000"/>
                  </a:schemeClr>
                </a:solidFill>
              </a:defRPr>
            </a:lvl4pPr>
            <a:lvl5pPr marL="1828373" indent="0" algn="ctr">
              <a:buNone/>
              <a:defRPr>
                <a:solidFill>
                  <a:schemeClr val="tx1">
                    <a:tint val="75000"/>
                  </a:schemeClr>
                </a:solidFill>
              </a:defRPr>
            </a:lvl5pPr>
            <a:lvl6pPr marL="2285467" indent="0" algn="ctr">
              <a:buNone/>
              <a:defRPr>
                <a:solidFill>
                  <a:schemeClr val="tx1">
                    <a:tint val="75000"/>
                  </a:schemeClr>
                </a:solidFill>
              </a:defRPr>
            </a:lvl6pPr>
            <a:lvl7pPr marL="2742560" indent="0" algn="ctr">
              <a:buNone/>
              <a:defRPr>
                <a:solidFill>
                  <a:schemeClr val="tx1">
                    <a:tint val="75000"/>
                  </a:schemeClr>
                </a:solidFill>
              </a:defRPr>
            </a:lvl7pPr>
            <a:lvl8pPr marL="3199653" indent="0" algn="ctr">
              <a:buNone/>
              <a:defRPr>
                <a:solidFill>
                  <a:schemeClr val="tx1">
                    <a:tint val="75000"/>
                  </a:schemeClr>
                </a:solidFill>
              </a:defRPr>
            </a:lvl8pPr>
            <a:lvl9pPr marL="3656747" indent="0" algn="ctr">
              <a:buNone/>
              <a:defRPr>
                <a:solidFill>
                  <a:schemeClr val="tx1">
                    <a:tint val="75000"/>
                  </a:schemeClr>
                </a:solidFill>
              </a:defRPr>
            </a:lvl9pPr>
          </a:lstStyle>
          <a:p>
            <a:r>
              <a:rPr lang="en-US"/>
              <a:t>Click to edit Master subtitle style</a:t>
            </a:r>
            <a:endParaRPr lang="en-AU" dirty="0"/>
          </a:p>
        </p:txBody>
      </p:sp>
      <p:sp>
        <p:nvSpPr>
          <p:cNvPr id="5" name="TextBox 4"/>
          <p:cNvSpPr txBox="1"/>
          <p:nvPr userDrawn="1"/>
        </p:nvSpPr>
        <p:spPr bwMode="white">
          <a:xfrm>
            <a:off x="6873796" y="6156677"/>
            <a:ext cx="4187195" cy="292388"/>
          </a:xfrm>
          <a:prstGeom prst="rect">
            <a:avLst/>
          </a:prstGeom>
          <a:noFill/>
        </p:spPr>
        <p:txBody>
          <a:bodyPr wrap="square"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AU" sz="1300" dirty="0">
                <a:solidFill>
                  <a:prstClr val="white"/>
                </a:solidFill>
                <a:cs typeface="Arial" pitchFamily="34" charset="0"/>
              </a:rPr>
              <a:t>  www.jacobs.com  |  worldwide</a:t>
            </a:r>
          </a:p>
        </p:txBody>
      </p:sp>
      <p:pic>
        <p:nvPicPr>
          <p:cNvPr id="9" name="JACOBS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33752" y="5733714"/>
            <a:ext cx="1827239" cy="273269"/>
          </a:xfrm>
          <a:prstGeom prst="rect">
            <a:avLst/>
          </a:prstGeom>
        </p:spPr>
      </p:pic>
      <p:pic>
        <p:nvPicPr>
          <p:cNvPr id="10" name="SKMJACOBSLOGO"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7990278" y="5694094"/>
            <a:ext cx="3062184" cy="35250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a:xfrm>
            <a:off x="738367" y="6216121"/>
            <a:ext cx="785471" cy="153888"/>
          </a:xfrm>
          <a:prstGeom prst="rect">
            <a:avLst/>
          </a:prstGeom>
        </p:spPr>
        <p:txBody>
          <a:bodyPr wrap="none" lIns="0" tIns="0" rIns="0" bIns="0" anchor="b">
            <a:spAutoFit/>
          </a:bodyPr>
          <a:lstStyle/>
          <a:p>
            <a:pPr algn="l"/>
            <a:fld id="{B0061440-B8F0-45A5-93B4-80FFCA20062F}" type="datetime4">
              <a:rPr lang="en-US" sz="1000" smtClean="0">
                <a:solidFill>
                  <a:schemeClr val="bg1"/>
                </a:solidFill>
                <a:latin typeface="Arial" panose="020B0604020202020204" pitchFamily="34" charset="0"/>
                <a:cs typeface="Arial" panose="020B0604020202020204" pitchFamily="34" charset="0"/>
              </a:rPr>
              <a:t>April 22, 2019</a:t>
            </a:fld>
            <a:endParaRPr lang="en-AU" sz="1000" dirty="0">
              <a:solidFill>
                <a:schemeClr val="bg1"/>
              </a:solidFill>
              <a:latin typeface="Arial" panose="020B0604020202020204" pitchFamily="34" charset="0"/>
              <a:cs typeface="Arial" panose="020B0604020202020204" pitchFamily="34" charset="0"/>
            </a:endParaRPr>
          </a:p>
        </p:txBody>
      </p:sp>
      <p:pic>
        <p:nvPicPr>
          <p:cNvPr id="13" name="Picture 12" descr="JACOBSGUIMARLOGO"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40647" y="5750069"/>
            <a:ext cx="3120346" cy="280416"/>
          </a:xfrm>
          <a:prstGeom prst="rect">
            <a:avLst/>
          </a:prstGeom>
        </p:spPr>
      </p:pic>
      <p:pic>
        <p:nvPicPr>
          <p:cNvPr id="14" name="Picture 13" descr="JACOBSMATASISLOGO" hidden="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81275" y="5732744"/>
            <a:ext cx="3079716" cy="288544"/>
          </a:xfrm>
          <a:prstGeom prst="rect">
            <a:avLst/>
          </a:prstGeom>
        </p:spPr>
      </p:pic>
      <p:pic>
        <p:nvPicPr>
          <p:cNvPr id="15" name="Picture 14" descr="JACOBSZATELOGO" hidden="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062789" y="5761213"/>
            <a:ext cx="2998203" cy="260075"/>
          </a:xfrm>
          <a:prstGeom prst="rect">
            <a:avLst/>
          </a:prstGeom>
        </p:spPr>
      </p:pic>
      <p:pic>
        <p:nvPicPr>
          <p:cNvPr id="16" name="Picture 15" descr="JFSLLOGO" hidden="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882735" y="5730631"/>
            <a:ext cx="1178256" cy="276352"/>
          </a:xfrm>
          <a:prstGeom prst="rect">
            <a:avLst/>
          </a:prstGeom>
        </p:spPr>
      </p:pic>
      <p:sp>
        <p:nvSpPr>
          <p:cNvPr id="17" name="Rectangle 16"/>
          <p:cNvSpPr/>
          <p:nvPr userDrawn="1"/>
        </p:nvSpPr>
        <p:spPr>
          <a:xfrm>
            <a:off x="748560" y="6002790"/>
            <a:ext cx="1216318" cy="153888"/>
          </a:xfrm>
          <a:prstGeom prst="rect">
            <a:avLst/>
          </a:prstGeom>
          <a:solidFill>
            <a:srgbClr val="00338D"/>
          </a:solidFill>
        </p:spPr>
        <p:txBody>
          <a:bodyPr wrap="square" lIns="0" tIns="0" rIns="0" bIns="0" anchor="b">
            <a:spAutoFit/>
          </a:bodyPr>
          <a:lstStyle/>
          <a:p>
            <a:pPr algn="l"/>
            <a:r>
              <a:rPr lang="en-AU" sz="1000" dirty="0">
                <a:solidFill>
                  <a:schemeClr val="bg1"/>
                </a:solidFill>
                <a:latin typeface="Arial" panose="020B0604020202020204" pitchFamily="34" charset="0"/>
                <a:cs typeface="Arial" panose="020B0604020202020204" pitchFamily="34" charset="0"/>
              </a:rPr>
              <a:t>© Copyright</a:t>
            </a:r>
            <a:r>
              <a:rPr lang="en-AU" sz="1000" baseline="0" dirty="0">
                <a:solidFill>
                  <a:schemeClr val="bg1"/>
                </a:solidFill>
                <a:latin typeface="Arial" panose="020B0604020202020204" pitchFamily="34" charset="0"/>
                <a:cs typeface="Arial" panose="020B0604020202020204" pitchFamily="34" charset="0"/>
              </a:rPr>
              <a:t> Jacobs</a:t>
            </a:r>
            <a:r>
              <a:rPr lang="en-AU" sz="1000"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979635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Rectangle 3"/>
          <p:cNvSpPr/>
          <p:nvPr userDrawn="1"/>
        </p:nvSpPr>
        <p:spPr>
          <a:xfrm>
            <a:off x="-9234" y="4080000"/>
            <a:ext cx="12188825" cy="277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659"/>
          </a:p>
        </p:txBody>
      </p:sp>
      <p:sp>
        <p:nvSpPr>
          <p:cNvPr id="2" name="Title 1"/>
          <p:cNvSpPr>
            <a:spLocks noGrp="1"/>
          </p:cNvSpPr>
          <p:nvPr>
            <p:ph type="ctrTitle"/>
          </p:nvPr>
        </p:nvSpPr>
        <p:spPr>
          <a:xfrm>
            <a:off x="0" y="2782639"/>
            <a:ext cx="8014126" cy="1294435"/>
          </a:xfrm>
          <a:prstGeom prst="rect">
            <a:avLst/>
          </a:prstGeom>
          <a:solidFill>
            <a:schemeClr val="accent5"/>
          </a:solidFill>
        </p:spPr>
        <p:txBody>
          <a:bodyPr anchor="ctr"/>
          <a:lstStyle>
            <a:lvl1pPr>
              <a:defRPr sz="3732" b="1">
                <a:solidFill>
                  <a:schemeClr val="bg1"/>
                </a:solidFill>
              </a:defRPr>
            </a:lvl1pPr>
          </a:lstStyle>
          <a:p>
            <a:r>
              <a:rPr lang="en-US" dirty="0"/>
              <a:t>Click to edit Master title style</a:t>
            </a:r>
            <a:endParaRPr lang="en-AU" dirty="0"/>
          </a:p>
        </p:txBody>
      </p:sp>
      <p:sp>
        <p:nvSpPr>
          <p:cNvPr id="5" name="Rectangle 4"/>
          <p:cNvSpPr/>
          <p:nvPr userDrawn="1"/>
        </p:nvSpPr>
        <p:spPr>
          <a:xfrm>
            <a:off x="8014126" y="2784000"/>
            <a:ext cx="4174699" cy="129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659"/>
          </a:p>
        </p:txBody>
      </p:sp>
    </p:spTree>
    <p:extLst>
      <p:ext uri="{BB962C8B-B14F-4D97-AF65-F5344CB8AC3E}">
        <p14:creationId xmlns:p14="http://schemas.microsoft.com/office/powerpoint/2010/main" val="31384807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Rectangle 3"/>
          <p:cNvSpPr/>
          <p:nvPr userDrawn="1"/>
        </p:nvSpPr>
        <p:spPr>
          <a:xfrm>
            <a:off x="-9234" y="4080000"/>
            <a:ext cx="12188825" cy="277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659"/>
          </a:p>
        </p:txBody>
      </p:sp>
      <p:sp>
        <p:nvSpPr>
          <p:cNvPr id="2" name="Title 1"/>
          <p:cNvSpPr>
            <a:spLocks noGrp="1"/>
          </p:cNvSpPr>
          <p:nvPr>
            <p:ph type="ctrTitle"/>
          </p:nvPr>
        </p:nvSpPr>
        <p:spPr>
          <a:xfrm>
            <a:off x="0" y="2782639"/>
            <a:ext cx="8014126" cy="1294435"/>
          </a:xfrm>
          <a:prstGeom prst="rect">
            <a:avLst/>
          </a:prstGeom>
          <a:solidFill>
            <a:schemeClr val="accent6"/>
          </a:solidFill>
        </p:spPr>
        <p:txBody>
          <a:bodyPr anchor="ctr"/>
          <a:lstStyle>
            <a:lvl1pPr>
              <a:defRPr sz="3732" b="1">
                <a:solidFill>
                  <a:schemeClr val="bg1"/>
                </a:solidFill>
              </a:defRPr>
            </a:lvl1pPr>
          </a:lstStyle>
          <a:p>
            <a:r>
              <a:rPr lang="en-US" dirty="0"/>
              <a:t>Click to edit Master title style</a:t>
            </a:r>
            <a:endParaRPr lang="en-AU" dirty="0"/>
          </a:p>
        </p:txBody>
      </p:sp>
      <p:sp>
        <p:nvSpPr>
          <p:cNvPr id="5" name="Rectangle 4"/>
          <p:cNvSpPr/>
          <p:nvPr userDrawn="1"/>
        </p:nvSpPr>
        <p:spPr>
          <a:xfrm>
            <a:off x="8014126" y="2784000"/>
            <a:ext cx="4174699" cy="129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659"/>
          </a:p>
        </p:txBody>
      </p:sp>
    </p:spTree>
    <p:extLst>
      <p:ext uri="{BB962C8B-B14F-4D97-AF65-F5344CB8AC3E}">
        <p14:creationId xmlns:p14="http://schemas.microsoft.com/office/powerpoint/2010/main" val="31357458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dirty="0"/>
          </a:p>
        </p:txBody>
      </p:sp>
      <p:sp>
        <p:nvSpPr>
          <p:cNvPr id="4" name="Picture Placeholder 2"/>
          <p:cNvSpPr>
            <a:spLocks noGrp="1"/>
          </p:cNvSpPr>
          <p:nvPr>
            <p:ph type="pic" idx="1"/>
          </p:nvPr>
        </p:nvSpPr>
        <p:spPr>
          <a:xfrm>
            <a:off x="0" y="0"/>
            <a:ext cx="12188825" cy="6858000"/>
          </a:xfrm>
          <a:prstGeom prst="rect">
            <a:avLst/>
          </a:prstGeom>
        </p:spPr>
        <p:txBody>
          <a:bodyPr/>
          <a:lstStyle>
            <a:lvl1pPr marL="0" indent="0" algn="ctr">
              <a:buNone/>
              <a:defRPr sz="4266">
                <a:latin typeface="Arial" pitchFamily="34" charset="0"/>
                <a:cs typeface="Arial" pitchFamily="34" charset="0"/>
              </a:defRPr>
            </a:lvl1pPr>
            <a:lvl2pPr marL="609458" indent="0">
              <a:buNone/>
              <a:defRPr sz="3732"/>
            </a:lvl2pPr>
            <a:lvl3pPr marL="1218915" indent="0">
              <a:buNone/>
              <a:defRPr sz="3199"/>
            </a:lvl3pPr>
            <a:lvl4pPr marL="1828373" indent="0">
              <a:buNone/>
              <a:defRPr sz="2666"/>
            </a:lvl4pPr>
            <a:lvl5pPr marL="2437830" indent="0">
              <a:buNone/>
              <a:defRPr sz="2666"/>
            </a:lvl5pPr>
            <a:lvl6pPr marL="3047289" indent="0">
              <a:buNone/>
              <a:defRPr sz="2666"/>
            </a:lvl6pPr>
            <a:lvl7pPr marL="3656747" indent="0">
              <a:buNone/>
              <a:defRPr sz="2666"/>
            </a:lvl7pPr>
            <a:lvl8pPr marL="4266204" indent="0">
              <a:buNone/>
              <a:defRPr sz="2666"/>
            </a:lvl8pPr>
            <a:lvl9pPr marL="4875662" indent="0">
              <a:buNone/>
              <a:defRPr sz="2666"/>
            </a:lvl9pPr>
          </a:lstStyle>
          <a:p>
            <a:endParaRPr lang="en-AU" dirty="0"/>
          </a:p>
        </p:txBody>
      </p:sp>
    </p:spTree>
    <p:extLst>
      <p:ext uri="{BB962C8B-B14F-4D97-AF65-F5344CB8AC3E}">
        <p14:creationId xmlns:p14="http://schemas.microsoft.com/office/powerpoint/2010/main" val="30946510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ap">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7779" y="1521682"/>
            <a:ext cx="7514945" cy="3740404"/>
          </a:xfrm>
          <a:prstGeom prst="rect">
            <a:avLst/>
          </a:prstGeom>
        </p:spPr>
      </p:pic>
    </p:spTree>
    <p:extLst>
      <p:ext uri="{BB962C8B-B14F-4D97-AF65-F5344CB8AC3E}">
        <p14:creationId xmlns:p14="http://schemas.microsoft.com/office/powerpoint/2010/main" val="4049949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tandard Disclaim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dirty="0"/>
          </a:p>
        </p:txBody>
      </p:sp>
      <p:sp>
        <p:nvSpPr>
          <p:cNvPr id="4" name="TextBox 3"/>
          <p:cNvSpPr txBox="1"/>
          <p:nvPr userDrawn="1"/>
        </p:nvSpPr>
        <p:spPr>
          <a:xfrm>
            <a:off x="647226" y="1355652"/>
            <a:ext cx="10918369" cy="4602969"/>
          </a:xfrm>
          <a:prstGeom prst="rect">
            <a:avLst/>
          </a:prstGeom>
          <a:noFill/>
        </p:spPr>
        <p:txBody>
          <a:bodyPr wrap="square" lIns="0" tIns="0" rIns="0" bIns="0" rtlCol="0">
            <a:noAutofit/>
          </a:bodyPr>
          <a:lstStyle/>
          <a:p>
            <a:pPr lvl="0">
              <a:spcBef>
                <a:spcPts val="1600"/>
              </a:spcBef>
              <a:spcAft>
                <a:spcPts val="0"/>
              </a:spcAft>
            </a:pPr>
            <a:r>
              <a:rPr lang="en-AU" sz="2133" b="1" dirty="0">
                <a:solidFill>
                  <a:schemeClr val="tx1"/>
                </a:solidFill>
                <a:latin typeface="Arial" panose="020B0604020202020204" pitchFamily="34" charset="0"/>
                <a:cs typeface="Arial" panose="020B0604020202020204" pitchFamily="34" charset="0"/>
              </a:rPr>
              <a:t>Important</a:t>
            </a:r>
          </a:p>
          <a:p>
            <a:pPr lvl="0">
              <a:spcBef>
                <a:spcPts val="1600"/>
              </a:spcBef>
              <a:spcAft>
                <a:spcPts val="0"/>
              </a:spcAft>
            </a:pPr>
            <a:r>
              <a:rPr lang="en-AU" sz="2133" dirty="0">
                <a:solidFill>
                  <a:schemeClr val="tx1"/>
                </a:solidFill>
                <a:latin typeface="Arial" panose="020B0604020202020204" pitchFamily="34" charset="0"/>
                <a:cs typeface="Arial" panose="020B0604020202020204" pitchFamily="34" charset="0"/>
              </a:rPr>
              <a:t>The material in this presentation has been prepared by Jacobs</a:t>
            </a:r>
            <a:r>
              <a:rPr lang="en-AU" sz="2133" baseline="30000" dirty="0">
                <a:solidFill>
                  <a:schemeClr val="tx1"/>
                </a:solidFill>
                <a:latin typeface="Arial" panose="020B0604020202020204" pitchFamily="34" charset="0"/>
                <a:cs typeface="Arial" panose="020B0604020202020204" pitchFamily="34" charset="0"/>
              </a:rPr>
              <a:t>®</a:t>
            </a:r>
            <a:r>
              <a:rPr lang="en-AU" sz="2133" dirty="0">
                <a:solidFill>
                  <a:schemeClr val="tx1"/>
                </a:solidFill>
                <a:latin typeface="Arial" panose="020B0604020202020204" pitchFamily="34" charset="0"/>
                <a:cs typeface="Arial" panose="020B0604020202020204" pitchFamily="34" charset="0"/>
              </a:rPr>
              <a:t>.</a:t>
            </a:r>
          </a:p>
          <a:p>
            <a:pPr lvl="0">
              <a:spcBef>
                <a:spcPts val="1600"/>
              </a:spcBef>
              <a:spcAft>
                <a:spcPts val="0"/>
              </a:spcAft>
            </a:pPr>
            <a:r>
              <a:rPr lang="en-AU" sz="2133" dirty="0">
                <a:solidFill>
                  <a:schemeClr val="tx1"/>
                </a:solidFill>
                <a:latin typeface="Arial" panose="020B0604020202020204" pitchFamily="34" charset="0"/>
                <a:cs typeface="Arial" panose="020B0604020202020204" pitchFamily="34" charset="0"/>
              </a:rPr>
              <a:t>Copyright and other intellectual property rights in this presentation vest exclusively with</a:t>
            </a:r>
            <a:r>
              <a:rPr lang="en-AU" sz="2133" baseline="0" dirty="0">
                <a:solidFill>
                  <a:schemeClr val="tx1"/>
                </a:solidFill>
                <a:latin typeface="Arial" panose="020B0604020202020204" pitchFamily="34" charset="0"/>
                <a:cs typeface="Arial" panose="020B0604020202020204" pitchFamily="34" charset="0"/>
              </a:rPr>
              <a:t> </a:t>
            </a:r>
            <a:r>
              <a:rPr lang="en-AU" sz="2133" dirty="0">
                <a:solidFill>
                  <a:schemeClr val="tx1"/>
                </a:solidFill>
                <a:latin typeface="Arial" panose="020B0604020202020204" pitchFamily="34" charset="0"/>
                <a:cs typeface="Arial" panose="020B0604020202020204" pitchFamily="34" charset="0"/>
              </a:rPr>
              <a:t>Jacobs. Apart from any use permitted under applicable copyright legislation, no part of this work may in any form or by any means (electronic, graphic, mechanical, photocopying, recording or otherwise) be reproduced, copied, stored in a retrieval system or transmitted without prior written permission.</a:t>
            </a:r>
          </a:p>
          <a:p>
            <a:pPr lvl="0">
              <a:spcBef>
                <a:spcPts val="1600"/>
              </a:spcBef>
              <a:spcAft>
                <a:spcPts val="0"/>
              </a:spcAft>
            </a:pPr>
            <a:r>
              <a:rPr lang="en-AU" sz="2133" dirty="0">
                <a:solidFill>
                  <a:schemeClr val="tx1"/>
                </a:solidFill>
                <a:latin typeface="Arial" panose="020B0604020202020204" pitchFamily="34" charset="0"/>
                <a:cs typeface="Arial" panose="020B0604020202020204" pitchFamily="34" charset="0"/>
              </a:rPr>
              <a:t>Jacobs is a trademark of Jacobs Engineering Group Inc.</a:t>
            </a:r>
          </a:p>
          <a:p>
            <a:pPr lvl="0">
              <a:spcBef>
                <a:spcPts val="2399"/>
              </a:spcBef>
              <a:spcAft>
                <a:spcPts val="0"/>
              </a:spcAft>
            </a:pPr>
            <a:r>
              <a:rPr lang="en-AU" sz="2133" dirty="0">
                <a:solidFill>
                  <a:schemeClr val="tx1"/>
                </a:solidFill>
                <a:latin typeface="Arial" panose="020B0604020202020204" pitchFamily="34" charset="0"/>
                <a:cs typeface="Arial" panose="020B0604020202020204" pitchFamily="34" charset="0"/>
              </a:rPr>
              <a:t>    Copyright </a:t>
            </a:r>
          </a:p>
          <a:p>
            <a:pPr lvl="0">
              <a:spcBef>
                <a:spcPts val="267"/>
              </a:spcBef>
              <a:spcAft>
                <a:spcPts val="0"/>
              </a:spcAft>
            </a:pPr>
            <a:fld id="{F6BA3311-23EB-4AA9-8443-088421AED02B}" type="datetime4">
              <a:rPr lang="en-US" sz="2133" smtClean="0">
                <a:solidFill>
                  <a:schemeClr val="tx1"/>
                </a:solidFill>
                <a:latin typeface="Arial" panose="020B0604020202020204" pitchFamily="34" charset="0"/>
                <a:cs typeface="Arial" panose="020B0604020202020204" pitchFamily="34" charset="0"/>
              </a:rPr>
              <a:pPr lvl="0">
                <a:spcBef>
                  <a:spcPts val="267"/>
                </a:spcBef>
                <a:spcAft>
                  <a:spcPts val="0"/>
                </a:spcAft>
              </a:pPr>
              <a:t>April 22, 2019</a:t>
            </a:fld>
            <a:endParaRPr lang="en-US" sz="2133" dirty="0">
              <a:solidFill>
                <a:schemeClr val="tx1"/>
              </a:solidFill>
              <a:latin typeface="Arial" panose="020B0604020202020204" pitchFamily="34" charset="0"/>
              <a:cs typeface="Arial" panose="020B0604020202020204" pitchFamily="34" charset="0"/>
            </a:endParaRPr>
          </a:p>
          <a:p>
            <a:pPr lvl="0">
              <a:spcBef>
                <a:spcPts val="267"/>
              </a:spcBef>
              <a:spcAft>
                <a:spcPts val="0"/>
              </a:spcAft>
            </a:pPr>
            <a:r>
              <a:rPr lang="en-AU" sz="2133" dirty="0">
                <a:solidFill>
                  <a:schemeClr val="tx1"/>
                </a:solidFill>
                <a:latin typeface="Arial" panose="020B0604020202020204" pitchFamily="34" charset="0"/>
                <a:cs typeface="Arial" panose="020B0604020202020204" pitchFamily="34" charset="0"/>
              </a:rPr>
              <a:t>Jacobs Engineering Group Inc. All rights reserved.</a:t>
            </a:r>
          </a:p>
        </p:txBody>
      </p:sp>
      <p:sp>
        <p:nvSpPr>
          <p:cNvPr id="5" name="TextBox 4"/>
          <p:cNvSpPr txBox="1"/>
          <p:nvPr userDrawn="1"/>
        </p:nvSpPr>
        <p:spPr>
          <a:xfrm>
            <a:off x="623229" y="452270"/>
            <a:ext cx="10969943" cy="574324"/>
          </a:xfrm>
          <a:prstGeom prst="rect">
            <a:avLst/>
          </a:prstGeom>
          <a:noFill/>
        </p:spPr>
        <p:txBody>
          <a:bodyPr wrap="square" lIns="0" tIns="0" rIns="0" bIns="0" rtlCol="0" anchor="ctr">
            <a:spAutoFit/>
          </a:bodyPr>
          <a:lstStyle/>
          <a:p>
            <a:r>
              <a:rPr lang="en-AU" sz="3732" b="1" baseline="0" dirty="0">
                <a:solidFill>
                  <a:schemeClr val="tx2"/>
                </a:solidFill>
                <a:latin typeface="Arial" panose="020B0604020202020204" pitchFamily="34" charset="0"/>
                <a:cs typeface="Arial" panose="020B0604020202020204" pitchFamily="34" charset="0"/>
              </a:rPr>
              <a:t>Disclaimer</a:t>
            </a:r>
            <a:endParaRPr lang="en-AU" sz="3732" b="1" dirty="0">
              <a:solidFill>
                <a:schemeClr val="tx2"/>
              </a:solidFill>
              <a:latin typeface="Arial" panose="020B0604020202020204" pitchFamily="34" charset="0"/>
              <a:cs typeface="Arial" panose="020B0604020202020204" pitchFamily="34" charset="0"/>
            </a:endParaRPr>
          </a:p>
        </p:txBody>
      </p:sp>
      <p:sp>
        <p:nvSpPr>
          <p:cNvPr id="2" name="TextBox 1"/>
          <p:cNvSpPr txBox="1"/>
          <p:nvPr userDrawn="1"/>
        </p:nvSpPr>
        <p:spPr>
          <a:xfrm>
            <a:off x="527244" y="4801797"/>
            <a:ext cx="322540" cy="420564"/>
          </a:xfrm>
          <a:prstGeom prst="rect">
            <a:avLst/>
          </a:prstGeom>
          <a:noFill/>
        </p:spPr>
        <p:txBody>
          <a:bodyPr wrap="square" lIns="119969" rIns="0" rtlCol="0">
            <a:spAutoFit/>
          </a:bodyPr>
          <a:lstStyle/>
          <a:p>
            <a:r>
              <a:rPr lang="en-AU" sz="2133" dirty="0">
                <a:solidFill>
                  <a:schemeClr val="tx1"/>
                </a:solidFill>
                <a:latin typeface="Arial" panose="020B0604020202020204" pitchFamily="34" charset="0"/>
                <a:cs typeface="Arial" panose="020B0604020202020204" pitchFamily="34" charset="0"/>
              </a:rPr>
              <a:t>© </a:t>
            </a:r>
            <a:endParaRPr lang="en-AU" sz="2133" dirty="0">
              <a:solidFill>
                <a:schemeClr val="tx1"/>
              </a:solidFill>
            </a:endParaRPr>
          </a:p>
        </p:txBody>
      </p:sp>
    </p:spTree>
    <p:extLst>
      <p:ext uri="{BB962C8B-B14F-4D97-AF65-F5344CB8AC3E}">
        <p14:creationId xmlns:p14="http://schemas.microsoft.com/office/powerpoint/2010/main" val="27299533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orward Looking Disclaim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dirty="0"/>
          </a:p>
        </p:txBody>
      </p:sp>
      <p:sp>
        <p:nvSpPr>
          <p:cNvPr id="6" name="TextBox 5"/>
          <p:cNvSpPr txBox="1"/>
          <p:nvPr userDrawn="1"/>
        </p:nvSpPr>
        <p:spPr>
          <a:xfrm>
            <a:off x="647226" y="1355650"/>
            <a:ext cx="10918369" cy="3734356"/>
          </a:xfrm>
          <a:prstGeom prst="rect">
            <a:avLst/>
          </a:prstGeom>
          <a:noFill/>
        </p:spPr>
        <p:txBody>
          <a:bodyPr wrap="square" lIns="0" tIns="0" rIns="0" bIns="0" rtlCol="0">
            <a:noAutofit/>
          </a:bodyPr>
          <a:lstStyle/>
          <a:p>
            <a:pPr lvl="0">
              <a:spcAft>
                <a:spcPts val="800"/>
              </a:spcAft>
            </a:pPr>
            <a:r>
              <a:rPr lang="en-AU" sz="1866" dirty="0">
                <a:solidFill>
                  <a:schemeClr val="tx1"/>
                </a:solidFill>
                <a:latin typeface="Arial" panose="020B0604020202020204" pitchFamily="34" charset="0"/>
                <a:cs typeface="Arial" panose="020B0604020202020204" pitchFamily="34" charset="0"/>
              </a:rPr>
              <a:t>Statements included in this presentation that are not based on historical facts are forward-looking statements. Although such statements are based on management’s current estimates and expectations, and currently available competitive, financial and economic data, forward-looking statements are inherently uncertain and you should not place undue reliance on such statements as actual results may differ materially. We caution the reader that there are a variety of risks, uncertainties and other factors that could cause actual results to differ materially from what is contained, projected or implied by our forward-looking statements. For a description of some of the risks, uncertainties and other factors that may occur that could cause actual results to differ from our forward-looking statements see our Annual Report on Form 10-K for the period ended September 26, 2014, and in particular the discussions contained in Item 1 – Business, Item 1A - Risk Factors, Item 3 – Legal Proceedings, and Item 7 – Management’s Discussion and Analysis of Financial Condition and Results of Operations, as well as the Company’s other filings with the Securities and Exchange Commission. We also caution the readers of this presentation that we do not undertake to update any forward-looking statements made herein.</a:t>
            </a:r>
            <a:endParaRPr lang="en-AU" sz="1866" kern="1200" dirty="0">
              <a:solidFill>
                <a:schemeClr val="tx1"/>
              </a:solidFill>
              <a:effectLst/>
              <a:latin typeface="Arial" panose="020B0604020202020204" pitchFamily="34" charset="0"/>
              <a:ea typeface="+mn-ea"/>
              <a:cs typeface="Arial" panose="020B0604020202020204" pitchFamily="34" charset="0"/>
            </a:endParaRPr>
          </a:p>
        </p:txBody>
      </p:sp>
      <p:sp>
        <p:nvSpPr>
          <p:cNvPr id="7" name="TextBox 6"/>
          <p:cNvSpPr txBox="1"/>
          <p:nvPr userDrawn="1"/>
        </p:nvSpPr>
        <p:spPr>
          <a:xfrm>
            <a:off x="623229" y="452269"/>
            <a:ext cx="10969943" cy="574324"/>
          </a:xfrm>
          <a:prstGeom prst="rect">
            <a:avLst/>
          </a:prstGeom>
          <a:noFill/>
        </p:spPr>
        <p:txBody>
          <a:bodyPr wrap="square" lIns="0" tIns="0" rIns="0" bIns="0" rtlCol="0" anchor="ctr">
            <a:spAutoFit/>
          </a:bodyPr>
          <a:lstStyle/>
          <a:p>
            <a:r>
              <a:rPr lang="en-AU" sz="3732" b="1" baseline="0" dirty="0">
                <a:solidFill>
                  <a:schemeClr val="tx2"/>
                </a:solidFill>
                <a:latin typeface="Arial" panose="020B0604020202020204" pitchFamily="34" charset="0"/>
                <a:cs typeface="Arial" panose="020B0604020202020204" pitchFamily="34" charset="0"/>
              </a:rPr>
              <a:t>Forward-Looking Statement Disclaimer</a:t>
            </a:r>
            <a:endParaRPr lang="en-AU" sz="3732"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55829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structions">
    <p:spTree>
      <p:nvGrpSpPr>
        <p:cNvPr id="1" name=""/>
        <p:cNvGrpSpPr/>
        <p:nvPr/>
      </p:nvGrpSpPr>
      <p:grpSpPr>
        <a:xfrm>
          <a:off x="0" y="0"/>
          <a:ext cx="0" cy="0"/>
          <a:chOff x="0" y="0"/>
          <a:chExt cx="0" cy="0"/>
        </a:xfrm>
      </p:grpSpPr>
      <p:sp>
        <p:nvSpPr>
          <p:cNvPr id="21" name="Rectangle 20"/>
          <p:cNvSpPr/>
          <p:nvPr userDrawn="1"/>
        </p:nvSpPr>
        <p:spPr bwMode="black">
          <a:xfrm>
            <a:off x="0" y="0"/>
            <a:ext cx="12188825" cy="908720"/>
          </a:xfrm>
          <a:prstGeom prst="rect">
            <a:avLst/>
          </a:prstGeom>
          <a:solidFill>
            <a:srgbClr val="597A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659"/>
          </a:p>
        </p:txBody>
      </p:sp>
      <p:sp>
        <p:nvSpPr>
          <p:cNvPr id="2" name="Title 1"/>
          <p:cNvSpPr>
            <a:spLocks noGrp="1"/>
          </p:cNvSpPr>
          <p:nvPr>
            <p:ph type="title" hasCustomPrompt="1"/>
          </p:nvPr>
        </p:nvSpPr>
        <p:spPr>
          <a:xfrm>
            <a:off x="1103544" y="0"/>
            <a:ext cx="10969943" cy="908720"/>
          </a:xfrm>
          <a:prstGeom prst="rect">
            <a:avLst/>
          </a:prstGeom>
        </p:spPr>
        <p:txBody>
          <a:bodyPr anchor="ctr"/>
          <a:lstStyle>
            <a:lvl1pPr>
              <a:defRPr baseline="0"/>
            </a:lvl1pPr>
          </a:lstStyle>
          <a:p>
            <a:r>
              <a:rPr lang="en-US" dirty="0"/>
              <a:t>Instructions for using this template</a:t>
            </a:r>
            <a:endParaRPr lang="en-AU" dirty="0"/>
          </a:p>
        </p:txBody>
      </p:sp>
      <p:sp>
        <p:nvSpPr>
          <p:cNvPr id="3" name="Rectangle 2"/>
          <p:cNvSpPr/>
          <p:nvPr userDrawn="1"/>
        </p:nvSpPr>
        <p:spPr>
          <a:xfrm>
            <a:off x="1106734" y="1501012"/>
            <a:ext cx="8062796" cy="292388"/>
          </a:xfrm>
          <a:prstGeom prst="rect">
            <a:avLst/>
          </a:prstGeom>
        </p:spPr>
        <p:txBody>
          <a:bodyPr wrap="square" lIns="0" tIns="0" rIns="0">
            <a:spAutoFit/>
          </a:bodyPr>
          <a:lstStyle/>
          <a:p>
            <a:pPr lvl="0"/>
            <a:r>
              <a:rPr lang="en-AU" sz="1600" b="1" dirty="0">
                <a:solidFill>
                  <a:srgbClr val="961334"/>
                </a:solidFill>
                <a:latin typeface="Arial" pitchFamily="34" charset="0"/>
                <a:cs typeface="Arial" pitchFamily="34" charset="0"/>
              </a:rPr>
              <a:t>** Delete this slide before finalising your presentation **</a:t>
            </a:r>
          </a:p>
        </p:txBody>
      </p:sp>
      <p:sp>
        <p:nvSpPr>
          <p:cNvPr id="4" name="TextBox 3"/>
          <p:cNvSpPr txBox="1"/>
          <p:nvPr userDrawn="1"/>
        </p:nvSpPr>
        <p:spPr>
          <a:xfrm>
            <a:off x="1597261" y="1988842"/>
            <a:ext cx="4497151" cy="1589731"/>
          </a:xfrm>
          <a:prstGeom prst="rect">
            <a:avLst/>
          </a:prstGeom>
          <a:noFill/>
        </p:spPr>
        <p:txBody>
          <a:bodyPr wrap="square" lIns="0" tIns="0" rIns="0" bIns="0" rtlCol="0">
            <a:spAutoFit/>
          </a:bodyPr>
          <a:lstStyle/>
          <a:p>
            <a:pPr lvl="0">
              <a:spcAft>
                <a:spcPts val="400"/>
              </a:spcAft>
            </a:pPr>
            <a:r>
              <a:rPr lang="en-AU" sz="1333" b="1" cap="all" dirty="0">
                <a:solidFill>
                  <a:srgbClr val="597AB5"/>
                </a:solidFill>
                <a:latin typeface="Arial" pitchFamily="34" charset="0"/>
                <a:cs typeface="Arial" pitchFamily="34" charset="0"/>
              </a:rPr>
              <a:t>LAYOUT</a:t>
            </a:r>
            <a:r>
              <a:rPr lang="en-AU" sz="1333" b="1" cap="all" baseline="0" dirty="0">
                <a:solidFill>
                  <a:srgbClr val="597AB5"/>
                </a:solidFill>
                <a:latin typeface="Arial" pitchFamily="34" charset="0"/>
                <a:cs typeface="Arial" pitchFamily="34" charset="0"/>
              </a:rPr>
              <a:t> OPTIONS</a:t>
            </a:r>
          </a:p>
          <a:p>
            <a:pPr lvl="0">
              <a:spcAft>
                <a:spcPts val="400"/>
              </a:spcAft>
            </a:pPr>
            <a:r>
              <a:rPr lang="en-AU" sz="1333" b="0" baseline="0" dirty="0">
                <a:solidFill>
                  <a:srgbClr val="6C6F70"/>
                </a:solidFill>
                <a:latin typeface="Arial" pitchFamily="34" charset="0"/>
                <a:cs typeface="Arial" pitchFamily="34" charset="0"/>
              </a:rPr>
              <a:t>Right click an existing slide in the side bar menu.</a:t>
            </a:r>
          </a:p>
          <a:p>
            <a:pPr lvl="0">
              <a:spcAft>
                <a:spcPts val="400"/>
              </a:spcAft>
            </a:pPr>
            <a:r>
              <a:rPr lang="en-AU" sz="1333" b="0" baseline="0" dirty="0">
                <a:solidFill>
                  <a:srgbClr val="6C6F70"/>
                </a:solidFill>
                <a:latin typeface="Arial" pitchFamily="34" charset="0"/>
                <a:cs typeface="Arial" pitchFamily="34" charset="0"/>
              </a:rPr>
              <a:t>Choose </a:t>
            </a:r>
            <a:r>
              <a:rPr lang="en-AU" sz="1333" b="0" i="1" baseline="0" dirty="0">
                <a:solidFill>
                  <a:srgbClr val="6C6F70"/>
                </a:solidFill>
                <a:latin typeface="Arial" pitchFamily="34" charset="0"/>
                <a:cs typeface="Arial" pitchFamily="34" charset="0"/>
              </a:rPr>
              <a:t>Layout &gt;</a:t>
            </a:r>
            <a:r>
              <a:rPr lang="en-AU" sz="1333" b="0" baseline="0" dirty="0">
                <a:solidFill>
                  <a:srgbClr val="6C6F70"/>
                </a:solidFill>
                <a:latin typeface="Arial" pitchFamily="34" charset="0"/>
                <a:cs typeface="Arial" pitchFamily="34" charset="0"/>
              </a:rPr>
              <a:t> then select one of the various </a:t>
            </a:r>
            <a:br>
              <a:rPr lang="en-AU" sz="1333" b="0" baseline="0" dirty="0">
                <a:solidFill>
                  <a:srgbClr val="6C6F70"/>
                </a:solidFill>
                <a:latin typeface="Arial" pitchFamily="34" charset="0"/>
                <a:cs typeface="Arial" pitchFamily="34" charset="0"/>
              </a:rPr>
            </a:br>
            <a:r>
              <a:rPr lang="en-AU" sz="1333" b="0" baseline="0" dirty="0">
                <a:solidFill>
                  <a:srgbClr val="6C6F70"/>
                </a:solidFill>
                <a:latin typeface="Arial" pitchFamily="34" charset="0"/>
                <a:cs typeface="Arial" pitchFamily="34" charset="0"/>
              </a:rPr>
              <a:t>slide options that appear.</a:t>
            </a:r>
          </a:p>
          <a:p>
            <a:r>
              <a:rPr lang="en-AU" sz="1333" b="0" kern="1200" baseline="0" dirty="0">
                <a:solidFill>
                  <a:srgbClr val="6C6F70"/>
                </a:solidFill>
                <a:latin typeface="Arial" pitchFamily="34" charset="0"/>
                <a:ea typeface="+mn-ea"/>
                <a:cs typeface="Arial" pitchFamily="34" charset="0"/>
              </a:rPr>
              <a:t>To view the Guidelines which define the layout designs go to </a:t>
            </a:r>
            <a:r>
              <a:rPr lang="en-AU" sz="1333" b="0" kern="1200" baseline="0" dirty="0" err="1">
                <a:solidFill>
                  <a:srgbClr val="6C6F70"/>
                </a:solidFill>
                <a:latin typeface="Arial" pitchFamily="34" charset="0"/>
                <a:ea typeface="+mn-ea"/>
                <a:cs typeface="Arial" pitchFamily="34" charset="0"/>
              </a:rPr>
              <a:t>JacobsConnect</a:t>
            </a:r>
            <a:r>
              <a:rPr lang="en-AU" sz="1333" b="0" kern="1200" baseline="0" dirty="0">
                <a:solidFill>
                  <a:srgbClr val="6C6F70"/>
                </a:solidFill>
                <a:latin typeface="Arial" pitchFamily="34" charset="0"/>
                <a:ea typeface="+mn-ea"/>
                <a:cs typeface="Arial" pitchFamily="34" charset="0"/>
              </a:rPr>
              <a:t>, then search </a:t>
            </a:r>
            <a:r>
              <a:rPr lang="en-AU" sz="1333" b="0" i="1" kern="1200" baseline="0" dirty="0">
                <a:solidFill>
                  <a:srgbClr val="6C6F70"/>
                </a:solidFill>
                <a:latin typeface="Arial" pitchFamily="34" charset="0"/>
                <a:ea typeface="+mn-ea"/>
                <a:cs typeface="Arial" pitchFamily="34" charset="0"/>
              </a:rPr>
              <a:t>Document Template Guidelines</a:t>
            </a:r>
          </a:p>
        </p:txBody>
      </p:sp>
      <p:sp>
        <p:nvSpPr>
          <p:cNvPr id="5" name="TextBox 4"/>
          <p:cNvSpPr txBox="1"/>
          <p:nvPr userDrawn="1"/>
        </p:nvSpPr>
        <p:spPr>
          <a:xfrm>
            <a:off x="1117333" y="1892831"/>
            <a:ext cx="479928" cy="615425"/>
          </a:xfrm>
          <a:prstGeom prst="rect">
            <a:avLst/>
          </a:prstGeom>
          <a:noFill/>
        </p:spPr>
        <p:txBody>
          <a:bodyPr wrap="square" lIns="0" tIns="0" rIns="0" bIns="0" rtlCol="0">
            <a:spAutoFit/>
          </a:bodyPr>
          <a:lstStyle/>
          <a:p>
            <a:pPr lvl="0"/>
            <a:r>
              <a:rPr lang="en-AU" sz="3999" b="1" dirty="0">
                <a:solidFill>
                  <a:srgbClr val="597AB5"/>
                </a:solidFill>
                <a:latin typeface="Arial" pitchFamily="34" charset="0"/>
                <a:cs typeface="Arial" pitchFamily="34" charset="0"/>
              </a:rPr>
              <a:t>1</a:t>
            </a:r>
          </a:p>
        </p:txBody>
      </p:sp>
      <p:sp>
        <p:nvSpPr>
          <p:cNvPr id="6" name="TextBox 5"/>
          <p:cNvSpPr txBox="1"/>
          <p:nvPr userDrawn="1"/>
        </p:nvSpPr>
        <p:spPr>
          <a:xfrm>
            <a:off x="1597261" y="3909053"/>
            <a:ext cx="4305180" cy="923073"/>
          </a:xfrm>
          <a:prstGeom prst="rect">
            <a:avLst/>
          </a:prstGeom>
          <a:noFill/>
        </p:spPr>
        <p:txBody>
          <a:bodyPr wrap="square" lIns="0" tIns="0" rIns="0" bIns="0" rtlCol="0">
            <a:spAutoFit/>
          </a:bodyPr>
          <a:lstStyle/>
          <a:p>
            <a:pPr lvl="0">
              <a:spcAft>
                <a:spcPts val="400"/>
              </a:spcAft>
            </a:pPr>
            <a:r>
              <a:rPr lang="en-AU" sz="1333" b="1" cap="all" dirty="0">
                <a:solidFill>
                  <a:srgbClr val="597AB5"/>
                </a:solidFill>
                <a:latin typeface="Arial" pitchFamily="34" charset="0"/>
                <a:cs typeface="Arial" pitchFamily="34" charset="0"/>
              </a:rPr>
              <a:t>Pasting content</a:t>
            </a:r>
            <a:endParaRPr lang="en-AU" sz="1333" b="0" kern="1200" baseline="0" dirty="0">
              <a:solidFill>
                <a:srgbClr val="6C6F70"/>
              </a:solidFill>
              <a:latin typeface="Arial" pitchFamily="34" charset="0"/>
              <a:ea typeface="+mn-ea"/>
              <a:cs typeface="Arial" pitchFamily="34" charset="0"/>
            </a:endParaRPr>
          </a:p>
          <a:p>
            <a:pPr lvl="0">
              <a:spcAft>
                <a:spcPts val="400"/>
              </a:spcAft>
            </a:pPr>
            <a:r>
              <a:rPr lang="en-AU" sz="1333" b="0" baseline="0" dirty="0">
                <a:solidFill>
                  <a:srgbClr val="6C6F70"/>
                </a:solidFill>
                <a:latin typeface="Arial" pitchFamily="34" charset="0"/>
                <a:cs typeface="Arial" pitchFamily="34" charset="0"/>
              </a:rPr>
              <a:t>When pasting content from other presentations, </a:t>
            </a:r>
            <a:br>
              <a:rPr lang="en-AU" sz="1333" b="0" baseline="0" dirty="0">
                <a:solidFill>
                  <a:srgbClr val="6C6F70"/>
                </a:solidFill>
                <a:latin typeface="Arial" pitchFamily="34" charset="0"/>
                <a:cs typeface="Arial" pitchFamily="34" charset="0"/>
              </a:rPr>
            </a:br>
            <a:r>
              <a:rPr lang="en-AU" sz="1333" b="0" baseline="0" dirty="0">
                <a:solidFill>
                  <a:srgbClr val="6C6F70"/>
                </a:solidFill>
                <a:latin typeface="Arial" pitchFamily="34" charset="0"/>
                <a:cs typeface="Arial" pitchFamily="34" charset="0"/>
              </a:rPr>
              <a:t>always use: </a:t>
            </a:r>
          </a:p>
          <a:p>
            <a:pPr lvl="0">
              <a:spcAft>
                <a:spcPts val="400"/>
              </a:spcAft>
            </a:pPr>
            <a:r>
              <a:rPr lang="en-AU" sz="1333" b="0" i="1" baseline="0" dirty="0">
                <a:solidFill>
                  <a:srgbClr val="6C6F70"/>
                </a:solidFill>
                <a:latin typeface="Arial" pitchFamily="34" charset="0"/>
                <a:cs typeface="Arial" pitchFamily="34" charset="0"/>
              </a:rPr>
              <a:t>Paste Options: Use destination theme, </a:t>
            </a:r>
            <a:r>
              <a:rPr lang="en-AU" sz="1333" b="0" baseline="0" dirty="0">
                <a:solidFill>
                  <a:srgbClr val="6C6F70"/>
                </a:solidFill>
                <a:latin typeface="Arial" pitchFamily="34" charset="0"/>
                <a:cs typeface="Arial" pitchFamily="34" charset="0"/>
              </a:rPr>
              <a:t>or </a:t>
            </a:r>
            <a:r>
              <a:rPr lang="en-AU" sz="1333" b="0" i="1" baseline="0" dirty="0">
                <a:solidFill>
                  <a:srgbClr val="6C6F70"/>
                </a:solidFill>
                <a:latin typeface="Arial" pitchFamily="34" charset="0"/>
                <a:cs typeface="Arial" pitchFamily="34" charset="0"/>
              </a:rPr>
              <a:t>Keep text only</a:t>
            </a:r>
            <a:endParaRPr lang="en-AU" sz="1333" b="0" i="1" dirty="0">
              <a:solidFill>
                <a:srgbClr val="6C6F70"/>
              </a:solidFill>
              <a:latin typeface="Arial" pitchFamily="34" charset="0"/>
              <a:cs typeface="Arial" pitchFamily="34" charset="0"/>
            </a:endParaRPr>
          </a:p>
        </p:txBody>
      </p:sp>
      <p:sp>
        <p:nvSpPr>
          <p:cNvPr id="7" name="TextBox 6"/>
          <p:cNvSpPr txBox="1"/>
          <p:nvPr userDrawn="1"/>
        </p:nvSpPr>
        <p:spPr>
          <a:xfrm>
            <a:off x="1117333" y="3813045"/>
            <a:ext cx="479928" cy="615425"/>
          </a:xfrm>
          <a:prstGeom prst="rect">
            <a:avLst/>
          </a:prstGeom>
          <a:noFill/>
        </p:spPr>
        <p:txBody>
          <a:bodyPr wrap="square" lIns="0" tIns="0" rIns="0" bIns="0" rtlCol="0">
            <a:spAutoFit/>
          </a:bodyPr>
          <a:lstStyle/>
          <a:p>
            <a:pPr lvl="0"/>
            <a:r>
              <a:rPr lang="en-AU" sz="3999" b="1" dirty="0">
                <a:solidFill>
                  <a:srgbClr val="597AB5"/>
                </a:solidFill>
                <a:latin typeface="Arial" pitchFamily="34" charset="0"/>
                <a:cs typeface="Arial" pitchFamily="34" charset="0"/>
              </a:rPr>
              <a:t>2</a:t>
            </a:r>
          </a:p>
        </p:txBody>
      </p:sp>
      <p:pic>
        <p:nvPicPr>
          <p:cNvPr id="8" name="Picture 2" descr="I:\GMKT\Admin\Graphics\POWERPOINT\Corporate template\Guidelines\paste options_edited.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79717" y="5029377"/>
            <a:ext cx="2069492" cy="91228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userDrawn="1"/>
        </p:nvSpPr>
        <p:spPr>
          <a:xfrm>
            <a:off x="7054269" y="1988842"/>
            <a:ext cx="4607312" cy="205121"/>
          </a:xfrm>
          <a:prstGeom prst="rect">
            <a:avLst/>
          </a:prstGeom>
          <a:noFill/>
        </p:spPr>
        <p:txBody>
          <a:bodyPr wrap="square" lIns="0" tIns="0" rIns="0" bIns="0" rtlCol="0">
            <a:spAutoFit/>
          </a:bodyPr>
          <a:lstStyle/>
          <a:p>
            <a:pPr lvl="0">
              <a:spcAft>
                <a:spcPts val="400"/>
              </a:spcAft>
            </a:pPr>
            <a:r>
              <a:rPr lang="en-AU" sz="1333" b="1" cap="all" dirty="0">
                <a:solidFill>
                  <a:srgbClr val="597AB5"/>
                </a:solidFill>
                <a:latin typeface="Arial" pitchFamily="34" charset="0"/>
                <a:cs typeface="Arial" pitchFamily="34" charset="0"/>
              </a:rPr>
              <a:t>Inserting content</a:t>
            </a:r>
          </a:p>
        </p:txBody>
      </p:sp>
      <p:sp>
        <p:nvSpPr>
          <p:cNvPr id="10" name="TextBox 9"/>
          <p:cNvSpPr txBox="1"/>
          <p:nvPr userDrawn="1"/>
        </p:nvSpPr>
        <p:spPr>
          <a:xfrm>
            <a:off x="6574341" y="1892831"/>
            <a:ext cx="479928" cy="615425"/>
          </a:xfrm>
          <a:prstGeom prst="rect">
            <a:avLst/>
          </a:prstGeom>
          <a:noFill/>
        </p:spPr>
        <p:txBody>
          <a:bodyPr wrap="square" lIns="0" tIns="0" rIns="0" bIns="0" rtlCol="0">
            <a:spAutoFit/>
          </a:bodyPr>
          <a:lstStyle/>
          <a:p>
            <a:pPr lvl="0"/>
            <a:r>
              <a:rPr lang="en-AU" sz="3999" b="1" dirty="0">
                <a:solidFill>
                  <a:srgbClr val="597AB5"/>
                </a:solidFill>
                <a:latin typeface="Arial" pitchFamily="34" charset="0"/>
                <a:cs typeface="Arial" pitchFamily="34" charset="0"/>
              </a:rPr>
              <a:t>3</a:t>
            </a:r>
          </a:p>
        </p:txBody>
      </p:sp>
      <p:sp>
        <p:nvSpPr>
          <p:cNvPr id="14" name="TextBox 13"/>
          <p:cNvSpPr txBox="1"/>
          <p:nvPr userDrawn="1"/>
        </p:nvSpPr>
        <p:spPr>
          <a:xfrm>
            <a:off x="7054269" y="3510029"/>
            <a:ext cx="4607312" cy="1179490"/>
          </a:xfrm>
          <a:prstGeom prst="rect">
            <a:avLst/>
          </a:prstGeom>
          <a:noFill/>
        </p:spPr>
        <p:txBody>
          <a:bodyPr wrap="square" lIns="0" tIns="0" rIns="0" bIns="0" rtlCol="0">
            <a:spAutoFit/>
          </a:bodyPr>
          <a:lstStyle/>
          <a:p>
            <a:pPr lvl="0">
              <a:spcAft>
                <a:spcPts val="400"/>
              </a:spcAft>
            </a:pPr>
            <a:r>
              <a:rPr lang="en-AU" sz="1333" b="1" cap="all" dirty="0">
                <a:solidFill>
                  <a:srgbClr val="597AB5"/>
                </a:solidFill>
                <a:latin typeface="Arial" pitchFamily="34" charset="0"/>
                <a:cs typeface="Arial" pitchFamily="34" charset="0"/>
              </a:rPr>
              <a:t>GLOBAL Image Library</a:t>
            </a:r>
          </a:p>
          <a:p>
            <a:pPr lvl="0">
              <a:spcAft>
                <a:spcPts val="400"/>
              </a:spcAft>
            </a:pPr>
            <a:r>
              <a:rPr lang="en-AU" sz="1333" b="0" i="0" baseline="0" dirty="0">
                <a:solidFill>
                  <a:srgbClr val="6C6F70"/>
                </a:solidFill>
                <a:latin typeface="Arial" pitchFamily="34" charset="0"/>
                <a:cs typeface="Arial" pitchFamily="34" charset="0"/>
              </a:rPr>
              <a:t>To access the Global Image Library, go to </a:t>
            </a:r>
            <a:r>
              <a:rPr lang="en-AU" sz="1333" b="0" i="0" kern="1200" baseline="0" dirty="0" err="1">
                <a:solidFill>
                  <a:srgbClr val="6C6F70"/>
                </a:solidFill>
                <a:latin typeface="Arial" pitchFamily="34" charset="0"/>
                <a:ea typeface="+mn-ea"/>
                <a:cs typeface="Arial" pitchFamily="34" charset="0"/>
              </a:rPr>
              <a:t>JacobsConnect</a:t>
            </a:r>
            <a:r>
              <a:rPr lang="en-AU" sz="1333" b="0" i="0" kern="1200" baseline="0" dirty="0">
                <a:solidFill>
                  <a:srgbClr val="6C6F70"/>
                </a:solidFill>
                <a:latin typeface="Arial" pitchFamily="34" charset="0"/>
                <a:ea typeface="+mn-ea"/>
                <a:cs typeface="Arial" pitchFamily="34" charset="0"/>
              </a:rPr>
              <a:t> then search </a:t>
            </a:r>
            <a:r>
              <a:rPr lang="en-AU" sz="1333" b="0" i="1" kern="1200" baseline="0" dirty="0">
                <a:solidFill>
                  <a:srgbClr val="6C6F70"/>
                </a:solidFill>
                <a:latin typeface="Arial" pitchFamily="34" charset="0"/>
                <a:ea typeface="+mn-ea"/>
                <a:cs typeface="Arial" pitchFamily="34" charset="0"/>
              </a:rPr>
              <a:t>Global Image Library</a:t>
            </a:r>
          </a:p>
          <a:p>
            <a:pPr lvl="0">
              <a:spcAft>
                <a:spcPts val="400"/>
              </a:spcAft>
            </a:pPr>
            <a:r>
              <a:rPr lang="en-AU" sz="1333" b="0" baseline="0" dirty="0">
                <a:solidFill>
                  <a:srgbClr val="6C6F70"/>
                </a:solidFill>
                <a:latin typeface="Arial" pitchFamily="34" charset="0"/>
                <a:cs typeface="Arial" pitchFamily="34" charset="0"/>
              </a:rPr>
              <a:t>Or access it locally from the templates:</a:t>
            </a:r>
          </a:p>
          <a:p>
            <a:pPr lvl="0">
              <a:spcAft>
                <a:spcPts val="400"/>
              </a:spcAft>
            </a:pPr>
            <a:r>
              <a:rPr lang="en-AU" sz="1333" b="0" i="1" baseline="0" dirty="0">
                <a:solidFill>
                  <a:srgbClr val="6C6F70"/>
                </a:solidFill>
                <a:latin typeface="Arial" pitchFamily="34" charset="0"/>
                <a:cs typeface="Arial" pitchFamily="34" charset="0"/>
              </a:rPr>
              <a:t>C:\Users\Public\Pictures\Brand approved imagery</a:t>
            </a:r>
            <a:endParaRPr lang="en-AU" sz="1333" b="0" i="1" dirty="0">
              <a:solidFill>
                <a:srgbClr val="6C6F70"/>
              </a:solidFill>
              <a:latin typeface="Arial" pitchFamily="34" charset="0"/>
              <a:cs typeface="Arial" pitchFamily="34" charset="0"/>
            </a:endParaRPr>
          </a:p>
        </p:txBody>
      </p:sp>
      <p:sp>
        <p:nvSpPr>
          <p:cNvPr id="15" name="TextBox 14"/>
          <p:cNvSpPr txBox="1"/>
          <p:nvPr userDrawn="1"/>
        </p:nvSpPr>
        <p:spPr>
          <a:xfrm>
            <a:off x="6574341" y="3414018"/>
            <a:ext cx="479928" cy="615425"/>
          </a:xfrm>
          <a:prstGeom prst="rect">
            <a:avLst/>
          </a:prstGeom>
          <a:noFill/>
        </p:spPr>
        <p:txBody>
          <a:bodyPr wrap="square" lIns="0" tIns="0" rIns="0" bIns="0" rtlCol="0">
            <a:spAutoFit/>
          </a:bodyPr>
          <a:lstStyle/>
          <a:p>
            <a:pPr lvl="0"/>
            <a:r>
              <a:rPr lang="en-AU" sz="3999" b="1" dirty="0">
                <a:solidFill>
                  <a:srgbClr val="597AB5"/>
                </a:solidFill>
                <a:latin typeface="Arial" pitchFamily="34" charset="0"/>
                <a:cs typeface="Arial" pitchFamily="34" charset="0"/>
              </a:rPr>
              <a:t>4</a:t>
            </a:r>
          </a:p>
        </p:txBody>
      </p:sp>
      <p:sp>
        <p:nvSpPr>
          <p:cNvPr id="16" name="TextBox 15"/>
          <p:cNvSpPr txBox="1"/>
          <p:nvPr userDrawn="1"/>
        </p:nvSpPr>
        <p:spPr>
          <a:xfrm>
            <a:off x="7054269" y="5028307"/>
            <a:ext cx="4607312" cy="666657"/>
          </a:xfrm>
          <a:prstGeom prst="rect">
            <a:avLst/>
          </a:prstGeom>
          <a:noFill/>
        </p:spPr>
        <p:txBody>
          <a:bodyPr wrap="square" lIns="0" tIns="0" rIns="0" bIns="0" rtlCol="0">
            <a:spAutoFit/>
          </a:bodyPr>
          <a:lstStyle/>
          <a:p>
            <a:pPr lvl="0">
              <a:spcAft>
                <a:spcPts val="400"/>
              </a:spcAft>
            </a:pPr>
            <a:r>
              <a:rPr lang="en-AU" sz="1333" b="1" cap="all" dirty="0">
                <a:solidFill>
                  <a:srgbClr val="597AB5"/>
                </a:solidFill>
                <a:latin typeface="Arial" pitchFamily="34" charset="0"/>
                <a:cs typeface="Arial" pitchFamily="34" charset="0"/>
              </a:rPr>
              <a:t>PowerPoint Guidelines</a:t>
            </a:r>
          </a:p>
          <a:p>
            <a:pPr lvl="0">
              <a:spcAft>
                <a:spcPts val="400"/>
              </a:spcAft>
            </a:pPr>
            <a:r>
              <a:rPr lang="en-AU" sz="1333" b="0" i="0" kern="1200" baseline="0" dirty="0">
                <a:solidFill>
                  <a:srgbClr val="6C6F70"/>
                </a:solidFill>
                <a:latin typeface="Arial" pitchFamily="34" charset="0"/>
                <a:ea typeface="+mn-ea"/>
                <a:cs typeface="Arial" pitchFamily="34" charset="0"/>
              </a:rPr>
              <a:t>To view the Guidelines on </a:t>
            </a:r>
            <a:r>
              <a:rPr lang="en-AU" sz="1333" b="0" i="0" kern="1200" baseline="0" dirty="0" err="1">
                <a:solidFill>
                  <a:srgbClr val="6C6F70"/>
                </a:solidFill>
                <a:latin typeface="Arial" pitchFamily="34" charset="0"/>
                <a:ea typeface="+mn-ea"/>
                <a:cs typeface="Arial" pitchFamily="34" charset="0"/>
              </a:rPr>
              <a:t>JacobsConnect</a:t>
            </a:r>
            <a:r>
              <a:rPr lang="en-AU" sz="1333" b="0" i="0" kern="1200" baseline="0" dirty="0">
                <a:solidFill>
                  <a:srgbClr val="6C6F70"/>
                </a:solidFill>
                <a:latin typeface="Arial" pitchFamily="34" charset="0"/>
                <a:ea typeface="+mn-ea"/>
                <a:cs typeface="Arial" pitchFamily="34" charset="0"/>
              </a:rPr>
              <a:t>, search </a:t>
            </a:r>
            <a:r>
              <a:rPr lang="en-AU" sz="1333" b="0" i="1" kern="1200" baseline="0" dirty="0">
                <a:solidFill>
                  <a:srgbClr val="6C6F70"/>
                </a:solidFill>
                <a:latin typeface="Arial" pitchFamily="34" charset="0"/>
                <a:ea typeface="+mn-ea"/>
                <a:cs typeface="Arial" pitchFamily="34" charset="0"/>
              </a:rPr>
              <a:t>Document Template Guidelines</a:t>
            </a:r>
          </a:p>
        </p:txBody>
      </p:sp>
      <p:sp>
        <p:nvSpPr>
          <p:cNvPr id="17" name="TextBox 16"/>
          <p:cNvSpPr txBox="1"/>
          <p:nvPr userDrawn="1"/>
        </p:nvSpPr>
        <p:spPr>
          <a:xfrm>
            <a:off x="6574341" y="4932298"/>
            <a:ext cx="479928" cy="615425"/>
          </a:xfrm>
          <a:prstGeom prst="rect">
            <a:avLst/>
          </a:prstGeom>
          <a:noFill/>
        </p:spPr>
        <p:txBody>
          <a:bodyPr wrap="square" lIns="0" tIns="0" rIns="0" bIns="0" rtlCol="0">
            <a:spAutoFit/>
          </a:bodyPr>
          <a:lstStyle/>
          <a:p>
            <a:pPr lvl="0"/>
            <a:r>
              <a:rPr lang="en-AU" sz="3999" b="1" dirty="0">
                <a:solidFill>
                  <a:srgbClr val="597AB5"/>
                </a:solidFill>
                <a:latin typeface="Arial" pitchFamily="34" charset="0"/>
                <a:cs typeface="Arial" pitchFamily="34" charset="0"/>
              </a:rPr>
              <a:t>5</a:t>
            </a:r>
          </a:p>
        </p:txBody>
      </p:sp>
      <p:sp>
        <p:nvSpPr>
          <p:cNvPr id="18" name="Rectangle 17"/>
          <p:cNvSpPr/>
          <p:nvPr userDrawn="1"/>
        </p:nvSpPr>
        <p:spPr>
          <a:xfrm>
            <a:off x="7789760" y="2295843"/>
            <a:ext cx="3871821" cy="871777"/>
          </a:xfrm>
          <a:prstGeom prst="rect">
            <a:avLst/>
          </a:prstGeom>
        </p:spPr>
        <p:txBody>
          <a:bodyPr wrap="square" lIns="0" tIns="0" rIns="0" bIns="0">
            <a:spAutoFit/>
          </a:bodyPr>
          <a:lstStyle/>
          <a:p>
            <a:pPr lvl="0">
              <a:spcAft>
                <a:spcPts val="400"/>
              </a:spcAft>
            </a:pPr>
            <a:r>
              <a:rPr lang="en-AU" sz="1333" b="0" baseline="0" dirty="0">
                <a:solidFill>
                  <a:srgbClr val="6C6F70"/>
                </a:solidFill>
                <a:latin typeface="Arial" pitchFamily="34" charset="0"/>
                <a:cs typeface="Arial" pitchFamily="34" charset="0"/>
              </a:rPr>
              <a:t>Go to the </a:t>
            </a:r>
            <a:r>
              <a:rPr lang="en-AU" sz="1333" b="0" i="1" baseline="0" dirty="0">
                <a:solidFill>
                  <a:srgbClr val="6C6F70"/>
                </a:solidFill>
                <a:latin typeface="Arial" pitchFamily="34" charset="0"/>
                <a:cs typeface="Arial" pitchFamily="34" charset="0"/>
              </a:rPr>
              <a:t>Insert</a:t>
            </a:r>
            <a:r>
              <a:rPr lang="en-AU" sz="1333" b="0" baseline="0" dirty="0">
                <a:solidFill>
                  <a:srgbClr val="6C6F70"/>
                </a:solidFill>
                <a:latin typeface="Arial" pitchFamily="34" charset="0"/>
                <a:cs typeface="Arial" pitchFamily="34" charset="0"/>
              </a:rPr>
              <a:t> tab, and select the blue </a:t>
            </a:r>
            <a:br>
              <a:rPr lang="en-AU" sz="1333" b="0" baseline="0" dirty="0">
                <a:solidFill>
                  <a:srgbClr val="6C6F70"/>
                </a:solidFill>
                <a:latin typeface="Arial" pitchFamily="34" charset="0"/>
                <a:cs typeface="Arial" pitchFamily="34" charset="0"/>
              </a:rPr>
            </a:br>
            <a:r>
              <a:rPr lang="en-AU" sz="1333" b="0" i="1" baseline="0" dirty="0">
                <a:solidFill>
                  <a:srgbClr val="6C6F70"/>
                </a:solidFill>
                <a:latin typeface="Arial" pitchFamily="34" charset="0"/>
                <a:cs typeface="Arial" pitchFamily="34" charset="0"/>
              </a:rPr>
              <a:t>Jacobs Content </a:t>
            </a:r>
            <a:r>
              <a:rPr lang="en-AU" sz="1333" b="0" i="0" baseline="0" dirty="0">
                <a:solidFill>
                  <a:srgbClr val="6C6F70"/>
                </a:solidFill>
                <a:latin typeface="Arial" pitchFamily="34" charset="0"/>
                <a:cs typeface="Arial" pitchFamily="34" charset="0"/>
              </a:rPr>
              <a:t>box</a:t>
            </a:r>
            <a:r>
              <a:rPr lang="en-AU" sz="1333" b="0" i="1" baseline="0" dirty="0">
                <a:solidFill>
                  <a:srgbClr val="6C6F70"/>
                </a:solidFill>
                <a:latin typeface="Arial" pitchFamily="34" charset="0"/>
                <a:cs typeface="Arial" pitchFamily="34" charset="0"/>
              </a:rPr>
              <a:t>.</a:t>
            </a:r>
          </a:p>
          <a:p>
            <a:pPr lvl="0">
              <a:spcAft>
                <a:spcPts val="1600"/>
              </a:spcAft>
            </a:pPr>
            <a:r>
              <a:rPr lang="en-AU" sz="1333" b="0" baseline="0" dirty="0">
                <a:solidFill>
                  <a:srgbClr val="6C6F70"/>
                </a:solidFill>
                <a:latin typeface="Arial" pitchFamily="34" charset="0"/>
                <a:cs typeface="Arial" pitchFamily="34" charset="0"/>
              </a:rPr>
              <a:t>You will be given a choice of designed </a:t>
            </a:r>
            <a:br>
              <a:rPr lang="en-AU" sz="1333" b="0" baseline="0" dirty="0">
                <a:solidFill>
                  <a:srgbClr val="6C6F70"/>
                </a:solidFill>
                <a:latin typeface="Arial" pitchFamily="34" charset="0"/>
                <a:cs typeface="Arial" pitchFamily="34" charset="0"/>
              </a:rPr>
            </a:br>
            <a:r>
              <a:rPr lang="en-AU" sz="1333" b="0" baseline="0" dirty="0">
                <a:solidFill>
                  <a:srgbClr val="6C6F70"/>
                </a:solidFill>
                <a:latin typeface="Arial" pitchFamily="34" charset="0"/>
                <a:cs typeface="Arial" pitchFamily="34" charset="0"/>
              </a:rPr>
              <a:t>content (such as tables and charts) to use.</a:t>
            </a:r>
            <a:endParaRPr lang="en-AU" sz="1333" b="0" dirty="0">
              <a:solidFill>
                <a:srgbClr val="6C6F70"/>
              </a:solidFill>
              <a:latin typeface="Arial" pitchFamily="34" charset="0"/>
              <a:cs typeface="Arial" pitchFamily="34" charset="0"/>
            </a:endParaRPr>
          </a:p>
        </p:txBody>
      </p:sp>
      <p:sp>
        <p:nvSpPr>
          <p:cNvPr id="20" name="Rectangle 19"/>
          <p:cNvSpPr/>
          <p:nvPr userDrawn="1"/>
        </p:nvSpPr>
        <p:spPr>
          <a:xfrm>
            <a:off x="7068455" y="2344354"/>
            <a:ext cx="547553" cy="556365"/>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659"/>
          </a:p>
        </p:txBody>
      </p:sp>
      <p:sp>
        <p:nvSpPr>
          <p:cNvPr id="19" name="TextBox 18"/>
          <p:cNvSpPr txBox="1"/>
          <p:nvPr userDrawn="1"/>
        </p:nvSpPr>
        <p:spPr>
          <a:xfrm>
            <a:off x="1597261" y="6204917"/>
            <a:ext cx="10064320" cy="205121"/>
          </a:xfrm>
          <a:prstGeom prst="rect">
            <a:avLst/>
          </a:prstGeom>
          <a:noFill/>
        </p:spPr>
        <p:txBody>
          <a:bodyPr wrap="square" lIns="0" tIns="0" rIns="0" bIns="0" rtlCol="0">
            <a:spAutoFit/>
          </a:bodyPr>
          <a:lstStyle/>
          <a:p>
            <a:pPr lvl="0">
              <a:spcAft>
                <a:spcPts val="400"/>
              </a:spcAft>
            </a:pPr>
            <a:r>
              <a:rPr lang="en-AU" sz="1333" b="0" kern="1200" baseline="0" dirty="0">
                <a:solidFill>
                  <a:srgbClr val="6C6F70"/>
                </a:solidFill>
                <a:latin typeface="Arial" pitchFamily="34" charset="0"/>
                <a:ea typeface="+mn-ea"/>
                <a:cs typeface="Arial" pitchFamily="34" charset="0"/>
              </a:rPr>
              <a:t>For further information around Jacobs styles and brand, go to </a:t>
            </a:r>
            <a:r>
              <a:rPr lang="en-AU" sz="1333" b="0" kern="1200" baseline="0" dirty="0" err="1">
                <a:solidFill>
                  <a:srgbClr val="6C6F70"/>
                </a:solidFill>
                <a:latin typeface="Arial" pitchFamily="34" charset="0"/>
                <a:ea typeface="+mn-ea"/>
                <a:cs typeface="Arial" pitchFamily="34" charset="0"/>
              </a:rPr>
              <a:t>JacobsConnect</a:t>
            </a:r>
            <a:r>
              <a:rPr lang="en-AU" sz="1333" b="0" kern="1200" baseline="0" dirty="0">
                <a:solidFill>
                  <a:srgbClr val="6C6F70"/>
                </a:solidFill>
                <a:latin typeface="Arial" pitchFamily="34" charset="0"/>
                <a:ea typeface="+mn-ea"/>
                <a:cs typeface="Arial" pitchFamily="34" charset="0"/>
              </a:rPr>
              <a:t> and search </a:t>
            </a:r>
            <a:r>
              <a:rPr lang="en-AU" sz="1333" b="0" i="1" kern="1200" baseline="0" dirty="0">
                <a:solidFill>
                  <a:srgbClr val="6C6F70"/>
                </a:solidFill>
                <a:latin typeface="Arial" pitchFamily="34" charset="0"/>
                <a:ea typeface="+mn-ea"/>
                <a:cs typeface="Arial" pitchFamily="34" charset="0"/>
              </a:rPr>
              <a:t>Brand Central</a:t>
            </a:r>
          </a:p>
        </p:txBody>
      </p:sp>
    </p:spTree>
    <p:extLst>
      <p:ext uri="{BB962C8B-B14F-4D97-AF65-F5344CB8AC3E}">
        <p14:creationId xmlns:p14="http://schemas.microsoft.com/office/powerpoint/2010/main" val="468689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261" y="1676400"/>
            <a:ext cx="11046123" cy="434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Title 4">
            <a:extLst>
              <a:ext uri="{FF2B5EF4-FFF2-40B4-BE49-F238E27FC236}">
                <a16:creationId xmlns:a16="http://schemas.microsoft.com/office/drawing/2014/main" id="{BA5C80AB-E915-4FD6-8C7E-81F3C5366DC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34395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9"/>
            <a:ext cx="10969943" cy="1143000"/>
          </a:xfrm>
        </p:spPr>
        <p:txBody>
          <a:bodyPr/>
          <a:lstStyle/>
          <a:p>
            <a:r>
              <a:rPr lang="en-US"/>
              <a:t>Click to edit Master title style</a:t>
            </a:r>
          </a:p>
        </p:txBody>
      </p:sp>
      <p:sp>
        <p:nvSpPr>
          <p:cNvPr id="3" name="Text Placeholder 2"/>
          <p:cNvSpPr>
            <a:spLocks noGrp="1"/>
          </p:cNvSpPr>
          <p:nvPr>
            <p:ph type="body" sz="half" idx="1"/>
          </p:nvPr>
        </p:nvSpPr>
        <p:spPr>
          <a:xfrm>
            <a:off x="609441" y="1600201"/>
            <a:ext cx="5383398"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5986" y="1600202"/>
            <a:ext cx="5383398"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5986" y="3938591"/>
            <a:ext cx="5383398"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5C9A78F-112D-4D2A-9A91-36DE6AFDC559}" type="slidenum">
              <a:rPr lang="en-US"/>
              <a:pPr>
                <a:defRPr/>
              </a:pPr>
              <a:t>‹#›</a:t>
            </a:fld>
            <a:endParaRPr lang="en-US"/>
          </a:p>
        </p:txBody>
      </p:sp>
    </p:spTree>
    <p:extLst>
      <p:ext uri="{BB962C8B-B14F-4D97-AF65-F5344CB8AC3E}">
        <p14:creationId xmlns:p14="http://schemas.microsoft.com/office/powerpoint/2010/main" val="2293665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B3E39EC-4BE2-4DEA-81C0-4ABC0AAB4AC0}" type="slidenum">
              <a:rPr lang="en-AU" smtClean="0"/>
              <a:t>‹#›</a:t>
            </a:fld>
            <a:endParaRPr lang="en-AU" dirty="0"/>
          </a:p>
        </p:txBody>
      </p:sp>
      <p:sp>
        <p:nvSpPr>
          <p:cNvPr id="5" name="TextBox 4"/>
          <p:cNvSpPr txBox="1"/>
          <p:nvPr userDrawn="1"/>
        </p:nvSpPr>
        <p:spPr>
          <a:xfrm>
            <a:off x="623229" y="248286"/>
            <a:ext cx="10969943" cy="574324"/>
          </a:xfrm>
          <a:prstGeom prst="rect">
            <a:avLst/>
          </a:prstGeom>
          <a:noFill/>
        </p:spPr>
        <p:txBody>
          <a:bodyPr wrap="square" lIns="0" tIns="0" rIns="0" bIns="0" rtlCol="0" anchor="ctr">
            <a:spAutoFit/>
          </a:bodyPr>
          <a:lstStyle/>
          <a:p>
            <a:r>
              <a:rPr lang="en-AU" sz="3732" b="1" baseline="0" dirty="0">
                <a:solidFill>
                  <a:srgbClr val="00338D"/>
                </a:solidFill>
                <a:latin typeface="Arial" panose="020B0604020202020204" pitchFamily="34" charset="0"/>
                <a:cs typeface="Arial" panose="020B0604020202020204" pitchFamily="34" charset="0"/>
              </a:rPr>
              <a:t>Agenda</a:t>
            </a:r>
            <a:endParaRPr lang="en-AU" sz="3732" b="1" dirty="0">
              <a:solidFill>
                <a:srgbClr val="00338D"/>
              </a:solidFill>
              <a:latin typeface="Arial" panose="020B0604020202020204" pitchFamily="34" charset="0"/>
              <a:cs typeface="Arial" panose="020B0604020202020204" pitchFamily="34" charset="0"/>
            </a:endParaRPr>
          </a:p>
        </p:txBody>
      </p:sp>
      <p:sp>
        <p:nvSpPr>
          <p:cNvPr id="7" name="Content Placeholder 2"/>
          <p:cNvSpPr>
            <a:spLocks noGrp="1"/>
          </p:cNvSpPr>
          <p:nvPr>
            <p:ph idx="1"/>
          </p:nvPr>
        </p:nvSpPr>
        <p:spPr>
          <a:xfrm>
            <a:off x="609441" y="1053264"/>
            <a:ext cx="10969943" cy="4896000"/>
          </a:xfrm>
        </p:spPr>
        <p:txBody>
          <a:bodyPr>
            <a:noAutofit/>
          </a:bodyPr>
          <a:lstStyle>
            <a:lvl1pPr marL="685641" indent="-685641">
              <a:spcBef>
                <a:spcPts val="800"/>
              </a:spcBef>
              <a:spcAft>
                <a:spcPts val="0"/>
              </a:spcAft>
              <a:buFont typeface="+mj-lt"/>
              <a:buAutoNum type="arabicPeriod"/>
              <a:defRPr sz="3732">
                <a:solidFill>
                  <a:schemeClr val="tx1"/>
                </a:solidFill>
              </a:defRPr>
            </a:lvl1pPr>
            <a:lvl2pPr marL="1007765">
              <a:spcBef>
                <a:spcPts val="800"/>
              </a:spcBef>
              <a:defRPr sz="3199">
                <a:solidFill>
                  <a:schemeClr val="tx1"/>
                </a:solidFill>
              </a:defRPr>
            </a:lvl2pPr>
            <a:lvl3pPr marL="1295697">
              <a:spcBef>
                <a:spcPts val="800"/>
              </a:spcBef>
              <a:defRPr sz="3199">
                <a:solidFill>
                  <a:schemeClr val="tx1"/>
                </a:solidFill>
              </a:defRPr>
            </a:lvl3pPr>
            <a:lvl4pPr marL="1679608">
              <a:spcBef>
                <a:spcPts val="800"/>
              </a:spcBef>
              <a:defRPr>
                <a:solidFill>
                  <a:schemeClr val="tx1"/>
                </a:solidFill>
              </a:defRPr>
            </a:lvl4pPr>
            <a:lvl5pPr marL="2015529">
              <a:spcBef>
                <a:spcPts val="80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pPr lvl="0"/>
            <a:endParaRPr lang="en-US" dirty="0"/>
          </a:p>
        </p:txBody>
      </p:sp>
      <p:sp>
        <p:nvSpPr>
          <p:cNvPr id="2" name="Footer Placeholder 1"/>
          <p:cNvSpPr>
            <a:spLocks noGrp="1"/>
          </p:cNvSpPr>
          <p:nvPr>
            <p:ph type="ftr" sz="quarter" idx="13"/>
          </p:nvPr>
        </p:nvSpPr>
        <p:spPr>
          <a:xfrm>
            <a:off x="1391114" y="6117301"/>
            <a:ext cx="8392826" cy="366183"/>
          </a:xfrm>
          <a:prstGeom prst="rect">
            <a:avLst/>
          </a:prstGeom>
        </p:spPr>
        <p:txBody>
          <a:bodyPr/>
          <a:lstStyle/>
          <a:p>
            <a:endParaRPr lang="en-AU"/>
          </a:p>
        </p:txBody>
      </p:sp>
    </p:spTree>
    <p:extLst>
      <p:ext uri="{BB962C8B-B14F-4D97-AF65-F5344CB8AC3E}">
        <p14:creationId xmlns:p14="http://schemas.microsoft.com/office/powerpoint/2010/main" val="2769529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afety Minute">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441" y="1053264"/>
            <a:ext cx="10969943" cy="4896000"/>
          </a:xfrm>
        </p:spPr>
        <p:txBody>
          <a:bodyPr>
            <a:noAutofit/>
          </a:bodyPr>
          <a:lstStyle>
            <a:lvl1pPr marL="323924" indent="-323924">
              <a:spcBef>
                <a:spcPts val="800"/>
              </a:spcBef>
              <a:spcAft>
                <a:spcPts val="0"/>
              </a:spcAft>
              <a:buSzPct val="100000"/>
              <a:buFont typeface="Wingdings" panose="05000000000000000000" pitchFamily="2" charset="2"/>
              <a:buChar char="§"/>
              <a:defRPr sz="3732">
                <a:solidFill>
                  <a:schemeClr val="tx1">
                    <a:lumMod val="85000"/>
                    <a:lumOff val="15000"/>
                  </a:schemeClr>
                </a:solidFill>
              </a:defRPr>
            </a:lvl1pPr>
            <a:lvl2pPr marL="683841">
              <a:spcBef>
                <a:spcPts val="800"/>
              </a:spcBef>
              <a:defRPr sz="3199">
                <a:solidFill>
                  <a:schemeClr val="tx1">
                    <a:lumMod val="85000"/>
                    <a:lumOff val="15000"/>
                  </a:schemeClr>
                </a:solidFill>
              </a:defRPr>
            </a:lvl2pPr>
            <a:lvl3pPr marL="1007765">
              <a:spcBef>
                <a:spcPts val="800"/>
              </a:spcBef>
              <a:defRPr sz="3199">
                <a:solidFill>
                  <a:schemeClr val="tx1">
                    <a:lumMod val="85000"/>
                    <a:lumOff val="15000"/>
                  </a:schemeClr>
                </a:solidFill>
              </a:defRPr>
            </a:lvl3pPr>
            <a:lvl4pPr marL="1403672">
              <a:spcBef>
                <a:spcPts val="800"/>
              </a:spcBef>
              <a:defRPr>
                <a:solidFill>
                  <a:schemeClr val="tx1">
                    <a:lumMod val="85000"/>
                    <a:lumOff val="15000"/>
                  </a:schemeClr>
                </a:solidFill>
              </a:defRPr>
            </a:lvl4pPr>
            <a:lvl5pPr marL="1727597">
              <a:spcBef>
                <a:spcPts val="800"/>
              </a:spcBef>
              <a:defRPr>
                <a:solidFill>
                  <a:schemeClr val="tx1">
                    <a:lumMod val="85000"/>
                    <a:lumOff val="1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pPr lvl="0"/>
            <a:endParaRPr lang="en-US" dirty="0"/>
          </a:p>
        </p:txBody>
      </p:sp>
      <p:sp>
        <p:nvSpPr>
          <p:cNvPr id="6" name="Slide Number Placeholder 5"/>
          <p:cNvSpPr>
            <a:spLocks noGrp="1"/>
          </p:cNvSpPr>
          <p:nvPr>
            <p:ph type="sldNum" sz="quarter" idx="12"/>
          </p:nvPr>
        </p:nvSpPr>
        <p:spPr/>
        <p:txBody>
          <a:bodyPr/>
          <a:lstStyle/>
          <a:p>
            <a:fld id="{9B3E39EC-4BE2-4DEA-81C0-4ABC0AAB4AC0}" type="slidenum">
              <a:rPr lang="en-AU" smtClean="0"/>
              <a:t>‹#›</a:t>
            </a:fld>
            <a:endParaRPr lang="en-AU" dirty="0"/>
          </a:p>
        </p:txBody>
      </p:sp>
      <p:sp>
        <p:nvSpPr>
          <p:cNvPr id="5" name="TextBox 4"/>
          <p:cNvSpPr txBox="1"/>
          <p:nvPr userDrawn="1"/>
        </p:nvSpPr>
        <p:spPr>
          <a:xfrm>
            <a:off x="623229" y="248286"/>
            <a:ext cx="10969943" cy="574324"/>
          </a:xfrm>
          <a:prstGeom prst="rect">
            <a:avLst/>
          </a:prstGeom>
          <a:noFill/>
        </p:spPr>
        <p:txBody>
          <a:bodyPr wrap="square" lIns="0" tIns="0" rIns="0" bIns="0" rtlCol="0" anchor="ctr">
            <a:spAutoFit/>
          </a:bodyPr>
          <a:lstStyle/>
          <a:p>
            <a:r>
              <a:rPr lang="en-AU" sz="3732" b="1" baseline="0" dirty="0">
                <a:solidFill>
                  <a:srgbClr val="00338D"/>
                </a:solidFill>
                <a:latin typeface="Arial" panose="020B0604020202020204" pitchFamily="34" charset="0"/>
                <a:cs typeface="Arial" panose="020B0604020202020204" pitchFamily="34" charset="0"/>
              </a:rPr>
              <a:t>Safety Minute</a:t>
            </a:r>
            <a:endParaRPr lang="en-AU" sz="3732" b="1" dirty="0">
              <a:solidFill>
                <a:srgbClr val="00338D"/>
              </a:solidFill>
              <a:latin typeface="Arial" panose="020B0604020202020204" pitchFamily="34" charset="0"/>
              <a:cs typeface="Arial" panose="020B0604020202020204" pitchFamily="34" charset="0"/>
            </a:endParaRPr>
          </a:p>
        </p:txBody>
      </p:sp>
      <p:sp>
        <p:nvSpPr>
          <p:cNvPr id="2" name="Footer Placeholder 1"/>
          <p:cNvSpPr>
            <a:spLocks noGrp="1"/>
          </p:cNvSpPr>
          <p:nvPr>
            <p:ph type="ftr" sz="quarter" idx="13"/>
          </p:nvPr>
        </p:nvSpPr>
        <p:spPr>
          <a:xfrm>
            <a:off x="1391114" y="6117301"/>
            <a:ext cx="8392826" cy="366183"/>
          </a:xfrm>
          <a:prstGeom prst="rect">
            <a:avLst/>
          </a:prstGeom>
        </p:spPr>
        <p:txBody>
          <a:bodyPr/>
          <a:lstStyle/>
          <a:p>
            <a:endParaRPr lang="en-AU"/>
          </a:p>
        </p:txBody>
      </p:sp>
    </p:spTree>
    <p:extLst>
      <p:ext uri="{BB962C8B-B14F-4D97-AF65-F5344CB8AC3E}">
        <p14:creationId xmlns:p14="http://schemas.microsoft.com/office/powerpoint/2010/main" val="3106409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655" y="431802"/>
            <a:ext cx="11001738" cy="1022351"/>
          </a:xfrm>
        </p:spPr>
        <p:txBody>
          <a:bodyPr/>
          <a:lstStyle>
            <a:lvl1pPr>
              <a:defRPr>
                <a:solidFill>
                  <a:schemeClr val="tx2"/>
                </a:solidFill>
              </a:defRPr>
            </a:lvl1pPr>
          </a:lstStyle>
          <a:p>
            <a:r>
              <a:rPr lang="en-US" dirty="0"/>
              <a:t>Click to add title</a:t>
            </a:r>
            <a:endParaRPr lang="en-AU" dirty="0"/>
          </a:p>
        </p:txBody>
      </p:sp>
      <p:sp>
        <p:nvSpPr>
          <p:cNvPr id="3" name="Content Placeholder 2"/>
          <p:cNvSpPr>
            <a:spLocks noGrp="1"/>
          </p:cNvSpPr>
          <p:nvPr>
            <p:ph idx="1" hasCustomPrompt="1"/>
          </p:nvPr>
        </p:nvSpPr>
        <p:spPr>
          <a:xfrm>
            <a:off x="558655" y="1704900"/>
            <a:ext cx="10980750" cy="4896000"/>
          </a:xfrm>
        </p:spPr>
        <p:txBody>
          <a:bodyPr>
            <a:noAutofit/>
          </a:bodyPr>
          <a:lstStyle>
            <a:lvl1pPr marL="306846" indent="-306846">
              <a:spcBef>
                <a:spcPts val="800"/>
              </a:spcBef>
              <a:spcAft>
                <a:spcPts val="800"/>
              </a:spcAft>
              <a:buSzPct val="100000"/>
              <a:buFont typeface="Wingdings" panose="05000000000000000000" pitchFamily="2" charset="2"/>
              <a:buChar char="§"/>
              <a:defRPr sz="3199">
                <a:solidFill>
                  <a:schemeClr val="tx1">
                    <a:lumMod val="85000"/>
                    <a:lumOff val="15000"/>
                  </a:schemeClr>
                </a:solidFill>
              </a:defRPr>
            </a:lvl1pPr>
            <a:lvl2pPr marL="793015" indent="-457094">
              <a:spcBef>
                <a:spcPts val="800"/>
              </a:spcBef>
              <a:spcAft>
                <a:spcPts val="800"/>
              </a:spcAft>
              <a:defRPr lang="en-US" sz="2666" kern="1200" dirty="0">
                <a:solidFill>
                  <a:schemeClr val="tx1">
                    <a:lumMod val="85000"/>
                    <a:lumOff val="15000"/>
                  </a:schemeClr>
                </a:solidFill>
                <a:latin typeface="Arial" pitchFamily="34" charset="0"/>
                <a:ea typeface="+mn-ea"/>
                <a:cs typeface="Arial" pitchFamily="34" charset="0"/>
              </a:defRPr>
            </a:lvl2pPr>
            <a:lvl3pPr marL="1052754" indent="-380911">
              <a:spcBef>
                <a:spcPts val="800"/>
              </a:spcBef>
              <a:spcAft>
                <a:spcPts val="800"/>
              </a:spcAft>
              <a:defRPr lang="en-US" sz="2399" kern="1200" dirty="0">
                <a:solidFill>
                  <a:schemeClr val="tx1">
                    <a:lumMod val="85000"/>
                    <a:lumOff val="15000"/>
                  </a:schemeClr>
                </a:solidFill>
                <a:latin typeface="Arial" pitchFamily="34" charset="0"/>
                <a:ea typeface="+mn-ea"/>
                <a:cs typeface="Arial" pitchFamily="34" charset="0"/>
              </a:defRPr>
            </a:lvl3pPr>
            <a:lvl4pPr marL="1371880" indent="-380911">
              <a:spcBef>
                <a:spcPts val="800"/>
              </a:spcBef>
              <a:spcAft>
                <a:spcPts val="800"/>
              </a:spcAft>
              <a:defRPr lang="en-US" sz="2133" kern="1200" dirty="0">
                <a:solidFill>
                  <a:schemeClr val="tx1">
                    <a:lumMod val="85000"/>
                    <a:lumOff val="15000"/>
                  </a:schemeClr>
                </a:solidFill>
                <a:latin typeface="Arial" pitchFamily="34" charset="0"/>
                <a:ea typeface="+mn-ea"/>
                <a:cs typeface="Arial" pitchFamily="34" charset="0"/>
              </a:defRPr>
            </a:lvl4pPr>
            <a:lvl5pPr marL="1727597">
              <a:spcBef>
                <a:spcPts val="800"/>
              </a:spcBef>
              <a:defRPr sz="2399">
                <a:solidFill>
                  <a:schemeClr val="tx1"/>
                </a:solidFill>
              </a:defRPr>
            </a:lvl5pPr>
          </a:lstStyle>
          <a:p>
            <a:pPr lvl="0"/>
            <a:r>
              <a:rPr lang="en-US" dirty="0"/>
              <a:t>Click to edit Master text styles</a:t>
            </a:r>
          </a:p>
          <a:p>
            <a:pPr marL="623855" lvl="1" indent="-287933" algn="l" defTabSz="1218915" rtl="0" eaLnBrk="1" latinLnBrk="0" hangingPunct="1">
              <a:spcBef>
                <a:spcPts val="800"/>
              </a:spcBef>
              <a:buClr>
                <a:schemeClr val="tx1"/>
              </a:buClr>
              <a:buFont typeface="Arial" panose="020B0604020202020204" pitchFamily="34" charset="0"/>
              <a:buChar char="‒"/>
            </a:pPr>
            <a:r>
              <a:rPr lang="en-US" dirty="0"/>
              <a:t>Second level</a:t>
            </a:r>
          </a:p>
          <a:p>
            <a:pPr marL="911787" lvl="2" indent="-239944" algn="l" defTabSz="1218915" rtl="0" eaLnBrk="1" latinLnBrk="0" hangingPunct="1">
              <a:spcBef>
                <a:spcPts val="800"/>
              </a:spcBef>
              <a:buClr>
                <a:srgbClr val="6C6F70"/>
              </a:buClr>
              <a:buFont typeface="Arial" pitchFamily="34" charset="0"/>
              <a:buChar char="•"/>
            </a:pPr>
            <a:r>
              <a:rPr lang="en-US" dirty="0"/>
              <a:t>Third level</a:t>
            </a:r>
          </a:p>
          <a:p>
            <a:pPr marL="1295697" lvl="3" indent="-304729" algn="l" defTabSz="1218915" rtl="0" eaLnBrk="1" latinLnBrk="0" hangingPunct="1">
              <a:spcBef>
                <a:spcPts val="800"/>
              </a:spcBef>
              <a:buClr>
                <a:srgbClr val="6C6F70"/>
              </a:buClr>
              <a:buFont typeface="Arial" pitchFamily="34" charset="0"/>
              <a:buChar char="–"/>
            </a:pPr>
            <a:r>
              <a:rPr lang="en-US" dirty="0"/>
              <a:t>Fourth level</a:t>
            </a:r>
          </a:p>
          <a:p>
            <a:pPr lvl="0"/>
            <a:endParaRPr lang="en-US" dirty="0"/>
          </a:p>
        </p:txBody>
      </p:sp>
      <p:sp>
        <p:nvSpPr>
          <p:cNvPr id="6" name="Slide Number Placeholder 5"/>
          <p:cNvSpPr>
            <a:spLocks noGrp="1"/>
          </p:cNvSpPr>
          <p:nvPr>
            <p:ph type="sldNum" sz="quarter" idx="12"/>
          </p:nvPr>
        </p:nvSpPr>
        <p:spPr/>
        <p:txBody>
          <a:bodyPr/>
          <a:lstStyle/>
          <a:p>
            <a:fld id="{9B3E39EC-4BE2-4DEA-81C0-4ABC0AAB4AC0}" type="slidenum">
              <a:rPr lang="en-AU" smtClean="0"/>
              <a:t>‹#›</a:t>
            </a:fld>
            <a:endParaRPr lang="en-AU" dirty="0"/>
          </a:p>
        </p:txBody>
      </p:sp>
    </p:spTree>
    <p:extLst>
      <p:ext uri="{BB962C8B-B14F-4D97-AF65-F5344CB8AC3E}">
        <p14:creationId xmlns:p14="http://schemas.microsoft.com/office/powerpoint/2010/main" val="1265231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image" Target="../media/image21.png"/><Relationship Id="rId26" Type="http://schemas.openxmlformats.org/officeDocument/2006/relationships/image" Target="../media/image28.png"/><Relationship Id="rId3" Type="http://schemas.openxmlformats.org/officeDocument/2006/relationships/slideLayout" Target="../slideLayouts/slideLayout9.xml"/><Relationship Id="rId21" Type="http://schemas.openxmlformats.org/officeDocument/2006/relationships/image" Target="../media/image4.jpeg"/><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theme" Target="../theme/theme2.xml"/><Relationship Id="rId25" Type="http://schemas.openxmlformats.org/officeDocument/2006/relationships/image" Target="../media/image27.jpeg"/><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image" Target="../media/image26.jpg"/><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image" Target="../media/image25.jpeg"/><Relationship Id="rId10" Type="http://schemas.openxmlformats.org/officeDocument/2006/relationships/slideLayout" Target="../slideLayouts/slideLayout16.xml"/><Relationship Id="rId19" Type="http://schemas.openxmlformats.org/officeDocument/2006/relationships/image" Target="../media/image22.png"/><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image" Target="../media/image24.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18" Type="http://schemas.openxmlformats.org/officeDocument/2006/relationships/image" Target="../media/image24.jpeg"/><Relationship Id="rId3" Type="http://schemas.openxmlformats.org/officeDocument/2006/relationships/slideLayout" Target="../slideLayouts/slideLayout25.xml"/><Relationship Id="rId21" Type="http://schemas.openxmlformats.org/officeDocument/2006/relationships/image" Target="../media/image27.jpeg"/><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4.jpeg"/><Relationship Id="rId2" Type="http://schemas.openxmlformats.org/officeDocument/2006/relationships/slideLayout" Target="../slideLayouts/slideLayout24.xml"/><Relationship Id="rId16" Type="http://schemas.openxmlformats.org/officeDocument/2006/relationships/image" Target="../media/image23.png"/><Relationship Id="rId20" Type="http://schemas.openxmlformats.org/officeDocument/2006/relationships/image" Target="../media/image26.jp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22.png"/><Relationship Id="rId10" Type="http://schemas.openxmlformats.org/officeDocument/2006/relationships/slideLayout" Target="../slideLayouts/slideLayout32.xml"/><Relationship Id="rId19" Type="http://schemas.openxmlformats.org/officeDocument/2006/relationships/image" Target="../media/image25.jpe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1.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theme" Target="../theme/theme5.xml"/><Relationship Id="rId7" Type="http://schemas.openxmlformats.org/officeDocument/2006/relationships/image" Target="../media/image29.jpeg"/><Relationship Id="rId12" Type="http://schemas.openxmlformats.org/officeDocument/2006/relationships/image" Target="../media/image27.jpe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image" Target="../media/image23.png"/><Relationship Id="rId11" Type="http://schemas.openxmlformats.org/officeDocument/2006/relationships/image" Target="../media/image26.jpg"/><Relationship Id="rId5" Type="http://schemas.openxmlformats.org/officeDocument/2006/relationships/image" Target="../media/image22.png"/><Relationship Id="rId10" Type="http://schemas.openxmlformats.org/officeDocument/2006/relationships/image" Target="../media/image25.jpeg"/><Relationship Id="rId4" Type="http://schemas.openxmlformats.org/officeDocument/2006/relationships/image" Target="../media/image21.png"/><Relationship Id="rId9" Type="http://schemas.openxmlformats.org/officeDocument/2006/relationships/image" Target="../media/image24.jpe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theme" Target="../theme/theme6.xml"/><Relationship Id="rId7" Type="http://schemas.openxmlformats.org/officeDocument/2006/relationships/image" Target="../media/image34.png"/><Relationship Id="rId12" Type="http://schemas.openxmlformats.org/officeDocument/2006/relationships/image" Target="../media/image20.pn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33.png"/><Relationship Id="rId11" Type="http://schemas.openxmlformats.org/officeDocument/2006/relationships/image" Target="../media/image19.png"/><Relationship Id="rId5" Type="http://schemas.openxmlformats.org/officeDocument/2006/relationships/image" Target="../media/image32.png"/><Relationship Id="rId10" Type="http://schemas.openxmlformats.org/officeDocument/2006/relationships/image" Target="../media/image18.png"/><Relationship Id="rId4" Type="http://schemas.openxmlformats.org/officeDocument/2006/relationships/image" Target="../media/image31.png"/><Relationship Id="rId9" Type="http://schemas.openxmlformats.org/officeDocument/2006/relationships/image" Target="../media/image17.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theme" Target="../theme/theme7.xml"/><Relationship Id="rId1" Type="http://schemas.openxmlformats.org/officeDocument/2006/relationships/slideLayout" Target="../slideLayouts/slideLayout46.xml"/><Relationship Id="rId5" Type="http://schemas.openxmlformats.org/officeDocument/2006/relationships/image" Target="../media/image33.png"/><Relationship Id="rId4" Type="http://schemas.openxmlformats.org/officeDocument/2006/relationships/image" Target="../media/image3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pic>
        <p:nvPicPr>
          <p:cNvPr id="4" name="SKMMMALOGO"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07221" y="6173787"/>
            <a:ext cx="2825665" cy="684213"/>
          </a:xfrm>
          <a:prstGeom prst="rect">
            <a:avLst/>
          </a:prstGeom>
        </p:spPr>
      </p:pic>
      <p:pic>
        <p:nvPicPr>
          <p:cNvPr id="5" name="SKMCBLOGO"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30070" y="6173788"/>
            <a:ext cx="2674606" cy="315552"/>
          </a:xfrm>
          <a:prstGeom prst="rect">
            <a:avLst/>
          </a:prstGeom>
        </p:spPr>
      </p:pic>
      <p:pic>
        <p:nvPicPr>
          <p:cNvPr id="6" name="SKMENVIROSLOGO" hidden="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94054" y="6173788"/>
            <a:ext cx="2638830" cy="380451"/>
          </a:xfrm>
          <a:prstGeom prst="rect">
            <a:avLst/>
          </a:prstGeom>
        </p:spPr>
      </p:pic>
    </p:spTree>
    <p:extLst>
      <p:ext uri="{BB962C8B-B14F-4D97-AF65-F5344CB8AC3E}">
        <p14:creationId xmlns:p14="http://schemas.microsoft.com/office/powerpoint/2010/main" val="531296737"/>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932" r:id="rId5"/>
    <p:sldLayoutId id="2147483938" r:id="rId6"/>
  </p:sldLayoutIdLst>
  <p:hf hdr="0" ftr="0" dt="0"/>
  <p:txStyles>
    <p:titleStyle>
      <a:lvl1pPr algn="ctr" defTabSz="914186" rtl="0" eaLnBrk="1" latinLnBrk="0" hangingPunct="1">
        <a:spcBef>
          <a:spcPct val="0"/>
        </a:spcBef>
        <a:buNone/>
        <a:defRPr sz="4399" kern="1200">
          <a:solidFill>
            <a:schemeClr val="tx1"/>
          </a:solidFill>
          <a:latin typeface="+mj-lt"/>
          <a:ea typeface="+mj-ea"/>
          <a:cs typeface="+mj-cs"/>
        </a:defRPr>
      </a:lvl1pPr>
    </p:titleStyle>
    <p:bodyStyle>
      <a:lvl1pPr marL="342820" indent="-342820" algn="l" defTabSz="914186" rtl="0" eaLnBrk="1" latinLnBrk="0" hangingPunct="1">
        <a:spcBef>
          <a:spcPct val="20000"/>
        </a:spcBef>
        <a:buFont typeface="Arial" pitchFamily="34" charset="0"/>
        <a:buChar char="•"/>
        <a:defRPr sz="3199" kern="1200">
          <a:solidFill>
            <a:schemeClr val="tx1"/>
          </a:solidFill>
          <a:latin typeface="+mn-lt"/>
          <a:ea typeface="+mn-ea"/>
          <a:cs typeface="+mn-cs"/>
        </a:defRPr>
      </a:lvl1pPr>
      <a:lvl2pPr marL="742777" indent="-285683" algn="l" defTabSz="914186" rtl="0" eaLnBrk="1" latinLnBrk="0" hangingPunct="1">
        <a:spcBef>
          <a:spcPct val="20000"/>
        </a:spcBef>
        <a:buFont typeface="Arial" pitchFamily="34" charset="0"/>
        <a:buChar char="–"/>
        <a:defRPr sz="2799" kern="1200">
          <a:solidFill>
            <a:schemeClr val="tx1"/>
          </a:solidFill>
          <a:latin typeface="+mn-lt"/>
          <a:ea typeface="+mn-ea"/>
          <a:cs typeface="+mn-cs"/>
        </a:defRPr>
      </a:lvl2pPr>
      <a:lvl3pPr marL="1142733" indent="-228547" algn="l" defTabSz="914186"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827" indent="-228547"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20" indent="-228547"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13" indent="-228547"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06" indent="-228547"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00" indent="-228547"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92" indent="-228547"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86" rtl="0" eaLnBrk="1" latinLnBrk="0" hangingPunct="1">
        <a:defRPr sz="1800" kern="1200">
          <a:solidFill>
            <a:schemeClr val="tx1"/>
          </a:solidFill>
          <a:latin typeface="+mn-lt"/>
          <a:ea typeface="+mn-ea"/>
          <a:cs typeface="+mn-cs"/>
        </a:defRPr>
      </a:lvl1pPr>
      <a:lvl2pPr marL="457094"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80"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7" algn="l" defTabSz="914186" rtl="0" eaLnBrk="1" latinLnBrk="0" hangingPunct="1">
        <a:defRPr sz="1800" kern="1200">
          <a:solidFill>
            <a:schemeClr val="tx1"/>
          </a:solidFill>
          <a:latin typeface="+mn-lt"/>
          <a:ea typeface="+mn-ea"/>
          <a:cs typeface="+mn-cs"/>
        </a:defRPr>
      </a:lvl6pPr>
      <a:lvl7pPr marL="2742560" algn="l" defTabSz="914186" rtl="0" eaLnBrk="1" latinLnBrk="0" hangingPunct="1">
        <a:defRPr sz="1800" kern="1200">
          <a:solidFill>
            <a:schemeClr val="tx1"/>
          </a:solidFill>
          <a:latin typeface="+mn-lt"/>
          <a:ea typeface="+mn-ea"/>
          <a:cs typeface="+mn-cs"/>
        </a:defRPr>
      </a:lvl7pPr>
      <a:lvl8pPr marL="3199653" algn="l" defTabSz="914186" rtl="0" eaLnBrk="1" latinLnBrk="0" hangingPunct="1">
        <a:defRPr sz="1800" kern="1200">
          <a:solidFill>
            <a:schemeClr val="tx1"/>
          </a:solidFill>
          <a:latin typeface="+mn-lt"/>
          <a:ea typeface="+mn-ea"/>
          <a:cs typeface="+mn-cs"/>
        </a:defRPr>
      </a:lvl8pPr>
      <a:lvl9pPr marL="3656747" algn="l" defTabSz="914186"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72" userDrawn="1">
          <p15:clr>
            <a:srgbClr val="F26B43"/>
          </p15:clr>
        </p15:guide>
        <p15:guide id="2" pos="352" userDrawn="1">
          <p15:clr>
            <a:srgbClr val="F26B43"/>
          </p15:clr>
        </p15:guide>
        <p15:guide id="3" pos="1106" userDrawn="1">
          <p15:clr>
            <a:srgbClr val="F26B43"/>
          </p15:clr>
        </p15:guide>
        <p15:guide id="4" pos="1248" userDrawn="1">
          <p15:clr>
            <a:srgbClr val="F26B43"/>
          </p15:clr>
        </p15:guide>
        <p15:guide id="5" pos="1993" userDrawn="1">
          <p15:clr>
            <a:srgbClr val="F26B43"/>
          </p15:clr>
        </p15:guide>
        <p15:guide id="6" pos="2138" userDrawn="1">
          <p15:clr>
            <a:srgbClr val="F26B43"/>
          </p15:clr>
        </p15:guide>
        <p15:guide id="7" pos="2883" userDrawn="1">
          <p15:clr>
            <a:srgbClr val="F26B43"/>
          </p15:clr>
        </p15:guide>
        <p15:guide id="8" pos="3025" userDrawn="1">
          <p15:clr>
            <a:srgbClr val="F26B43"/>
          </p15:clr>
        </p15:guide>
        <p15:guide id="9" pos="3768" userDrawn="1">
          <p15:clr>
            <a:srgbClr val="F26B43"/>
          </p15:clr>
        </p15:guide>
        <p15:guide id="10" pos="3910" userDrawn="1">
          <p15:clr>
            <a:srgbClr val="F26B43"/>
          </p15:clr>
        </p15:guide>
        <p15:guide id="11" pos="5535" userDrawn="1">
          <p15:clr>
            <a:srgbClr val="F26B43"/>
          </p15:clr>
        </p15:guide>
        <p15:guide id="12" pos="4659" userDrawn="1">
          <p15:clr>
            <a:srgbClr val="F26B43"/>
          </p15:clr>
        </p15:guide>
        <p15:guide id="13" pos="4804" userDrawn="1">
          <p15:clr>
            <a:srgbClr val="F26B43"/>
          </p15:clr>
        </p15:guide>
        <p15:guide id="14" pos="5695" userDrawn="1">
          <p15:clr>
            <a:srgbClr val="F26B43"/>
          </p15:clr>
        </p15:guide>
        <p15:guide id="15" pos="6430" userDrawn="1">
          <p15:clr>
            <a:srgbClr val="F26B43"/>
          </p15:clr>
        </p15:guide>
        <p15:guide id="16" pos="6576" userDrawn="1">
          <p15:clr>
            <a:srgbClr val="F26B43"/>
          </p15:clr>
        </p15:guide>
        <p15:guide id="17" pos="7310" userDrawn="1">
          <p15:clr>
            <a:srgbClr val="F26B43"/>
          </p15:clr>
        </p15:guide>
        <p15:guide id="18" orient="horz" pos="919" userDrawn="1">
          <p15:clr>
            <a:srgbClr val="F26B43"/>
          </p15:clr>
        </p15:guide>
        <p15:guide id="19" orient="horz" pos="1065" userDrawn="1">
          <p15:clr>
            <a:srgbClr val="F26B43"/>
          </p15:clr>
        </p15:guide>
        <p15:guide id="20" orient="horz" pos="1696" userDrawn="1">
          <p15:clr>
            <a:srgbClr val="F26B43"/>
          </p15:clr>
        </p15:guide>
        <p15:guide id="21" orient="horz" pos="1843" userDrawn="1">
          <p15:clr>
            <a:srgbClr val="F26B43"/>
          </p15:clr>
        </p15:guide>
        <p15:guide id="22" orient="horz" pos="2469" userDrawn="1">
          <p15:clr>
            <a:srgbClr val="F26B43"/>
          </p15:clr>
        </p15:guide>
        <p15:guide id="23" orient="horz" pos="2624" userDrawn="1">
          <p15:clr>
            <a:srgbClr val="F26B43"/>
          </p15:clr>
        </p15:guide>
        <p15:guide id="24" orient="horz" pos="3256" userDrawn="1">
          <p15:clr>
            <a:srgbClr val="F26B43"/>
          </p15:clr>
        </p15:guide>
        <p15:guide id="25" orient="horz" pos="3397" userDrawn="1">
          <p15:clr>
            <a:srgbClr val="F26B43"/>
          </p15:clr>
        </p15:guide>
        <p15:guide id="26" orient="horz" pos="403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white">
          <a:xfrm>
            <a:off x="558655" y="431800"/>
            <a:ext cx="11001738" cy="1022353"/>
          </a:xfrm>
          <a:prstGeom prst="rect">
            <a:avLst/>
          </a:prstGeom>
        </p:spPr>
        <p:txBody>
          <a:bodyPr vert="horz" lIns="0" tIns="0" rIns="0" bIns="0" rtlCol="0" anchor="t" anchorCtr="0">
            <a:normAutofit/>
          </a:bodyPr>
          <a:lstStyle/>
          <a:p>
            <a:r>
              <a:rPr lang="en-US" dirty="0"/>
              <a:t>Click to edit Master title style</a:t>
            </a:r>
            <a:endParaRPr lang="en-AU" dirty="0"/>
          </a:p>
        </p:txBody>
      </p:sp>
      <p:sp>
        <p:nvSpPr>
          <p:cNvPr id="3" name="Text Placeholder 2"/>
          <p:cNvSpPr>
            <a:spLocks noGrp="1"/>
          </p:cNvSpPr>
          <p:nvPr>
            <p:ph type="body" idx="1"/>
          </p:nvPr>
        </p:nvSpPr>
        <p:spPr>
          <a:xfrm>
            <a:off x="558654" y="1695451"/>
            <a:ext cx="9641022" cy="4645979"/>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AU" dirty="0"/>
          </a:p>
        </p:txBody>
      </p:sp>
      <p:sp>
        <p:nvSpPr>
          <p:cNvPr id="6" name="Slide Number Placeholder 5"/>
          <p:cNvSpPr>
            <a:spLocks noGrp="1"/>
          </p:cNvSpPr>
          <p:nvPr>
            <p:ph type="sldNum" sz="quarter" idx="4"/>
          </p:nvPr>
        </p:nvSpPr>
        <p:spPr>
          <a:xfrm>
            <a:off x="577645" y="6232604"/>
            <a:ext cx="781674" cy="365125"/>
          </a:xfrm>
          <a:prstGeom prst="rect">
            <a:avLst/>
          </a:prstGeom>
        </p:spPr>
        <p:txBody>
          <a:bodyPr vert="horz" lIns="0" tIns="0" rIns="0" bIns="0" rtlCol="0" anchor="b"/>
          <a:lstStyle>
            <a:lvl1pPr algn="l">
              <a:defRPr sz="1000">
                <a:solidFill>
                  <a:schemeClr val="tx1">
                    <a:lumMod val="85000"/>
                    <a:lumOff val="15000"/>
                  </a:schemeClr>
                </a:solidFill>
                <a:latin typeface="Arial" pitchFamily="34" charset="0"/>
                <a:cs typeface="Arial" pitchFamily="34" charset="0"/>
              </a:defRPr>
            </a:lvl1pPr>
          </a:lstStyle>
          <a:p>
            <a:fld id="{9B3E39EC-4BE2-4DEA-81C0-4ABC0AAB4AC0}" type="slidenum">
              <a:rPr lang="en-AU" smtClean="0"/>
              <a:pPr/>
              <a:t>‹#›</a:t>
            </a:fld>
            <a:endParaRPr lang="en-AU" dirty="0"/>
          </a:p>
        </p:txBody>
      </p:sp>
      <p:pic>
        <p:nvPicPr>
          <p:cNvPr id="10" name="SKMCBLOGO" hidden="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261941" y="6302424"/>
            <a:ext cx="1708242" cy="268720"/>
          </a:xfrm>
          <a:prstGeom prst="rect">
            <a:avLst/>
          </a:prstGeom>
        </p:spPr>
      </p:pic>
      <p:pic>
        <p:nvPicPr>
          <p:cNvPr id="11" name="SKMMMALOGO" hidden="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232687" y="6243248"/>
            <a:ext cx="1747244" cy="564109"/>
          </a:xfrm>
          <a:prstGeom prst="rect">
            <a:avLst/>
          </a:prstGeom>
        </p:spPr>
      </p:pic>
      <p:pic>
        <p:nvPicPr>
          <p:cNvPr id="12" name="SKMENVIROSLOGO" hidden="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213185" y="6255474"/>
            <a:ext cx="1727742" cy="332127"/>
          </a:xfrm>
          <a:prstGeom prst="rect">
            <a:avLst/>
          </a:prstGeom>
        </p:spPr>
      </p:pic>
      <p:pic>
        <p:nvPicPr>
          <p:cNvPr id="15" name="SKMJACOBSLOGO" hidden="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300300" y="6225529"/>
            <a:ext cx="2310881" cy="279568"/>
          </a:xfrm>
          <a:prstGeom prst="rect">
            <a:avLst/>
          </a:prstGeom>
        </p:spPr>
      </p:pic>
      <p:pic>
        <p:nvPicPr>
          <p:cNvPr id="13" name="Picture 12" descr="JACOBSGUIMARLOGO" hidden="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429896" y="6212797"/>
            <a:ext cx="3181283" cy="288544"/>
          </a:xfrm>
          <a:prstGeom prst="rect">
            <a:avLst/>
          </a:prstGeom>
        </p:spPr>
      </p:pic>
      <p:pic>
        <p:nvPicPr>
          <p:cNvPr id="16" name="Picture 15" descr="JACOBSMATASISLOGO" hidden="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522756" y="6212797"/>
            <a:ext cx="3079710" cy="288544"/>
          </a:xfrm>
          <a:prstGeom prst="rect">
            <a:avLst/>
          </a:prstGeom>
        </p:spPr>
      </p:pic>
      <p:pic>
        <p:nvPicPr>
          <p:cNvPr id="17" name="Picture 16" descr="JACOBSZATELOGO" hidden="1"/>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612728" y="6241245"/>
            <a:ext cx="2998451" cy="260096"/>
          </a:xfrm>
          <a:prstGeom prst="rect">
            <a:avLst/>
          </a:prstGeom>
        </p:spPr>
      </p:pic>
      <p:pic>
        <p:nvPicPr>
          <p:cNvPr id="18" name="Picture 17" descr="JFSLLOGO" hidden="1"/>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432926" y="6228745"/>
            <a:ext cx="1178253" cy="276352"/>
          </a:xfrm>
          <a:prstGeom prst="rect">
            <a:avLst/>
          </a:prstGeom>
        </p:spPr>
      </p:pic>
      <p:pic>
        <p:nvPicPr>
          <p:cNvPr id="5" name="Picture 4">
            <a:extLst>
              <a:ext uri="{FF2B5EF4-FFF2-40B4-BE49-F238E27FC236}">
                <a16:creationId xmlns:a16="http://schemas.microsoft.com/office/drawing/2014/main" id="{1C850033-B900-4BC1-BC53-7C0A9C9AFBED}"/>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873908" y="6401110"/>
            <a:ext cx="1711667" cy="256032"/>
          </a:xfrm>
          <a:prstGeom prst="rect">
            <a:avLst/>
          </a:prstGeom>
        </p:spPr>
      </p:pic>
    </p:spTree>
    <p:extLst>
      <p:ext uri="{BB962C8B-B14F-4D97-AF65-F5344CB8AC3E}">
        <p14:creationId xmlns:p14="http://schemas.microsoft.com/office/powerpoint/2010/main" val="2372065543"/>
      </p:ext>
    </p:extLst>
  </p:cSld>
  <p:clrMap bg1="lt1" tx1="dk1" bg2="lt2" tx2="dk2" accent1="accent1" accent2="accent2" accent3="accent3" accent4="accent4" accent5="accent5" accent6="accent6" hlink="hlink" folHlink="folHlink"/>
  <p:sldLayoutIdLst>
    <p:sldLayoutId id="2147483888" r:id="rId1"/>
    <p:sldLayoutId id="2147483904" r:id="rId2"/>
    <p:sldLayoutId id="2147483886" r:id="rId3"/>
    <p:sldLayoutId id="2147483887" r:id="rId4"/>
    <p:sldLayoutId id="2147483652" r:id="rId5"/>
    <p:sldLayoutId id="2147483653" r:id="rId6"/>
    <p:sldLayoutId id="2147483654" r:id="rId7"/>
    <p:sldLayoutId id="2147483857" r:id="rId8"/>
    <p:sldLayoutId id="2147483890" r:id="rId9"/>
    <p:sldLayoutId id="2147483873" r:id="rId10"/>
    <p:sldLayoutId id="2147483891" r:id="rId11"/>
    <p:sldLayoutId id="2147483875" r:id="rId12"/>
    <p:sldLayoutId id="2147483942" r:id="rId13"/>
    <p:sldLayoutId id="2147483945" r:id="rId14"/>
    <p:sldLayoutId id="2147483947" r:id="rId15"/>
    <p:sldLayoutId id="2147483948" r:id="rId16"/>
  </p:sldLayoutIdLst>
  <p:hf hdr="0" ftr="0" dt="0"/>
  <p:txStyles>
    <p:titleStyle>
      <a:lvl1pPr algn="l" defTabSz="1218915" rtl="0" eaLnBrk="1" latinLnBrk="0" hangingPunct="1">
        <a:spcBef>
          <a:spcPct val="0"/>
        </a:spcBef>
        <a:buNone/>
        <a:defRPr sz="2800" b="0" kern="1200">
          <a:solidFill>
            <a:schemeClr val="tx1">
              <a:lumMod val="85000"/>
              <a:lumOff val="15000"/>
            </a:schemeClr>
          </a:solidFill>
          <a:latin typeface="Arial" pitchFamily="34" charset="0"/>
          <a:ea typeface="+mj-ea"/>
          <a:cs typeface="Arial" pitchFamily="34" charset="0"/>
        </a:defRPr>
      </a:lvl1pPr>
    </p:titleStyle>
    <p:bodyStyle>
      <a:lvl1pPr marL="287933" indent="-287933" algn="l" defTabSz="1218915" rtl="0" eaLnBrk="1" latinLnBrk="0" hangingPunct="1">
        <a:spcBef>
          <a:spcPts val="800"/>
        </a:spcBef>
        <a:spcAft>
          <a:spcPts val="0"/>
        </a:spcAft>
        <a:buClr>
          <a:schemeClr val="tx1">
            <a:lumMod val="75000"/>
            <a:lumOff val="25000"/>
          </a:schemeClr>
        </a:buClr>
        <a:buSzPct val="110000"/>
        <a:buFont typeface="Wingdings" panose="05000000000000000000" pitchFamily="2" charset="2"/>
        <a:buChar char="§"/>
        <a:defRPr sz="2666" kern="1200">
          <a:solidFill>
            <a:schemeClr val="tx1">
              <a:lumMod val="85000"/>
              <a:lumOff val="15000"/>
            </a:schemeClr>
          </a:solidFill>
          <a:latin typeface="Arial" pitchFamily="34" charset="0"/>
          <a:ea typeface="+mn-ea"/>
          <a:cs typeface="Arial" pitchFamily="34" charset="0"/>
        </a:defRPr>
      </a:lvl1pPr>
      <a:lvl2pPr marL="623855" indent="-287933" algn="l" defTabSz="1218915" rtl="0" eaLnBrk="1" latinLnBrk="0" hangingPunct="1">
        <a:spcBef>
          <a:spcPts val="800"/>
        </a:spcBef>
        <a:buClr>
          <a:schemeClr val="tx1"/>
        </a:buClr>
        <a:buFont typeface="Arial" panose="020B0604020202020204" pitchFamily="34" charset="0"/>
        <a:buChar char="‒"/>
        <a:defRPr sz="2399" kern="1200">
          <a:solidFill>
            <a:schemeClr val="tx1">
              <a:lumMod val="85000"/>
              <a:lumOff val="15000"/>
            </a:schemeClr>
          </a:solidFill>
          <a:latin typeface="Arial" pitchFamily="34" charset="0"/>
          <a:ea typeface="+mn-ea"/>
          <a:cs typeface="Arial" pitchFamily="34" charset="0"/>
        </a:defRPr>
      </a:lvl2pPr>
      <a:lvl3pPr marL="911787" indent="-239944" algn="l" defTabSz="1218915" rtl="0" eaLnBrk="1" latinLnBrk="0" hangingPunct="1">
        <a:spcBef>
          <a:spcPts val="800"/>
        </a:spcBef>
        <a:buClr>
          <a:srgbClr val="6C6F70"/>
        </a:buClr>
        <a:buFont typeface="Arial" pitchFamily="34" charset="0"/>
        <a:buChar char="•"/>
        <a:defRPr sz="2133" kern="1200">
          <a:solidFill>
            <a:schemeClr val="tx1">
              <a:lumMod val="85000"/>
              <a:lumOff val="15000"/>
            </a:schemeClr>
          </a:solidFill>
          <a:latin typeface="Arial" pitchFamily="34" charset="0"/>
          <a:ea typeface="+mn-ea"/>
          <a:cs typeface="Arial" pitchFamily="34" charset="0"/>
        </a:defRPr>
      </a:lvl3pPr>
      <a:lvl4pPr marL="1295697" indent="-304729" algn="l" defTabSz="1218915" rtl="0" eaLnBrk="1" latinLnBrk="0" hangingPunct="1">
        <a:spcBef>
          <a:spcPts val="800"/>
        </a:spcBef>
        <a:buClr>
          <a:srgbClr val="6C6F70"/>
        </a:buClr>
        <a:buFont typeface="Arial" pitchFamily="34" charset="0"/>
        <a:buChar char="–"/>
        <a:defRPr sz="1866" kern="1200">
          <a:solidFill>
            <a:schemeClr val="tx1">
              <a:lumMod val="85000"/>
              <a:lumOff val="15000"/>
            </a:schemeClr>
          </a:solidFill>
          <a:latin typeface="Arial" pitchFamily="34" charset="0"/>
          <a:ea typeface="+mn-ea"/>
          <a:cs typeface="Arial" pitchFamily="34" charset="0"/>
        </a:defRPr>
      </a:lvl4pPr>
      <a:lvl5pPr marL="1631619" indent="-304729" algn="l" defTabSz="1218915" rtl="0" eaLnBrk="1" latinLnBrk="0" hangingPunct="1">
        <a:spcBef>
          <a:spcPts val="800"/>
        </a:spcBef>
        <a:buClr>
          <a:srgbClr val="6C6F70"/>
        </a:buClr>
        <a:buSzPct val="67000"/>
        <a:buFont typeface="Arial" panose="020B0604020202020204" pitchFamily="34" charset="0"/>
        <a:buChar char="•"/>
        <a:defRPr sz="2399" kern="1200">
          <a:solidFill>
            <a:schemeClr val="tx1"/>
          </a:solidFill>
          <a:latin typeface="Arial" pitchFamily="34" charset="0"/>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915" rtl="0" eaLnBrk="1" latinLnBrk="0" hangingPunct="1">
        <a:defRPr sz="2399" kern="1200">
          <a:solidFill>
            <a:schemeClr val="tx1"/>
          </a:solidFill>
          <a:latin typeface="+mn-lt"/>
          <a:ea typeface="+mn-ea"/>
          <a:cs typeface="+mn-cs"/>
        </a:defRPr>
      </a:lvl1pPr>
      <a:lvl2pPr marL="609458" algn="l" defTabSz="1218915" rtl="0" eaLnBrk="1" latinLnBrk="0" hangingPunct="1">
        <a:defRPr sz="2399" kern="1200">
          <a:solidFill>
            <a:schemeClr val="tx1"/>
          </a:solidFill>
          <a:latin typeface="+mn-lt"/>
          <a:ea typeface="+mn-ea"/>
          <a:cs typeface="+mn-cs"/>
        </a:defRPr>
      </a:lvl2pPr>
      <a:lvl3pPr marL="1218915" algn="l" defTabSz="1218915" rtl="0" eaLnBrk="1" latinLnBrk="0" hangingPunct="1">
        <a:defRPr sz="2399" kern="1200">
          <a:solidFill>
            <a:schemeClr val="tx1"/>
          </a:solidFill>
          <a:latin typeface="+mn-lt"/>
          <a:ea typeface="+mn-ea"/>
          <a:cs typeface="+mn-cs"/>
        </a:defRPr>
      </a:lvl3pPr>
      <a:lvl4pPr marL="1828373" algn="l" defTabSz="1218915" rtl="0" eaLnBrk="1" latinLnBrk="0" hangingPunct="1">
        <a:defRPr sz="2399" kern="1200">
          <a:solidFill>
            <a:schemeClr val="tx1"/>
          </a:solidFill>
          <a:latin typeface="+mn-lt"/>
          <a:ea typeface="+mn-ea"/>
          <a:cs typeface="+mn-cs"/>
        </a:defRPr>
      </a:lvl4pPr>
      <a:lvl5pPr marL="2437830" algn="l" defTabSz="1218915" rtl="0" eaLnBrk="1" latinLnBrk="0" hangingPunct="1">
        <a:defRPr sz="2399" kern="1200">
          <a:solidFill>
            <a:schemeClr val="tx1"/>
          </a:solidFill>
          <a:latin typeface="+mn-lt"/>
          <a:ea typeface="+mn-ea"/>
          <a:cs typeface="+mn-cs"/>
        </a:defRPr>
      </a:lvl5pPr>
      <a:lvl6pPr marL="3047289" algn="l" defTabSz="1218915" rtl="0" eaLnBrk="1" latinLnBrk="0" hangingPunct="1">
        <a:defRPr sz="2399" kern="1200">
          <a:solidFill>
            <a:schemeClr val="tx1"/>
          </a:solidFill>
          <a:latin typeface="+mn-lt"/>
          <a:ea typeface="+mn-ea"/>
          <a:cs typeface="+mn-cs"/>
        </a:defRPr>
      </a:lvl6pPr>
      <a:lvl7pPr marL="3656747" algn="l" defTabSz="1218915" rtl="0" eaLnBrk="1" latinLnBrk="0" hangingPunct="1">
        <a:defRPr sz="2399" kern="1200">
          <a:solidFill>
            <a:schemeClr val="tx1"/>
          </a:solidFill>
          <a:latin typeface="+mn-lt"/>
          <a:ea typeface="+mn-ea"/>
          <a:cs typeface="+mn-cs"/>
        </a:defRPr>
      </a:lvl7pPr>
      <a:lvl8pPr marL="4266204" algn="l" defTabSz="1218915" rtl="0" eaLnBrk="1" latinLnBrk="0" hangingPunct="1">
        <a:defRPr sz="2399" kern="1200">
          <a:solidFill>
            <a:schemeClr val="tx1"/>
          </a:solidFill>
          <a:latin typeface="+mn-lt"/>
          <a:ea typeface="+mn-ea"/>
          <a:cs typeface="+mn-cs"/>
        </a:defRPr>
      </a:lvl8pPr>
      <a:lvl9pPr marL="4875662" algn="l" defTabSz="1218915" rtl="0" eaLnBrk="1" latinLnBrk="0" hangingPunct="1">
        <a:defRPr sz="23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72" userDrawn="1">
          <p15:clr>
            <a:srgbClr val="F26B43"/>
          </p15:clr>
        </p15:guide>
        <p15:guide id="2" pos="352" userDrawn="1">
          <p15:clr>
            <a:srgbClr val="F26B43"/>
          </p15:clr>
        </p15:guide>
        <p15:guide id="3" pos="1097" userDrawn="1">
          <p15:clr>
            <a:srgbClr val="F26B43"/>
          </p15:clr>
        </p15:guide>
        <p15:guide id="4" pos="1253" userDrawn="1">
          <p15:clr>
            <a:srgbClr val="F26B43"/>
          </p15:clr>
        </p15:guide>
        <p15:guide id="5" pos="1991" userDrawn="1">
          <p15:clr>
            <a:srgbClr val="F26B43"/>
          </p15:clr>
        </p15:guide>
        <p15:guide id="6" pos="2139" userDrawn="1">
          <p15:clr>
            <a:srgbClr val="F26B43"/>
          </p15:clr>
        </p15:guide>
        <p15:guide id="7" pos="2877" userDrawn="1">
          <p15:clr>
            <a:srgbClr val="F26B43"/>
          </p15:clr>
        </p15:guide>
        <p15:guide id="8" pos="3025" userDrawn="1">
          <p15:clr>
            <a:srgbClr val="F26B43"/>
          </p15:clr>
        </p15:guide>
        <p15:guide id="9" pos="3767" userDrawn="1">
          <p15:clr>
            <a:srgbClr val="F26B43"/>
          </p15:clr>
        </p15:guide>
        <p15:guide id="10" pos="3919" userDrawn="1">
          <p15:clr>
            <a:srgbClr val="F26B43"/>
          </p15:clr>
        </p15:guide>
        <p15:guide id="11" pos="4653" userDrawn="1">
          <p15:clr>
            <a:srgbClr val="F26B43"/>
          </p15:clr>
        </p15:guide>
        <p15:guide id="12" pos="4801" userDrawn="1">
          <p15:clr>
            <a:srgbClr val="F26B43"/>
          </p15:clr>
        </p15:guide>
        <p15:guide id="13" pos="5544" userDrawn="1">
          <p15:clr>
            <a:srgbClr val="F26B43"/>
          </p15:clr>
        </p15:guide>
        <p15:guide id="14" pos="5687" userDrawn="1">
          <p15:clr>
            <a:srgbClr val="F26B43"/>
          </p15:clr>
        </p15:guide>
        <p15:guide id="15" pos="6425" userDrawn="1">
          <p15:clr>
            <a:srgbClr val="F26B43"/>
          </p15:clr>
        </p15:guide>
        <p15:guide id="16" pos="6577" userDrawn="1">
          <p15:clr>
            <a:srgbClr val="F26B43"/>
          </p15:clr>
        </p15:guide>
        <p15:guide id="17" pos="7298" userDrawn="1">
          <p15:clr>
            <a:srgbClr val="F26B43"/>
          </p15:clr>
        </p15:guide>
        <p15:guide id="18" orient="horz" pos="916" userDrawn="1">
          <p15:clr>
            <a:srgbClr val="F26B43"/>
          </p15:clr>
        </p15:guide>
        <p15:guide id="19" orient="horz" pos="1068" userDrawn="1">
          <p15:clr>
            <a:srgbClr val="F26B43"/>
          </p15:clr>
        </p15:guide>
        <p15:guide id="20" orient="horz" pos="1700" userDrawn="1">
          <p15:clr>
            <a:srgbClr val="F26B43"/>
          </p15:clr>
        </p15:guide>
        <p15:guide id="21" orient="horz" pos="1844" userDrawn="1">
          <p15:clr>
            <a:srgbClr val="F26B43"/>
          </p15:clr>
        </p15:guide>
        <p15:guide id="22" orient="horz" pos="2468" userDrawn="1">
          <p15:clr>
            <a:srgbClr val="F26B43"/>
          </p15:clr>
        </p15:guide>
        <p15:guide id="23" orient="horz" pos="2616" userDrawn="1">
          <p15:clr>
            <a:srgbClr val="F26B43"/>
          </p15:clr>
        </p15:guide>
        <p15:guide id="24" orient="horz" pos="3253" userDrawn="1">
          <p15:clr>
            <a:srgbClr val="F26B43"/>
          </p15:clr>
        </p15:guide>
        <p15:guide id="25" orient="horz" pos="3384" userDrawn="1">
          <p15:clr>
            <a:srgbClr val="F26B43"/>
          </p15:clr>
        </p15:guide>
        <p15:guide id="26" orient="horz" pos="4029"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white">
          <a:xfrm>
            <a:off x="609442" y="346122"/>
            <a:ext cx="11001738" cy="624001"/>
          </a:xfrm>
          <a:prstGeom prst="rect">
            <a:avLst/>
          </a:prstGeom>
        </p:spPr>
        <p:txBody>
          <a:bodyPr vert="horz" lIns="0" tIns="0" rIns="0" bIns="0" rtlCol="0" anchor="ctr">
            <a:normAutofit/>
          </a:bodyPr>
          <a:lstStyle/>
          <a:p>
            <a:r>
              <a:rPr lang="en-US" dirty="0"/>
              <a:t>Click to edit Master title style</a:t>
            </a:r>
            <a:endParaRPr lang="en-AU" dirty="0"/>
          </a:p>
        </p:txBody>
      </p:sp>
      <p:sp>
        <p:nvSpPr>
          <p:cNvPr id="3" name="Text Placeholder 2"/>
          <p:cNvSpPr>
            <a:spLocks noGrp="1"/>
          </p:cNvSpPr>
          <p:nvPr>
            <p:ph type="body" idx="1"/>
          </p:nvPr>
        </p:nvSpPr>
        <p:spPr>
          <a:xfrm>
            <a:off x="609441" y="1220755"/>
            <a:ext cx="10969943" cy="4645979"/>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Slide Number Placeholder 5"/>
          <p:cNvSpPr>
            <a:spLocks noGrp="1"/>
          </p:cNvSpPr>
          <p:nvPr>
            <p:ph type="sldNum" sz="quarter" idx="4"/>
          </p:nvPr>
        </p:nvSpPr>
        <p:spPr>
          <a:xfrm>
            <a:off x="609441" y="6117299"/>
            <a:ext cx="781674" cy="365125"/>
          </a:xfrm>
          <a:prstGeom prst="rect">
            <a:avLst/>
          </a:prstGeom>
        </p:spPr>
        <p:txBody>
          <a:bodyPr vert="horz" lIns="0" tIns="0" rIns="0" bIns="0" rtlCol="0" anchor="b"/>
          <a:lstStyle>
            <a:lvl1pPr algn="l">
              <a:defRPr sz="1200">
                <a:solidFill>
                  <a:srgbClr val="00338D"/>
                </a:solidFill>
                <a:latin typeface="Arial" pitchFamily="34" charset="0"/>
                <a:cs typeface="Arial" pitchFamily="34" charset="0"/>
              </a:defRPr>
            </a:lvl1pPr>
          </a:lstStyle>
          <a:p>
            <a:fld id="{9B3E39EC-4BE2-4DEA-81C0-4ABC0AAB4AC0}" type="slidenum">
              <a:rPr lang="en-AU" smtClean="0"/>
              <a:pPr/>
              <a:t>‹#›</a:t>
            </a:fld>
            <a:endParaRPr lang="en-AU" dirty="0"/>
          </a:p>
        </p:txBody>
      </p:sp>
      <p:pic>
        <p:nvPicPr>
          <p:cNvPr id="10" name="SKMCBLOGO" hidden="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61941" y="6302424"/>
            <a:ext cx="1708242" cy="268720"/>
          </a:xfrm>
          <a:prstGeom prst="rect">
            <a:avLst/>
          </a:prstGeom>
        </p:spPr>
      </p:pic>
      <p:pic>
        <p:nvPicPr>
          <p:cNvPr id="11" name="SKMMMALOGO" hidden="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32687" y="6243248"/>
            <a:ext cx="1747244" cy="564109"/>
          </a:xfrm>
          <a:prstGeom prst="rect">
            <a:avLst/>
          </a:prstGeom>
        </p:spPr>
      </p:pic>
      <p:pic>
        <p:nvPicPr>
          <p:cNvPr id="12" name="SKMENVIROSLOGO" hidden="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213185" y="6255474"/>
            <a:ext cx="1727742" cy="332127"/>
          </a:xfrm>
          <a:prstGeom prst="rect">
            <a:avLst/>
          </a:prstGeom>
        </p:spPr>
      </p:pic>
      <p:pic>
        <p:nvPicPr>
          <p:cNvPr id="15" name="SKMJACOBSLOGO" hidden="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300300" y="6225529"/>
            <a:ext cx="2310881" cy="279568"/>
          </a:xfrm>
          <a:prstGeom prst="rect">
            <a:avLst/>
          </a:prstGeom>
        </p:spPr>
      </p:pic>
      <p:pic>
        <p:nvPicPr>
          <p:cNvPr id="13" name="Picture 12" descr="JACOBSGUIMARLOGO" hidden="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429896" y="6212797"/>
            <a:ext cx="3181283" cy="288544"/>
          </a:xfrm>
          <a:prstGeom prst="rect">
            <a:avLst/>
          </a:prstGeom>
        </p:spPr>
      </p:pic>
      <p:pic>
        <p:nvPicPr>
          <p:cNvPr id="16" name="Picture 15" descr="JACOBSMATASISLOGO" hidden="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522756" y="6212797"/>
            <a:ext cx="3079710" cy="288544"/>
          </a:xfrm>
          <a:prstGeom prst="rect">
            <a:avLst/>
          </a:prstGeom>
        </p:spPr>
      </p:pic>
      <p:pic>
        <p:nvPicPr>
          <p:cNvPr id="17" name="Picture 16" descr="JACOBSZATELOGO" hidden="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612728" y="6241245"/>
            <a:ext cx="2998451" cy="260096"/>
          </a:xfrm>
          <a:prstGeom prst="rect">
            <a:avLst/>
          </a:prstGeom>
        </p:spPr>
      </p:pic>
      <p:pic>
        <p:nvPicPr>
          <p:cNvPr id="18" name="Picture 17" descr="JFSLLOGO" hidden="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432926" y="6228745"/>
            <a:ext cx="1178253" cy="276352"/>
          </a:xfrm>
          <a:prstGeom prst="rect">
            <a:avLst/>
          </a:prstGeom>
        </p:spPr>
      </p:pic>
      <p:sp>
        <p:nvSpPr>
          <p:cNvPr id="4" name="Footer Placeholder 3"/>
          <p:cNvSpPr>
            <a:spLocks noGrp="1"/>
          </p:cNvSpPr>
          <p:nvPr>
            <p:ph type="ftr" sz="quarter" idx="3"/>
          </p:nvPr>
        </p:nvSpPr>
        <p:spPr>
          <a:xfrm>
            <a:off x="1391114" y="6117301"/>
            <a:ext cx="8392826" cy="366183"/>
          </a:xfrm>
          <a:prstGeom prst="rect">
            <a:avLst/>
          </a:prstGeom>
        </p:spPr>
        <p:txBody>
          <a:bodyPr vert="horz" lIns="91440" tIns="45720" rIns="91440" bIns="0" rtlCol="0" anchor="b" anchorCtr="0"/>
          <a:lstStyle>
            <a:lvl1pPr algn="ctr">
              <a:defRPr sz="1333">
                <a:solidFill>
                  <a:schemeClr val="tx1">
                    <a:tint val="75000"/>
                  </a:schemeClr>
                </a:solidFill>
              </a:defRPr>
            </a:lvl1pPr>
          </a:lstStyle>
          <a:p>
            <a:endParaRPr lang="en-AU"/>
          </a:p>
        </p:txBody>
      </p:sp>
    </p:spTree>
    <p:extLst>
      <p:ext uri="{BB962C8B-B14F-4D97-AF65-F5344CB8AC3E}">
        <p14:creationId xmlns:p14="http://schemas.microsoft.com/office/powerpoint/2010/main" val="962364374"/>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Lst>
  <p:hf hdr="0" ftr="0" dt="0"/>
  <p:txStyles>
    <p:titleStyle>
      <a:lvl1pPr algn="l" defTabSz="1218915" rtl="0" eaLnBrk="1" latinLnBrk="0" hangingPunct="1">
        <a:spcBef>
          <a:spcPct val="0"/>
        </a:spcBef>
        <a:buNone/>
        <a:defRPr sz="3732" b="1" kern="1200">
          <a:solidFill>
            <a:srgbClr val="00338D"/>
          </a:solidFill>
          <a:latin typeface="Arial" pitchFamily="34" charset="0"/>
          <a:ea typeface="+mj-ea"/>
          <a:cs typeface="Arial" pitchFamily="34" charset="0"/>
        </a:defRPr>
      </a:lvl1pPr>
    </p:titleStyle>
    <p:bodyStyle>
      <a:lvl1pPr marL="287933" indent="-287933" algn="l" defTabSz="1218915" rtl="0" eaLnBrk="1" latinLnBrk="0" hangingPunct="1">
        <a:spcBef>
          <a:spcPts val="800"/>
        </a:spcBef>
        <a:spcAft>
          <a:spcPts val="0"/>
        </a:spcAft>
        <a:buClr>
          <a:srgbClr val="00338D"/>
        </a:buClr>
        <a:buSzPct val="110000"/>
        <a:buFont typeface="Arial" pitchFamily="34" charset="0"/>
        <a:buChar char="•"/>
        <a:defRPr sz="3732" kern="1200">
          <a:solidFill>
            <a:schemeClr val="tx1"/>
          </a:solidFill>
          <a:latin typeface="Arial" pitchFamily="34" charset="0"/>
          <a:ea typeface="+mn-ea"/>
          <a:cs typeface="Arial" pitchFamily="34" charset="0"/>
        </a:defRPr>
      </a:lvl1pPr>
      <a:lvl2pPr marL="623855" indent="-287933" algn="l" defTabSz="1218915" rtl="0" eaLnBrk="1" latinLnBrk="0" hangingPunct="1">
        <a:spcBef>
          <a:spcPts val="800"/>
        </a:spcBef>
        <a:buClr>
          <a:srgbClr val="6C6F70"/>
        </a:buClr>
        <a:buFont typeface="Arial" pitchFamily="34" charset="0"/>
        <a:buChar char="–"/>
        <a:defRPr sz="3199" kern="1200">
          <a:solidFill>
            <a:schemeClr val="tx1"/>
          </a:solidFill>
          <a:latin typeface="Arial" pitchFamily="34" charset="0"/>
          <a:ea typeface="+mn-ea"/>
          <a:cs typeface="Arial" pitchFamily="34" charset="0"/>
        </a:defRPr>
      </a:lvl2pPr>
      <a:lvl3pPr marL="911787" indent="-239944" algn="l" defTabSz="1218915" rtl="0" eaLnBrk="1" latinLnBrk="0" hangingPunct="1">
        <a:spcBef>
          <a:spcPts val="800"/>
        </a:spcBef>
        <a:buClr>
          <a:srgbClr val="6C6F70"/>
        </a:buClr>
        <a:buFont typeface="Arial" pitchFamily="34" charset="0"/>
        <a:buChar char="•"/>
        <a:defRPr sz="3199" kern="1200">
          <a:solidFill>
            <a:schemeClr val="tx1"/>
          </a:solidFill>
          <a:latin typeface="Arial" pitchFamily="34" charset="0"/>
          <a:ea typeface="+mn-ea"/>
          <a:cs typeface="Arial" pitchFamily="34" charset="0"/>
        </a:defRPr>
      </a:lvl3pPr>
      <a:lvl4pPr marL="1295697" indent="-304729" algn="l" defTabSz="1218915" rtl="0" eaLnBrk="1" latinLnBrk="0" hangingPunct="1">
        <a:spcBef>
          <a:spcPts val="800"/>
        </a:spcBef>
        <a:buClr>
          <a:srgbClr val="6C6F70"/>
        </a:buClr>
        <a:buFont typeface="Arial" pitchFamily="34" charset="0"/>
        <a:buChar char="–"/>
        <a:defRPr sz="2666" kern="1200">
          <a:solidFill>
            <a:schemeClr val="tx1"/>
          </a:solidFill>
          <a:latin typeface="Arial" pitchFamily="34" charset="0"/>
          <a:ea typeface="+mn-ea"/>
          <a:cs typeface="Arial" pitchFamily="34" charset="0"/>
        </a:defRPr>
      </a:lvl4pPr>
      <a:lvl5pPr marL="1631619" indent="-304729" algn="l" defTabSz="1218915" rtl="0" eaLnBrk="1" latinLnBrk="0" hangingPunct="1">
        <a:spcBef>
          <a:spcPts val="800"/>
        </a:spcBef>
        <a:buClr>
          <a:srgbClr val="6C6F70"/>
        </a:buClr>
        <a:buSzPct val="67000"/>
        <a:buFont typeface="Arial" panose="020B0604020202020204" pitchFamily="34" charset="0"/>
        <a:buChar char="•"/>
        <a:defRPr sz="2666" kern="1200">
          <a:solidFill>
            <a:schemeClr val="tx1"/>
          </a:solidFill>
          <a:latin typeface="Arial" pitchFamily="34" charset="0"/>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915" rtl="0" eaLnBrk="1" latinLnBrk="0" hangingPunct="1">
        <a:defRPr sz="2399" kern="1200">
          <a:solidFill>
            <a:schemeClr val="tx1"/>
          </a:solidFill>
          <a:latin typeface="+mn-lt"/>
          <a:ea typeface="+mn-ea"/>
          <a:cs typeface="+mn-cs"/>
        </a:defRPr>
      </a:lvl1pPr>
      <a:lvl2pPr marL="609458" algn="l" defTabSz="1218915" rtl="0" eaLnBrk="1" latinLnBrk="0" hangingPunct="1">
        <a:defRPr sz="2399" kern="1200">
          <a:solidFill>
            <a:schemeClr val="tx1"/>
          </a:solidFill>
          <a:latin typeface="+mn-lt"/>
          <a:ea typeface="+mn-ea"/>
          <a:cs typeface="+mn-cs"/>
        </a:defRPr>
      </a:lvl2pPr>
      <a:lvl3pPr marL="1218915" algn="l" defTabSz="1218915" rtl="0" eaLnBrk="1" latinLnBrk="0" hangingPunct="1">
        <a:defRPr sz="2399" kern="1200">
          <a:solidFill>
            <a:schemeClr val="tx1"/>
          </a:solidFill>
          <a:latin typeface="+mn-lt"/>
          <a:ea typeface="+mn-ea"/>
          <a:cs typeface="+mn-cs"/>
        </a:defRPr>
      </a:lvl3pPr>
      <a:lvl4pPr marL="1828373" algn="l" defTabSz="1218915" rtl="0" eaLnBrk="1" latinLnBrk="0" hangingPunct="1">
        <a:defRPr sz="2399" kern="1200">
          <a:solidFill>
            <a:schemeClr val="tx1"/>
          </a:solidFill>
          <a:latin typeface="+mn-lt"/>
          <a:ea typeface="+mn-ea"/>
          <a:cs typeface="+mn-cs"/>
        </a:defRPr>
      </a:lvl4pPr>
      <a:lvl5pPr marL="2437830" algn="l" defTabSz="1218915" rtl="0" eaLnBrk="1" latinLnBrk="0" hangingPunct="1">
        <a:defRPr sz="2399" kern="1200">
          <a:solidFill>
            <a:schemeClr val="tx1"/>
          </a:solidFill>
          <a:latin typeface="+mn-lt"/>
          <a:ea typeface="+mn-ea"/>
          <a:cs typeface="+mn-cs"/>
        </a:defRPr>
      </a:lvl5pPr>
      <a:lvl6pPr marL="3047289" algn="l" defTabSz="1218915" rtl="0" eaLnBrk="1" latinLnBrk="0" hangingPunct="1">
        <a:defRPr sz="2399" kern="1200">
          <a:solidFill>
            <a:schemeClr val="tx1"/>
          </a:solidFill>
          <a:latin typeface="+mn-lt"/>
          <a:ea typeface="+mn-ea"/>
          <a:cs typeface="+mn-cs"/>
        </a:defRPr>
      </a:lvl6pPr>
      <a:lvl7pPr marL="3656747" algn="l" defTabSz="1218915" rtl="0" eaLnBrk="1" latinLnBrk="0" hangingPunct="1">
        <a:defRPr sz="2399" kern="1200">
          <a:solidFill>
            <a:schemeClr val="tx1"/>
          </a:solidFill>
          <a:latin typeface="+mn-lt"/>
          <a:ea typeface="+mn-ea"/>
          <a:cs typeface="+mn-cs"/>
        </a:defRPr>
      </a:lvl7pPr>
      <a:lvl8pPr marL="4266204" algn="l" defTabSz="1218915" rtl="0" eaLnBrk="1" latinLnBrk="0" hangingPunct="1">
        <a:defRPr sz="2399" kern="1200">
          <a:solidFill>
            <a:schemeClr val="tx1"/>
          </a:solidFill>
          <a:latin typeface="+mn-lt"/>
          <a:ea typeface="+mn-ea"/>
          <a:cs typeface="+mn-cs"/>
        </a:defRPr>
      </a:lvl8pPr>
      <a:lvl9pPr marL="4875662" algn="l" defTabSz="1218915" rtl="0" eaLnBrk="1" latinLnBrk="0" hangingPunct="1">
        <a:defRPr sz="23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452718"/>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Lst>
  <p:hf hdr="0" ftr="0" dt="0"/>
  <p:txStyles>
    <p:titleStyle>
      <a:lvl1pPr algn="ctr" defTabSz="1218915" rtl="0" eaLnBrk="1" latinLnBrk="0" hangingPunct="1">
        <a:spcBef>
          <a:spcPct val="0"/>
        </a:spcBef>
        <a:buNone/>
        <a:defRPr sz="5865" kern="1200">
          <a:solidFill>
            <a:schemeClr val="tx1"/>
          </a:solidFill>
          <a:latin typeface="+mj-lt"/>
          <a:ea typeface="+mj-ea"/>
          <a:cs typeface="+mj-cs"/>
        </a:defRPr>
      </a:lvl1pPr>
    </p:titleStyle>
    <p:bodyStyle>
      <a:lvl1pPr marL="457094" indent="-457094" algn="l" defTabSz="1218915" rtl="0" eaLnBrk="1" latinLnBrk="0" hangingPunct="1">
        <a:spcBef>
          <a:spcPct val="20000"/>
        </a:spcBef>
        <a:buFont typeface="Arial" panose="020B0604020202020204" pitchFamily="34" charset="0"/>
        <a:buChar char="•"/>
        <a:defRPr sz="4266" kern="1200">
          <a:solidFill>
            <a:schemeClr val="tx1"/>
          </a:solidFill>
          <a:latin typeface="+mn-lt"/>
          <a:ea typeface="+mn-ea"/>
          <a:cs typeface="+mn-cs"/>
        </a:defRPr>
      </a:lvl1pPr>
      <a:lvl2pPr marL="990368" indent="-380911" algn="l" defTabSz="1218915"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2pPr>
      <a:lvl3pPr marL="1523644" indent="-304729" algn="l" defTabSz="1218915"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103" indent="-304729" algn="l" defTabSz="121891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4pPr>
      <a:lvl5pPr marL="2742560" indent="-304729" algn="l" defTabSz="121891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5pPr>
      <a:lvl6pPr marL="3352018" indent="-304729" algn="l" defTabSz="121891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p:bodyStyle>
    <p:otherStyle>
      <a:defPPr>
        <a:defRPr lang="en-US"/>
      </a:defPPr>
      <a:lvl1pPr marL="0" algn="l" defTabSz="1218915" rtl="0" eaLnBrk="1" latinLnBrk="0" hangingPunct="1">
        <a:defRPr sz="2399" kern="1200">
          <a:solidFill>
            <a:schemeClr val="tx1"/>
          </a:solidFill>
          <a:latin typeface="+mn-lt"/>
          <a:ea typeface="+mn-ea"/>
          <a:cs typeface="+mn-cs"/>
        </a:defRPr>
      </a:lvl1pPr>
      <a:lvl2pPr marL="609458" algn="l" defTabSz="1218915" rtl="0" eaLnBrk="1" latinLnBrk="0" hangingPunct="1">
        <a:defRPr sz="2399" kern="1200">
          <a:solidFill>
            <a:schemeClr val="tx1"/>
          </a:solidFill>
          <a:latin typeface="+mn-lt"/>
          <a:ea typeface="+mn-ea"/>
          <a:cs typeface="+mn-cs"/>
        </a:defRPr>
      </a:lvl2pPr>
      <a:lvl3pPr marL="1218915" algn="l" defTabSz="1218915" rtl="0" eaLnBrk="1" latinLnBrk="0" hangingPunct="1">
        <a:defRPr sz="2399" kern="1200">
          <a:solidFill>
            <a:schemeClr val="tx1"/>
          </a:solidFill>
          <a:latin typeface="+mn-lt"/>
          <a:ea typeface="+mn-ea"/>
          <a:cs typeface="+mn-cs"/>
        </a:defRPr>
      </a:lvl3pPr>
      <a:lvl4pPr marL="1828373" algn="l" defTabSz="1218915" rtl="0" eaLnBrk="1" latinLnBrk="0" hangingPunct="1">
        <a:defRPr sz="2399" kern="1200">
          <a:solidFill>
            <a:schemeClr val="tx1"/>
          </a:solidFill>
          <a:latin typeface="+mn-lt"/>
          <a:ea typeface="+mn-ea"/>
          <a:cs typeface="+mn-cs"/>
        </a:defRPr>
      </a:lvl4pPr>
      <a:lvl5pPr marL="2437830" algn="l" defTabSz="1218915" rtl="0" eaLnBrk="1" latinLnBrk="0" hangingPunct="1">
        <a:defRPr sz="2399" kern="1200">
          <a:solidFill>
            <a:schemeClr val="tx1"/>
          </a:solidFill>
          <a:latin typeface="+mn-lt"/>
          <a:ea typeface="+mn-ea"/>
          <a:cs typeface="+mn-cs"/>
        </a:defRPr>
      </a:lvl5pPr>
      <a:lvl6pPr marL="3047289" algn="l" defTabSz="1218915" rtl="0" eaLnBrk="1" latinLnBrk="0" hangingPunct="1">
        <a:defRPr sz="2399" kern="1200">
          <a:solidFill>
            <a:schemeClr val="tx1"/>
          </a:solidFill>
          <a:latin typeface="+mn-lt"/>
          <a:ea typeface="+mn-ea"/>
          <a:cs typeface="+mn-cs"/>
        </a:defRPr>
      </a:lvl6pPr>
      <a:lvl7pPr marL="3656747" algn="l" defTabSz="1218915" rtl="0" eaLnBrk="1" latinLnBrk="0" hangingPunct="1">
        <a:defRPr sz="2399" kern="1200">
          <a:solidFill>
            <a:schemeClr val="tx1"/>
          </a:solidFill>
          <a:latin typeface="+mn-lt"/>
          <a:ea typeface="+mn-ea"/>
          <a:cs typeface="+mn-cs"/>
        </a:defRPr>
      </a:lvl7pPr>
      <a:lvl8pPr marL="4266204" algn="l" defTabSz="1218915" rtl="0" eaLnBrk="1" latinLnBrk="0" hangingPunct="1">
        <a:defRPr sz="2399" kern="1200">
          <a:solidFill>
            <a:schemeClr val="tx1"/>
          </a:solidFill>
          <a:latin typeface="+mn-lt"/>
          <a:ea typeface="+mn-ea"/>
          <a:cs typeface="+mn-cs"/>
        </a:defRPr>
      </a:lvl8pPr>
      <a:lvl9pPr marL="4875662" algn="l" defTabSz="1218915" rtl="0" eaLnBrk="1" latinLnBrk="0" hangingPunct="1">
        <a:defRPr sz="23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SKMCBLOGO"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1941" y="6302424"/>
            <a:ext cx="1708242" cy="268720"/>
          </a:xfrm>
          <a:prstGeom prst="rect">
            <a:avLst/>
          </a:prstGeom>
        </p:spPr>
      </p:pic>
      <p:pic>
        <p:nvPicPr>
          <p:cNvPr id="14" name="SKMMMALOGO"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32687" y="6243248"/>
            <a:ext cx="1747244" cy="564109"/>
          </a:xfrm>
          <a:prstGeom prst="rect">
            <a:avLst/>
          </a:prstGeom>
        </p:spPr>
      </p:pic>
      <p:pic>
        <p:nvPicPr>
          <p:cNvPr id="15" name="SKMENVIROSLOGO"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13185" y="6255474"/>
            <a:ext cx="1727742" cy="332127"/>
          </a:xfrm>
          <a:prstGeom prst="rect">
            <a:avLst/>
          </a:prstGeom>
        </p:spPr>
      </p:pic>
      <p:sp>
        <p:nvSpPr>
          <p:cNvPr id="11" name="Slide Number Placeholder 5"/>
          <p:cNvSpPr>
            <a:spLocks noGrp="1"/>
          </p:cNvSpPr>
          <p:nvPr>
            <p:ph type="sldNum" sz="quarter" idx="4"/>
          </p:nvPr>
        </p:nvSpPr>
        <p:spPr>
          <a:xfrm>
            <a:off x="609441" y="6117299"/>
            <a:ext cx="781674" cy="365125"/>
          </a:xfrm>
          <a:prstGeom prst="rect">
            <a:avLst/>
          </a:prstGeom>
        </p:spPr>
        <p:txBody>
          <a:bodyPr vert="horz" lIns="0" tIns="0" rIns="0" bIns="0" rtlCol="0" anchor="b"/>
          <a:lstStyle>
            <a:lvl1pPr algn="l">
              <a:defRPr sz="1200">
                <a:solidFill>
                  <a:srgbClr val="00338D"/>
                </a:solidFill>
                <a:latin typeface="Arial" pitchFamily="34" charset="0"/>
                <a:cs typeface="Arial" pitchFamily="34" charset="0"/>
              </a:defRPr>
            </a:lvl1pPr>
          </a:lstStyle>
          <a:p>
            <a:fld id="{9B3E39EC-4BE2-4DEA-81C0-4ABC0AAB4AC0}" type="slidenum">
              <a:rPr lang="en-AU" smtClean="0"/>
              <a:pPr/>
              <a:t>‹#›</a:t>
            </a:fld>
            <a:endParaRPr lang="en-AU" dirty="0"/>
          </a:p>
        </p:txBody>
      </p:sp>
      <p:pic>
        <p:nvPicPr>
          <p:cNvPr id="9" name="JACOBSLOGO"/>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83942" y="6223911"/>
            <a:ext cx="1827239" cy="281187"/>
          </a:xfrm>
          <a:prstGeom prst="rect">
            <a:avLst/>
          </a:prstGeom>
        </p:spPr>
      </p:pic>
      <p:pic>
        <p:nvPicPr>
          <p:cNvPr id="6" name="SKMJACOBSLOGO"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00300" y="6225529"/>
            <a:ext cx="2310881" cy="279568"/>
          </a:xfrm>
          <a:prstGeom prst="rect">
            <a:avLst/>
          </a:prstGeom>
        </p:spPr>
      </p:pic>
      <p:pic>
        <p:nvPicPr>
          <p:cNvPr id="8" name="Picture 7" descr="JACOBSGUIMARLOGO"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29896" y="6212797"/>
            <a:ext cx="3181283" cy="288544"/>
          </a:xfrm>
          <a:prstGeom prst="rect">
            <a:avLst/>
          </a:prstGeom>
        </p:spPr>
      </p:pic>
      <p:pic>
        <p:nvPicPr>
          <p:cNvPr id="10" name="Picture 9" descr="JACOBSMATASISLOGO" hidden="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54970" y="6212797"/>
            <a:ext cx="3079710" cy="288544"/>
          </a:xfrm>
          <a:prstGeom prst="rect">
            <a:avLst/>
          </a:prstGeom>
        </p:spPr>
      </p:pic>
      <p:pic>
        <p:nvPicPr>
          <p:cNvPr id="12" name="Picture 11" descr="JACOBSZATELOGO" hidden="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12728" y="6241245"/>
            <a:ext cx="2998451" cy="260096"/>
          </a:xfrm>
          <a:prstGeom prst="rect">
            <a:avLst/>
          </a:prstGeom>
        </p:spPr>
      </p:pic>
      <p:pic>
        <p:nvPicPr>
          <p:cNvPr id="16" name="Picture 15" descr="JFSLLOGO" hidden="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16164" y="6228745"/>
            <a:ext cx="1178253" cy="276352"/>
          </a:xfrm>
          <a:prstGeom prst="rect">
            <a:avLst/>
          </a:prstGeom>
        </p:spPr>
      </p:pic>
    </p:spTree>
    <p:extLst>
      <p:ext uri="{BB962C8B-B14F-4D97-AF65-F5344CB8AC3E}">
        <p14:creationId xmlns:p14="http://schemas.microsoft.com/office/powerpoint/2010/main" val="3787041173"/>
      </p:ext>
    </p:extLst>
  </p:cSld>
  <p:clrMap bg1="lt1" tx1="dk1" bg2="lt2" tx2="dk2" accent1="accent1" accent2="accent2" accent3="accent3" accent4="accent4" accent5="accent5" accent6="accent6" hlink="hlink" folHlink="folHlink"/>
  <p:sldLayoutIdLst>
    <p:sldLayoutId id="2147483876" r:id="rId1"/>
    <p:sldLayoutId id="2147483877" r:id="rId2"/>
  </p:sldLayoutIdLst>
  <p:hf hdr="0" ftr="0" dt="0"/>
  <p:txStyles>
    <p:titleStyle>
      <a:lvl1pPr algn="ctr" defTabSz="1218915" rtl="0" eaLnBrk="1" latinLnBrk="0" hangingPunct="1">
        <a:spcBef>
          <a:spcPct val="0"/>
        </a:spcBef>
        <a:buNone/>
        <a:defRPr sz="5865" kern="1200">
          <a:solidFill>
            <a:schemeClr val="tx1"/>
          </a:solidFill>
          <a:latin typeface="+mj-lt"/>
          <a:ea typeface="+mj-ea"/>
          <a:cs typeface="+mj-cs"/>
        </a:defRPr>
      </a:lvl1pPr>
    </p:titleStyle>
    <p:bodyStyle>
      <a:lvl1pPr marL="457094" indent="-457094" algn="l" defTabSz="1218915" rtl="0" eaLnBrk="1" latinLnBrk="0" hangingPunct="1">
        <a:spcBef>
          <a:spcPct val="20000"/>
        </a:spcBef>
        <a:buFont typeface="Arial" pitchFamily="34" charset="0"/>
        <a:buChar char="•"/>
        <a:defRPr sz="4266" kern="1200">
          <a:solidFill>
            <a:schemeClr val="tx1"/>
          </a:solidFill>
          <a:latin typeface="+mn-lt"/>
          <a:ea typeface="+mn-ea"/>
          <a:cs typeface="+mn-cs"/>
        </a:defRPr>
      </a:lvl1pPr>
      <a:lvl2pPr marL="990368" indent="-380911" algn="l" defTabSz="1218915"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644" indent="-304729" algn="l" defTabSz="121891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915" rtl="0" eaLnBrk="1" latinLnBrk="0" hangingPunct="1">
        <a:defRPr sz="2399" kern="1200">
          <a:solidFill>
            <a:schemeClr val="tx1"/>
          </a:solidFill>
          <a:latin typeface="+mn-lt"/>
          <a:ea typeface="+mn-ea"/>
          <a:cs typeface="+mn-cs"/>
        </a:defRPr>
      </a:lvl1pPr>
      <a:lvl2pPr marL="609458" algn="l" defTabSz="1218915" rtl="0" eaLnBrk="1" latinLnBrk="0" hangingPunct="1">
        <a:defRPr sz="2399" kern="1200">
          <a:solidFill>
            <a:schemeClr val="tx1"/>
          </a:solidFill>
          <a:latin typeface="+mn-lt"/>
          <a:ea typeface="+mn-ea"/>
          <a:cs typeface="+mn-cs"/>
        </a:defRPr>
      </a:lvl2pPr>
      <a:lvl3pPr marL="1218915" algn="l" defTabSz="1218915" rtl="0" eaLnBrk="1" latinLnBrk="0" hangingPunct="1">
        <a:defRPr sz="2399" kern="1200">
          <a:solidFill>
            <a:schemeClr val="tx1"/>
          </a:solidFill>
          <a:latin typeface="+mn-lt"/>
          <a:ea typeface="+mn-ea"/>
          <a:cs typeface="+mn-cs"/>
        </a:defRPr>
      </a:lvl3pPr>
      <a:lvl4pPr marL="1828373" algn="l" defTabSz="1218915" rtl="0" eaLnBrk="1" latinLnBrk="0" hangingPunct="1">
        <a:defRPr sz="2399" kern="1200">
          <a:solidFill>
            <a:schemeClr val="tx1"/>
          </a:solidFill>
          <a:latin typeface="+mn-lt"/>
          <a:ea typeface="+mn-ea"/>
          <a:cs typeface="+mn-cs"/>
        </a:defRPr>
      </a:lvl4pPr>
      <a:lvl5pPr marL="2437830" algn="l" defTabSz="1218915" rtl="0" eaLnBrk="1" latinLnBrk="0" hangingPunct="1">
        <a:defRPr sz="2399" kern="1200">
          <a:solidFill>
            <a:schemeClr val="tx1"/>
          </a:solidFill>
          <a:latin typeface="+mn-lt"/>
          <a:ea typeface="+mn-ea"/>
          <a:cs typeface="+mn-cs"/>
        </a:defRPr>
      </a:lvl5pPr>
      <a:lvl6pPr marL="3047289" algn="l" defTabSz="1218915" rtl="0" eaLnBrk="1" latinLnBrk="0" hangingPunct="1">
        <a:defRPr sz="2399" kern="1200">
          <a:solidFill>
            <a:schemeClr val="tx1"/>
          </a:solidFill>
          <a:latin typeface="+mn-lt"/>
          <a:ea typeface="+mn-ea"/>
          <a:cs typeface="+mn-cs"/>
        </a:defRPr>
      </a:lvl6pPr>
      <a:lvl7pPr marL="3656747" algn="l" defTabSz="1218915" rtl="0" eaLnBrk="1" latinLnBrk="0" hangingPunct="1">
        <a:defRPr sz="2399" kern="1200">
          <a:solidFill>
            <a:schemeClr val="tx1"/>
          </a:solidFill>
          <a:latin typeface="+mn-lt"/>
          <a:ea typeface="+mn-ea"/>
          <a:cs typeface="+mn-cs"/>
        </a:defRPr>
      </a:lvl7pPr>
      <a:lvl8pPr marL="4266204" algn="l" defTabSz="1218915" rtl="0" eaLnBrk="1" latinLnBrk="0" hangingPunct="1">
        <a:defRPr sz="2399" kern="1200">
          <a:solidFill>
            <a:schemeClr val="tx1"/>
          </a:solidFill>
          <a:latin typeface="+mn-lt"/>
          <a:ea typeface="+mn-ea"/>
          <a:cs typeface="+mn-cs"/>
        </a:defRPr>
      </a:lvl8pPr>
      <a:lvl9pPr marL="4875662" algn="l" defTabSz="1218915" rtl="0" eaLnBrk="1" latinLnBrk="0" hangingPunct="1">
        <a:defRPr sz="23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bwMode="black">
          <a:xfrm>
            <a:off x="0" y="-4484"/>
            <a:ext cx="12188825" cy="68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659"/>
          </a:p>
        </p:txBody>
      </p:sp>
      <p:pic>
        <p:nvPicPr>
          <p:cNvPr id="6" name="SKMENVIROSLOGO"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93910" y="6065816"/>
            <a:ext cx="1811587" cy="470665"/>
          </a:xfrm>
          <a:prstGeom prst="rect">
            <a:avLst/>
          </a:prstGeom>
        </p:spPr>
      </p:pic>
      <p:pic>
        <p:nvPicPr>
          <p:cNvPr id="11" name="SKMCBLOGO"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08876" y="6173169"/>
            <a:ext cx="1825487" cy="280919"/>
          </a:xfrm>
          <a:prstGeom prst="rect">
            <a:avLst/>
          </a:prstGeom>
        </p:spPr>
      </p:pic>
      <p:pic>
        <p:nvPicPr>
          <p:cNvPr id="12" name="SKMMMALOGO"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29313" y="6102879"/>
            <a:ext cx="1779870" cy="395628"/>
          </a:xfrm>
          <a:prstGeom prst="rect">
            <a:avLst/>
          </a:prstGeom>
        </p:spPr>
      </p:pic>
      <p:sp>
        <p:nvSpPr>
          <p:cNvPr id="14" name="Slide Number Placeholder 5"/>
          <p:cNvSpPr>
            <a:spLocks noGrp="1"/>
          </p:cNvSpPr>
          <p:nvPr>
            <p:ph type="sldNum" sz="quarter" idx="4"/>
          </p:nvPr>
        </p:nvSpPr>
        <p:spPr>
          <a:xfrm>
            <a:off x="609441" y="6117299"/>
            <a:ext cx="781674" cy="365125"/>
          </a:xfrm>
          <a:prstGeom prst="rect">
            <a:avLst/>
          </a:prstGeom>
          <a:noFill/>
        </p:spPr>
        <p:txBody>
          <a:bodyPr vert="horz" lIns="0" tIns="0" rIns="0" bIns="0" rtlCol="0" anchor="b"/>
          <a:lstStyle>
            <a:lvl1pPr algn="l">
              <a:defRPr sz="1200">
                <a:solidFill>
                  <a:schemeClr val="tx1"/>
                </a:solidFill>
                <a:latin typeface="Arial" pitchFamily="34" charset="0"/>
                <a:cs typeface="Arial" pitchFamily="34" charset="0"/>
              </a:defRPr>
            </a:lvl1pPr>
          </a:lstStyle>
          <a:p>
            <a:fld id="{9B3E39EC-4BE2-4DEA-81C0-4ABC0AAB4AC0}" type="slidenum">
              <a:rPr lang="en-AU" smtClean="0"/>
              <a:pPr/>
              <a:t>‹#›</a:t>
            </a:fld>
            <a:endParaRPr lang="en-AU" dirty="0"/>
          </a:p>
        </p:txBody>
      </p:sp>
      <p:pic>
        <p:nvPicPr>
          <p:cNvPr id="10" name="JACOBSLOGO"/>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83942" y="6228598"/>
            <a:ext cx="1827239" cy="271813"/>
          </a:xfrm>
          <a:prstGeom prst="rect">
            <a:avLst/>
          </a:prstGeom>
        </p:spPr>
      </p:pic>
      <p:pic>
        <p:nvPicPr>
          <p:cNvPr id="9" name="SKMJACOBSLOGO" hidden="1"/>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8453010" y="6182726"/>
            <a:ext cx="3158169" cy="36355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JACOBSGUIMARLOGO"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90834" y="6220925"/>
            <a:ext cx="3120346" cy="280416"/>
          </a:xfrm>
          <a:prstGeom prst="rect">
            <a:avLst/>
          </a:prstGeom>
        </p:spPr>
      </p:pic>
      <p:pic>
        <p:nvPicPr>
          <p:cNvPr id="16" name="Picture 15" descr="JACOBSMATASISLOGO" hidden="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94056" y="6212797"/>
            <a:ext cx="3079716" cy="288544"/>
          </a:xfrm>
          <a:prstGeom prst="rect">
            <a:avLst/>
          </a:prstGeom>
        </p:spPr>
      </p:pic>
      <p:pic>
        <p:nvPicPr>
          <p:cNvPr id="17" name="Picture 16" descr="JACOBSZATELOGO" hidden="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90041" y="6241267"/>
            <a:ext cx="2998203" cy="260075"/>
          </a:xfrm>
          <a:prstGeom prst="rect">
            <a:avLst/>
          </a:prstGeom>
        </p:spPr>
      </p:pic>
      <p:pic>
        <p:nvPicPr>
          <p:cNvPr id="18" name="Picture 17" descr="JFSLLOGO" hidden="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32924" y="6227869"/>
            <a:ext cx="1178256" cy="276352"/>
          </a:xfrm>
          <a:prstGeom prst="rect">
            <a:avLst/>
          </a:prstGeom>
        </p:spPr>
      </p:pic>
    </p:spTree>
    <p:extLst>
      <p:ext uri="{BB962C8B-B14F-4D97-AF65-F5344CB8AC3E}">
        <p14:creationId xmlns:p14="http://schemas.microsoft.com/office/powerpoint/2010/main" val="3077154608"/>
      </p:ext>
    </p:extLst>
  </p:cSld>
  <p:clrMap bg1="lt1" tx1="dk1" bg2="lt2" tx2="dk2" accent1="accent1" accent2="accent2" accent3="accent3" accent4="accent4" accent5="accent5" accent6="accent6" hlink="hlink" folHlink="folHlink"/>
  <p:sldLayoutIdLst>
    <p:sldLayoutId id="2147483879" r:id="rId1"/>
    <p:sldLayoutId id="2147483880" r:id="rId2"/>
  </p:sldLayoutIdLst>
  <p:hf hdr="0" ftr="0" dt="0"/>
  <p:txStyles>
    <p:titleStyle>
      <a:lvl1pPr algn="ctr" defTabSz="1218915" rtl="0" eaLnBrk="1" latinLnBrk="0" hangingPunct="1">
        <a:spcBef>
          <a:spcPct val="0"/>
        </a:spcBef>
        <a:buNone/>
        <a:defRPr sz="5865" kern="1200">
          <a:solidFill>
            <a:schemeClr val="tx1"/>
          </a:solidFill>
          <a:latin typeface="+mj-lt"/>
          <a:ea typeface="+mj-ea"/>
          <a:cs typeface="+mj-cs"/>
        </a:defRPr>
      </a:lvl1pPr>
    </p:titleStyle>
    <p:bodyStyle>
      <a:lvl1pPr marL="457094" indent="-457094" algn="l" defTabSz="1218915" rtl="0" eaLnBrk="1" latinLnBrk="0" hangingPunct="1">
        <a:spcBef>
          <a:spcPct val="20000"/>
        </a:spcBef>
        <a:buFont typeface="Arial" pitchFamily="34" charset="0"/>
        <a:buChar char="•"/>
        <a:defRPr sz="4266" kern="1200">
          <a:solidFill>
            <a:schemeClr val="tx1"/>
          </a:solidFill>
          <a:latin typeface="+mn-lt"/>
          <a:ea typeface="+mn-ea"/>
          <a:cs typeface="+mn-cs"/>
        </a:defRPr>
      </a:lvl1pPr>
      <a:lvl2pPr marL="990368" indent="-380911" algn="l" defTabSz="1218915"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644" indent="-304729" algn="l" defTabSz="121891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915" rtl="0" eaLnBrk="1" latinLnBrk="0" hangingPunct="1">
        <a:defRPr sz="2399" kern="1200">
          <a:solidFill>
            <a:schemeClr val="tx1"/>
          </a:solidFill>
          <a:latin typeface="+mn-lt"/>
          <a:ea typeface="+mn-ea"/>
          <a:cs typeface="+mn-cs"/>
        </a:defRPr>
      </a:lvl1pPr>
      <a:lvl2pPr marL="609458" algn="l" defTabSz="1218915" rtl="0" eaLnBrk="1" latinLnBrk="0" hangingPunct="1">
        <a:defRPr sz="2399" kern="1200">
          <a:solidFill>
            <a:schemeClr val="tx1"/>
          </a:solidFill>
          <a:latin typeface="+mn-lt"/>
          <a:ea typeface="+mn-ea"/>
          <a:cs typeface="+mn-cs"/>
        </a:defRPr>
      </a:lvl2pPr>
      <a:lvl3pPr marL="1218915" algn="l" defTabSz="1218915" rtl="0" eaLnBrk="1" latinLnBrk="0" hangingPunct="1">
        <a:defRPr sz="2399" kern="1200">
          <a:solidFill>
            <a:schemeClr val="tx1"/>
          </a:solidFill>
          <a:latin typeface="+mn-lt"/>
          <a:ea typeface="+mn-ea"/>
          <a:cs typeface="+mn-cs"/>
        </a:defRPr>
      </a:lvl3pPr>
      <a:lvl4pPr marL="1828373" algn="l" defTabSz="1218915" rtl="0" eaLnBrk="1" latinLnBrk="0" hangingPunct="1">
        <a:defRPr sz="2399" kern="1200">
          <a:solidFill>
            <a:schemeClr val="tx1"/>
          </a:solidFill>
          <a:latin typeface="+mn-lt"/>
          <a:ea typeface="+mn-ea"/>
          <a:cs typeface="+mn-cs"/>
        </a:defRPr>
      </a:lvl4pPr>
      <a:lvl5pPr marL="2437830" algn="l" defTabSz="1218915" rtl="0" eaLnBrk="1" latinLnBrk="0" hangingPunct="1">
        <a:defRPr sz="2399" kern="1200">
          <a:solidFill>
            <a:schemeClr val="tx1"/>
          </a:solidFill>
          <a:latin typeface="+mn-lt"/>
          <a:ea typeface="+mn-ea"/>
          <a:cs typeface="+mn-cs"/>
        </a:defRPr>
      </a:lvl5pPr>
      <a:lvl6pPr marL="3047289" algn="l" defTabSz="1218915" rtl="0" eaLnBrk="1" latinLnBrk="0" hangingPunct="1">
        <a:defRPr sz="2399" kern="1200">
          <a:solidFill>
            <a:schemeClr val="tx1"/>
          </a:solidFill>
          <a:latin typeface="+mn-lt"/>
          <a:ea typeface="+mn-ea"/>
          <a:cs typeface="+mn-cs"/>
        </a:defRPr>
      </a:lvl6pPr>
      <a:lvl7pPr marL="3656747" algn="l" defTabSz="1218915" rtl="0" eaLnBrk="1" latinLnBrk="0" hangingPunct="1">
        <a:defRPr sz="2399" kern="1200">
          <a:solidFill>
            <a:schemeClr val="tx1"/>
          </a:solidFill>
          <a:latin typeface="+mn-lt"/>
          <a:ea typeface="+mn-ea"/>
          <a:cs typeface="+mn-cs"/>
        </a:defRPr>
      </a:lvl7pPr>
      <a:lvl8pPr marL="4266204" algn="l" defTabSz="1218915" rtl="0" eaLnBrk="1" latinLnBrk="0" hangingPunct="1">
        <a:defRPr sz="2399" kern="1200">
          <a:solidFill>
            <a:schemeClr val="tx1"/>
          </a:solidFill>
          <a:latin typeface="+mn-lt"/>
          <a:ea typeface="+mn-ea"/>
          <a:cs typeface="+mn-cs"/>
        </a:defRPr>
      </a:lvl8pPr>
      <a:lvl9pPr marL="4875662" algn="l" defTabSz="1218915" rtl="0" eaLnBrk="1" latinLnBrk="0" hangingPunct="1">
        <a:defRPr sz="239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SKMENVIROSLOGO"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3910" y="6065816"/>
            <a:ext cx="1811587" cy="470665"/>
          </a:xfrm>
          <a:prstGeom prst="rect">
            <a:avLst/>
          </a:prstGeom>
        </p:spPr>
      </p:pic>
      <p:pic>
        <p:nvPicPr>
          <p:cNvPr id="11" name="SKMCBLOGO"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08876" y="6173169"/>
            <a:ext cx="1825487" cy="280919"/>
          </a:xfrm>
          <a:prstGeom prst="rect">
            <a:avLst/>
          </a:prstGeom>
        </p:spPr>
      </p:pic>
      <p:pic>
        <p:nvPicPr>
          <p:cNvPr id="12" name="SKMMMALOGO"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9313" y="6102879"/>
            <a:ext cx="1779870" cy="395628"/>
          </a:xfrm>
          <a:prstGeom prst="rect">
            <a:avLst/>
          </a:prstGeom>
        </p:spPr>
      </p:pic>
    </p:spTree>
    <p:extLst>
      <p:ext uri="{BB962C8B-B14F-4D97-AF65-F5344CB8AC3E}">
        <p14:creationId xmlns:p14="http://schemas.microsoft.com/office/powerpoint/2010/main" val="1377490337"/>
      </p:ext>
    </p:extLst>
  </p:cSld>
  <p:clrMap bg1="lt1" tx1="dk1" bg2="lt2" tx2="dk2" accent1="accent1" accent2="accent2" accent3="accent3" accent4="accent4" accent5="accent5" accent6="accent6" hlink="hlink" folHlink="folHlink"/>
  <p:sldLayoutIdLst>
    <p:sldLayoutId id="2147483854" r:id="rId1"/>
  </p:sldLayoutIdLst>
  <p:hf hdr="0" ftr="0" dt="0"/>
  <p:txStyles>
    <p:titleStyle>
      <a:lvl1pPr algn="l" defTabSz="1218915" rtl="0" eaLnBrk="1" latinLnBrk="0" hangingPunct="1">
        <a:spcBef>
          <a:spcPct val="0"/>
        </a:spcBef>
        <a:buNone/>
        <a:defRPr sz="3732" b="1" kern="1200">
          <a:solidFill>
            <a:schemeClr val="bg1"/>
          </a:solidFill>
          <a:latin typeface="Arial" pitchFamily="34" charset="0"/>
          <a:ea typeface="+mj-ea"/>
          <a:cs typeface="Arial" pitchFamily="34" charset="0"/>
        </a:defRPr>
      </a:lvl1pPr>
    </p:titleStyle>
    <p:bodyStyle>
      <a:lvl1pPr marL="457094" indent="-457094" algn="l" defTabSz="1218915" rtl="0" eaLnBrk="1" latinLnBrk="0" hangingPunct="1">
        <a:spcBef>
          <a:spcPct val="20000"/>
        </a:spcBef>
        <a:buFont typeface="Arial" pitchFamily="34" charset="0"/>
        <a:buChar char="•"/>
        <a:defRPr sz="4266" kern="1200">
          <a:solidFill>
            <a:schemeClr val="tx1"/>
          </a:solidFill>
          <a:latin typeface="+mn-lt"/>
          <a:ea typeface="+mn-ea"/>
          <a:cs typeface="+mn-cs"/>
        </a:defRPr>
      </a:lvl1pPr>
      <a:lvl2pPr marL="990368" indent="-380911" algn="l" defTabSz="1218915"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644" indent="-304729" algn="l" defTabSz="121891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915" rtl="0" eaLnBrk="1" latinLnBrk="0" hangingPunct="1">
        <a:defRPr sz="2399" kern="1200">
          <a:solidFill>
            <a:schemeClr val="tx1"/>
          </a:solidFill>
          <a:latin typeface="+mn-lt"/>
          <a:ea typeface="+mn-ea"/>
          <a:cs typeface="+mn-cs"/>
        </a:defRPr>
      </a:lvl1pPr>
      <a:lvl2pPr marL="609458" algn="l" defTabSz="1218915" rtl="0" eaLnBrk="1" latinLnBrk="0" hangingPunct="1">
        <a:defRPr sz="2399" kern="1200">
          <a:solidFill>
            <a:schemeClr val="tx1"/>
          </a:solidFill>
          <a:latin typeface="+mn-lt"/>
          <a:ea typeface="+mn-ea"/>
          <a:cs typeface="+mn-cs"/>
        </a:defRPr>
      </a:lvl2pPr>
      <a:lvl3pPr marL="1218915" algn="l" defTabSz="1218915" rtl="0" eaLnBrk="1" latinLnBrk="0" hangingPunct="1">
        <a:defRPr sz="2399" kern="1200">
          <a:solidFill>
            <a:schemeClr val="tx1"/>
          </a:solidFill>
          <a:latin typeface="+mn-lt"/>
          <a:ea typeface="+mn-ea"/>
          <a:cs typeface="+mn-cs"/>
        </a:defRPr>
      </a:lvl3pPr>
      <a:lvl4pPr marL="1828373" algn="l" defTabSz="1218915" rtl="0" eaLnBrk="1" latinLnBrk="0" hangingPunct="1">
        <a:defRPr sz="2399" kern="1200">
          <a:solidFill>
            <a:schemeClr val="tx1"/>
          </a:solidFill>
          <a:latin typeface="+mn-lt"/>
          <a:ea typeface="+mn-ea"/>
          <a:cs typeface="+mn-cs"/>
        </a:defRPr>
      </a:lvl4pPr>
      <a:lvl5pPr marL="2437830" algn="l" defTabSz="1218915" rtl="0" eaLnBrk="1" latinLnBrk="0" hangingPunct="1">
        <a:defRPr sz="2399" kern="1200">
          <a:solidFill>
            <a:schemeClr val="tx1"/>
          </a:solidFill>
          <a:latin typeface="+mn-lt"/>
          <a:ea typeface="+mn-ea"/>
          <a:cs typeface="+mn-cs"/>
        </a:defRPr>
      </a:lvl5pPr>
      <a:lvl6pPr marL="3047289" algn="l" defTabSz="1218915" rtl="0" eaLnBrk="1" latinLnBrk="0" hangingPunct="1">
        <a:defRPr sz="2399" kern="1200">
          <a:solidFill>
            <a:schemeClr val="tx1"/>
          </a:solidFill>
          <a:latin typeface="+mn-lt"/>
          <a:ea typeface="+mn-ea"/>
          <a:cs typeface="+mn-cs"/>
        </a:defRPr>
      </a:lvl6pPr>
      <a:lvl7pPr marL="3656747" algn="l" defTabSz="1218915" rtl="0" eaLnBrk="1" latinLnBrk="0" hangingPunct="1">
        <a:defRPr sz="2399" kern="1200">
          <a:solidFill>
            <a:schemeClr val="tx1"/>
          </a:solidFill>
          <a:latin typeface="+mn-lt"/>
          <a:ea typeface="+mn-ea"/>
          <a:cs typeface="+mn-cs"/>
        </a:defRPr>
      </a:lvl7pPr>
      <a:lvl8pPr marL="4266204" algn="l" defTabSz="1218915" rtl="0" eaLnBrk="1" latinLnBrk="0" hangingPunct="1">
        <a:defRPr sz="2399" kern="1200">
          <a:solidFill>
            <a:schemeClr val="tx1"/>
          </a:solidFill>
          <a:latin typeface="+mn-lt"/>
          <a:ea typeface="+mn-ea"/>
          <a:cs typeface="+mn-cs"/>
        </a:defRPr>
      </a:lvl8pPr>
      <a:lvl9pPr marL="4875662" algn="l" defTabSz="1218915"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gif"/></Relationships>
</file>

<file path=ppt/slides/_rels/slide10.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jpeg"/><Relationship Id="rId10" Type="http://schemas.openxmlformats.org/officeDocument/2006/relationships/image" Target="../media/image60.png"/><Relationship Id="rId4" Type="http://schemas.openxmlformats.org/officeDocument/2006/relationships/image" Target="../media/image54.jpeg"/><Relationship Id="rId9" Type="http://schemas.openxmlformats.org/officeDocument/2006/relationships/image" Target="../media/image59.jpeg"/></Relationships>
</file>

<file path=ppt/slides/_rels/slide1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1.xml"/><Relationship Id="rId1" Type="http://schemas.openxmlformats.org/officeDocument/2006/relationships/vmlDrawing" Target="../drawings/vmlDrawing1.vml"/><Relationship Id="rId5" Type="http://schemas.openxmlformats.org/officeDocument/2006/relationships/image" Target="../media/image63.e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image" Target="../media/image64.jpeg"/><Relationship Id="rId7"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67.emf"/><Relationship Id="rId5" Type="http://schemas.openxmlformats.org/officeDocument/2006/relationships/image" Target="../media/image66.png"/><Relationship Id="rId10" Type="http://schemas.openxmlformats.org/officeDocument/2006/relationships/image" Target="../media/image41.png"/><Relationship Id="rId4" Type="http://schemas.openxmlformats.org/officeDocument/2006/relationships/image" Target="../media/image65.png"/><Relationship Id="rId9" Type="http://schemas.openxmlformats.org/officeDocument/2006/relationships/image" Target="../media/image70.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75.emf"/></Relationships>
</file>

<file path=ppt/slides/_rels/slide1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85.jpeg"/></Relationships>
</file>

<file path=ppt/slides/_rels/slide2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87.jpeg"/></Relationships>
</file>

<file path=ppt/slides/_rels/slide2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emf"/><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98.wmf"/><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99.wmf"/><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103.jpeg"/></Relationships>
</file>

<file path=ppt/slides/_rels/slide3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11.xml"/><Relationship Id="rId4" Type="http://schemas.openxmlformats.org/officeDocument/2006/relationships/image" Target="../media/image106.png"/></Relationships>
</file>

<file path=ppt/slides/_rels/slide4.xml.rels><?xml version="1.0" encoding="UTF-8" standalone="yes"?>
<Relationships xmlns="http://schemas.openxmlformats.org/package/2006/relationships"><Relationship Id="rId3" Type="http://schemas.openxmlformats.org/officeDocument/2006/relationships/hyperlink" Target="http://www.tnwatchablewildlife.org/details2.cfm?sort=aounumber&amp;uid=11070111451226968&amp;commonname=Copperhead&amp;DISPLAYHABITAT=&amp;typename=Reptile&amp;Taxonomicgroup=Reptile"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38.png"/><Relationship Id="rId4" Type="http://schemas.openxmlformats.org/officeDocument/2006/relationships/image" Target="../media/image39.png"/></Relationships>
</file>

<file path=ppt/slides/_rels/slide4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1.xml"/><Relationship Id="rId4" Type="http://schemas.openxmlformats.org/officeDocument/2006/relationships/image" Target="../media/image109.png"/></Relationships>
</file>

<file path=ppt/slides/_rels/slide4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jp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114.jpeg"/><Relationship Id="rId5" Type="http://schemas.openxmlformats.org/officeDocument/2006/relationships/image" Target="../media/image113.pn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png"/></Relationships>
</file>

<file path=ppt/slides/_rels/slide45.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8.png"/><Relationship Id="rId18" Type="http://schemas.openxmlformats.org/officeDocument/2006/relationships/image" Target="../media/image133.png"/><Relationship Id="rId3" Type="http://schemas.openxmlformats.org/officeDocument/2006/relationships/image" Target="../media/image111.png"/><Relationship Id="rId21" Type="http://schemas.openxmlformats.org/officeDocument/2006/relationships/image" Target="../media/image136.jpg"/><Relationship Id="rId7" Type="http://schemas.openxmlformats.org/officeDocument/2006/relationships/image" Target="../media/image122.jpeg"/><Relationship Id="rId12" Type="http://schemas.openxmlformats.org/officeDocument/2006/relationships/image" Target="../media/image127.png"/><Relationship Id="rId17" Type="http://schemas.openxmlformats.org/officeDocument/2006/relationships/image" Target="../media/image132.png"/><Relationship Id="rId2" Type="http://schemas.openxmlformats.org/officeDocument/2006/relationships/notesSlide" Target="../notesSlides/notesSlide32.xml"/><Relationship Id="rId16" Type="http://schemas.openxmlformats.org/officeDocument/2006/relationships/image" Target="../media/image131.png"/><Relationship Id="rId20" Type="http://schemas.openxmlformats.org/officeDocument/2006/relationships/image" Target="../media/image135.png"/><Relationship Id="rId1" Type="http://schemas.openxmlformats.org/officeDocument/2006/relationships/slideLayout" Target="../slideLayouts/slideLayout11.xml"/><Relationship Id="rId6" Type="http://schemas.openxmlformats.org/officeDocument/2006/relationships/image" Target="../media/image121.jpeg"/><Relationship Id="rId11" Type="http://schemas.openxmlformats.org/officeDocument/2006/relationships/image" Target="../media/image126.png"/><Relationship Id="rId5" Type="http://schemas.openxmlformats.org/officeDocument/2006/relationships/image" Target="../media/image120.jpeg"/><Relationship Id="rId15" Type="http://schemas.openxmlformats.org/officeDocument/2006/relationships/image" Target="../media/image130.png"/><Relationship Id="rId10" Type="http://schemas.openxmlformats.org/officeDocument/2006/relationships/image" Target="../media/image125.png"/><Relationship Id="rId19" Type="http://schemas.openxmlformats.org/officeDocument/2006/relationships/image" Target="../media/image134.png"/><Relationship Id="rId4" Type="http://schemas.openxmlformats.org/officeDocument/2006/relationships/image" Target="../media/image119.jpg"/><Relationship Id="rId9" Type="http://schemas.openxmlformats.org/officeDocument/2006/relationships/image" Target="../media/image124.png"/><Relationship Id="rId14" Type="http://schemas.openxmlformats.org/officeDocument/2006/relationships/image" Target="../media/image129.png"/><Relationship Id="rId22" Type="http://schemas.openxmlformats.org/officeDocument/2006/relationships/image" Target="../media/image137.png"/></Relationships>
</file>

<file path=ppt/slides/_rels/slide4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140.png"/></Relationships>
</file>

<file path=ppt/slides/_rels/slide4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image" Target="../media/image142.jpeg"/></Relationships>
</file>

<file path=ppt/slides/_rels/slide4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50.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image" Target="../media/image145.png"/><Relationship Id="rId1" Type="http://schemas.openxmlformats.org/officeDocument/2006/relationships/slideLayout" Target="../slideLayouts/slideLayout11.xml"/><Relationship Id="rId4" Type="http://schemas.openxmlformats.org/officeDocument/2006/relationships/image" Target="../media/image147.jpg"/></Relationships>
</file>

<file path=ppt/slides/_rels/slide5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149.jpeg"/></Relationships>
</file>

<file path=ppt/slides/_rels/slide5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152.jpg"/><Relationship Id="rId4" Type="http://schemas.openxmlformats.org/officeDocument/2006/relationships/image" Target="../media/image151.jpeg"/></Relationships>
</file>

<file path=ppt/slides/_rels/slide5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49.jpeg"/></Relationships>
</file>

<file path=ppt/slides/_rels/slide5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156.png"/></Relationships>
</file>

<file path=ppt/slides/_rels/slide55.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41.png"/><Relationship Id="rId2" Type="http://schemas.openxmlformats.org/officeDocument/2006/relationships/image" Target="../media/image157.png"/><Relationship Id="rId1" Type="http://schemas.openxmlformats.org/officeDocument/2006/relationships/slideLayout" Target="../slideLayouts/slideLayout13.xml"/><Relationship Id="rId6" Type="http://schemas.openxmlformats.org/officeDocument/2006/relationships/image" Target="../media/image161.jpeg"/><Relationship Id="rId5" Type="http://schemas.openxmlformats.org/officeDocument/2006/relationships/image" Target="../media/image160.png"/><Relationship Id="rId4" Type="http://schemas.openxmlformats.org/officeDocument/2006/relationships/image" Target="../media/image159.png"/></Relationships>
</file>

<file path=ppt/slides/_rels/slide56.xml.rels><?xml version="1.0" encoding="UTF-8" standalone="yes"?>
<Relationships xmlns="http://schemas.openxmlformats.org/package/2006/relationships"><Relationship Id="rId3" Type="http://schemas.openxmlformats.org/officeDocument/2006/relationships/image" Target="../media/image163.png"/><Relationship Id="rId7" Type="http://schemas.openxmlformats.org/officeDocument/2006/relationships/image" Target="../media/image41.png"/><Relationship Id="rId2" Type="http://schemas.openxmlformats.org/officeDocument/2006/relationships/image" Target="../media/image162.png"/><Relationship Id="rId1" Type="http://schemas.openxmlformats.org/officeDocument/2006/relationships/slideLayout" Target="../slideLayouts/slideLayout13.xml"/><Relationship Id="rId6" Type="http://schemas.openxmlformats.org/officeDocument/2006/relationships/image" Target="../media/image161.jpeg"/><Relationship Id="rId5" Type="http://schemas.openxmlformats.org/officeDocument/2006/relationships/image" Target="../media/image165.png"/><Relationship Id="rId4" Type="http://schemas.openxmlformats.org/officeDocument/2006/relationships/image" Target="../media/image164.png"/></Relationships>
</file>

<file path=ppt/slides/_rels/slide57.xml.rels><?xml version="1.0" encoding="UTF-8" standalone="yes"?>
<Relationships xmlns="http://schemas.openxmlformats.org/package/2006/relationships"><Relationship Id="rId3" Type="http://schemas.openxmlformats.org/officeDocument/2006/relationships/image" Target="../media/image167.png"/><Relationship Id="rId7" Type="http://schemas.openxmlformats.org/officeDocument/2006/relationships/image" Target="../media/image41.png"/><Relationship Id="rId2" Type="http://schemas.openxmlformats.org/officeDocument/2006/relationships/image" Target="../media/image166.png"/><Relationship Id="rId1" Type="http://schemas.openxmlformats.org/officeDocument/2006/relationships/slideLayout" Target="../slideLayouts/slideLayout13.xml"/><Relationship Id="rId6" Type="http://schemas.openxmlformats.org/officeDocument/2006/relationships/image" Target="../media/image161.jpeg"/><Relationship Id="rId5" Type="http://schemas.openxmlformats.org/officeDocument/2006/relationships/image" Target="../media/image169.png"/><Relationship Id="rId4" Type="http://schemas.openxmlformats.org/officeDocument/2006/relationships/image" Target="../media/image168.png"/></Relationships>
</file>

<file path=ppt/slides/_rels/slide58.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image" Target="../media/image170.jp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173.jpg"/></Relationships>
</file>

<file path=ppt/slides/_rels/slide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01.pn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43.xml"/><Relationship Id="rId1" Type="http://schemas.openxmlformats.org/officeDocument/2006/relationships/slideLayout" Target="../slideLayouts/slideLayout11.xml"/><Relationship Id="rId4" Type="http://schemas.openxmlformats.org/officeDocument/2006/relationships/image" Target="../media/image176.jp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47.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9A190C-EB0E-4326-B94A-6FAFD106C8C3}"/>
              </a:ext>
            </a:extLst>
          </p:cNvPr>
          <p:cNvSpPr/>
          <p:nvPr/>
        </p:nvSpPr>
        <p:spPr>
          <a:xfrm>
            <a:off x="0" y="2689955"/>
            <a:ext cx="12188825" cy="1475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2933863-9132-458E-936A-70B3676AB4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7252" r="11597"/>
          <a:stretch/>
        </p:blipFill>
        <p:spPr>
          <a:xfrm>
            <a:off x="0" y="2925762"/>
            <a:ext cx="12198032" cy="3932237"/>
          </a:xfrm>
          <a:prstGeom prst="rect">
            <a:avLst/>
          </a:prstGeom>
        </p:spPr>
      </p:pic>
      <p:sp>
        <p:nvSpPr>
          <p:cNvPr id="4" name="Title 3">
            <a:extLst>
              <a:ext uri="{FF2B5EF4-FFF2-40B4-BE49-F238E27FC236}">
                <a16:creationId xmlns:a16="http://schemas.microsoft.com/office/drawing/2014/main" id="{F51AEDE8-31BA-47F5-82E9-E4A867187D48}"/>
              </a:ext>
            </a:extLst>
          </p:cNvPr>
          <p:cNvSpPr>
            <a:spLocks noGrp="1"/>
          </p:cNvSpPr>
          <p:nvPr>
            <p:ph type="ctrTitle"/>
          </p:nvPr>
        </p:nvSpPr>
        <p:spPr>
          <a:xfrm>
            <a:off x="558800" y="431800"/>
            <a:ext cx="5289107" cy="2339060"/>
          </a:xfrm>
          <a:solidFill>
            <a:schemeClr val="bg1"/>
          </a:solidFill>
        </p:spPr>
        <p:txBody>
          <a:bodyPr>
            <a:normAutofit/>
          </a:bodyPr>
          <a:lstStyle/>
          <a:p>
            <a:r>
              <a:rPr lang="en-US" sz="2800" dirty="0">
                <a:solidFill>
                  <a:schemeClr val="tx1">
                    <a:lumMod val="85000"/>
                    <a:lumOff val="15000"/>
                  </a:schemeClr>
                </a:solidFill>
              </a:rPr>
              <a:t>Long-Term Performance </a:t>
            </a:r>
            <a:br>
              <a:rPr lang="en-US" sz="2800" dirty="0">
                <a:solidFill>
                  <a:schemeClr val="tx1">
                    <a:lumMod val="85000"/>
                    <a:lumOff val="15000"/>
                  </a:schemeClr>
                </a:solidFill>
              </a:rPr>
            </a:br>
            <a:r>
              <a:rPr lang="en-US" sz="2800" dirty="0">
                <a:solidFill>
                  <a:schemeClr val="tx1">
                    <a:lumMod val="85000"/>
                    <a:lumOff val="15000"/>
                  </a:schemeClr>
                </a:solidFill>
              </a:rPr>
              <a:t>of Biochemical Reactors </a:t>
            </a:r>
            <a:br>
              <a:rPr lang="en-US" sz="2800" dirty="0">
                <a:solidFill>
                  <a:schemeClr val="tx1">
                    <a:lumMod val="85000"/>
                    <a:lumOff val="15000"/>
                  </a:schemeClr>
                </a:solidFill>
              </a:rPr>
            </a:br>
            <a:r>
              <a:rPr lang="en-US" sz="2800" dirty="0">
                <a:solidFill>
                  <a:schemeClr val="tx1">
                    <a:lumMod val="85000"/>
                    <a:lumOff val="15000"/>
                  </a:schemeClr>
                </a:solidFill>
              </a:rPr>
              <a:t>for </a:t>
            </a:r>
            <a:r>
              <a:rPr lang="en-US" sz="2800" b="1" dirty="0">
                <a:solidFill>
                  <a:schemeClr val="tx1">
                    <a:lumMod val="85000"/>
                    <a:lumOff val="15000"/>
                  </a:schemeClr>
                </a:solidFill>
              </a:rPr>
              <a:t>Passive Treatment </a:t>
            </a:r>
            <a:br>
              <a:rPr lang="en-US" sz="2800" b="1" dirty="0">
                <a:solidFill>
                  <a:schemeClr val="tx1">
                    <a:lumMod val="85000"/>
                    <a:lumOff val="15000"/>
                  </a:schemeClr>
                </a:solidFill>
              </a:rPr>
            </a:br>
            <a:r>
              <a:rPr lang="en-US" sz="2800" b="1" dirty="0">
                <a:solidFill>
                  <a:schemeClr val="tx1">
                    <a:lumMod val="85000"/>
                    <a:lumOff val="15000"/>
                  </a:schemeClr>
                </a:solidFill>
              </a:rPr>
              <a:t>of Mine-Impacted Water</a:t>
            </a:r>
          </a:p>
        </p:txBody>
      </p:sp>
      <p:sp>
        <p:nvSpPr>
          <p:cNvPr id="6" name="Text Placeholder 5">
            <a:extLst>
              <a:ext uri="{FF2B5EF4-FFF2-40B4-BE49-F238E27FC236}">
                <a16:creationId xmlns:a16="http://schemas.microsoft.com/office/drawing/2014/main" id="{E33B7CF8-F5F0-4B7F-B9A2-0B3EDF869FC1}"/>
              </a:ext>
            </a:extLst>
          </p:cNvPr>
          <p:cNvSpPr>
            <a:spLocks noGrp="1"/>
          </p:cNvSpPr>
          <p:nvPr>
            <p:ph type="body" sz="quarter" idx="12"/>
          </p:nvPr>
        </p:nvSpPr>
        <p:spPr>
          <a:xfrm>
            <a:off x="6207125" y="1770132"/>
            <a:ext cx="7135413" cy="947565"/>
          </a:xfrm>
        </p:spPr>
        <p:txBody>
          <a:bodyPr lIns="0" tIns="0" rIns="0" bIns="0" anchor="b" anchorCtr="0"/>
          <a:lstStyle/>
          <a:p>
            <a:pPr>
              <a:spcBef>
                <a:spcPts val="800"/>
              </a:spcBef>
              <a:spcAft>
                <a:spcPts val="800"/>
              </a:spcAft>
            </a:pPr>
            <a:r>
              <a:rPr lang="en-AU" sz="1600" b="1" dirty="0">
                <a:solidFill>
                  <a:schemeClr val="tx1">
                    <a:lumMod val="85000"/>
                    <a:lumOff val="15000"/>
                  </a:schemeClr>
                </a:solidFill>
              </a:rPr>
              <a:t>Robert (“B.T.”) Thomas</a:t>
            </a:r>
            <a:br>
              <a:rPr lang="en-AU" sz="1600" b="1" dirty="0">
                <a:solidFill>
                  <a:schemeClr val="tx1">
                    <a:lumMod val="85000"/>
                    <a:lumOff val="15000"/>
                  </a:schemeClr>
                </a:solidFill>
              </a:rPr>
            </a:br>
            <a:r>
              <a:rPr lang="en-AU" sz="1600" b="1" dirty="0">
                <a:solidFill>
                  <a:schemeClr val="tx1">
                    <a:lumMod val="85000"/>
                    <a:lumOff val="15000"/>
                  </a:schemeClr>
                </a:solidFill>
              </a:rPr>
              <a:t>Jim Bays</a:t>
            </a:r>
          </a:p>
          <a:p>
            <a:pPr>
              <a:spcBef>
                <a:spcPts val="800"/>
              </a:spcBef>
              <a:spcAft>
                <a:spcPts val="800"/>
              </a:spcAft>
            </a:pPr>
            <a:r>
              <a:rPr lang="en-AU" dirty="0">
                <a:solidFill>
                  <a:schemeClr val="tx1">
                    <a:lumMod val="85000"/>
                    <a:lumOff val="15000"/>
                  </a:schemeClr>
                </a:solidFill>
              </a:rPr>
              <a:t>April 23 2019</a:t>
            </a:r>
          </a:p>
        </p:txBody>
      </p:sp>
      <p:pic>
        <p:nvPicPr>
          <p:cNvPr id="8" name="JACOBSLOGO">
            <a:extLst>
              <a:ext uri="{FF2B5EF4-FFF2-40B4-BE49-F238E27FC236}">
                <a16:creationId xmlns:a16="http://schemas.microsoft.com/office/drawing/2014/main" id="{5C6AF1E2-518E-4B59-840E-EB70ECA045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15754" y="5589240"/>
            <a:ext cx="2687599" cy="43204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371BE4D-8A8C-463E-BF2F-481ACD59ABA9}"/>
              </a:ext>
            </a:extLst>
          </p:cNvPr>
          <p:cNvSpPr txBox="1"/>
          <p:nvPr/>
        </p:nvSpPr>
        <p:spPr bwMode="white">
          <a:xfrm>
            <a:off x="425100" y="6156677"/>
            <a:ext cx="3803251" cy="292388"/>
          </a:xfrm>
          <a:prstGeom prst="rect">
            <a:avLst/>
          </a:prstGeom>
          <a:noFill/>
        </p:spPr>
        <p:txBody>
          <a:bodyPr wrap="square"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AU" sz="1300" dirty="0">
                <a:solidFill>
                  <a:prstClr val="white"/>
                </a:solidFill>
                <a:cs typeface="Arial" pitchFamily="34" charset="0"/>
              </a:rPr>
              <a:t> www.jacobs.com | worldwide</a:t>
            </a:r>
          </a:p>
        </p:txBody>
      </p:sp>
    </p:spTree>
    <p:extLst>
      <p:ext uri="{BB962C8B-B14F-4D97-AF65-F5344CB8AC3E}">
        <p14:creationId xmlns:p14="http://schemas.microsoft.com/office/powerpoint/2010/main" val="124181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Content Placeholder 11" descr="C:\Users\rvazque1\Desktop\004 Islands Before Removal (4).JPG">
            <a:extLst>
              <a:ext uri="{FF2B5EF4-FFF2-40B4-BE49-F238E27FC236}">
                <a16:creationId xmlns:a16="http://schemas.microsoft.com/office/drawing/2014/main" id="{7E484B57-31BB-4C62-A70A-E7BC4CC0A967}"/>
              </a:ext>
            </a:extLst>
          </p:cNvPr>
          <p:cNvPicPr>
            <a:picLocks/>
          </p:cNvPicPr>
          <p:nvPr/>
        </p:nvPicPr>
        <p:blipFill rotWithShape="1">
          <a:blip r:embed="rId3" cstate="email">
            <a:extLst>
              <a:ext uri="{28A0092B-C50C-407E-A947-70E740481C1C}">
                <a14:useLocalDpi xmlns:a14="http://schemas.microsoft.com/office/drawing/2010/main"/>
              </a:ext>
            </a:extLst>
          </a:blip>
          <a:srcRect l="279" t="28526" r="1661" b="10701"/>
          <a:stretch/>
        </p:blipFill>
        <p:spPr bwMode="auto">
          <a:xfrm>
            <a:off x="9028111" y="2022506"/>
            <a:ext cx="2557463" cy="1465359"/>
          </a:xfrm>
          <a:prstGeom prst="rect">
            <a:avLst/>
          </a:prstGeom>
          <a:noFill/>
          <a:ln>
            <a:noFill/>
          </a:ln>
          <a:effectLst/>
        </p:spPr>
      </p:pic>
      <p:pic>
        <p:nvPicPr>
          <p:cNvPr id="33" name="Content Placeholder 8" descr="IMG_8543.JPG">
            <a:extLst>
              <a:ext uri="{FF2B5EF4-FFF2-40B4-BE49-F238E27FC236}">
                <a16:creationId xmlns:a16="http://schemas.microsoft.com/office/drawing/2014/main" id="{0EE073CB-C90B-4D75-B6AC-A463E3FF4706}"/>
              </a:ext>
            </a:extLst>
          </p:cNvPr>
          <p:cNvPicPr>
            <a:picLocks noChangeAspect="1"/>
          </p:cNvPicPr>
          <p:nvPr/>
        </p:nvPicPr>
        <p:blipFill rotWithShape="1">
          <a:blip r:embed="rId4" cstate="email"/>
          <a:srcRect l="973" t="12161" r="1128" b="12225"/>
          <a:stretch/>
        </p:blipFill>
        <p:spPr bwMode="auto">
          <a:xfrm>
            <a:off x="6221414" y="2022508"/>
            <a:ext cx="2577810" cy="1465360"/>
          </a:xfrm>
          <a:prstGeom prst="rect">
            <a:avLst/>
          </a:prstGeom>
          <a:noFill/>
          <a:ln w="9525">
            <a:noFill/>
            <a:miter lim="800000"/>
            <a:headEnd/>
            <a:tailEnd/>
          </a:ln>
          <a:effectLst/>
        </p:spPr>
      </p:pic>
      <p:pic>
        <p:nvPicPr>
          <p:cNvPr id="387076" name="Picture 5" descr="npo000008"/>
          <p:cNvPicPr>
            <a:picLocks noChangeArrowheads="1"/>
          </p:cNvPicPr>
          <p:nvPr/>
        </p:nvPicPr>
        <p:blipFill rotWithShape="1">
          <a:blip r:embed="rId5" cstate="email">
            <a:extLst>
              <a:ext uri="{28A0092B-C50C-407E-A947-70E740481C1C}">
                <a14:useLocalDpi xmlns:a14="http://schemas.microsoft.com/office/drawing/2010/main"/>
              </a:ext>
            </a:extLst>
          </a:blip>
          <a:srcRect l="1368" t="26690" r="3081" b="19687"/>
          <a:stretch/>
        </p:blipFill>
        <p:spPr bwMode="auto">
          <a:xfrm>
            <a:off x="577645" y="2028678"/>
            <a:ext cx="2583068" cy="1465359"/>
          </a:xfrm>
          <a:prstGeom prst="rect">
            <a:avLst/>
          </a:prstGeom>
          <a:noFill/>
          <a:ln w="28575" algn="ctr">
            <a:noFill/>
            <a:miter lim="800000"/>
            <a:headEnd/>
            <a:tailEnd/>
          </a:ln>
          <a:effectLst/>
        </p:spPr>
      </p:pic>
      <p:pic>
        <p:nvPicPr>
          <p:cNvPr id="8" name="Picture 7">
            <a:extLst>
              <a:ext uri="{FF2B5EF4-FFF2-40B4-BE49-F238E27FC236}">
                <a16:creationId xmlns:a16="http://schemas.microsoft.com/office/drawing/2014/main" id="{D0F4BDA9-E116-40EF-A676-857B11329B6A}"/>
              </a:ext>
            </a:extLst>
          </p:cNvPr>
          <p:cNvPicPr>
            <a:picLocks noChangeAspect="1"/>
          </p:cNvPicPr>
          <p:nvPr/>
        </p:nvPicPr>
        <p:blipFill rotWithShape="1">
          <a:blip r:embed="rId6"/>
          <a:srcRect l="2339" t="19954" r="1183" b="8549"/>
          <a:stretch/>
        </p:blipFill>
        <p:spPr>
          <a:xfrm>
            <a:off x="3395663" y="2022508"/>
            <a:ext cx="2577810" cy="1465359"/>
          </a:xfrm>
          <a:prstGeom prst="rect">
            <a:avLst/>
          </a:prstGeom>
          <a:effectLst/>
        </p:spPr>
      </p:pic>
      <p:sp>
        <p:nvSpPr>
          <p:cNvPr id="387077" name="Text Box 5"/>
          <p:cNvSpPr txBox="1">
            <a:spLocks noChangeArrowheads="1"/>
          </p:cNvSpPr>
          <p:nvPr/>
        </p:nvSpPr>
        <p:spPr bwMode="auto">
          <a:xfrm>
            <a:off x="860375" y="3496769"/>
            <a:ext cx="1925834" cy="276999"/>
          </a:xfrm>
          <a:prstGeom prst="rect">
            <a:avLst/>
          </a:prstGeom>
          <a:noFill/>
          <a:ln w="9525">
            <a:noFill/>
            <a:miter lim="800000"/>
            <a:headEnd/>
            <a:tailEnd/>
          </a:ln>
          <a:effectLst/>
        </p:spPr>
        <p:txBody>
          <a:bodyPr wrap="square" anchor="ctr">
            <a:spAutoFit/>
          </a:bodyPr>
          <a:lstStyle/>
          <a:p>
            <a:pPr algn="ctr">
              <a:spcBef>
                <a:spcPct val="50000"/>
              </a:spcBef>
              <a:defRPr/>
            </a:pPr>
            <a:r>
              <a:rPr lang="en-US" sz="1200" dirty="0">
                <a:solidFill>
                  <a:schemeClr val="tx1">
                    <a:lumMod val="85000"/>
                    <a:lumOff val="15000"/>
                  </a:schemeClr>
                </a:solidFill>
              </a:rPr>
              <a:t>Land  Application</a:t>
            </a:r>
          </a:p>
        </p:txBody>
      </p:sp>
      <p:pic>
        <p:nvPicPr>
          <p:cNvPr id="387086" name="Picture 15" descr="npo00000e"/>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5829" r="17879" b="725"/>
          <a:stretch/>
        </p:blipFill>
        <p:spPr bwMode="auto">
          <a:xfrm>
            <a:off x="1989138" y="4053425"/>
            <a:ext cx="1171575" cy="1661714"/>
          </a:xfrm>
          <a:prstGeom prst="rect">
            <a:avLst/>
          </a:prstGeom>
          <a:noFill/>
          <a:ln w="28575" algn="ctr">
            <a:noFill/>
            <a:miter lim="800000"/>
            <a:headEnd/>
            <a:tailEnd/>
          </a:ln>
          <a:effectLst/>
        </p:spPr>
      </p:pic>
      <p:pic>
        <p:nvPicPr>
          <p:cNvPr id="387087" name="Picture 16" descr="npo000010"/>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l="9618" r="16215" b="3700"/>
          <a:stretch/>
        </p:blipFill>
        <p:spPr bwMode="auto">
          <a:xfrm>
            <a:off x="558655" y="4053424"/>
            <a:ext cx="1182833" cy="1661713"/>
          </a:xfrm>
          <a:prstGeom prst="rect">
            <a:avLst/>
          </a:prstGeom>
          <a:noFill/>
          <a:ln w="28575" algn="ctr">
            <a:noFill/>
            <a:miter lim="800000"/>
            <a:headEnd/>
            <a:tailEnd/>
          </a:ln>
          <a:effectLst/>
        </p:spPr>
      </p:pic>
      <p:sp>
        <p:nvSpPr>
          <p:cNvPr id="387088" name="Text Box 16"/>
          <p:cNvSpPr txBox="1">
            <a:spLocks noChangeArrowheads="1"/>
          </p:cNvSpPr>
          <p:nvPr/>
        </p:nvSpPr>
        <p:spPr bwMode="auto">
          <a:xfrm>
            <a:off x="464857" y="5732406"/>
            <a:ext cx="2813331" cy="461665"/>
          </a:xfrm>
          <a:prstGeom prst="rect">
            <a:avLst/>
          </a:prstGeom>
          <a:noFill/>
          <a:ln w="9525">
            <a:noFill/>
            <a:miter lim="800000"/>
            <a:headEnd/>
            <a:tailEnd/>
          </a:ln>
          <a:effectLst/>
        </p:spPr>
        <p:txBody>
          <a:bodyPr anchor="ctr">
            <a:spAutoFit/>
          </a:bodyPr>
          <a:lstStyle/>
          <a:p>
            <a:pPr algn="ctr">
              <a:spcBef>
                <a:spcPct val="50000"/>
              </a:spcBef>
              <a:defRPr/>
            </a:pPr>
            <a:r>
              <a:rPr lang="en-US" sz="1200" dirty="0">
                <a:solidFill>
                  <a:schemeClr val="tx1">
                    <a:lumMod val="85000"/>
                    <a:lumOff val="15000"/>
                  </a:schemeClr>
                </a:solidFill>
              </a:rPr>
              <a:t>Engineered Plant Systems (</a:t>
            </a:r>
            <a:r>
              <a:rPr lang="en-US" sz="1200" dirty="0" err="1">
                <a:solidFill>
                  <a:schemeClr val="tx1">
                    <a:lumMod val="85000"/>
                    <a:lumOff val="15000"/>
                  </a:schemeClr>
                </a:solidFill>
              </a:rPr>
              <a:t>Phytoremediation</a:t>
            </a:r>
            <a:r>
              <a:rPr lang="en-US" sz="1200" dirty="0">
                <a:solidFill>
                  <a:schemeClr val="tx1">
                    <a:lumMod val="85000"/>
                    <a:lumOff val="15000"/>
                  </a:schemeClr>
                </a:solidFill>
              </a:rPr>
              <a:t>)</a:t>
            </a:r>
          </a:p>
        </p:txBody>
      </p:sp>
      <p:sp>
        <p:nvSpPr>
          <p:cNvPr id="21" name="Text Box 5"/>
          <p:cNvSpPr txBox="1">
            <a:spLocks noChangeArrowheads="1"/>
          </p:cNvSpPr>
          <p:nvPr/>
        </p:nvSpPr>
        <p:spPr bwMode="auto">
          <a:xfrm>
            <a:off x="6416576" y="3496769"/>
            <a:ext cx="2187485" cy="276999"/>
          </a:xfrm>
          <a:prstGeom prst="rect">
            <a:avLst/>
          </a:prstGeom>
          <a:noFill/>
          <a:ln w="9525">
            <a:noFill/>
            <a:miter lim="800000"/>
            <a:headEnd/>
            <a:tailEnd/>
          </a:ln>
          <a:effectLst/>
        </p:spPr>
        <p:txBody>
          <a:bodyPr wrap="square" anchor="ctr">
            <a:spAutoFit/>
          </a:bodyPr>
          <a:lstStyle/>
          <a:p>
            <a:pPr algn="ctr">
              <a:spcBef>
                <a:spcPct val="50000"/>
              </a:spcBef>
              <a:defRPr/>
            </a:pPr>
            <a:r>
              <a:rPr lang="en-US" sz="1200" dirty="0">
                <a:solidFill>
                  <a:schemeClr val="tx1">
                    <a:lumMod val="85000"/>
                    <a:lumOff val="15000"/>
                  </a:schemeClr>
                </a:solidFill>
              </a:rPr>
              <a:t>Biochemical Reactors</a:t>
            </a:r>
          </a:p>
        </p:txBody>
      </p:sp>
      <p:pic>
        <p:nvPicPr>
          <p:cNvPr id="9225" name="Picture 21"/>
          <p:cNvPicPr>
            <a:picLocks noChangeAspect="1"/>
          </p:cNvPicPr>
          <p:nvPr/>
        </p:nvPicPr>
        <p:blipFill rotWithShape="1">
          <a:blip r:embed="rId9" cstate="screen">
            <a:extLst>
              <a:ext uri="{28A0092B-C50C-407E-A947-70E740481C1C}">
                <a14:useLocalDpi xmlns:a14="http://schemas.microsoft.com/office/drawing/2010/main"/>
              </a:ext>
            </a:extLst>
          </a:blip>
          <a:srcRect l="7677" t="10573" r="5837" b="6621"/>
          <a:stretch/>
        </p:blipFill>
        <p:spPr bwMode="auto">
          <a:xfrm>
            <a:off x="9028113" y="4041290"/>
            <a:ext cx="2557461" cy="16738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8"/>
          <p:cNvSpPr txBox="1">
            <a:spLocks noChangeArrowheads="1"/>
          </p:cNvSpPr>
          <p:nvPr/>
        </p:nvSpPr>
        <p:spPr bwMode="auto">
          <a:xfrm>
            <a:off x="9891494" y="5732406"/>
            <a:ext cx="798617" cy="276999"/>
          </a:xfrm>
          <a:prstGeom prst="rect">
            <a:avLst/>
          </a:prstGeom>
          <a:noFill/>
          <a:ln w="9525">
            <a:noFill/>
            <a:miter lim="800000"/>
            <a:headEnd/>
            <a:tailEnd/>
          </a:ln>
          <a:effectLst/>
        </p:spPr>
        <p:txBody>
          <a:bodyPr wrap="none" anchor="ctr">
            <a:spAutoFit/>
          </a:bodyPr>
          <a:lstStyle/>
          <a:p>
            <a:pPr algn="ctr">
              <a:spcBef>
                <a:spcPct val="50000"/>
              </a:spcBef>
              <a:defRPr/>
            </a:pPr>
            <a:r>
              <a:rPr lang="en-US" sz="1200" dirty="0">
                <a:solidFill>
                  <a:schemeClr val="tx1">
                    <a:lumMod val="85000"/>
                    <a:lumOff val="15000"/>
                  </a:schemeClr>
                </a:solidFill>
              </a:rPr>
              <a:t>Aeration </a:t>
            </a:r>
          </a:p>
        </p:txBody>
      </p:sp>
      <p:sp>
        <p:nvSpPr>
          <p:cNvPr id="6" name="Title 5">
            <a:extLst>
              <a:ext uri="{FF2B5EF4-FFF2-40B4-BE49-F238E27FC236}">
                <a16:creationId xmlns:a16="http://schemas.microsoft.com/office/drawing/2014/main" id="{ED337525-153A-447A-83F0-C0BE342493E0}"/>
              </a:ext>
            </a:extLst>
          </p:cNvPr>
          <p:cNvSpPr>
            <a:spLocks noGrp="1"/>
          </p:cNvSpPr>
          <p:nvPr>
            <p:ph type="title"/>
          </p:nvPr>
        </p:nvSpPr>
        <p:spPr/>
        <p:txBody>
          <a:bodyPr>
            <a:noAutofit/>
          </a:bodyPr>
          <a:lstStyle/>
          <a:p>
            <a:r>
              <a:rPr lang="en-US" sz="2666" dirty="0"/>
              <a:t>The “Natural Treatment Toolbox” Spans </a:t>
            </a:r>
            <a:br>
              <a:rPr lang="en-US" sz="2666" dirty="0"/>
            </a:br>
            <a:r>
              <a:rPr lang="en-US" sz="2666" dirty="0"/>
              <a:t>the Spectrum of Upland to Wetland Ecosystems</a:t>
            </a:r>
          </a:p>
        </p:txBody>
      </p:sp>
      <p:sp>
        <p:nvSpPr>
          <p:cNvPr id="7" name="TextBox 6">
            <a:extLst>
              <a:ext uri="{FF2B5EF4-FFF2-40B4-BE49-F238E27FC236}">
                <a16:creationId xmlns:a16="http://schemas.microsoft.com/office/drawing/2014/main" id="{9EC1CE4C-1C64-41CE-AD21-A714C7735F86}"/>
              </a:ext>
            </a:extLst>
          </p:cNvPr>
          <p:cNvSpPr txBox="1"/>
          <p:nvPr/>
        </p:nvSpPr>
        <p:spPr>
          <a:xfrm>
            <a:off x="922446" y="1688807"/>
            <a:ext cx="1925834" cy="225575"/>
          </a:xfrm>
          <a:prstGeom prst="rect">
            <a:avLst/>
          </a:prstGeom>
          <a:noFill/>
        </p:spPr>
        <p:txBody>
          <a:bodyPr wrap="square" lIns="0" tIns="0" rIns="0" bIns="0" rtlCol="0">
            <a:spAutoFit/>
          </a:bodyPr>
          <a:lstStyle/>
          <a:p>
            <a:pPr algn="ctr"/>
            <a:r>
              <a:rPr lang="en-US" sz="1466" dirty="0">
                <a:solidFill>
                  <a:schemeClr val="tx1">
                    <a:lumMod val="85000"/>
                    <a:lumOff val="15000"/>
                  </a:schemeClr>
                </a:solidFill>
              </a:rPr>
              <a:t>Upland Systems</a:t>
            </a:r>
          </a:p>
        </p:txBody>
      </p:sp>
      <p:sp>
        <p:nvSpPr>
          <p:cNvPr id="22" name="TextBox 21">
            <a:extLst>
              <a:ext uri="{FF2B5EF4-FFF2-40B4-BE49-F238E27FC236}">
                <a16:creationId xmlns:a16="http://schemas.microsoft.com/office/drawing/2014/main" id="{D4DEDBFE-FE05-46B9-BAF7-8E1DB72E2227}"/>
              </a:ext>
            </a:extLst>
          </p:cNvPr>
          <p:cNvSpPr txBox="1"/>
          <p:nvPr/>
        </p:nvSpPr>
        <p:spPr>
          <a:xfrm>
            <a:off x="3737059" y="1688807"/>
            <a:ext cx="1925834" cy="225575"/>
          </a:xfrm>
          <a:prstGeom prst="rect">
            <a:avLst/>
          </a:prstGeom>
          <a:noFill/>
        </p:spPr>
        <p:txBody>
          <a:bodyPr wrap="square" lIns="0" tIns="0" rIns="0" bIns="0" rtlCol="0">
            <a:spAutoFit/>
          </a:bodyPr>
          <a:lstStyle/>
          <a:p>
            <a:pPr algn="ctr"/>
            <a:r>
              <a:rPr lang="en-US" sz="1466" dirty="0">
                <a:solidFill>
                  <a:schemeClr val="tx1">
                    <a:lumMod val="85000"/>
                    <a:lumOff val="15000"/>
                  </a:schemeClr>
                </a:solidFill>
              </a:rPr>
              <a:t>Wetland Systems</a:t>
            </a:r>
          </a:p>
        </p:txBody>
      </p:sp>
      <p:sp>
        <p:nvSpPr>
          <p:cNvPr id="23" name="TextBox 22">
            <a:extLst>
              <a:ext uri="{FF2B5EF4-FFF2-40B4-BE49-F238E27FC236}">
                <a16:creationId xmlns:a16="http://schemas.microsoft.com/office/drawing/2014/main" id="{70D6558D-CF85-4FC2-8EE3-FFBB8FCD36E1}"/>
              </a:ext>
            </a:extLst>
          </p:cNvPr>
          <p:cNvSpPr txBox="1"/>
          <p:nvPr/>
        </p:nvSpPr>
        <p:spPr>
          <a:xfrm>
            <a:off x="9357745" y="1688807"/>
            <a:ext cx="1898194" cy="225575"/>
          </a:xfrm>
          <a:prstGeom prst="rect">
            <a:avLst/>
          </a:prstGeom>
          <a:noFill/>
        </p:spPr>
        <p:txBody>
          <a:bodyPr wrap="square" lIns="0" tIns="0" rIns="0" bIns="0" rtlCol="0">
            <a:spAutoFit/>
          </a:bodyPr>
          <a:lstStyle/>
          <a:p>
            <a:pPr algn="ctr"/>
            <a:r>
              <a:rPr lang="en-US" sz="1466" dirty="0">
                <a:solidFill>
                  <a:schemeClr val="tx1">
                    <a:lumMod val="85000"/>
                    <a:lumOff val="15000"/>
                  </a:schemeClr>
                </a:solidFill>
              </a:rPr>
              <a:t>Ponds &amp; Aquatics</a:t>
            </a:r>
          </a:p>
        </p:txBody>
      </p:sp>
      <p:sp>
        <p:nvSpPr>
          <p:cNvPr id="25" name="TextBox 24">
            <a:extLst>
              <a:ext uri="{FF2B5EF4-FFF2-40B4-BE49-F238E27FC236}">
                <a16:creationId xmlns:a16="http://schemas.microsoft.com/office/drawing/2014/main" id="{2C1EDCD9-803F-4DE4-92D7-AF4A364B6BF6}"/>
              </a:ext>
            </a:extLst>
          </p:cNvPr>
          <p:cNvSpPr txBox="1"/>
          <p:nvPr/>
        </p:nvSpPr>
        <p:spPr>
          <a:xfrm>
            <a:off x="6561223" y="1688807"/>
            <a:ext cx="1898192" cy="225575"/>
          </a:xfrm>
          <a:prstGeom prst="rect">
            <a:avLst/>
          </a:prstGeom>
          <a:noFill/>
        </p:spPr>
        <p:txBody>
          <a:bodyPr wrap="square" lIns="0" tIns="0" rIns="0" bIns="0" rtlCol="0">
            <a:spAutoFit/>
          </a:bodyPr>
          <a:lstStyle/>
          <a:p>
            <a:pPr algn="ctr"/>
            <a:r>
              <a:rPr lang="en-US" sz="1466" dirty="0">
                <a:solidFill>
                  <a:schemeClr val="tx1">
                    <a:lumMod val="85000"/>
                    <a:lumOff val="15000"/>
                  </a:schemeClr>
                </a:solidFill>
              </a:rPr>
              <a:t>Passive Media Beds</a:t>
            </a:r>
          </a:p>
        </p:txBody>
      </p:sp>
      <p:pic>
        <p:nvPicPr>
          <p:cNvPr id="27" name="Picture 2">
            <a:extLst>
              <a:ext uri="{FF2B5EF4-FFF2-40B4-BE49-F238E27FC236}">
                <a16:creationId xmlns:a16="http://schemas.microsoft.com/office/drawing/2014/main" id="{08476F2F-C31B-404D-A3AE-DAD5DB17B6FE}"/>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l="14364" t="19293" r="16776" b="19293"/>
          <a:stretch/>
        </p:blipFill>
        <p:spPr bwMode="auto">
          <a:xfrm>
            <a:off x="3395664" y="4041291"/>
            <a:ext cx="2577810" cy="1673848"/>
          </a:xfrm>
          <a:prstGeom prst="rect">
            <a:avLst/>
          </a:prstGeom>
          <a:noFill/>
          <a:ln w="9525">
            <a:noFill/>
            <a:miter lim="800000"/>
            <a:headEnd/>
            <a:tailEnd/>
          </a:ln>
          <a:effectLst/>
        </p:spPr>
      </p:pic>
      <p:sp>
        <p:nvSpPr>
          <p:cNvPr id="28" name="Text Box 5">
            <a:extLst>
              <a:ext uri="{FF2B5EF4-FFF2-40B4-BE49-F238E27FC236}">
                <a16:creationId xmlns:a16="http://schemas.microsoft.com/office/drawing/2014/main" id="{5BBB9A6F-86FD-4CEE-9296-D9A9B071A00C}"/>
              </a:ext>
            </a:extLst>
          </p:cNvPr>
          <p:cNvSpPr txBox="1">
            <a:spLocks noChangeArrowheads="1"/>
          </p:cNvSpPr>
          <p:nvPr/>
        </p:nvSpPr>
        <p:spPr bwMode="auto">
          <a:xfrm>
            <a:off x="3695765" y="3496769"/>
            <a:ext cx="2008421" cy="276999"/>
          </a:xfrm>
          <a:prstGeom prst="rect">
            <a:avLst/>
          </a:prstGeom>
          <a:noFill/>
          <a:ln w="9525">
            <a:noFill/>
            <a:miter lim="800000"/>
            <a:headEnd/>
            <a:tailEnd/>
          </a:ln>
          <a:effectLst/>
        </p:spPr>
        <p:txBody>
          <a:bodyPr wrap="square" anchor="ctr">
            <a:spAutoFit/>
          </a:bodyPr>
          <a:lstStyle/>
          <a:p>
            <a:pPr algn="ctr">
              <a:spcBef>
                <a:spcPct val="50000"/>
              </a:spcBef>
              <a:defRPr/>
            </a:pPr>
            <a:r>
              <a:rPr lang="en-US" sz="1200" dirty="0">
                <a:solidFill>
                  <a:schemeClr val="tx1">
                    <a:lumMod val="85000"/>
                    <a:lumOff val="15000"/>
                  </a:schemeClr>
                </a:solidFill>
              </a:rPr>
              <a:t>Surface Flow</a:t>
            </a:r>
          </a:p>
        </p:txBody>
      </p:sp>
      <p:sp>
        <p:nvSpPr>
          <p:cNvPr id="29" name="Text Box 5">
            <a:extLst>
              <a:ext uri="{FF2B5EF4-FFF2-40B4-BE49-F238E27FC236}">
                <a16:creationId xmlns:a16="http://schemas.microsoft.com/office/drawing/2014/main" id="{8DD177DA-8871-4BE3-B098-914682586912}"/>
              </a:ext>
            </a:extLst>
          </p:cNvPr>
          <p:cNvSpPr txBox="1">
            <a:spLocks noChangeArrowheads="1"/>
          </p:cNvSpPr>
          <p:nvPr/>
        </p:nvSpPr>
        <p:spPr bwMode="auto">
          <a:xfrm>
            <a:off x="3545833" y="5732406"/>
            <a:ext cx="2277469" cy="276999"/>
          </a:xfrm>
          <a:prstGeom prst="rect">
            <a:avLst/>
          </a:prstGeom>
          <a:noFill/>
          <a:ln w="9525">
            <a:noFill/>
            <a:miter lim="800000"/>
            <a:headEnd/>
            <a:tailEnd/>
          </a:ln>
          <a:effectLst/>
        </p:spPr>
        <p:txBody>
          <a:bodyPr anchor="ctr">
            <a:spAutoFit/>
          </a:bodyPr>
          <a:lstStyle/>
          <a:p>
            <a:pPr algn="ctr">
              <a:spcBef>
                <a:spcPct val="50000"/>
              </a:spcBef>
              <a:defRPr/>
            </a:pPr>
            <a:r>
              <a:rPr lang="en-US" sz="1200" dirty="0">
                <a:solidFill>
                  <a:schemeClr val="tx1">
                    <a:lumMod val="85000"/>
                    <a:lumOff val="15000"/>
                  </a:schemeClr>
                </a:solidFill>
              </a:rPr>
              <a:t>Subsurface Flow</a:t>
            </a:r>
          </a:p>
        </p:txBody>
      </p:sp>
      <p:sp>
        <p:nvSpPr>
          <p:cNvPr id="31" name="Text Box 8">
            <a:extLst>
              <a:ext uri="{FF2B5EF4-FFF2-40B4-BE49-F238E27FC236}">
                <a16:creationId xmlns:a16="http://schemas.microsoft.com/office/drawing/2014/main" id="{076BA444-DDDB-4FC7-8708-36B3CC818828}"/>
              </a:ext>
            </a:extLst>
          </p:cNvPr>
          <p:cNvSpPr txBox="1">
            <a:spLocks noChangeArrowheads="1"/>
          </p:cNvSpPr>
          <p:nvPr/>
        </p:nvSpPr>
        <p:spPr bwMode="auto">
          <a:xfrm>
            <a:off x="9048091" y="3496769"/>
            <a:ext cx="2485424" cy="276999"/>
          </a:xfrm>
          <a:prstGeom prst="rect">
            <a:avLst/>
          </a:prstGeom>
          <a:noFill/>
          <a:ln w="9525">
            <a:noFill/>
            <a:miter lim="800000"/>
            <a:headEnd/>
            <a:tailEnd/>
          </a:ln>
          <a:effectLst/>
        </p:spPr>
        <p:txBody>
          <a:bodyPr wrap="none" anchor="ctr">
            <a:spAutoFit/>
          </a:bodyPr>
          <a:lstStyle/>
          <a:p>
            <a:pPr algn="ctr">
              <a:spcBef>
                <a:spcPct val="50000"/>
              </a:spcBef>
              <a:defRPr/>
            </a:pPr>
            <a:r>
              <a:rPr lang="en-US" sz="1200" dirty="0">
                <a:solidFill>
                  <a:schemeClr val="tx1">
                    <a:lumMod val="85000"/>
                    <a:lumOff val="15000"/>
                  </a:schemeClr>
                </a:solidFill>
              </a:rPr>
              <a:t>Ponds &amp; Floating Wetland Islands</a:t>
            </a:r>
          </a:p>
        </p:txBody>
      </p:sp>
      <p:pic>
        <p:nvPicPr>
          <p:cNvPr id="10" name="Picture 9">
            <a:extLst>
              <a:ext uri="{FF2B5EF4-FFF2-40B4-BE49-F238E27FC236}">
                <a16:creationId xmlns:a16="http://schemas.microsoft.com/office/drawing/2014/main" id="{B6FBD3F4-1A6A-4FB0-B379-C1B8CBCF3A85}"/>
              </a:ext>
            </a:extLst>
          </p:cNvPr>
          <p:cNvPicPr>
            <a:picLocks noChangeAspect="1"/>
          </p:cNvPicPr>
          <p:nvPr/>
        </p:nvPicPr>
        <p:blipFill rotWithShape="1">
          <a:blip r:embed="rId11"/>
          <a:srcRect l="2812" t="4067" r="552" b="9354"/>
          <a:stretch/>
        </p:blipFill>
        <p:spPr>
          <a:xfrm>
            <a:off x="6221413" y="4041290"/>
            <a:ext cx="2579687" cy="1673849"/>
          </a:xfrm>
          <a:prstGeom prst="rect">
            <a:avLst/>
          </a:prstGeom>
          <a:effectLst/>
        </p:spPr>
      </p:pic>
      <p:sp>
        <p:nvSpPr>
          <p:cNvPr id="34" name="Text Box 5">
            <a:extLst>
              <a:ext uri="{FF2B5EF4-FFF2-40B4-BE49-F238E27FC236}">
                <a16:creationId xmlns:a16="http://schemas.microsoft.com/office/drawing/2014/main" id="{CA5FDC69-5A6C-4A69-B03C-33F9B3E126D3}"/>
              </a:ext>
            </a:extLst>
          </p:cNvPr>
          <p:cNvSpPr txBox="1">
            <a:spLocks noChangeArrowheads="1"/>
          </p:cNvSpPr>
          <p:nvPr/>
        </p:nvSpPr>
        <p:spPr bwMode="auto">
          <a:xfrm>
            <a:off x="6416576" y="5732406"/>
            <a:ext cx="2277469" cy="276999"/>
          </a:xfrm>
          <a:prstGeom prst="rect">
            <a:avLst/>
          </a:prstGeom>
          <a:noFill/>
          <a:ln w="9525">
            <a:noFill/>
            <a:miter lim="800000"/>
            <a:headEnd/>
            <a:tailEnd/>
          </a:ln>
          <a:effectLst/>
        </p:spPr>
        <p:txBody>
          <a:bodyPr anchor="ctr">
            <a:spAutoFit/>
          </a:bodyPr>
          <a:lstStyle/>
          <a:p>
            <a:pPr algn="ctr">
              <a:spcBef>
                <a:spcPct val="50000"/>
              </a:spcBef>
              <a:defRPr/>
            </a:pPr>
            <a:r>
              <a:rPr lang="en-US" sz="1200" dirty="0">
                <a:solidFill>
                  <a:schemeClr val="tx1">
                    <a:lumMod val="85000"/>
                    <a:lumOff val="15000"/>
                  </a:schemeClr>
                </a:solidFill>
              </a:rPr>
              <a:t>Limestone Beds</a:t>
            </a:r>
          </a:p>
        </p:txBody>
      </p:sp>
      <p:sp>
        <p:nvSpPr>
          <p:cNvPr id="2" name="Slide Number Placeholder 1">
            <a:extLst>
              <a:ext uri="{FF2B5EF4-FFF2-40B4-BE49-F238E27FC236}">
                <a16:creationId xmlns:a16="http://schemas.microsoft.com/office/drawing/2014/main" id="{F85149C5-2E36-4B69-AC54-582FA10DAEC1}"/>
              </a:ext>
            </a:extLst>
          </p:cNvPr>
          <p:cNvSpPr>
            <a:spLocks noGrp="1"/>
          </p:cNvSpPr>
          <p:nvPr>
            <p:ph type="sldNum" sz="quarter" idx="10"/>
          </p:nvPr>
        </p:nvSpPr>
        <p:spPr/>
        <p:txBody>
          <a:bodyPr/>
          <a:lstStyle/>
          <a:p>
            <a:fld id="{9B3E39EC-4BE2-4DEA-81C0-4ABC0AAB4AC0}" type="slidenum">
              <a:rPr lang="en-AU" smtClean="0"/>
              <a:pPr/>
              <a:t>10</a:t>
            </a:fld>
            <a:endParaRPr lang="en-AU" dirty="0"/>
          </a:p>
        </p:txBody>
      </p:sp>
    </p:spTree>
    <p:extLst>
      <p:ext uri="{BB962C8B-B14F-4D97-AF65-F5344CB8AC3E}">
        <p14:creationId xmlns:p14="http://schemas.microsoft.com/office/powerpoint/2010/main" val="13961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16408CF8-5324-4848-9791-AAF0DCC73F71}"/>
              </a:ext>
            </a:extLst>
          </p:cNvPr>
          <p:cNvSpPr/>
          <p:nvPr/>
        </p:nvSpPr>
        <p:spPr>
          <a:xfrm>
            <a:off x="0" y="1"/>
            <a:ext cx="12188825" cy="146160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82EAA9AE-CEC3-4D37-BB90-D4B737C50BBF}"/>
              </a:ext>
            </a:extLst>
          </p:cNvPr>
          <p:cNvSpPr>
            <a:spLocks noGrp="1"/>
          </p:cNvSpPr>
          <p:nvPr>
            <p:ph type="title"/>
          </p:nvPr>
        </p:nvSpPr>
        <p:spPr/>
        <p:txBody>
          <a:bodyPr>
            <a:normAutofit/>
          </a:bodyPr>
          <a:lstStyle/>
          <a:p>
            <a:r>
              <a:rPr lang="en-US" sz="2000" dirty="0">
                <a:solidFill>
                  <a:schemeClr val="bg1"/>
                </a:solidFill>
              </a:rPr>
              <a:t>Integrating Passive Treatment Systems</a:t>
            </a:r>
            <a:br>
              <a:rPr lang="en-US" dirty="0">
                <a:solidFill>
                  <a:schemeClr val="bg1"/>
                </a:solidFill>
              </a:rPr>
            </a:br>
            <a:r>
              <a:rPr lang="en-US" dirty="0">
                <a:solidFill>
                  <a:schemeClr val="bg1"/>
                </a:solidFill>
              </a:rPr>
              <a:t>The Rationale and Benefits of a “Treatment Train”</a:t>
            </a:r>
          </a:p>
        </p:txBody>
      </p:sp>
      <p:sp>
        <p:nvSpPr>
          <p:cNvPr id="3" name="Content Placeholder 2">
            <a:extLst>
              <a:ext uri="{FF2B5EF4-FFF2-40B4-BE49-F238E27FC236}">
                <a16:creationId xmlns:a16="http://schemas.microsoft.com/office/drawing/2014/main" id="{1FD04C0A-38E8-4D5E-BD68-CB19CBEE08D4}"/>
              </a:ext>
            </a:extLst>
          </p:cNvPr>
          <p:cNvSpPr>
            <a:spLocks noGrp="1"/>
          </p:cNvSpPr>
          <p:nvPr>
            <p:ph idx="1"/>
          </p:nvPr>
        </p:nvSpPr>
        <p:spPr>
          <a:xfrm>
            <a:off x="1112227" y="1995061"/>
            <a:ext cx="4008583" cy="625296"/>
          </a:xfrm>
        </p:spPr>
        <p:txBody>
          <a:bodyPr/>
          <a:lstStyle/>
          <a:p>
            <a:pPr marL="0" indent="0">
              <a:buNone/>
            </a:pPr>
            <a:r>
              <a:rPr lang="en-US" sz="2400" dirty="0"/>
              <a:t>Unit Process Approach</a:t>
            </a:r>
          </a:p>
        </p:txBody>
      </p:sp>
      <p:sp>
        <p:nvSpPr>
          <p:cNvPr id="32" name="Slide Number Placeholder 31">
            <a:extLst>
              <a:ext uri="{FF2B5EF4-FFF2-40B4-BE49-F238E27FC236}">
                <a16:creationId xmlns:a16="http://schemas.microsoft.com/office/drawing/2014/main" id="{F17FBD71-E65B-4992-9AAF-DE6FD3C7B750}"/>
              </a:ext>
            </a:extLst>
          </p:cNvPr>
          <p:cNvSpPr>
            <a:spLocks noGrp="1"/>
          </p:cNvSpPr>
          <p:nvPr>
            <p:ph type="sldNum" sz="quarter" idx="12"/>
          </p:nvPr>
        </p:nvSpPr>
        <p:spPr/>
        <p:txBody>
          <a:bodyPr/>
          <a:lstStyle/>
          <a:p>
            <a:fld id="{9B3E39EC-4BE2-4DEA-81C0-4ABC0AAB4AC0}" type="slidenum">
              <a:rPr lang="en-AU" smtClean="0"/>
              <a:pPr/>
              <a:t>11</a:t>
            </a:fld>
            <a:endParaRPr lang="en-AU" dirty="0"/>
          </a:p>
        </p:txBody>
      </p:sp>
      <p:pic>
        <p:nvPicPr>
          <p:cNvPr id="10" name="Picture 38" descr="3tis">
            <a:extLst>
              <a:ext uri="{FF2B5EF4-FFF2-40B4-BE49-F238E27FC236}">
                <a16:creationId xmlns:a16="http://schemas.microsoft.com/office/drawing/2014/main" id="{48F30BBD-C460-4699-A9D6-27829A426CBC}"/>
              </a:ext>
            </a:extLst>
          </p:cNvPr>
          <p:cNvPicPr>
            <a:picLocks noChangeAspect="1" noChangeArrowheads="1"/>
          </p:cNvPicPr>
          <p:nvPr/>
        </p:nvPicPr>
        <p:blipFill>
          <a:blip r:embed="rId3" cstate="email"/>
          <a:srcRect/>
          <a:stretch>
            <a:fillRect/>
          </a:stretch>
        </p:blipFill>
        <p:spPr bwMode="auto">
          <a:xfrm>
            <a:off x="4802188" y="3076183"/>
            <a:ext cx="4776940" cy="734405"/>
          </a:xfrm>
          <a:prstGeom prst="rect">
            <a:avLst/>
          </a:prstGeom>
          <a:noFill/>
          <a:ln w="9525">
            <a:solidFill>
              <a:schemeClr val="tx1"/>
            </a:solidFill>
            <a:miter lim="800000"/>
            <a:headEnd/>
            <a:tailEnd/>
          </a:ln>
        </p:spPr>
      </p:pic>
      <p:grpSp>
        <p:nvGrpSpPr>
          <p:cNvPr id="5" name="Group 4">
            <a:extLst>
              <a:ext uri="{FF2B5EF4-FFF2-40B4-BE49-F238E27FC236}">
                <a16:creationId xmlns:a16="http://schemas.microsoft.com/office/drawing/2014/main" id="{893F6563-406C-48C1-A11B-291D571576E2}"/>
              </a:ext>
            </a:extLst>
          </p:cNvPr>
          <p:cNvGrpSpPr/>
          <p:nvPr/>
        </p:nvGrpSpPr>
        <p:grpSpPr>
          <a:xfrm>
            <a:off x="4810058" y="1885954"/>
            <a:ext cx="6038336" cy="734405"/>
            <a:chOff x="143471" y="2187172"/>
            <a:chExt cx="6503755" cy="734596"/>
          </a:xfrm>
        </p:grpSpPr>
        <p:sp>
          <p:nvSpPr>
            <p:cNvPr id="11" name="Rectangle 10">
              <a:extLst>
                <a:ext uri="{FF2B5EF4-FFF2-40B4-BE49-F238E27FC236}">
                  <a16:creationId xmlns:a16="http://schemas.microsoft.com/office/drawing/2014/main" id="{9FF225C0-E632-42FF-82F9-24E1AA2AF29B}"/>
                </a:ext>
              </a:extLst>
            </p:cNvPr>
            <p:cNvSpPr/>
            <p:nvPr/>
          </p:nvSpPr>
          <p:spPr>
            <a:xfrm>
              <a:off x="143471" y="2230254"/>
              <a:ext cx="1787885" cy="6915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Sedimentation</a:t>
              </a:r>
            </a:p>
          </p:txBody>
        </p:sp>
        <p:sp>
          <p:nvSpPr>
            <p:cNvPr id="12" name="Rectangle 11">
              <a:extLst>
                <a:ext uri="{FF2B5EF4-FFF2-40B4-BE49-F238E27FC236}">
                  <a16:creationId xmlns:a16="http://schemas.microsoft.com/office/drawing/2014/main" id="{AC90ACB8-7023-45FB-98D2-375452B4420E}"/>
                </a:ext>
              </a:extLst>
            </p:cNvPr>
            <p:cNvSpPr/>
            <p:nvPr/>
          </p:nvSpPr>
          <p:spPr>
            <a:xfrm>
              <a:off x="2447727" y="2230255"/>
              <a:ext cx="2060827" cy="6915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Bio transformation</a:t>
              </a:r>
            </a:p>
          </p:txBody>
        </p:sp>
        <p:sp>
          <p:nvSpPr>
            <p:cNvPr id="14" name="Rectangle 13">
              <a:extLst>
                <a:ext uri="{FF2B5EF4-FFF2-40B4-BE49-F238E27FC236}">
                  <a16:creationId xmlns:a16="http://schemas.microsoft.com/office/drawing/2014/main" id="{83DA0D33-D6D9-48A8-9FA7-C6323E84A841}"/>
                </a:ext>
              </a:extLst>
            </p:cNvPr>
            <p:cNvSpPr/>
            <p:nvPr/>
          </p:nvSpPr>
          <p:spPr>
            <a:xfrm>
              <a:off x="5021510" y="2187172"/>
              <a:ext cx="1625716" cy="734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Conditioning</a:t>
              </a:r>
            </a:p>
          </p:txBody>
        </p:sp>
        <p:sp>
          <p:nvSpPr>
            <p:cNvPr id="15" name="Arrow: Right 14">
              <a:extLst>
                <a:ext uri="{FF2B5EF4-FFF2-40B4-BE49-F238E27FC236}">
                  <a16:creationId xmlns:a16="http://schemas.microsoft.com/office/drawing/2014/main" id="{1AA9212F-7143-4F32-8DB7-862555133D0C}"/>
                </a:ext>
              </a:extLst>
            </p:cNvPr>
            <p:cNvSpPr/>
            <p:nvPr/>
          </p:nvSpPr>
          <p:spPr>
            <a:xfrm>
              <a:off x="1999053" y="2407561"/>
              <a:ext cx="371863" cy="322184"/>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p>
          </p:txBody>
        </p:sp>
        <p:sp>
          <p:nvSpPr>
            <p:cNvPr id="16" name="Arrow: Right 15">
              <a:extLst>
                <a:ext uri="{FF2B5EF4-FFF2-40B4-BE49-F238E27FC236}">
                  <a16:creationId xmlns:a16="http://schemas.microsoft.com/office/drawing/2014/main" id="{B2326889-C836-496A-B9F5-85311998B4D2}"/>
                </a:ext>
              </a:extLst>
            </p:cNvPr>
            <p:cNvSpPr/>
            <p:nvPr/>
          </p:nvSpPr>
          <p:spPr>
            <a:xfrm>
              <a:off x="4559963" y="2407561"/>
              <a:ext cx="371863" cy="322184"/>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p>
          </p:txBody>
        </p:sp>
      </p:grpSp>
      <p:grpSp>
        <p:nvGrpSpPr>
          <p:cNvPr id="4" name="Group 3">
            <a:extLst>
              <a:ext uri="{FF2B5EF4-FFF2-40B4-BE49-F238E27FC236}">
                <a16:creationId xmlns:a16="http://schemas.microsoft.com/office/drawing/2014/main" id="{4D152F74-E355-4C01-A67D-01AF41E56F44}"/>
              </a:ext>
            </a:extLst>
          </p:cNvPr>
          <p:cNvGrpSpPr/>
          <p:nvPr/>
        </p:nvGrpSpPr>
        <p:grpSpPr>
          <a:xfrm>
            <a:off x="4810058" y="4271839"/>
            <a:ext cx="4854633" cy="1185930"/>
            <a:chOff x="239349" y="4869160"/>
            <a:chExt cx="4752528" cy="1160987"/>
          </a:xfrm>
        </p:grpSpPr>
        <p:sp>
          <p:nvSpPr>
            <p:cNvPr id="17" name="Rectangle: Rounded Corners 16">
              <a:extLst>
                <a:ext uri="{FF2B5EF4-FFF2-40B4-BE49-F238E27FC236}">
                  <a16:creationId xmlns:a16="http://schemas.microsoft.com/office/drawing/2014/main" id="{3A33AFE7-332E-4867-83AE-3648FAD02102}"/>
                </a:ext>
              </a:extLst>
            </p:cNvPr>
            <p:cNvSpPr/>
            <p:nvPr/>
          </p:nvSpPr>
          <p:spPr>
            <a:xfrm>
              <a:off x="239349" y="4869160"/>
              <a:ext cx="1008112" cy="39537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59" dirty="0"/>
            </a:p>
          </p:txBody>
        </p:sp>
        <p:sp>
          <p:nvSpPr>
            <p:cNvPr id="18" name="Rectangle: Rounded Corners 17">
              <a:extLst>
                <a:ext uri="{FF2B5EF4-FFF2-40B4-BE49-F238E27FC236}">
                  <a16:creationId xmlns:a16="http://schemas.microsoft.com/office/drawing/2014/main" id="{4682367D-9E29-473D-A7E3-16AE1B1F56C8}"/>
                </a:ext>
              </a:extLst>
            </p:cNvPr>
            <p:cNvSpPr/>
            <p:nvPr/>
          </p:nvSpPr>
          <p:spPr>
            <a:xfrm>
              <a:off x="281674" y="5634768"/>
              <a:ext cx="1008112" cy="39537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59"/>
            </a:p>
          </p:txBody>
        </p:sp>
        <p:sp>
          <p:nvSpPr>
            <p:cNvPr id="19" name="Rectangle: Rounded Corners 18">
              <a:extLst>
                <a:ext uri="{FF2B5EF4-FFF2-40B4-BE49-F238E27FC236}">
                  <a16:creationId xmlns:a16="http://schemas.microsoft.com/office/drawing/2014/main" id="{AB7BF8D2-3BED-4422-AA60-28C004A817F7}"/>
                </a:ext>
              </a:extLst>
            </p:cNvPr>
            <p:cNvSpPr/>
            <p:nvPr/>
          </p:nvSpPr>
          <p:spPr>
            <a:xfrm>
              <a:off x="2137229" y="4893471"/>
              <a:ext cx="1056117" cy="38404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59"/>
            </a:p>
          </p:txBody>
        </p:sp>
        <p:sp>
          <p:nvSpPr>
            <p:cNvPr id="20" name="Rectangle: Rounded Corners 19">
              <a:extLst>
                <a:ext uri="{FF2B5EF4-FFF2-40B4-BE49-F238E27FC236}">
                  <a16:creationId xmlns:a16="http://schemas.microsoft.com/office/drawing/2014/main" id="{953EBB51-FF1C-4B2F-BE53-76BC888AC0EB}"/>
                </a:ext>
              </a:extLst>
            </p:cNvPr>
            <p:cNvSpPr/>
            <p:nvPr/>
          </p:nvSpPr>
          <p:spPr>
            <a:xfrm>
              <a:off x="2094904" y="5646104"/>
              <a:ext cx="1056117" cy="38404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59"/>
            </a:p>
          </p:txBody>
        </p:sp>
        <p:sp>
          <p:nvSpPr>
            <p:cNvPr id="21" name="Rectangle: Rounded Corners 20">
              <a:extLst>
                <a:ext uri="{FF2B5EF4-FFF2-40B4-BE49-F238E27FC236}">
                  <a16:creationId xmlns:a16="http://schemas.microsoft.com/office/drawing/2014/main" id="{9B1E0FDE-F3AF-482D-8FE5-1DD72DE2B1F9}"/>
                </a:ext>
              </a:extLst>
            </p:cNvPr>
            <p:cNvSpPr/>
            <p:nvPr/>
          </p:nvSpPr>
          <p:spPr>
            <a:xfrm>
              <a:off x="3791744" y="4893471"/>
              <a:ext cx="1200133" cy="38404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59"/>
            </a:p>
          </p:txBody>
        </p:sp>
        <p:sp>
          <p:nvSpPr>
            <p:cNvPr id="22" name="Rectangle: Rounded Corners 21">
              <a:extLst>
                <a:ext uri="{FF2B5EF4-FFF2-40B4-BE49-F238E27FC236}">
                  <a16:creationId xmlns:a16="http://schemas.microsoft.com/office/drawing/2014/main" id="{DA45DEE2-CC60-415C-B65B-CB8C8CBD4E46}"/>
                </a:ext>
              </a:extLst>
            </p:cNvPr>
            <p:cNvSpPr/>
            <p:nvPr/>
          </p:nvSpPr>
          <p:spPr>
            <a:xfrm>
              <a:off x="3791744" y="5646104"/>
              <a:ext cx="1200133" cy="38404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59"/>
            </a:p>
          </p:txBody>
        </p:sp>
        <p:sp>
          <p:nvSpPr>
            <p:cNvPr id="23" name="Oval 22">
              <a:extLst>
                <a:ext uri="{FF2B5EF4-FFF2-40B4-BE49-F238E27FC236}">
                  <a16:creationId xmlns:a16="http://schemas.microsoft.com/office/drawing/2014/main" id="{37CA0587-645C-4B74-8700-FEAB70145F5B}"/>
                </a:ext>
              </a:extLst>
            </p:cNvPr>
            <p:cNvSpPr/>
            <p:nvPr/>
          </p:nvSpPr>
          <p:spPr>
            <a:xfrm>
              <a:off x="1535493" y="5358073"/>
              <a:ext cx="236723" cy="2390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59"/>
            </a:p>
          </p:txBody>
        </p:sp>
        <p:sp>
          <p:nvSpPr>
            <p:cNvPr id="24" name="Oval 23">
              <a:extLst>
                <a:ext uri="{FF2B5EF4-FFF2-40B4-BE49-F238E27FC236}">
                  <a16:creationId xmlns:a16="http://schemas.microsoft.com/office/drawing/2014/main" id="{B1472C8D-35B1-4C9C-BE2E-CBB947462396}"/>
                </a:ext>
              </a:extLst>
            </p:cNvPr>
            <p:cNvSpPr/>
            <p:nvPr/>
          </p:nvSpPr>
          <p:spPr>
            <a:xfrm>
              <a:off x="3241419" y="5375086"/>
              <a:ext cx="236723" cy="22205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59"/>
            </a:p>
          </p:txBody>
        </p:sp>
        <p:cxnSp>
          <p:nvCxnSpPr>
            <p:cNvPr id="26" name="Connector: Elbow 25">
              <a:extLst>
                <a:ext uri="{FF2B5EF4-FFF2-40B4-BE49-F238E27FC236}">
                  <a16:creationId xmlns:a16="http://schemas.microsoft.com/office/drawing/2014/main" id="{6E1EEE07-A94C-410A-9077-F09E8471FE5D}"/>
                </a:ext>
              </a:extLst>
            </p:cNvPr>
            <p:cNvCxnSpPr>
              <a:cxnSpLocks/>
              <a:stCxn id="17" idx="3"/>
              <a:endCxn id="23" idx="0"/>
            </p:cNvCxnSpPr>
            <p:nvPr/>
          </p:nvCxnSpPr>
          <p:spPr>
            <a:xfrm>
              <a:off x="1247461" y="5066850"/>
              <a:ext cx="406394" cy="29122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0E6894CD-7E03-4FB6-9B9F-9E19FCD736BA}"/>
                </a:ext>
              </a:extLst>
            </p:cNvPr>
            <p:cNvCxnSpPr>
              <a:cxnSpLocks/>
              <a:stCxn id="19" idx="3"/>
              <a:endCxn id="24" idx="0"/>
            </p:cNvCxnSpPr>
            <p:nvPr/>
          </p:nvCxnSpPr>
          <p:spPr>
            <a:xfrm>
              <a:off x="3193346" y="5085492"/>
              <a:ext cx="166435" cy="28959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A42FE86A-68C4-4958-94ED-051F9C247200}"/>
                </a:ext>
              </a:extLst>
            </p:cNvPr>
            <p:cNvCxnSpPr>
              <a:cxnSpLocks/>
              <a:stCxn id="18" idx="3"/>
              <a:endCxn id="23" idx="4"/>
            </p:cNvCxnSpPr>
            <p:nvPr/>
          </p:nvCxnSpPr>
          <p:spPr>
            <a:xfrm flipV="1">
              <a:off x="1289786" y="5597141"/>
              <a:ext cx="364069" cy="23531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6741DCDF-85D0-4E71-9026-0F5D850A65E0}"/>
                </a:ext>
              </a:extLst>
            </p:cNvPr>
            <p:cNvCxnSpPr>
              <a:cxnSpLocks/>
              <a:stCxn id="20" idx="3"/>
              <a:endCxn id="24" idx="4"/>
            </p:cNvCxnSpPr>
            <p:nvPr/>
          </p:nvCxnSpPr>
          <p:spPr>
            <a:xfrm flipV="1">
              <a:off x="3151022" y="5597141"/>
              <a:ext cx="208759" cy="24098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a16="http://schemas.microsoft.com/office/drawing/2014/main" id="{71BE8C16-968C-4403-9688-9C9C5119D244}"/>
                </a:ext>
              </a:extLst>
            </p:cNvPr>
            <p:cNvCxnSpPr>
              <a:cxnSpLocks/>
              <a:stCxn id="23" idx="6"/>
              <a:endCxn id="19" idx="1"/>
            </p:cNvCxnSpPr>
            <p:nvPr/>
          </p:nvCxnSpPr>
          <p:spPr>
            <a:xfrm flipV="1">
              <a:off x="1772216" y="5085492"/>
              <a:ext cx="365013" cy="39211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Connector: Elbow 46">
              <a:extLst>
                <a:ext uri="{FF2B5EF4-FFF2-40B4-BE49-F238E27FC236}">
                  <a16:creationId xmlns:a16="http://schemas.microsoft.com/office/drawing/2014/main" id="{C77394BE-BE32-4FF2-BA28-53BD002C04C9}"/>
                </a:ext>
              </a:extLst>
            </p:cNvPr>
            <p:cNvCxnSpPr>
              <a:cxnSpLocks/>
              <a:stCxn id="23" idx="6"/>
              <a:endCxn id="20" idx="1"/>
            </p:cNvCxnSpPr>
            <p:nvPr/>
          </p:nvCxnSpPr>
          <p:spPr>
            <a:xfrm>
              <a:off x="1772216" y="5477607"/>
              <a:ext cx="322687" cy="36051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208A0E7C-B982-4317-B4CD-50E1DC4E3A24}"/>
                </a:ext>
              </a:extLst>
            </p:cNvPr>
            <p:cNvCxnSpPr>
              <a:cxnSpLocks/>
              <a:stCxn id="24" idx="6"/>
              <a:endCxn id="21" idx="1"/>
            </p:cNvCxnSpPr>
            <p:nvPr/>
          </p:nvCxnSpPr>
          <p:spPr>
            <a:xfrm flipV="1">
              <a:off x="3478141" y="5085492"/>
              <a:ext cx="313603" cy="40062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6ACBB461-11C3-4801-B03F-EEE06993ABBF}"/>
                </a:ext>
              </a:extLst>
            </p:cNvPr>
            <p:cNvCxnSpPr>
              <a:cxnSpLocks/>
              <a:stCxn id="24" idx="6"/>
              <a:endCxn id="22" idx="1"/>
            </p:cNvCxnSpPr>
            <p:nvPr/>
          </p:nvCxnSpPr>
          <p:spPr>
            <a:xfrm>
              <a:off x="3478141" y="5486114"/>
              <a:ext cx="313603" cy="35201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7" name="Content Placeholder 2">
            <a:extLst>
              <a:ext uri="{FF2B5EF4-FFF2-40B4-BE49-F238E27FC236}">
                <a16:creationId xmlns:a16="http://schemas.microsoft.com/office/drawing/2014/main" id="{4B82F4EF-8760-4970-B6AE-859669482C38}"/>
              </a:ext>
            </a:extLst>
          </p:cNvPr>
          <p:cNvSpPr txBox="1">
            <a:spLocks/>
          </p:cNvSpPr>
          <p:nvPr/>
        </p:nvSpPr>
        <p:spPr>
          <a:xfrm>
            <a:off x="1112227" y="3270409"/>
            <a:ext cx="4008583" cy="625296"/>
          </a:xfrm>
          <a:prstGeom prst="rect">
            <a:avLst/>
          </a:prstGeom>
        </p:spPr>
        <p:txBody>
          <a:bodyPr vert="horz" lIns="0" tIns="0" rIns="0" bIns="0" rtlCol="0">
            <a:noAutofit/>
          </a:bodyPr>
          <a:lstStyle>
            <a:lvl1pPr marL="306846" indent="-306846" algn="l" defTabSz="1218915" rtl="0" eaLnBrk="1" latinLnBrk="0" hangingPunct="1">
              <a:spcBef>
                <a:spcPts val="800"/>
              </a:spcBef>
              <a:spcAft>
                <a:spcPts val="800"/>
              </a:spcAft>
              <a:buClr>
                <a:schemeClr val="tx1">
                  <a:lumMod val="75000"/>
                  <a:lumOff val="25000"/>
                </a:schemeClr>
              </a:buClr>
              <a:buSzPct val="100000"/>
              <a:buFont typeface="Wingdings" panose="05000000000000000000" pitchFamily="2" charset="2"/>
              <a:buChar char="§"/>
              <a:defRPr sz="3199" kern="1200">
                <a:solidFill>
                  <a:schemeClr val="tx1">
                    <a:lumMod val="85000"/>
                    <a:lumOff val="15000"/>
                  </a:schemeClr>
                </a:solidFill>
                <a:latin typeface="Arial" pitchFamily="34" charset="0"/>
                <a:ea typeface="+mn-ea"/>
                <a:cs typeface="Arial" pitchFamily="34" charset="0"/>
              </a:defRPr>
            </a:lvl1pPr>
            <a:lvl2pPr marL="793015" indent="-457094" algn="l" defTabSz="1218915" rtl="0" eaLnBrk="1" latinLnBrk="0" hangingPunct="1">
              <a:spcBef>
                <a:spcPts val="800"/>
              </a:spcBef>
              <a:spcAft>
                <a:spcPts val="800"/>
              </a:spcAft>
              <a:buClr>
                <a:schemeClr val="tx1"/>
              </a:buClr>
              <a:buFont typeface="Arial" panose="020B0604020202020204" pitchFamily="34" charset="0"/>
              <a:buChar char="‒"/>
              <a:defRPr lang="en-US" sz="2666" kern="1200" dirty="0">
                <a:solidFill>
                  <a:schemeClr val="tx1">
                    <a:lumMod val="85000"/>
                    <a:lumOff val="15000"/>
                  </a:schemeClr>
                </a:solidFill>
                <a:latin typeface="Arial" pitchFamily="34" charset="0"/>
                <a:ea typeface="+mn-ea"/>
                <a:cs typeface="Arial" pitchFamily="34" charset="0"/>
              </a:defRPr>
            </a:lvl2pPr>
            <a:lvl3pPr marL="1052754" indent="-380911" algn="l" defTabSz="1218915" rtl="0" eaLnBrk="1" latinLnBrk="0" hangingPunct="1">
              <a:spcBef>
                <a:spcPts val="800"/>
              </a:spcBef>
              <a:spcAft>
                <a:spcPts val="800"/>
              </a:spcAft>
              <a:buClr>
                <a:srgbClr val="6C6F70"/>
              </a:buClr>
              <a:buFont typeface="Arial" pitchFamily="34" charset="0"/>
              <a:buChar char="•"/>
              <a:defRPr lang="en-US" sz="2399" kern="1200" dirty="0">
                <a:solidFill>
                  <a:schemeClr val="tx1">
                    <a:lumMod val="85000"/>
                    <a:lumOff val="15000"/>
                  </a:schemeClr>
                </a:solidFill>
                <a:latin typeface="Arial" pitchFamily="34" charset="0"/>
                <a:ea typeface="+mn-ea"/>
                <a:cs typeface="Arial" pitchFamily="34" charset="0"/>
              </a:defRPr>
            </a:lvl3pPr>
            <a:lvl4pPr marL="1371880" indent="-380911" algn="l" defTabSz="1218915" rtl="0" eaLnBrk="1" latinLnBrk="0" hangingPunct="1">
              <a:spcBef>
                <a:spcPts val="800"/>
              </a:spcBef>
              <a:spcAft>
                <a:spcPts val="800"/>
              </a:spcAft>
              <a:buClr>
                <a:srgbClr val="6C6F70"/>
              </a:buClr>
              <a:buFont typeface="Arial" pitchFamily="34" charset="0"/>
              <a:buChar char="–"/>
              <a:defRPr lang="en-US" sz="2133" kern="1200" dirty="0">
                <a:solidFill>
                  <a:schemeClr val="tx1">
                    <a:lumMod val="85000"/>
                    <a:lumOff val="15000"/>
                  </a:schemeClr>
                </a:solidFill>
                <a:latin typeface="Arial" pitchFamily="34" charset="0"/>
                <a:ea typeface="+mn-ea"/>
                <a:cs typeface="Arial" pitchFamily="34" charset="0"/>
              </a:defRPr>
            </a:lvl4pPr>
            <a:lvl5pPr marL="1727597" indent="-304729" algn="l" defTabSz="1218915" rtl="0" eaLnBrk="1" latinLnBrk="0" hangingPunct="1">
              <a:spcBef>
                <a:spcPts val="800"/>
              </a:spcBef>
              <a:buClr>
                <a:srgbClr val="6C6F70"/>
              </a:buClr>
              <a:buSzPct val="67000"/>
              <a:buFont typeface="Arial" panose="020B0604020202020204" pitchFamily="34" charset="0"/>
              <a:buChar char="•"/>
              <a:defRPr sz="2399" kern="1200">
                <a:solidFill>
                  <a:schemeClr val="tx1"/>
                </a:solidFill>
                <a:latin typeface="Arial" pitchFamily="34" charset="0"/>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buNone/>
            </a:pPr>
            <a:r>
              <a:rPr lang="en-US" sz="2400" dirty="0"/>
              <a:t>Compartmentalization</a:t>
            </a:r>
          </a:p>
        </p:txBody>
      </p:sp>
      <p:sp>
        <p:nvSpPr>
          <p:cNvPr id="38" name="Content Placeholder 2">
            <a:extLst>
              <a:ext uri="{FF2B5EF4-FFF2-40B4-BE49-F238E27FC236}">
                <a16:creationId xmlns:a16="http://schemas.microsoft.com/office/drawing/2014/main" id="{28EFF8A3-7A64-429F-878D-7451B54DE7EF}"/>
              </a:ext>
            </a:extLst>
          </p:cNvPr>
          <p:cNvSpPr txBox="1">
            <a:spLocks/>
          </p:cNvSpPr>
          <p:nvPr/>
        </p:nvSpPr>
        <p:spPr>
          <a:xfrm>
            <a:off x="1112227" y="4523801"/>
            <a:ext cx="4008583" cy="625296"/>
          </a:xfrm>
          <a:prstGeom prst="rect">
            <a:avLst/>
          </a:prstGeom>
        </p:spPr>
        <p:txBody>
          <a:bodyPr vert="horz" lIns="0" tIns="0" rIns="0" bIns="0" rtlCol="0">
            <a:noAutofit/>
          </a:bodyPr>
          <a:lstStyle>
            <a:lvl1pPr marL="306846" indent="-306846" algn="l" defTabSz="1218915" rtl="0" eaLnBrk="1" latinLnBrk="0" hangingPunct="1">
              <a:spcBef>
                <a:spcPts val="800"/>
              </a:spcBef>
              <a:spcAft>
                <a:spcPts val="800"/>
              </a:spcAft>
              <a:buClr>
                <a:schemeClr val="tx1">
                  <a:lumMod val="75000"/>
                  <a:lumOff val="25000"/>
                </a:schemeClr>
              </a:buClr>
              <a:buSzPct val="100000"/>
              <a:buFont typeface="Wingdings" panose="05000000000000000000" pitchFamily="2" charset="2"/>
              <a:buChar char="§"/>
              <a:defRPr sz="3199" kern="1200">
                <a:solidFill>
                  <a:schemeClr val="tx1">
                    <a:lumMod val="85000"/>
                    <a:lumOff val="15000"/>
                  </a:schemeClr>
                </a:solidFill>
                <a:latin typeface="Arial" pitchFamily="34" charset="0"/>
                <a:ea typeface="+mn-ea"/>
                <a:cs typeface="Arial" pitchFamily="34" charset="0"/>
              </a:defRPr>
            </a:lvl1pPr>
            <a:lvl2pPr marL="793015" indent="-457094" algn="l" defTabSz="1218915" rtl="0" eaLnBrk="1" latinLnBrk="0" hangingPunct="1">
              <a:spcBef>
                <a:spcPts val="800"/>
              </a:spcBef>
              <a:spcAft>
                <a:spcPts val="800"/>
              </a:spcAft>
              <a:buClr>
                <a:schemeClr val="tx1"/>
              </a:buClr>
              <a:buFont typeface="Arial" panose="020B0604020202020204" pitchFamily="34" charset="0"/>
              <a:buChar char="‒"/>
              <a:defRPr lang="en-US" sz="2666" kern="1200" dirty="0">
                <a:solidFill>
                  <a:schemeClr val="tx1">
                    <a:lumMod val="85000"/>
                    <a:lumOff val="15000"/>
                  </a:schemeClr>
                </a:solidFill>
                <a:latin typeface="Arial" pitchFamily="34" charset="0"/>
                <a:ea typeface="+mn-ea"/>
                <a:cs typeface="Arial" pitchFamily="34" charset="0"/>
              </a:defRPr>
            </a:lvl2pPr>
            <a:lvl3pPr marL="1052754" indent="-380911" algn="l" defTabSz="1218915" rtl="0" eaLnBrk="1" latinLnBrk="0" hangingPunct="1">
              <a:spcBef>
                <a:spcPts val="800"/>
              </a:spcBef>
              <a:spcAft>
                <a:spcPts val="800"/>
              </a:spcAft>
              <a:buClr>
                <a:srgbClr val="6C6F70"/>
              </a:buClr>
              <a:buFont typeface="Arial" pitchFamily="34" charset="0"/>
              <a:buChar char="•"/>
              <a:defRPr lang="en-US" sz="2399" kern="1200" dirty="0">
                <a:solidFill>
                  <a:schemeClr val="tx1">
                    <a:lumMod val="85000"/>
                    <a:lumOff val="15000"/>
                  </a:schemeClr>
                </a:solidFill>
                <a:latin typeface="Arial" pitchFamily="34" charset="0"/>
                <a:ea typeface="+mn-ea"/>
                <a:cs typeface="Arial" pitchFamily="34" charset="0"/>
              </a:defRPr>
            </a:lvl3pPr>
            <a:lvl4pPr marL="1371880" indent="-380911" algn="l" defTabSz="1218915" rtl="0" eaLnBrk="1" latinLnBrk="0" hangingPunct="1">
              <a:spcBef>
                <a:spcPts val="800"/>
              </a:spcBef>
              <a:spcAft>
                <a:spcPts val="800"/>
              </a:spcAft>
              <a:buClr>
                <a:srgbClr val="6C6F70"/>
              </a:buClr>
              <a:buFont typeface="Arial" pitchFamily="34" charset="0"/>
              <a:buChar char="–"/>
              <a:defRPr lang="en-US" sz="2133" kern="1200" dirty="0">
                <a:solidFill>
                  <a:schemeClr val="tx1">
                    <a:lumMod val="85000"/>
                    <a:lumOff val="15000"/>
                  </a:schemeClr>
                </a:solidFill>
                <a:latin typeface="Arial" pitchFamily="34" charset="0"/>
                <a:ea typeface="+mn-ea"/>
                <a:cs typeface="Arial" pitchFamily="34" charset="0"/>
              </a:defRPr>
            </a:lvl4pPr>
            <a:lvl5pPr marL="1727597" indent="-304729" algn="l" defTabSz="1218915" rtl="0" eaLnBrk="1" latinLnBrk="0" hangingPunct="1">
              <a:spcBef>
                <a:spcPts val="800"/>
              </a:spcBef>
              <a:buClr>
                <a:srgbClr val="6C6F70"/>
              </a:buClr>
              <a:buSzPct val="67000"/>
              <a:buFont typeface="Arial" panose="020B0604020202020204" pitchFamily="34" charset="0"/>
              <a:buChar char="•"/>
              <a:defRPr sz="2399" kern="1200">
                <a:solidFill>
                  <a:schemeClr val="tx1"/>
                </a:solidFill>
                <a:latin typeface="Arial" pitchFamily="34" charset="0"/>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buNone/>
            </a:pPr>
            <a:r>
              <a:rPr lang="en-US" sz="2400" dirty="0"/>
              <a:t>Manageability</a:t>
            </a:r>
          </a:p>
        </p:txBody>
      </p:sp>
      <p:sp>
        <p:nvSpPr>
          <p:cNvPr id="39" name="Rectangle 38">
            <a:extLst>
              <a:ext uri="{FF2B5EF4-FFF2-40B4-BE49-F238E27FC236}">
                <a16:creationId xmlns:a16="http://schemas.microsoft.com/office/drawing/2014/main" id="{773A095C-29D6-4C29-B1FE-CAEAA97F01F9}"/>
              </a:ext>
            </a:extLst>
          </p:cNvPr>
          <p:cNvSpPr/>
          <p:nvPr/>
        </p:nvSpPr>
        <p:spPr>
          <a:xfrm>
            <a:off x="554426" y="2039794"/>
            <a:ext cx="313705" cy="2983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A633703-103D-4966-AC8C-6771B130B7C8}"/>
              </a:ext>
            </a:extLst>
          </p:cNvPr>
          <p:cNvSpPr/>
          <p:nvPr/>
        </p:nvSpPr>
        <p:spPr>
          <a:xfrm>
            <a:off x="554426" y="3303110"/>
            <a:ext cx="313705" cy="2983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44A4CA9-1183-4100-89D3-13733B628F55}"/>
              </a:ext>
            </a:extLst>
          </p:cNvPr>
          <p:cNvSpPr/>
          <p:nvPr/>
        </p:nvSpPr>
        <p:spPr>
          <a:xfrm>
            <a:off x="554426" y="4566426"/>
            <a:ext cx="313705" cy="2983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6478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53D48C0-EBBB-4FB0-841A-B628EFF00C4D}"/>
              </a:ext>
            </a:extLst>
          </p:cNvPr>
          <p:cNvSpPr>
            <a:spLocks noGrp="1"/>
          </p:cNvSpPr>
          <p:nvPr>
            <p:ph type="title"/>
          </p:nvPr>
        </p:nvSpPr>
        <p:spPr/>
        <p:txBody>
          <a:bodyPr/>
          <a:lstStyle/>
          <a:p>
            <a:r>
              <a:rPr lang="en-US" sz="2000" dirty="0"/>
              <a:t>Biochemical Reactor Plans </a:t>
            </a:r>
            <a:br>
              <a:rPr lang="en-US" dirty="0"/>
            </a:br>
            <a:r>
              <a:rPr lang="en-US" dirty="0"/>
              <a:t>Require Systems Approach </a:t>
            </a:r>
          </a:p>
        </p:txBody>
      </p:sp>
      <p:sp>
        <p:nvSpPr>
          <p:cNvPr id="2" name="Slide Number Placeholder 1">
            <a:extLst>
              <a:ext uri="{FF2B5EF4-FFF2-40B4-BE49-F238E27FC236}">
                <a16:creationId xmlns:a16="http://schemas.microsoft.com/office/drawing/2014/main" id="{0407ED8D-C479-487C-BAAA-358C1A6A0818}"/>
              </a:ext>
            </a:extLst>
          </p:cNvPr>
          <p:cNvSpPr>
            <a:spLocks noGrp="1"/>
          </p:cNvSpPr>
          <p:nvPr>
            <p:ph type="sldNum" sz="quarter" idx="12"/>
          </p:nvPr>
        </p:nvSpPr>
        <p:spPr/>
        <p:txBody>
          <a:bodyPr/>
          <a:lstStyle/>
          <a:p>
            <a:fld id="{9B3E39EC-4BE2-4DEA-81C0-4ABC0AAB4AC0}" type="slidenum">
              <a:rPr lang="en-AU" smtClean="0"/>
              <a:pPr/>
              <a:t>12</a:t>
            </a:fld>
            <a:endParaRPr lang="en-AU"/>
          </a:p>
        </p:txBody>
      </p:sp>
      <p:graphicFrame>
        <p:nvGraphicFramePr>
          <p:cNvPr id="16" name="Object 1">
            <a:extLst>
              <a:ext uri="{FF2B5EF4-FFF2-40B4-BE49-F238E27FC236}">
                <a16:creationId xmlns:a16="http://schemas.microsoft.com/office/drawing/2014/main" id="{4A38D605-B8CD-40C7-9AFE-591C83AEC3E9}"/>
              </a:ext>
            </a:extLst>
          </p:cNvPr>
          <p:cNvGraphicFramePr>
            <a:graphicFrameLocks noChangeAspect="1"/>
          </p:cNvGraphicFramePr>
          <p:nvPr>
            <p:extLst>
              <p:ext uri="{D42A27DB-BD31-4B8C-83A1-F6EECF244321}">
                <p14:modId xmlns:p14="http://schemas.microsoft.com/office/powerpoint/2010/main" val="895720584"/>
              </p:ext>
            </p:extLst>
          </p:nvPr>
        </p:nvGraphicFramePr>
        <p:xfrm>
          <a:off x="317387" y="1546066"/>
          <a:ext cx="8969602" cy="4818394"/>
        </p:xfrm>
        <a:graphic>
          <a:graphicData uri="http://schemas.openxmlformats.org/presentationml/2006/ole">
            <mc:AlternateContent xmlns:mc="http://schemas.openxmlformats.org/markup-compatibility/2006">
              <mc:Choice xmlns:v="urn:schemas-microsoft-com:vml" Requires="v">
                <p:oleObj spid="_x0000_s2202" name="Visio" r:id="rId4" imgW="10210800" imgH="5459098" progId="">
                  <p:embed/>
                </p:oleObj>
              </mc:Choice>
              <mc:Fallback>
                <p:oleObj name="Visio" r:id="rId4" imgW="10210800" imgH="5459098" progId="">
                  <p:embed/>
                  <p:pic>
                    <p:nvPicPr>
                      <p:cNvPr id="112641"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387" y="1546066"/>
                        <a:ext cx="8969602" cy="4818394"/>
                      </a:xfrm>
                      <a:prstGeom prst="rect">
                        <a:avLst/>
                      </a:prstGeom>
                      <a:noFill/>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FBE39C-30D2-4624-A31C-969386DD317C}"/>
              </a:ext>
            </a:extLst>
          </p:cNvPr>
          <p:cNvSpPr/>
          <p:nvPr/>
        </p:nvSpPr>
        <p:spPr>
          <a:xfrm>
            <a:off x="5967413" y="0"/>
            <a:ext cx="622141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0090D0-8F40-490C-86C4-08F256C23B12}"/>
              </a:ext>
            </a:extLst>
          </p:cNvPr>
          <p:cNvSpPr>
            <a:spLocks noGrp="1"/>
          </p:cNvSpPr>
          <p:nvPr>
            <p:ph type="title"/>
          </p:nvPr>
        </p:nvSpPr>
        <p:spPr>
          <a:xfrm>
            <a:off x="577646" y="454954"/>
            <a:ext cx="4251751" cy="1416143"/>
          </a:xfrm>
        </p:spPr>
        <p:txBody>
          <a:bodyPr>
            <a:normAutofit/>
          </a:bodyPr>
          <a:lstStyle/>
          <a:p>
            <a:r>
              <a:rPr lang="en-US" sz="2000" dirty="0"/>
              <a:t>Mine Impacted Waters </a:t>
            </a:r>
            <a:br>
              <a:rPr lang="en-US" dirty="0"/>
            </a:br>
            <a:r>
              <a:rPr lang="en-US" dirty="0"/>
              <a:t>Range Widely in Source and Composition</a:t>
            </a:r>
          </a:p>
        </p:txBody>
      </p:sp>
      <p:sp>
        <p:nvSpPr>
          <p:cNvPr id="5" name="Content Placeholder 4">
            <a:extLst>
              <a:ext uri="{FF2B5EF4-FFF2-40B4-BE49-F238E27FC236}">
                <a16:creationId xmlns:a16="http://schemas.microsoft.com/office/drawing/2014/main" id="{945FEE61-1F9B-4E0A-ABF8-586C795A9D57}"/>
              </a:ext>
            </a:extLst>
          </p:cNvPr>
          <p:cNvSpPr>
            <a:spLocks noGrp="1"/>
          </p:cNvSpPr>
          <p:nvPr>
            <p:ph sz="half" idx="1"/>
          </p:nvPr>
        </p:nvSpPr>
        <p:spPr>
          <a:xfrm>
            <a:off x="6219970" y="1482398"/>
            <a:ext cx="2581131" cy="2156462"/>
          </a:xfrm>
        </p:spPr>
        <p:txBody>
          <a:bodyPr/>
          <a:lstStyle/>
          <a:p>
            <a:pPr marL="0" lvl="1" indent="0" defTabSz="914400">
              <a:spcBef>
                <a:spcPts val="600"/>
              </a:spcBef>
              <a:buClr>
                <a:schemeClr val="tx1">
                  <a:lumMod val="85000"/>
                  <a:lumOff val="15000"/>
                </a:schemeClr>
              </a:buClr>
              <a:buNone/>
            </a:pPr>
            <a:r>
              <a:rPr lang="en-US" sz="2000" b="1" dirty="0">
                <a:solidFill>
                  <a:schemeClr val="bg1"/>
                </a:solidFill>
              </a:rPr>
              <a:t>Mining</a:t>
            </a:r>
            <a:endParaRPr lang="en-US" sz="1400" b="1" dirty="0">
              <a:solidFill>
                <a:schemeClr val="bg1"/>
              </a:solidFill>
            </a:endParaRPr>
          </a:p>
          <a:p>
            <a:pPr marL="150249" lvl="1" indent="-150249" defTabSz="914400">
              <a:spcBef>
                <a:spcPts val="600"/>
              </a:spcBef>
              <a:spcAft>
                <a:spcPts val="300"/>
              </a:spcAft>
              <a:buClr>
                <a:schemeClr val="bg2"/>
              </a:buClr>
              <a:buFont typeface="Wingdings" panose="05000000000000000000" pitchFamily="2" charset="2"/>
              <a:buChar char="§"/>
            </a:pPr>
            <a:r>
              <a:rPr lang="en-US" sz="1600" dirty="0">
                <a:solidFill>
                  <a:schemeClr val="bg1"/>
                </a:solidFill>
              </a:rPr>
              <a:t>Surface water: oxidized metals, solids (suspended and dissolved)</a:t>
            </a:r>
          </a:p>
          <a:p>
            <a:pPr marL="150249" lvl="1" indent="-150249" defTabSz="914400">
              <a:spcBef>
                <a:spcPts val="600"/>
              </a:spcBef>
              <a:spcAft>
                <a:spcPts val="300"/>
              </a:spcAft>
              <a:buClr>
                <a:schemeClr val="bg2"/>
              </a:buClr>
              <a:buFont typeface="Wingdings" panose="05000000000000000000" pitchFamily="2" charset="2"/>
              <a:buChar char="§"/>
            </a:pPr>
            <a:r>
              <a:rPr lang="en-US" sz="1600" dirty="0">
                <a:solidFill>
                  <a:schemeClr val="bg1"/>
                </a:solidFill>
              </a:rPr>
              <a:t>Groundwater: leachate (reduced metals (Fe, Mn), hydrocarbons, nutrients</a:t>
            </a:r>
          </a:p>
        </p:txBody>
      </p:sp>
      <p:sp>
        <p:nvSpPr>
          <p:cNvPr id="32" name="Slide Number Placeholder 31">
            <a:extLst>
              <a:ext uri="{FF2B5EF4-FFF2-40B4-BE49-F238E27FC236}">
                <a16:creationId xmlns:a16="http://schemas.microsoft.com/office/drawing/2014/main" id="{591E6A2D-6B12-49B8-BAB9-F225F4F4A16C}"/>
              </a:ext>
            </a:extLst>
          </p:cNvPr>
          <p:cNvSpPr>
            <a:spLocks noGrp="1"/>
          </p:cNvSpPr>
          <p:nvPr>
            <p:ph type="sldNum" sz="quarter" idx="12"/>
          </p:nvPr>
        </p:nvSpPr>
        <p:spPr/>
        <p:txBody>
          <a:bodyPr/>
          <a:lstStyle/>
          <a:p>
            <a:fld id="{9B3E39EC-4BE2-4DEA-81C0-4ABC0AAB4AC0}" type="slidenum">
              <a:rPr lang="en-AU" smtClean="0"/>
              <a:pPr/>
              <a:t>13</a:t>
            </a:fld>
            <a:endParaRPr lang="en-AU" dirty="0"/>
          </a:p>
        </p:txBody>
      </p:sp>
      <p:grpSp>
        <p:nvGrpSpPr>
          <p:cNvPr id="53" name="Group 52">
            <a:extLst>
              <a:ext uri="{FF2B5EF4-FFF2-40B4-BE49-F238E27FC236}">
                <a16:creationId xmlns:a16="http://schemas.microsoft.com/office/drawing/2014/main" id="{75D4D882-6BAD-46A0-AF85-85C0ECA79B54}"/>
              </a:ext>
            </a:extLst>
          </p:cNvPr>
          <p:cNvGrpSpPr>
            <a:grpSpLocks noChangeAspect="1"/>
          </p:cNvGrpSpPr>
          <p:nvPr/>
        </p:nvGrpSpPr>
        <p:grpSpPr>
          <a:xfrm>
            <a:off x="493052" y="2410071"/>
            <a:ext cx="4833902" cy="2754067"/>
            <a:chOff x="903785" y="1113301"/>
            <a:chExt cx="6625450" cy="3519814"/>
          </a:xfrm>
        </p:grpSpPr>
        <p:pic>
          <p:nvPicPr>
            <p:cNvPr id="54" name="Picture 53">
              <a:extLst>
                <a:ext uri="{FF2B5EF4-FFF2-40B4-BE49-F238E27FC236}">
                  <a16:creationId xmlns:a16="http://schemas.microsoft.com/office/drawing/2014/main" id="{4B0F1E47-62C3-4ED0-8935-9344955A08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3107" y="1414507"/>
              <a:ext cx="4074379" cy="3218608"/>
            </a:xfrm>
            <a:prstGeom prst="rect">
              <a:avLst/>
            </a:prstGeom>
          </p:spPr>
        </p:pic>
        <p:grpSp>
          <p:nvGrpSpPr>
            <p:cNvPr id="55" name="Group 54">
              <a:extLst>
                <a:ext uri="{FF2B5EF4-FFF2-40B4-BE49-F238E27FC236}">
                  <a16:creationId xmlns:a16="http://schemas.microsoft.com/office/drawing/2014/main" id="{376F0E21-D7BF-4887-871F-8E721D621113}"/>
                </a:ext>
              </a:extLst>
            </p:cNvPr>
            <p:cNvGrpSpPr/>
            <p:nvPr/>
          </p:nvGrpSpPr>
          <p:grpSpPr>
            <a:xfrm>
              <a:off x="903785" y="1113301"/>
              <a:ext cx="6625450" cy="2853974"/>
              <a:chOff x="2562019" y="1532731"/>
              <a:chExt cx="8833932" cy="3805295"/>
            </a:xfrm>
          </p:grpSpPr>
          <p:grpSp>
            <p:nvGrpSpPr>
              <p:cNvPr id="74" name="Group 73">
                <a:extLst>
                  <a:ext uri="{FF2B5EF4-FFF2-40B4-BE49-F238E27FC236}">
                    <a16:creationId xmlns:a16="http://schemas.microsoft.com/office/drawing/2014/main" id="{D679351C-4221-484B-92BE-9823D907FFCA}"/>
                  </a:ext>
                </a:extLst>
              </p:cNvPr>
              <p:cNvGrpSpPr/>
              <p:nvPr/>
            </p:nvGrpSpPr>
            <p:grpSpPr>
              <a:xfrm>
                <a:off x="4442548" y="1532731"/>
                <a:ext cx="2657099" cy="1043010"/>
                <a:chOff x="-70919" y="1309035"/>
                <a:chExt cx="3227431" cy="1266887"/>
              </a:xfrm>
            </p:grpSpPr>
            <p:sp>
              <p:nvSpPr>
                <p:cNvPr id="96" name="Rectangle 95">
                  <a:extLst>
                    <a:ext uri="{FF2B5EF4-FFF2-40B4-BE49-F238E27FC236}">
                      <a16:creationId xmlns:a16="http://schemas.microsoft.com/office/drawing/2014/main" id="{E5818DBB-2612-4D2A-A8EE-B094E26E7EFA}"/>
                    </a:ext>
                  </a:extLst>
                </p:cNvPr>
                <p:cNvSpPr/>
                <p:nvPr/>
              </p:nvSpPr>
              <p:spPr>
                <a:xfrm>
                  <a:off x="-70919" y="1309035"/>
                  <a:ext cx="3227431" cy="659393"/>
                </a:xfrm>
                <a:prstGeom prst="rect">
                  <a:avLst/>
                </a:prstGeom>
              </p:spPr>
              <p:txBody>
                <a:bodyPr wrap="square">
                  <a:spAutoFit/>
                </a:bodyPr>
                <a:lstStyle/>
                <a:p>
                  <a:r>
                    <a:rPr lang="en-US" sz="1400" dirty="0">
                      <a:solidFill>
                        <a:schemeClr val="tx1">
                          <a:lumMod val="85000"/>
                          <a:lumOff val="15000"/>
                        </a:schemeClr>
                      </a:solidFill>
                    </a:rPr>
                    <a:t>Valley fills</a:t>
                  </a:r>
                </a:p>
              </p:txBody>
            </p:sp>
            <p:cxnSp>
              <p:nvCxnSpPr>
                <p:cNvPr id="97" name="Straight Connector 96">
                  <a:extLst>
                    <a:ext uri="{FF2B5EF4-FFF2-40B4-BE49-F238E27FC236}">
                      <a16:creationId xmlns:a16="http://schemas.microsoft.com/office/drawing/2014/main" id="{22461175-161F-40B5-B5B7-A04376CC34A8}"/>
                    </a:ext>
                  </a:extLst>
                </p:cNvPr>
                <p:cNvCxnSpPr>
                  <a:cxnSpLocks/>
                </p:cNvCxnSpPr>
                <p:nvPr/>
              </p:nvCxnSpPr>
              <p:spPr>
                <a:xfrm>
                  <a:off x="1225887" y="2015504"/>
                  <a:ext cx="1166064" cy="560418"/>
                </a:xfrm>
                <a:prstGeom prst="line">
                  <a:avLst/>
                </a:prstGeom>
                <a:ln w="12700">
                  <a:solidFill>
                    <a:schemeClr val="accent4"/>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DAF68A1B-5EE6-4311-A5A5-873B95B2D0BC}"/>
                  </a:ext>
                </a:extLst>
              </p:cNvPr>
              <p:cNvGrpSpPr/>
              <p:nvPr/>
            </p:nvGrpSpPr>
            <p:grpSpPr>
              <a:xfrm>
                <a:off x="8469596" y="2568917"/>
                <a:ext cx="2863312" cy="549249"/>
                <a:chOff x="5478328" y="2383916"/>
                <a:chExt cx="3477915" cy="667142"/>
              </a:xfrm>
            </p:grpSpPr>
            <p:sp>
              <p:nvSpPr>
                <p:cNvPr id="94" name="Rectangle 93">
                  <a:extLst>
                    <a:ext uri="{FF2B5EF4-FFF2-40B4-BE49-F238E27FC236}">
                      <a16:creationId xmlns:a16="http://schemas.microsoft.com/office/drawing/2014/main" id="{E426AEA5-75F1-4FD9-B626-94E026596B0D}"/>
                    </a:ext>
                  </a:extLst>
                </p:cNvPr>
                <p:cNvSpPr/>
                <p:nvPr/>
              </p:nvSpPr>
              <p:spPr>
                <a:xfrm>
                  <a:off x="7358435" y="2383916"/>
                  <a:ext cx="1597808" cy="659393"/>
                </a:xfrm>
                <a:prstGeom prst="rect">
                  <a:avLst/>
                </a:prstGeom>
              </p:spPr>
              <p:txBody>
                <a:bodyPr wrap="none">
                  <a:spAutoFit/>
                </a:bodyPr>
                <a:lstStyle/>
                <a:p>
                  <a:r>
                    <a:rPr lang="en-US" sz="1400" dirty="0">
                      <a:solidFill>
                        <a:schemeClr val="tx1">
                          <a:lumMod val="85000"/>
                          <a:lumOff val="15000"/>
                        </a:schemeClr>
                      </a:solidFill>
                    </a:rPr>
                    <a:t>Seeps</a:t>
                  </a:r>
                </a:p>
              </p:txBody>
            </p:sp>
            <p:cxnSp>
              <p:nvCxnSpPr>
                <p:cNvPr id="95" name="Straight Connector 94">
                  <a:extLst>
                    <a:ext uri="{FF2B5EF4-FFF2-40B4-BE49-F238E27FC236}">
                      <a16:creationId xmlns:a16="http://schemas.microsoft.com/office/drawing/2014/main" id="{56A4A3A4-DA4C-4643-A3E0-59D64EBD6202}"/>
                    </a:ext>
                  </a:extLst>
                </p:cNvPr>
                <p:cNvCxnSpPr>
                  <a:cxnSpLocks/>
                  <a:stCxn id="94" idx="1"/>
                </p:cNvCxnSpPr>
                <p:nvPr/>
              </p:nvCxnSpPr>
              <p:spPr>
                <a:xfrm flipH="1">
                  <a:off x="5478328" y="2713612"/>
                  <a:ext cx="1880107" cy="337446"/>
                </a:xfrm>
                <a:prstGeom prst="line">
                  <a:avLst/>
                </a:prstGeom>
                <a:ln w="12700">
                  <a:solidFill>
                    <a:schemeClr val="accent4"/>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F56F3759-4575-4DC8-B3BD-ABC392E8B284}"/>
                  </a:ext>
                </a:extLst>
              </p:cNvPr>
              <p:cNvGrpSpPr/>
              <p:nvPr/>
            </p:nvGrpSpPr>
            <p:grpSpPr>
              <a:xfrm>
                <a:off x="8407363" y="4813557"/>
                <a:ext cx="2988588" cy="524469"/>
                <a:chOff x="3496514" y="6114878"/>
                <a:chExt cx="3630071" cy="637041"/>
              </a:xfrm>
            </p:grpSpPr>
            <p:sp>
              <p:nvSpPr>
                <p:cNvPr id="92" name="Rectangle 91">
                  <a:extLst>
                    <a:ext uri="{FF2B5EF4-FFF2-40B4-BE49-F238E27FC236}">
                      <a16:creationId xmlns:a16="http://schemas.microsoft.com/office/drawing/2014/main" id="{CF3F9E6D-FD7B-4AFF-AAC9-62AB20ACEF41}"/>
                    </a:ext>
                  </a:extLst>
                </p:cNvPr>
                <p:cNvSpPr/>
                <p:nvPr/>
              </p:nvSpPr>
              <p:spPr>
                <a:xfrm>
                  <a:off x="5390858" y="6114878"/>
                  <a:ext cx="1735727" cy="637041"/>
                </a:xfrm>
                <a:prstGeom prst="rect">
                  <a:avLst/>
                </a:prstGeom>
              </p:spPr>
              <p:txBody>
                <a:bodyPr wrap="none">
                  <a:spAutoFit/>
                </a:bodyPr>
                <a:lstStyle/>
                <a:p>
                  <a:r>
                    <a:rPr lang="en-US" sz="1400" dirty="0">
                      <a:solidFill>
                        <a:schemeClr val="tx1">
                          <a:lumMod val="85000"/>
                          <a:lumOff val="15000"/>
                        </a:schemeClr>
                      </a:solidFill>
                    </a:rPr>
                    <a:t>Tailings</a:t>
                  </a:r>
                </a:p>
              </p:txBody>
            </p:sp>
            <p:cxnSp>
              <p:nvCxnSpPr>
                <p:cNvPr id="93" name="Straight Connector 92">
                  <a:extLst>
                    <a:ext uri="{FF2B5EF4-FFF2-40B4-BE49-F238E27FC236}">
                      <a16:creationId xmlns:a16="http://schemas.microsoft.com/office/drawing/2014/main" id="{76F065B4-AE4A-46F9-A8A6-4EE103599E52}"/>
                    </a:ext>
                  </a:extLst>
                </p:cNvPr>
                <p:cNvCxnSpPr>
                  <a:cxnSpLocks/>
                  <a:endCxn id="61" idx="3"/>
                </p:cNvCxnSpPr>
                <p:nvPr/>
              </p:nvCxnSpPr>
              <p:spPr>
                <a:xfrm flipH="1">
                  <a:off x="3496514" y="6489073"/>
                  <a:ext cx="1894345" cy="45989"/>
                </a:xfrm>
                <a:prstGeom prst="line">
                  <a:avLst/>
                </a:prstGeom>
                <a:ln w="12700">
                  <a:solidFill>
                    <a:schemeClr val="accent4"/>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EBBA97AA-5178-4F5D-B180-4D83FD1FAB45}"/>
                  </a:ext>
                </a:extLst>
              </p:cNvPr>
              <p:cNvGrpSpPr/>
              <p:nvPr/>
            </p:nvGrpSpPr>
            <p:grpSpPr>
              <a:xfrm>
                <a:off x="3056242" y="3697779"/>
                <a:ext cx="3949905" cy="542868"/>
                <a:chOff x="-1007503" y="4139200"/>
                <a:chExt cx="4797732" cy="659393"/>
              </a:xfrm>
            </p:grpSpPr>
            <p:sp>
              <p:nvSpPr>
                <p:cNvPr id="90" name="Rectangle 89">
                  <a:extLst>
                    <a:ext uri="{FF2B5EF4-FFF2-40B4-BE49-F238E27FC236}">
                      <a16:creationId xmlns:a16="http://schemas.microsoft.com/office/drawing/2014/main" id="{6D121ACD-E7FD-44CA-BCD8-B1CDEEC9FE39}"/>
                    </a:ext>
                  </a:extLst>
                </p:cNvPr>
                <p:cNvSpPr/>
                <p:nvPr/>
              </p:nvSpPr>
              <p:spPr>
                <a:xfrm>
                  <a:off x="-1007503" y="4139200"/>
                  <a:ext cx="1098910" cy="659393"/>
                </a:xfrm>
                <a:prstGeom prst="rect">
                  <a:avLst/>
                </a:prstGeom>
              </p:spPr>
              <p:txBody>
                <a:bodyPr wrap="none">
                  <a:spAutoFit/>
                </a:bodyPr>
                <a:lstStyle/>
                <a:p>
                  <a:r>
                    <a:rPr lang="en-US" sz="1400" dirty="0">
                      <a:solidFill>
                        <a:schemeClr val="tx1">
                          <a:lumMod val="85000"/>
                          <a:lumOff val="15000"/>
                        </a:schemeClr>
                      </a:solidFill>
                    </a:rPr>
                    <a:t>Pits</a:t>
                  </a:r>
                </a:p>
              </p:txBody>
            </p:sp>
            <p:cxnSp>
              <p:nvCxnSpPr>
                <p:cNvPr id="91" name="Straight Connector 90">
                  <a:extLst>
                    <a:ext uri="{FF2B5EF4-FFF2-40B4-BE49-F238E27FC236}">
                      <a16:creationId xmlns:a16="http://schemas.microsoft.com/office/drawing/2014/main" id="{038885CC-C31B-4D1C-B73B-B1E1AB3C68BF}"/>
                    </a:ext>
                  </a:extLst>
                </p:cNvPr>
                <p:cNvCxnSpPr>
                  <a:cxnSpLocks/>
                  <a:stCxn id="90" idx="3"/>
                </p:cNvCxnSpPr>
                <p:nvPr/>
              </p:nvCxnSpPr>
              <p:spPr>
                <a:xfrm flipV="1">
                  <a:off x="91407" y="4401845"/>
                  <a:ext cx="3698822" cy="67053"/>
                </a:xfrm>
                <a:prstGeom prst="line">
                  <a:avLst/>
                </a:prstGeom>
                <a:ln w="12700">
                  <a:solidFill>
                    <a:schemeClr val="accent4"/>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27F865D2-B3E2-455F-BB52-BA9B758FD6CF}"/>
                  </a:ext>
                </a:extLst>
              </p:cNvPr>
              <p:cNvGrpSpPr/>
              <p:nvPr/>
            </p:nvGrpSpPr>
            <p:grpSpPr>
              <a:xfrm>
                <a:off x="8328507" y="1739196"/>
                <a:ext cx="2355255" cy="1006252"/>
                <a:chOff x="7636766" y="2908904"/>
                <a:chExt cx="2860804" cy="1222239"/>
              </a:xfrm>
            </p:grpSpPr>
            <p:sp>
              <p:nvSpPr>
                <p:cNvPr id="88" name="Rectangle 87">
                  <a:extLst>
                    <a:ext uri="{FF2B5EF4-FFF2-40B4-BE49-F238E27FC236}">
                      <a16:creationId xmlns:a16="http://schemas.microsoft.com/office/drawing/2014/main" id="{CFA5C466-D5B0-432D-AF3D-D27B5F3A417E}"/>
                    </a:ext>
                  </a:extLst>
                </p:cNvPr>
                <p:cNvSpPr/>
                <p:nvPr/>
              </p:nvSpPr>
              <p:spPr>
                <a:xfrm>
                  <a:off x="8475751" y="2908904"/>
                  <a:ext cx="2021819" cy="637044"/>
                </a:xfrm>
                <a:prstGeom prst="rect">
                  <a:avLst/>
                </a:prstGeom>
              </p:spPr>
              <p:txBody>
                <a:bodyPr wrap="none">
                  <a:spAutoFit/>
                </a:bodyPr>
                <a:lstStyle/>
                <a:p>
                  <a:r>
                    <a:rPr lang="en-US" sz="1400" dirty="0">
                      <a:solidFill>
                        <a:schemeClr val="tx1">
                          <a:lumMod val="85000"/>
                          <a:lumOff val="15000"/>
                        </a:schemeClr>
                      </a:solidFill>
                    </a:rPr>
                    <a:t>Mine </a:t>
                  </a:r>
                  <a:r>
                    <a:rPr lang="en-US" sz="1400" dirty="0" err="1">
                      <a:solidFill>
                        <a:schemeClr val="tx1">
                          <a:lumMod val="85000"/>
                          <a:lumOff val="15000"/>
                        </a:schemeClr>
                      </a:solidFill>
                    </a:rPr>
                    <a:t>adit</a:t>
                  </a:r>
                  <a:endParaRPr lang="en-US" sz="1400" dirty="0">
                    <a:solidFill>
                      <a:schemeClr val="tx1">
                        <a:lumMod val="85000"/>
                        <a:lumOff val="15000"/>
                      </a:schemeClr>
                    </a:solidFill>
                  </a:endParaRPr>
                </a:p>
              </p:txBody>
            </p:sp>
            <p:cxnSp>
              <p:nvCxnSpPr>
                <p:cNvPr id="89" name="Straight Connector 88">
                  <a:extLst>
                    <a:ext uri="{FF2B5EF4-FFF2-40B4-BE49-F238E27FC236}">
                      <a16:creationId xmlns:a16="http://schemas.microsoft.com/office/drawing/2014/main" id="{7261997C-6260-4EFA-9EC8-FFC02288DD2C}"/>
                    </a:ext>
                  </a:extLst>
                </p:cNvPr>
                <p:cNvCxnSpPr>
                  <a:cxnSpLocks/>
                </p:cNvCxnSpPr>
                <p:nvPr/>
              </p:nvCxnSpPr>
              <p:spPr>
                <a:xfrm flipH="1">
                  <a:off x="7636766" y="3505695"/>
                  <a:ext cx="871438" cy="625448"/>
                </a:xfrm>
                <a:prstGeom prst="line">
                  <a:avLst/>
                </a:prstGeom>
                <a:ln w="12700">
                  <a:solidFill>
                    <a:schemeClr val="accent4"/>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ABEB0B14-CD6C-435E-AD2C-18FC5B38D382}"/>
                  </a:ext>
                </a:extLst>
              </p:cNvPr>
              <p:cNvGrpSpPr/>
              <p:nvPr/>
            </p:nvGrpSpPr>
            <p:grpSpPr>
              <a:xfrm>
                <a:off x="2583333" y="2380601"/>
                <a:ext cx="3031463" cy="1096401"/>
                <a:chOff x="4190106" y="1019226"/>
                <a:chExt cx="3535683" cy="1971965"/>
              </a:xfrm>
            </p:grpSpPr>
            <p:sp>
              <p:nvSpPr>
                <p:cNvPr id="86" name="Rectangle 85">
                  <a:extLst>
                    <a:ext uri="{FF2B5EF4-FFF2-40B4-BE49-F238E27FC236}">
                      <a16:creationId xmlns:a16="http://schemas.microsoft.com/office/drawing/2014/main" id="{C7DECA2A-9AD3-47E1-A991-6C576F7A1B50}"/>
                    </a:ext>
                  </a:extLst>
                </p:cNvPr>
                <p:cNvSpPr/>
                <p:nvPr/>
              </p:nvSpPr>
              <p:spPr>
                <a:xfrm>
                  <a:off x="4190106" y="1019226"/>
                  <a:ext cx="2003963" cy="1603606"/>
                </a:xfrm>
                <a:prstGeom prst="rect">
                  <a:avLst/>
                </a:prstGeom>
              </p:spPr>
              <p:txBody>
                <a:bodyPr wrap="square">
                  <a:spAutoFit/>
                </a:bodyPr>
                <a:lstStyle/>
                <a:p>
                  <a:r>
                    <a:rPr lang="en-US" sz="1400" dirty="0">
                      <a:solidFill>
                        <a:schemeClr val="tx1">
                          <a:lumMod val="85000"/>
                          <a:lumOff val="15000"/>
                        </a:schemeClr>
                      </a:solidFill>
                    </a:rPr>
                    <a:t>Waste rock piles</a:t>
                  </a:r>
                </a:p>
              </p:txBody>
            </p:sp>
            <p:cxnSp>
              <p:nvCxnSpPr>
                <p:cNvPr id="87" name="Straight Connector 86">
                  <a:extLst>
                    <a:ext uri="{FF2B5EF4-FFF2-40B4-BE49-F238E27FC236}">
                      <a16:creationId xmlns:a16="http://schemas.microsoft.com/office/drawing/2014/main" id="{DF217DBC-8E9B-4870-A391-89681603820B}"/>
                    </a:ext>
                  </a:extLst>
                </p:cNvPr>
                <p:cNvCxnSpPr>
                  <a:cxnSpLocks/>
                  <a:stCxn id="86" idx="3"/>
                  <a:endCxn id="56" idx="1"/>
                </p:cNvCxnSpPr>
                <p:nvPr/>
              </p:nvCxnSpPr>
              <p:spPr>
                <a:xfrm>
                  <a:off x="6194069" y="1821029"/>
                  <a:ext cx="1531720" cy="1170162"/>
                </a:xfrm>
                <a:prstGeom prst="line">
                  <a:avLst/>
                </a:prstGeom>
                <a:ln w="12700">
                  <a:solidFill>
                    <a:schemeClr val="accent4"/>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A76131AC-F7DC-4479-91E9-388DC1100BE0}"/>
                  </a:ext>
                </a:extLst>
              </p:cNvPr>
              <p:cNvGrpSpPr/>
              <p:nvPr/>
            </p:nvGrpSpPr>
            <p:grpSpPr>
              <a:xfrm>
                <a:off x="9308818" y="3828142"/>
                <a:ext cx="1797394" cy="542869"/>
                <a:chOff x="5739412" y="3055329"/>
                <a:chExt cx="2183195" cy="659393"/>
              </a:xfrm>
            </p:grpSpPr>
            <p:sp>
              <p:nvSpPr>
                <p:cNvPr id="84" name="Rectangle 83">
                  <a:extLst>
                    <a:ext uri="{FF2B5EF4-FFF2-40B4-BE49-F238E27FC236}">
                      <a16:creationId xmlns:a16="http://schemas.microsoft.com/office/drawing/2014/main" id="{E1DB8D59-F678-48E8-9D53-C5BBB9A426B3}"/>
                    </a:ext>
                  </a:extLst>
                </p:cNvPr>
                <p:cNvSpPr/>
                <p:nvPr/>
              </p:nvSpPr>
              <p:spPr>
                <a:xfrm>
                  <a:off x="6897359" y="3055329"/>
                  <a:ext cx="1025248" cy="659393"/>
                </a:xfrm>
                <a:prstGeom prst="rect">
                  <a:avLst/>
                </a:prstGeom>
              </p:spPr>
              <p:txBody>
                <a:bodyPr wrap="none">
                  <a:spAutoFit/>
                </a:bodyPr>
                <a:lstStyle/>
                <a:p>
                  <a:r>
                    <a:rPr lang="en-US" sz="1400" dirty="0">
                      <a:solidFill>
                        <a:schemeClr val="tx1">
                          <a:lumMod val="85000"/>
                          <a:lumOff val="15000"/>
                        </a:schemeClr>
                      </a:solidFill>
                    </a:rPr>
                    <a:t>Mill</a:t>
                  </a:r>
                </a:p>
              </p:txBody>
            </p:sp>
            <p:cxnSp>
              <p:nvCxnSpPr>
                <p:cNvPr id="85" name="Straight Connector 84">
                  <a:extLst>
                    <a:ext uri="{FF2B5EF4-FFF2-40B4-BE49-F238E27FC236}">
                      <a16:creationId xmlns:a16="http://schemas.microsoft.com/office/drawing/2014/main" id="{14910D26-218C-40C6-BEE7-3156A8153B29}"/>
                    </a:ext>
                  </a:extLst>
                </p:cNvPr>
                <p:cNvCxnSpPr>
                  <a:cxnSpLocks/>
                  <a:stCxn id="84" idx="1"/>
                </p:cNvCxnSpPr>
                <p:nvPr/>
              </p:nvCxnSpPr>
              <p:spPr>
                <a:xfrm flipH="1">
                  <a:off x="5739412" y="3385025"/>
                  <a:ext cx="1157947" cy="225474"/>
                </a:xfrm>
                <a:prstGeom prst="line">
                  <a:avLst/>
                </a:prstGeom>
                <a:ln w="12700">
                  <a:solidFill>
                    <a:schemeClr val="accent4"/>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678382D8-6AC3-40A7-8127-DDB84F8237D5}"/>
                  </a:ext>
                </a:extLst>
              </p:cNvPr>
              <p:cNvGrpSpPr/>
              <p:nvPr/>
            </p:nvGrpSpPr>
            <p:grpSpPr>
              <a:xfrm>
                <a:off x="2562019" y="4570918"/>
                <a:ext cx="4166567" cy="524469"/>
                <a:chOff x="-1462857" y="2501648"/>
                <a:chExt cx="5060897" cy="637046"/>
              </a:xfrm>
            </p:grpSpPr>
            <p:sp>
              <p:nvSpPr>
                <p:cNvPr id="82" name="Rectangle 81">
                  <a:extLst>
                    <a:ext uri="{FF2B5EF4-FFF2-40B4-BE49-F238E27FC236}">
                      <a16:creationId xmlns:a16="http://schemas.microsoft.com/office/drawing/2014/main" id="{A0713222-FC44-4518-92B7-C66F42492591}"/>
                    </a:ext>
                  </a:extLst>
                </p:cNvPr>
                <p:cNvSpPr/>
                <p:nvPr/>
              </p:nvSpPr>
              <p:spPr>
                <a:xfrm>
                  <a:off x="-1462857" y="2501648"/>
                  <a:ext cx="2242427" cy="637046"/>
                </a:xfrm>
                <a:prstGeom prst="rect">
                  <a:avLst/>
                </a:prstGeom>
              </p:spPr>
              <p:txBody>
                <a:bodyPr wrap="none">
                  <a:spAutoFit/>
                </a:bodyPr>
                <a:lstStyle/>
                <a:p>
                  <a:r>
                    <a:rPr lang="en-US" sz="1400" dirty="0">
                      <a:solidFill>
                        <a:schemeClr val="tx1">
                          <a:lumMod val="85000"/>
                          <a:lumOff val="15000"/>
                        </a:schemeClr>
                      </a:solidFill>
                    </a:rPr>
                    <a:t>Leachates</a:t>
                  </a:r>
                </a:p>
              </p:txBody>
            </p:sp>
            <p:cxnSp>
              <p:nvCxnSpPr>
                <p:cNvPr id="83" name="Straight Connector 82">
                  <a:extLst>
                    <a:ext uri="{FF2B5EF4-FFF2-40B4-BE49-F238E27FC236}">
                      <a16:creationId xmlns:a16="http://schemas.microsoft.com/office/drawing/2014/main" id="{FD8C46FD-8D88-4236-85B2-467F53B0ADAF}"/>
                    </a:ext>
                  </a:extLst>
                </p:cNvPr>
                <p:cNvCxnSpPr>
                  <a:cxnSpLocks/>
                </p:cNvCxnSpPr>
                <p:nvPr/>
              </p:nvCxnSpPr>
              <p:spPr>
                <a:xfrm flipV="1">
                  <a:off x="775739" y="2524027"/>
                  <a:ext cx="2822301" cy="410726"/>
                </a:xfrm>
                <a:prstGeom prst="line">
                  <a:avLst/>
                </a:prstGeom>
                <a:ln w="12700">
                  <a:solidFill>
                    <a:schemeClr val="accent4"/>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grpSp>
        <p:pic>
          <p:nvPicPr>
            <p:cNvPr id="56" name="Picture 55">
              <a:extLst>
                <a:ext uri="{FF2B5EF4-FFF2-40B4-BE49-F238E27FC236}">
                  <a16:creationId xmlns:a16="http://schemas.microsoft.com/office/drawing/2014/main" id="{3301AA71-FC94-4590-AAE7-058B8B83E1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93369" y="2447203"/>
              <a:ext cx="444057" cy="248603"/>
            </a:xfrm>
            <a:prstGeom prst="rect">
              <a:avLst/>
            </a:prstGeom>
          </p:spPr>
        </p:pic>
        <p:pic>
          <p:nvPicPr>
            <p:cNvPr id="57" name="Picture 56">
              <a:extLst>
                <a:ext uri="{FF2B5EF4-FFF2-40B4-BE49-F238E27FC236}">
                  <a16:creationId xmlns:a16="http://schemas.microsoft.com/office/drawing/2014/main" id="{62A7DEE6-C96D-4F13-9B72-04EE604E52B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58273" y="2729149"/>
              <a:ext cx="476983" cy="245282"/>
            </a:xfrm>
            <a:prstGeom prst="rect">
              <a:avLst/>
            </a:prstGeom>
          </p:spPr>
        </p:pic>
        <p:grpSp>
          <p:nvGrpSpPr>
            <p:cNvPr id="58" name="Group 4">
              <a:extLst>
                <a:ext uri="{FF2B5EF4-FFF2-40B4-BE49-F238E27FC236}">
                  <a16:creationId xmlns:a16="http://schemas.microsoft.com/office/drawing/2014/main" id="{51542352-3C8C-4878-A98A-7760F0CA5665}"/>
                </a:ext>
              </a:extLst>
            </p:cNvPr>
            <p:cNvGrpSpPr>
              <a:grpSpLocks noChangeAspect="1"/>
            </p:cNvGrpSpPr>
            <p:nvPr/>
          </p:nvGrpSpPr>
          <p:grpSpPr bwMode="auto">
            <a:xfrm>
              <a:off x="4250101" y="3380635"/>
              <a:ext cx="183017" cy="216521"/>
              <a:chOff x="3623" y="1903"/>
              <a:chExt cx="437" cy="517"/>
            </a:xfrm>
            <a:solidFill>
              <a:schemeClr val="accent3"/>
            </a:solidFill>
          </p:grpSpPr>
          <p:sp>
            <p:nvSpPr>
              <p:cNvPr id="64" name="Freeform 5">
                <a:extLst>
                  <a:ext uri="{FF2B5EF4-FFF2-40B4-BE49-F238E27FC236}">
                    <a16:creationId xmlns:a16="http://schemas.microsoft.com/office/drawing/2014/main" id="{AC471F6F-A80B-4CB3-BC57-3E3CCBFA66C3}"/>
                  </a:ext>
                </a:extLst>
              </p:cNvPr>
              <p:cNvSpPr>
                <a:spLocks/>
              </p:cNvSpPr>
              <p:nvPr/>
            </p:nvSpPr>
            <p:spPr bwMode="auto">
              <a:xfrm>
                <a:off x="3810" y="1903"/>
                <a:ext cx="93" cy="127"/>
              </a:xfrm>
              <a:custGeom>
                <a:avLst/>
                <a:gdLst>
                  <a:gd name="T0" fmla="*/ 84 w 93"/>
                  <a:gd name="T1" fmla="*/ 57 h 127"/>
                  <a:gd name="T2" fmla="*/ 49 w 93"/>
                  <a:gd name="T3" fmla="*/ 0 h 127"/>
                  <a:gd name="T4" fmla="*/ 8 w 93"/>
                  <a:gd name="T5" fmla="*/ 57 h 127"/>
                  <a:gd name="T6" fmla="*/ 8 w 93"/>
                  <a:gd name="T7" fmla="*/ 59 h 127"/>
                  <a:gd name="T8" fmla="*/ 6 w 93"/>
                  <a:gd name="T9" fmla="*/ 62 h 127"/>
                  <a:gd name="T10" fmla="*/ 6 w 93"/>
                  <a:gd name="T11" fmla="*/ 65 h 127"/>
                  <a:gd name="T12" fmla="*/ 3 w 93"/>
                  <a:gd name="T13" fmla="*/ 70 h 127"/>
                  <a:gd name="T14" fmla="*/ 3 w 93"/>
                  <a:gd name="T15" fmla="*/ 73 h 127"/>
                  <a:gd name="T16" fmla="*/ 3 w 93"/>
                  <a:gd name="T17" fmla="*/ 76 h 127"/>
                  <a:gd name="T18" fmla="*/ 0 w 93"/>
                  <a:gd name="T19" fmla="*/ 78 h 127"/>
                  <a:gd name="T20" fmla="*/ 0 w 93"/>
                  <a:gd name="T21" fmla="*/ 84 h 127"/>
                  <a:gd name="T22" fmla="*/ 3 w 93"/>
                  <a:gd name="T23" fmla="*/ 86 h 127"/>
                  <a:gd name="T24" fmla="*/ 3 w 93"/>
                  <a:gd name="T25" fmla="*/ 92 h 127"/>
                  <a:gd name="T26" fmla="*/ 3 w 93"/>
                  <a:gd name="T27" fmla="*/ 95 h 127"/>
                  <a:gd name="T28" fmla="*/ 6 w 93"/>
                  <a:gd name="T29" fmla="*/ 100 h 127"/>
                  <a:gd name="T30" fmla="*/ 6 w 93"/>
                  <a:gd name="T31" fmla="*/ 103 h 127"/>
                  <a:gd name="T32" fmla="*/ 8 w 93"/>
                  <a:gd name="T33" fmla="*/ 105 h 127"/>
                  <a:gd name="T34" fmla="*/ 11 w 93"/>
                  <a:gd name="T35" fmla="*/ 108 h 127"/>
                  <a:gd name="T36" fmla="*/ 14 w 93"/>
                  <a:gd name="T37" fmla="*/ 111 h 127"/>
                  <a:gd name="T38" fmla="*/ 17 w 93"/>
                  <a:gd name="T39" fmla="*/ 116 h 127"/>
                  <a:gd name="T40" fmla="*/ 19 w 93"/>
                  <a:gd name="T41" fmla="*/ 116 h 127"/>
                  <a:gd name="T42" fmla="*/ 22 w 93"/>
                  <a:gd name="T43" fmla="*/ 119 h 127"/>
                  <a:gd name="T44" fmla="*/ 25 w 93"/>
                  <a:gd name="T45" fmla="*/ 122 h 127"/>
                  <a:gd name="T46" fmla="*/ 33 w 93"/>
                  <a:gd name="T47" fmla="*/ 124 h 127"/>
                  <a:gd name="T48" fmla="*/ 36 w 93"/>
                  <a:gd name="T49" fmla="*/ 127 h 127"/>
                  <a:gd name="T50" fmla="*/ 41 w 93"/>
                  <a:gd name="T51" fmla="*/ 127 h 127"/>
                  <a:gd name="T52" fmla="*/ 44 w 93"/>
                  <a:gd name="T53" fmla="*/ 127 h 127"/>
                  <a:gd name="T54" fmla="*/ 55 w 93"/>
                  <a:gd name="T55" fmla="*/ 127 h 127"/>
                  <a:gd name="T56" fmla="*/ 57 w 93"/>
                  <a:gd name="T57" fmla="*/ 127 h 127"/>
                  <a:gd name="T58" fmla="*/ 63 w 93"/>
                  <a:gd name="T59" fmla="*/ 124 h 127"/>
                  <a:gd name="T60" fmla="*/ 65 w 93"/>
                  <a:gd name="T61" fmla="*/ 124 h 127"/>
                  <a:gd name="T62" fmla="*/ 74 w 93"/>
                  <a:gd name="T63" fmla="*/ 122 h 127"/>
                  <a:gd name="T64" fmla="*/ 76 w 93"/>
                  <a:gd name="T65" fmla="*/ 119 h 127"/>
                  <a:gd name="T66" fmla="*/ 79 w 93"/>
                  <a:gd name="T67" fmla="*/ 116 h 127"/>
                  <a:gd name="T68" fmla="*/ 82 w 93"/>
                  <a:gd name="T69" fmla="*/ 113 h 127"/>
                  <a:gd name="T70" fmla="*/ 84 w 93"/>
                  <a:gd name="T71" fmla="*/ 111 h 127"/>
                  <a:gd name="T72" fmla="*/ 87 w 93"/>
                  <a:gd name="T73" fmla="*/ 105 h 127"/>
                  <a:gd name="T74" fmla="*/ 87 w 93"/>
                  <a:gd name="T75" fmla="*/ 103 h 127"/>
                  <a:gd name="T76" fmla="*/ 93 w 93"/>
                  <a:gd name="T77" fmla="*/ 97 h 127"/>
                  <a:gd name="T78" fmla="*/ 93 w 93"/>
                  <a:gd name="T79" fmla="*/ 92 h 127"/>
                  <a:gd name="T80" fmla="*/ 93 w 93"/>
                  <a:gd name="T81" fmla="*/ 89 h 127"/>
                  <a:gd name="T82" fmla="*/ 93 w 93"/>
                  <a:gd name="T83" fmla="*/ 84 h 127"/>
                  <a:gd name="T84" fmla="*/ 93 w 93"/>
                  <a:gd name="T85" fmla="*/ 78 h 127"/>
                  <a:gd name="T86" fmla="*/ 93 w 93"/>
                  <a:gd name="T87" fmla="*/ 73 h 127"/>
                  <a:gd name="T88" fmla="*/ 90 w 93"/>
                  <a:gd name="T89" fmla="*/ 67 h 127"/>
                  <a:gd name="T90" fmla="*/ 84 w 93"/>
                  <a:gd name="T91" fmla="*/ 5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3" h="127">
                    <a:moveTo>
                      <a:pt x="84" y="57"/>
                    </a:moveTo>
                    <a:lnTo>
                      <a:pt x="49" y="0"/>
                    </a:lnTo>
                    <a:lnTo>
                      <a:pt x="8" y="57"/>
                    </a:lnTo>
                    <a:lnTo>
                      <a:pt x="8" y="59"/>
                    </a:lnTo>
                    <a:lnTo>
                      <a:pt x="6" y="62"/>
                    </a:lnTo>
                    <a:lnTo>
                      <a:pt x="6" y="65"/>
                    </a:lnTo>
                    <a:lnTo>
                      <a:pt x="3" y="70"/>
                    </a:lnTo>
                    <a:lnTo>
                      <a:pt x="3" y="73"/>
                    </a:lnTo>
                    <a:lnTo>
                      <a:pt x="3" y="76"/>
                    </a:lnTo>
                    <a:lnTo>
                      <a:pt x="0" y="78"/>
                    </a:lnTo>
                    <a:lnTo>
                      <a:pt x="0" y="84"/>
                    </a:lnTo>
                    <a:lnTo>
                      <a:pt x="3" y="86"/>
                    </a:lnTo>
                    <a:lnTo>
                      <a:pt x="3" y="92"/>
                    </a:lnTo>
                    <a:lnTo>
                      <a:pt x="3" y="95"/>
                    </a:lnTo>
                    <a:lnTo>
                      <a:pt x="6" y="100"/>
                    </a:lnTo>
                    <a:lnTo>
                      <a:pt x="6" y="103"/>
                    </a:lnTo>
                    <a:lnTo>
                      <a:pt x="8" y="105"/>
                    </a:lnTo>
                    <a:lnTo>
                      <a:pt x="11" y="108"/>
                    </a:lnTo>
                    <a:lnTo>
                      <a:pt x="14" y="111"/>
                    </a:lnTo>
                    <a:lnTo>
                      <a:pt x="17" y="116"/>
                    </a:lnTo>
                    <a:lnTo>
                      <a:pt x="19" y="116"/>
                    </a:lnTo>
                    <a:lnTo>
                      <a:pt x="22" y="119"/>
                    </a:lnTo>
                    <a:lnTo>
                      <a:pt x="25" y="122"/>
                    </a:lnTo>
                    <a:lnTo>
                      <a:pt x="33" y="124"/>
                    </a:lnTo>
                    <a:lnTo>
                      <a:pt x="36" y="127"/>
                    </a:lnTo>
                    <a:lnTo>
                      <a:pt x="41" y="127"/>
                    </a:lnTo>
                    <a:lnTo>
                      <a:pt x="44" y="127"/>
                    </a:lnTo>
                    <a:lnTo>
                      <a:pt x="55" y="127"/>
                    </a:lnTo>
                    <a:lnTo>
                      <a:pt x="57" y="127"/>
                    </a:lnTo>
                    <a:lnTo>
                      <a:pt x="63" y="124"/>
                    </a:lnTo>
                    <a:lnTo>
                      <a:pt x="65" y="124"/>
                    </a:lnTo>
                    <a:lnTo>
                      <a:pt x="74" y="122"/>
                    </a:lnTo>
                    <a:lnTo>
                      <a:pt x="76" y="119"/>
                    </a:lnTo>
                    <a:lnTo>
                      <a:pt x="79" y="116"/>
                    </a:lnTo>
                    <a:lnTo>
                      <a:pt x="82" y="113"/>
                    </a:lnTo>
                    <a:lnTo>
                      <a:pt x="84" y="111"/>
                    </a:lnTo>
                    <a:lnTo>
                      <a:pt x="87" y="105"/>
                    </a:lnTo>
                    <a:lnTo>
                      <a:pt x="87" y="103"/>
                    </a:lnTo>
                    <a:lnTo>
                      <a:pt x="93" y="97"/>
                    </a:lnTo>
                    <a:lnTo>
                      <a:pt x="93" y="92"/>
                    </a:lnTo>
                    <a:lnTo>
                      <a:pt x="93" y="89"/>
                    </a:lnTo>
                    <a:lnTo>
                      <a:pt x="93" y="84"/>
                    </a:lnTo>
                    <a:lnTo>
                      <a:pt x="93" y="78"/>
                    </a:lnTo>
                    <a:lnTo>
                      <a:pt x="93" y="73"/>
                    </a:lnTo>
                    <a:lnTo>
                      <a:pt x="90" y="67"/>
                    </a:lnTo>
                    <a:lnTo>
                      <a:pt x="84" y="57"/>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endParaRPr lang="en-US" sz="1600">
                  <a:solidFill>
                    <a:schemeClr val="tx1">
                      <a:lumMod val="85000"/>
                      <a:lumOff val="15000"/>
                    </a:schemeClr>
                  </a:solidFill>
                </a:endParaRPr>
              </a:p>
            </p:txBody>
          </p:sp>
          <p:sp>
            <p:nvSpPr>
              <p:cNvPr id="65" name="Freeform 6">
                <a:extLst>
                  <a:ext uri="{FF2B5EF4-FFF2-40B4-BE49-F238E27FC236}">
                    <a16:creationId xmlns:a16="http://schemas.microsoft.com/office/drawing/2014/main" id="{5D4B9E9E-8018-4A02-9AB4-7677C0FD8091}"/>
                  </a:ext>
                </a:extLst>
              </p:cNvPr>
              <p:cNvSpPr>
                <a:spLocks/>
              </p:cNvSpPr>
              <p:nvPr/>
            </p:nvSpPr>
            <p:spPr bwMode="auto">
              <a:xfrm>
                <a:off x="3810" y="1903"/>
                <a:ext cx="93" cy="127"/>
              </a:xfrm>
              <a:custGeom>
                <a:avLst/>
                <a:gdLst>
                  <a:gd name="T0" fmla="*/ 84 w 93"/>
                  <a:gd name="T1" fmla="*/ 57 h 127"/>
                  <a:gd name="T2" fmla="*/ 49 w 93"/>
                  <a:gd name="T3" fmla="*/ 0 h 127"/>
                  <a:gd name="T4" fmla="*/ 8 w 93"/>
                  <a:gd name="T5" fmla="*/ 57 h 127"/>
                  <a:gd name="T6" fmla="*/ 8 w 93"/>
                  <a:gd name="T7" fmla="*/ 59 h 127"/>
                  <a:gd name="T8" fmla="*/ 6 w 93"/>
                  <a:gd name="T9" fmla="*/ 62 h 127"/>
                  <a:gd name="T10" fmla="*/ 6 w 93"/>
                  <a:gd name="T11" fmla="*/ 65 h 127"/>
                  <a:gd name="T12" fmla="*/ 3 w 93"/>
                  <a:gd name="T13" fmla="*/ 70 h 127"/>
                  <a:gd name="T14" fmla="*/ 3 w 93"/>
                  <a:gd name="T15" fmla="*/ 73 h 127"/>
                  <a:gd name="T16" fmla="*/ 3 w 93"/>
                  <a:gd name="T17" fmla="*/ 76 h 127"/>
                  <a:gd name="T18" fmla="*/ 0 w 93"/>
                  <a:gd name="T19" fmla="*/ 78 h 127"/>
                  <a:gd name="T20" fmla="*/ 0 w 93"/>
                  <a:gd name="T21" fmla="*/ 84 h 127"/>
                  <a:gd name="T22" fmla="*/ 3 w 93"/>
                  <a:gd name="T23" fmla="*/ 86 h 127"/>
                  <a:gd name="T24" fmla="*/ 3 w 93"/>
                  <a:gd name="T25" fmla="*/ 92 h 127"/>
                  <a:gd name="T26" fmla="*/ 3 w 93"/>
                  <a:gd name="T27" fmla="*/ 95 h 127"/>
                  <a:gd name="T28" fmla="*/ 6 w 93"/>
                  <a:gd name="T29" fmla="*/ 100 h 127"/>
                  <a:gd name="T30" fmla="*/ 6 w 93"/>
                  <a:gd name="T31" fmla="*/ 103 h 127"/>
                  <a:gd name="T32" fmla="*/ 8 w 93"/>
                  <a:gd name="T33" fmla="*/ 105 h 127"/>
                  <a:gd name="T34" fmla="*/ 11 w 93"/>
                  <a:gd name="T35" fmla="*/ 108 h 127"/>
                  <a:gd name="T36" fmla="*/ 14 w 93"/>
                  <a:gd name="T37" fmla="*/ 111 h 127"/>
                  <a:gd name="T38" fmla="*/ 17 w 93"/>
                  <a:gd name="T39" fmla="*/ 116 h 127"/>
                  <a:gd name="T40" fmla="*/ 19 w 93"/>
                  <a:gd name="T41" fmla="*/ 116 h 127"/>
                  <a:gd name="T42" fmla="*/ 22 w 93"/>
                  <a:gd name="T43" fmla="*/ 119 h 127"/>
                  <a:gd name="T44" fmla="*/ 25 w 93"/>
                  <a:gd name="T45" fmla="*/ 122 h 127"/>
                  <a:gd name="T46" fmla="*/ 33 w 93"/>
                  <a:gd name="T47" fmla="*/ 124 h 127"/>
                  <a:gd name="T48" fmla="*/ 36 w 93"/>
                  <a:gd name="T49" fmla="*/ 127 h 127"/>
                  <a:gd name="T50" fmla="*/ 41 w 93"/>
                  <a:gd name="T51" fmla="*/ 127 h 127"/>
                  <a:gd name="T52" fmla="*/ 44 w 93"/>
                  <a:gd name="T53" fmla="*/ 127 h 127"/>
                  <a:gd name="T54" fmla="*/ 55 w 93"/>
                  <a:gd name="T55" fmla="*/ 127 h 127"/>
                  <a:gd name="T56" fmla="*/ 57 w 93"/>
                  <a:gd name="T57" fmla="*/ 127 h 127"/>
                  <a:gd name="T58" fmla="*/ 63 w 93"/>
                  <a:gd name="T59" fmla="*/ 124 h 127"/>
                  <a:gd name="T60" fmla="*/ 65 w 93"/>
                  <a:gd name="T61" fmla="*/ 124 h 127"/>
                  <a:gd name="T62" fmla="*/ 74 w 93"/>
                  <a:gd name="T63" fmla="*/ 122 h 127"/>
                  <a:gd name="T64" fmla="*/ 76 w 93"/>
                  <a:gd name="T65" fmla="*/ 119 h 127"/>
                  <a:gd name="T66" fmla="*/ 79 w 93"/>
                  <a:gd name="T67" fmla="*/ 116 h 127"/>
                  <a:gd name="T68" fmla="*/ 82 w 93"/>
                  <a:gd name="T69" fmla="*/ 113 h 127"/>
                  <a:gd name="T70" fmla="*/ 84 w 93"/>
                  <a:gd name="T71" fmla="*/ 111 h 127"/>
                  <a:gd name="T72" fmla="*/ 87 w 93"/>
                  <a:gd name="T73" fmla="*/ 105 h 127"/>
                  <a:gd name="T74" fmla="*/ 87 w 93"/>
                  <a:gd name="T75" fmla="*/ 103 h 127"/>
                  <a:gd name="T76" fmla="*/ 93 w 93"/>
                  <a:gd name="T77" fmla="*/ 97 h 127"/>
                  <a:gd name="T78" fmla="*/ 93 w 93"/>
                  <a:gd name="T79" fmla="*/ 92 h 127"/>
                  <a:gd name="T80" fmla="*/ 93 w 93"/>
                  <a:gd name="T81" fmla="*/ 89 h 127"/>
                  <a:gd name="T82" fmla="*/ 93 w 93"/>
                  <a:gd name="T83" fmla="*/ 84 h 127"/>
                  <a:gd name="T84" fmla="*/ 93 w 93"/>
                  <a:gd name="T85" fmla="*/ 78 h 127"/>
                  <a:gd name="T86" fmla="*/ 93 w 93"/>
                  <a:gd name="T87" fmla="*/ 73 h 127"/>
                  <a:gd name="T88" fmla="*/ 90 w 93"/>
                  <a:gd name="T89" fmla="*/ 67 h 127"/>
                  <a:gd name="T90" fmla="*/ 84 w 93"/>
                  <a:gd name="T91" fmla="*/ 5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3" h="127">
                    <a:moveTo>
                      <a:pt x="84" y="57"/>
                    </a:moveTo>
                    <a:lnTo>
                      <a:pt x="49" y="0"/>
                    </a:lnTo>
                    <a:lnTo>
                      <a:pt x="8" y="57"/>
                    </a:lnTo>
                    <a:lnTo>
                      <a:pt x="8" y="59"/>
                    </a:lnTo>
                    <a:lnTo>
                      <a:pt x="6" y="62"/>
                    </a:lnTo>
                    <a:lnTo>
                      <a:pt x="6" y="65"/>
                    </a:lnTo>
                    <a:lnTo>
                      <a:pt x="3" y="70"/>
                    </a:lnTo>
                    <a:lnTo>
                      <a:pt x="3" y="73"/>
                    </a:lnTo>
                    <a:lnTo>
                      <a:pt x="3" y="76"/>
                    </a:lnTo>
                    <a:lnTo>
                      <a:pt x="0" y="78"/>
                    </a:lnTo>
                    <a:lnTo>
                      <a:pt x="0" y="84"/>
                    </a:lnTo>
                    <a:lnTo>
                      <a:pt x="3" y="86"/>
                    </a:lnTo>
                    <a:lnTo>
                      <a:pt x="3" y="92"/>
                    </a:lnTo>
                    <a:lnTo>
                      <a:pt x="3" y="95"/>
                    </a:lnTo>
                    <a:lnTo>
                      <a:pt x="6" y="100"/>
                    </a:lnTo>
                    <a:lnTo>
                      <a:pt x="6" y="103"/>
                    </a:lnTo>
                    <a:lnTo>
                      <a:pt x="8" y="105"/>
                    </a:lnTo>
                    <a:lnTo>
                      <a:pt x="11" y="108"/>
                    </a:lnTo>
                    <a:lnTo>
                      <a:pt x="14" y="111"/>
                    </a:lnTo>
                    <a:lnTo>
                      <a:pt x="17" y="116"/>
                    </a:lnTo>
                    <a:lnTo>
                      <a:pt x="19" y="116"/>
                    </a:lnTo>
                    <a:lnTo>
                      <a:pt x="22" y="119"/>
                    </a:lnTo>
                    <a:lnTo>
                      <a:pt x="25" y="122"/>
                    </a:lnTo>
                    <a:lnTo>
                      <a:pt x="33" y="124"/>
                    </a:lnTo>
                    <a:lnTo>
                      <a:pt x="36" y="127"/>
                    </a:lnTo>
                    <a:lnTo>
                      <a:pt x="41" y="127"/>
                    </a:lnTo>
                    <a:lnTo>
                      <a:pt x="44" y="127"/>
                    </a:lnTo>
                    <a:lnTo>
                      <a:pt x="55" y="127"/>
                    </a:lnTo>
                    <a:lnTo>
                      <a:pt x="57" y="127"/>
                    </a:lnTo>
                    <a:lnTo>
                      <a:pt x="63" y="124"/>
                    </a:lnTo>
                    <a:lnTo>
                      <a:pt x="65" y="124"/>
                    </a:lnTo>
                    <a:lnTo>
                      <a:pt x="74" y="122"/>
                    </a:lnTo>
                    <a:lnTo>
                      <a:pt x="76" y="119"/>
                    </a:lnTo>
                    <a:lnTo>
                      <a:pt x="79" y="116"/>
                    </a:lnTo>
                    <a:lnTo>
                      <a:pt x="82" y="113"/>
                    </a:lnTo>
                    <a:lnTo>
                      <a:pt x="84" y="111"/>
                    </a:lnTo>
                    <a:lnTo>
                      <a:pt x="87" y="105"/>
                    </a:lnTo>
                    <a:lnTo>
                      <a:pt x="87" y="103"/>
                    </a:lnTo>
                    <a:lnTo>
                      <a:pt x="93" y="97"/>
                    </a:lnTo>
                    <a:lnTo>
                      <a:pt x="93" y="92"/>
                    </a:lnTo>
                    <a:lnTo>
                      <a:pt x="93" y="89"/>
                    </a:lnTo>
                    <a:lnTo>
                      <a:pt x="93" y="84"/>
                    </a:lnTo>
                    <a:lnTo>
                      <a:pt x="93" y="78"/>
                    </a:lnTo>
                    <a:lnTo>
                      <a:pt x="93" y="73"/>
                    </a:lnTo>
                    <a:lnTo>
                      <a:pt x="90" y="67"/>
                    </a:lnTo>
                    <a:lnTo>
                      <a:pt x="84" y="57"/>
                    </a:lnTo>
                    <a:close/>
                  </a:path>
                </a:pathLst>
              </a:custGeom>
              <a:grpFill/>
              <a:ln w="0" cap="rnd">
                <a:noFill/>
                <a:prstDash val="solid"/>
                <a:round/>
                <a:headEnd/>
                <a:tailEnd/>
              </a:ln>
              <a:extLst/>
            </p:spPr>
            <p:txBody>
              <a:bodyPr vert="horz" wrap="square" lIns="91416" tIns="45708" rIns="91416" bIns="45708" numCol="1" anchor="t" anchorCtr="0" compatLnSpc="1">
                <a:prstTxWarp prst="textNoShape">
                  <a:avLst/>
                </a:prstTxWarp>
              </a:bodyPr>
              <a:lstStyle/>
              <a:p>
                <a:endParaRPr lang="en-US" sz="1600">
                  <a:solidFill>
                    <a:schemeClr val="tx1">
                      <a:lumMod val="85000"/>
                      <a:lumOff val="15000"/>
                    </a:schemeClr>
                  </a:solidFill>
                </a:endParaRPr>
              </a:p>
            </p:txBody>
          </p:sp>
          <p:sp>
            <p:nvSpPr>
              <p:cNvPr id="66" name="Freeform 7">
                <a:extLst>
                  <a:ext uri="{FF2B5EF4-FFF2-40B4-BE49-F238E27FC236}">
                    <a16:creationId xmlns:a16="http://schemas.microsoft.com/office/drawing/2014/main" id="{5E56FF1B-1CDD-48CC-8713-EC9FD717D65D}"/>
                  </a:ext>
                </a:extLst>
              </p:cNvPr>
              <p:cNvSpPr>
                <a:spLocks/>
              </p:cNvSpPr>
              <p:nvPr/>
            </p:nvSpPr>
            <p:spPr bwMode="auto">
              <a:xfrm>
                <a:off x="3862" y="1951"/>
                <a:ext cx="30" cy="28"/>
              </a:xfrm>
              <a:custGeom>
                <a:avLst/>
                <a:gdLst>
                  <a:gd name="T0" fmla="*/ 30 w 30"/>
                  <a:gd name="T1" fmla="*/ 25 h 28"/>
                  <a:gd name="T2" fmla="*/ 30 w 30"/>
                  <a:gd name="T3" fmla="*/ 17 h 28"/>
                  <a:gd name="T4" fmla="*/ 24 w 30"/>
                  <a:gd name="T5" fmla="*/ 9 h 28"/>
                  <a:gd name="T6" fmla="*/ 16 w 30"/>
                  <a:gd name="T7" fmla="*/ 0 h 28"/>
                  <a:gd name="T8" fmla="*/ 11 w 30"/>
                  <a:gd name="T9" fmla="*/ 0 h 28"/>
                  <a:gd name="T10" fmla="*/ 0 w 30"/>
                  <a:gd name="T11" fmla="*/ 17 h 28"/>
                  <a:gd name="T12" fmla="*/ 5 w 30"/>
                  <a:gd name="T13" fmla="*/ 19 h 28"/>
                  <a:gd name="T14" fmla="*/ 8 w 30"/>
                  <a:gd name="T15" fmla="*/ 25 h 28"/>
                  <a:gd name="T16" fmla="*/ 8 w 30"/>
                  <a:gd name="T17" fmla="*/ 28 h 28"/>
                  <a:gd name="T18" fmla="*/ 30 w 3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8">
                    <a:moveTo>
                      <a:pt x="30" y="25"/>
                    </a:moveTo>
                    <a:lnTo>
                      <a:pt x="30" y="17"/>
                    </a:lnTo>
                    <a:lnTo>
                      <a:pt x="24" y="9"/>
                    </a:lnTo>
                    <a:lnTo>
                      <a:pt x="16" y="0"/>
                    </a:lnTo>
                    <a:lnTo>
                      <a:pt x="11" y="0"/>
                    </a:lnTo>
                    <a:lnTo>
                      <a:pt x="0" y="17"/>
                    </a:lnTo>
                    <a:lnTo>
                      <a:pt x="5" y="19"/>
                    </a:lnTo>
                    <a:lnTo>
                      <a:pt x="8" y="25"/>
                    </a:lnTo>
                    <a:lnTo>
                      <a:pt x="8" y="28"/>
                    </a:lnTo>
                    <a:lnTo>
                      <a:pt x="30" y="25"/>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endParaRPr lang="en-US" sz="1600">
                  <a:solidFill>
                    <a:schemeClr val="tx1">
                      <a:lumMod val="85000"/>
                      <a:lumOff val="15000"/>
                    </a:schemeClr>
                  </a:solidFill>
                </a:endParaRPr>
              </a:p>
            </p:txBody>
          </p:sp>
          <p:sp>
            <p:nvSpPr>
              <p:cNvPr id="67" name="Freeform 8">
                <a:extLst>
                  <a:ext uri="{FF2B5EF4-FFF2-40B4-BE49-F238E27FC236}">
                    <a16:creationId xmlns:a16="http://schemas.microsoft.com/office/drawing/2014/main" id="{13E1FEC3-8C36-428C-9DD1-01DE4B1E5CB4}"/>
                  </a:ext>
                </a:extLst>
              </p:cNvPr>
              <p:cNvSpPr>
                <a:spLocks/>
              </p:cNvSpPr>
              <p:nvPr/>
            </p:nvSpPr>
            <p:spPr bwMode="auto">
              <a:xfrm>
                <a:off x="3862" y="1951"/>
                <a:ext cx="30" cy="28"/>
              </a:xfrm>
              <a:custGeom>
                <a:avLst/>
                <a:gdLst>
                  <a:gd name="T0" fmla="*/ 30 w 30"/>
                  <a:gd name="T1" fmla="*/ 25 h 28"/>
                  <a:gd name="T2" fmla="*/ 30 w 30"/>
                  <a:gd name="T3" fmla="*/ 17 h 28"/>
                  <a:gd name="T4" fmla="*/ 24 w 30"/>
                  <a:gd name="T5" fmla="*/ 9 h 28"/>
                  <a:gd name="T6" fmla="*/ 16 w 30"/>
                  <a:gd name="T7" fmla="*/ 0 h 28"/>
                  <a:gd name="T8" fmla="*/ 11 w 30"/>
                  <a:gd name="T9" fmla="*/ 0 h 28"/>
                  <a:gd name="T10" fmla="*/ 0 w 30"/>
                  <a:gd name="T11" fmla="*/ 17 h 28"/>
                  <a:gd name="T12" fmla="*/ 5 w 30"/>
                  <a:gd name="T13" fmla="*/ 19 h 28"/>
                  <a:gd name="T14" fmla="*/ 8 w 30"/>
                  <a:gd name="T15" fmla="*/ 25 h 28"/>
                  <a:gd name="T16" fmla="*/ 8 w 30"/>
                  <a:gd name="T17" fmla="*/ 28 h 28"/>
                  <a:gd name="T18" fmla="*/ 30 w 3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8">
                    <a:moveTo>
                      <a:pt x="30" y="25"/>
                    </a:moveTo>
                    <a:lnTo>
                      <a:pt x="30" y="17"/>
                    </a:lnTo>
                    <a:lnTo>
                      <a:pt x="24" y="9"/>
                    </a:lnTo>
                    <a:lnTo>
                      <a:pt x="16" y="0"/>
                    </a:lnTo>
                    <a:lnTo>
                      <a:pt x="11" y="0"/>
                    </a:lnTo>
                    <a:lnTo>
                      <a:pt x="0" y="17"/>
                    </a:lnTo>
                    <a:lnTo>
                      <a:pt x="5" y="19"/>
                    </a:lnTo>
                    <a:lnTo>
                      <a:pt x="8" y="25"/>
                    </a:lnTo>
                    <a:lnTo>
                      <a:pt x="8" y="28"/>
                    </a:lnTo>
                    <a:lnTo>
                      <a:pt x="30" y="25"/>
                    </a:lnTo>
                    <a:close/>
                  </a:path>
                </a:pathLst>
              </a:custGeom>
              <a:grpFill/>
              <a:ln w="0" cap="rnd">
                <a:noFill/>
                <a:prstDash val="solid"/>
                <a:round/>
                <a:headEnd/>
                <a:tailEnd/>
              </a:ln>
              <a:extLst/>
            </p:spPr>
            <p:txBody>
              <a:bodyPr vert="horz" wrap="square" lIns="91416" tIns="45708" rIns="91416" bIns="45708" numCol="1" anchor="t" anchorCtr="0" compatLnSpc="1">
                <a:prstTxWarp prst="textNoShape">
                  <a:avLst/>
                </a:prstTxWarp>
              </a:bodyPr>
              <a:lstStyle/>
              <a:p>
                <a:endParaRPr lang="en-US" sz="1600">
                  <a:solidFill>
                    <a:schemeClr val="tx1">
                      <a:lumMod val="85000"/>
                      <a:lumOff val="15000"/>
                    </a:schemeClr>
                  </a:solidFill>
                </a:endParaRPr>
              </a:p>
            </p:txBody>
          </p:sp>
          <p:sp>
            <p:nvSpPr>
              <p:cNvPr id="68" name="Freeform 9">
                <a:extLst>
                  <a:ext uri="{FF2B5EF4-FFF2-40B4-BE49-F238E27FC236}">
                    <a16:creationId xmlns:a16="http://schemas.microsoft.com/office/drawing/2014/main" id="{FB67F7FF-03FD-47BE-A727-6394852D3162}"/>
                  </a:ext>
                </a:extLst>
              </p:cNvPr>
              <p:cNvSpPr>
                <a:spLocks/>
              </p:cNvSpPr>
              <p:nvPr/>
            </p:nvSpPr>
            <p:spPr bwMode="auto">
              <a:xfrm>
                <a:off x="3623" y="1938"/>
                <a:ext cx="92" cy="127"/>
              </a:xfrm>
              <a:custGeom>
                <a:avLst/>
                <a:gdLst>
                  <a:gd name="T0" fmla="*/ 84 w 92"/>
                  <a:gd name="T1" fmla="*/ 57 h 127"/>
                  <a:gd name="T2" fmla="*/ 46 w 92"/>
                  <a:gd name="T3" fmla="*/ 0 h 127"/>
                  <a:gd name="T4" fmla="*/ 8 w 92"/>
                  <a:gd name="T5" fmla="*/ 57 h 127"/>
                  <a:gd name="T6" fmla="*/ 8 w 92"/>
                  <a:gd name="T7" fmla="*/ 60 h 127"/>
                  <a:gd name="T8" fmla="*/ 5 w 92"/>
                  <a:gd name="T9" fmla="*/ 62 h 127"/>
                  <a:gd name="T10" fmla="*/ 3 w 92"/>
                  <a:gd name="T11" fmla="*/ 65 h 127"/>
                  <a:gd name="T12" fmla="*/ 3 w 92"/>
                  <a:gd name="T13" fmla="*/ 70 h 127"/>
                  <a:gd name="T14" fmla="*/ 0 w 92"/>
                  <a:gd name="T15" fmla="*/ 73 h 127"/>
                  <a:gd name="T16" fmla="*/ 0 w 92"/>
                  <a:gd name="T17" fmla="*/ 78 h 127"/>
                  <a:gd name="T18" fmla="*/ 0 w 92"/>
                  <a:gd name="T19" fmla="*/ 81 h 127"/>
                  <a:gd name="T20" fmla="*/ 0 w 92"/>
                  <a:gd name="T21" fmla="*/ 84 h 127"/>
                  <a:gd name="T22" fmla="*/ 0 w 92"/>
                  <a:gd name="T23" fmla="*/ 89 h 127"/>
                  <a:gd name="T24" fmla="*/ 3 w 92"/>
                  <a:gd name="T25" fmla="*/ 92 h 127"/>
                  <a:gd name="T26" fmla="*/ 3 w 92"/>
                  <a:gd name="T27" fmla="*/ 97 h 127"/>
                  <a:gd name="T28" fmla="*/ 5 w 92"/>
                  <a:gd name="T29" fmla="*/ 100 h 127"/>
                  <a:gd name="T30" fmla="*/ 5 w 92"/>
                  <a:gd name="T31" fmla="*/ 103 h 127"/>
                  <a:gd name="T32" fmla="*/ 8 w 92"/>
                  <a:gd name="T33" fmla="*/ 106 h 127"/>
                  <a:gd name="T34" fmla="*/ 8 w 92"/>
                  <a:gd name="T35" fmla="*/ 111 h 127"/>
                  <a:gd name="T36" fmla="*/ 11 w 92"/>
                  <a:gd name="T37" fmla="*/ 111 h 127"/>
                  <a:gd name="T38" fmla="*/ 13 w 92"/>
                  <a:gd name="T39" fmla="*/ 116 h 127"/>
                  <a:gd name="T40" fmla="*/ 16 w 92"/>
                  <a:gd name="T41" fmla="*/ 116 h 127"/>
                  <a:gd name="T42" fmla="*/ 22 w 92"/>
                  <a:gd name="T43" fmla="*/ 119 h 127"/>
                  <a:gd name="T44" fmla="*/ 24 w 92"/>
                  <a:gd name="T45" fmla="*/ 122 h 127"/>
                  <a:gd name="T46" fmla="*/ 30 w 92"/>
                  <a:gd name="T47" fmla="*/ 125 h 127"/>
                  <a:gd name="T48" fmla="*/ 35 w 92"/>
                  <a:gd name="T49" fmla="*/ 127 h 127"/>
                  <a:gd name="T50" fmla="*/ 38 w 92"/>
                  <a:gd name="T51" fmla="*/ 127 h 127"/>
                  <a:gd name="T52" fmla="*/ 43 w 92"/>
                  <a:gd name="T53" fmla="*/ 127 h 127"/>
                  <a:gd name="T54" fmla="*/ 51 w 92"/>
                  <a:gd name="T55" fmla="*/ 127 h 127"/>
                  <a:gd name="T56" fmla="*/ 57 w 92"/>
                  <a:gd name="T57" fmla="*/ 127 h 127"/>
                  <a:gd name="T58" fmla="*/ 60 w 92"/>
                  <a:gd name="T59" fmla="*/ 125 h 127"/>
                  <a:gd name="T60" fmla="*/ 65 w 92"/>
                  <a:gd name="T61" fmla="*/ 125 h 127"/>
                  <a:gd name="T62" fmla="*/ 70 w 92"/>
                  <a:gd name="T63" fmla="*/ 122 h 127"/>
                  <a:gd name="T64" fmla="*/ 73 w 92"/>
                  <a:gd name="T65" fmla="*/ 119 h 127"/>
                  <a:gd name="T66" fmla="*/ 76 w 92"/>
                  <a:gd name="T67" fmla="*/ 116 h 127"/>
                  <a:gd name="T68" fmla="*/ 79 w 92"/>
                  <a:gd name="T69" fmla="*/ 114 h 127"/>
                  <a:gd name="T70" fmla="*/ 81 w 92"/>
                  <a:gd name="T71" fmla="*/ 111 h 127"/>
                  <a:gd name="T72" fmla="*/ 84 w 92"/>
                  <a:gd name="T73" fmla="*/ 108 h 127"/>
                  <a:gd name="T74" fmla="*/ 87 w 92"/>
                  <a:gd name="T75" fmla="*/ 106 h 127"/>
                  <a:gd name="T76" fmla="*/ 89 w 92"/>
                  <a:gd name="T77" fmla="*/ 97 h 127"/>
                  <a:gd name="T78" fmla="*/ 89 w 92"/>
                  <a:gd name="T79" fmla="*/ 95 h 127"/>
                  <a:gd name="T80" fmla="*/ 92 w 92"/>
                  <a:gd name="T81" fmla="*/ 89 h 127"/>
                  <a:gd name="T82" fmla="*/ 92 w 92"/>
                  <a:gd name="T83" fmla="*/ 87 h 127"/>
                  <a:gd name="T84" fmla="*/ 92 w 92"/>
                  <a:gd name="T85" fmla="*/ 78 h 127"/>
                  <a:gd name="T86" fmla="*/ 92 w 92"/>
                  <a:gd name="T87" fmla="*/ 73 h 127"/>
                  <a:gd name="T88" fmla="*/ 89 w 92"/>
                  <a:gd name="T89" fmla="*/ 68 h 127"/>
                  <a:gd name="T90" fmla="*/ 84 w 92"/>
                  <a:gd name="T91" fmla="*/ 5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2" h="127">
                    <a:moveTo>
                      <a:pt x="84" y="57"/>
                    </a:moveTo>
                    <a:lnTo>
                      <a:pt x="46" y="0"/>
                    </a:lnTo>
                    <a:lnTo>
                      <a:pt x="8" y="57"/>
                    </a:lnTo>
                    <a:lnTo>
                      <a:pt x="8" y="60"/>
                    </a:lnTo>
                    <a:lnTo>
                      <a:pt x="5" y="62"/>
                    </a:lnTo>
                    <a:lnTo>
                      <a:pt x="3" y="65"/>
                    </a:lnTo>
                    <a:lnTo>
                      <a:pt x="3" y="70"/>
                    </a:lnTo>
                    <a:lnTo>
                      <a:pt x="0" y="73"/>
                    </a:lnTo>
                    <a:lnTo>
                      <a:pt x="0" y="78"/>
                    </a:lnTo>
                    <a:lnTo>
                      <a:pt x="0" y="81"/>
                    </a:lnTo>
                    <a:lnTo>
                      <a:pt x="0" y="84"/>
                    </a:lnTo>
                    <a:lnTo>
                      <a:pt x="0" y="89"/>
                    </a:lnTo>
                    <a:lnTo>
                      <a:pt x="3" y="92"/>
                    </a:lnTo>
                    <a:lnTo>
                      <a:pt x="3" y="97"/>
                    </a:lnTo>
                    <a:lnTo>
                      <a:pt x="5" y="100"/>
                    </a:lnTo>
                    <a:lnTo>
                      <a:pt x="5" y="103"/>
                    </a:lnTo>
                    <a:lnTo>
                      <a:pt x="8" y="106"/>
                    </a:lnTo>
                    <a:lnTo>
                      <a:pt x="8" y="111"/>
                    </a:lnTo>
                    <a:lnTo>
                      <a:pt x="11" y="111"/>
                    </a:lnTo>
                    <a:lnTo>
                      <a:pt x="13" y="116"/>
                    </a:lnTo>
                    <a:lnTo>
                      <a:pt x="16" y="116"/>
                    </a:lnTo>
                    <a:lnTo>
                      <a:pt x="22" y="119"/>
                    </a:lnTo>
                    <a:lnTo>
                      <a:pt x="24" y="122"/>
                    </a:lnTo>
                    <a:lnTo>
                      <a:pt x="30" y="125"/>
                    </a:lnTo>
                    <a:lnTo>
                      <a:pt x="35" y="127"/>
                    </a:lnTo>
                    <a:lnTo>
                      <a:pt x="38" y="127"/>
                    </a:lnTo>
                    <a:lnTo>
                      <a:pt x="43" y="127"/>
                    </a:lnTo>
                    <a:lnTo>
                      <a:pt x="51" y="127"/>
                    </a:lnTo>
                    <a:lnTo>
                      <a:pt x="57" y="127"/>
                    </a:lnTo>
                    <a:lnTo>
                      <a:pt x="60" y="125"/>
                    </a:lnTo>
                    <a:lnTo>
                      <a:pt x="65" y="125"/>
                    </a:lnTo>
                    <a:lnTo>
                      <a:pt x="70" y="122"/>
                    </a:lnTo>
                    <a:lnTo>
                      <a:pt x="73" y="119"/>
                    </a:lnTo>
                    <a:lnTo>
                      <a:pt x="76" y="116"/>
                    </a:lnTo>
                    <a:lnTo>
                      <a:pt x="79" y="114"/>
                    </a:lnTo>
                    <a:lnTo>
                      <a:pt x="81" y="111"/>
                    </a:lnTo>
                    <a:lnTo>
                      <a:pt x="84" y="108"/>
                    </a:lnTo>
                    <a:lnTo>
                      <a:pt x="87" y="106"/>
                    </a:lnTo>
                    <a:lnTo>
                      <a:pt x="89" y="97"/>
                    </a:lnTo>
                    <a:lnTo>
                      <a:pt x="89" y="95"/>
                    </a:lnTo>
                    <a:lnTo>
                      <a:pt x="92" y="89"/>
                    </a:lnTo>
                    <a:lnTo>
                      <a:pt x="92" y="87"/>
                    </a:lnTo>
                    <a:lnTo>
                      <a:pt x="92" y="78"/>
                    </a:lnTo>
                    <a:lnTo>
                      <a:pt x="92" y="73"/>
                    </a:lnTo>
                    <a:lnTo>
                      <a:pt x="89" y="68"/>
                    </a:lnTo>
                    <a:lnTo>
                      <a:pt x="84" y="57"/>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endParaRPr lang="en-US" sz="1600">
                  <a:solidFill>
                    <a:schemeClr val="tx1">
                      <a:lumMod val="85000"/>
                      <a:lumOff val="15000"/>
                    </a:schemeClr>
                  </a:solidFill>
                </a:endParaRPr>
              </a:p>
            </p:txBody>
          </p:sp>
          <p:sp>
            <p:nvSpPr>
              <p:cNvPr id="69" name="Freeform 10">
                <a:extLst>
                  <a:ext uri="{FF2B5EF4-FFF2-40B4-BE49-F238E27FC236}">
                    <a16:creationId xmlns:a16="http://schemas.microsoft.com/office/drawing/2014/main" id="{A5C8C2EF-F29F-4B01-B016-7BE498F0A047}"/>
                  </a:ext>
                </a:extLst>
              </p:cNvPr>
              <p:cNvSpPr>
                <a:spLocks/>
              </p:cNvSpPr>
              <p:nvPr/>
            </p:nvSpPr>
            <p:spPr bwMode="auto">
              <a:xfrm>
                <a:off x="3623" y="1938"/>
                <a:ext cx="92" cy="127"/>
              </a:xfrm>
              <a:custGeom>
                <a:avLst/>
                <a:gdLst>
                  <a:gd name="T0" fmla="*/ 84 w 92"/>
                  <a:gd name="T1" fmla="*/ 57 h 127"/>
                  <a:gd name="T2" fmla="*/ 46 w 92"/>
                  <a:gd name="T3" fmla="*/ 0 h 127"/>
                  <a:gd name="T4" fmla="*/ 8 w 92"/>
                  <a:gd name="T5" fmla="*/ 57 h 127"/>
                  <a:gd name="T6" fmla="*/ 8 w 92"/>
                  <a:gd name="T7" fmla="*/ 60 h 127"/>
                  <a:gd name="T8" fmla="*/ 5 w 92"/>
                  <a:gd name="T9" fmla="*/ 62 h 127"/>
                  <a:gd name="T10" fmla="*/ 3 w 92"/>
                  <a:gd name="T11" fmla="*/ 65 h 127"/>
                  <a:gd name="T12" fmla="*/ 3 w 92"/>
                  <a:gd name="T13" fmla="*/ 70 h 127"/>
                  <a:gd name="T14" fmla="*/ 0 w 92"/>
                  <a:gd name="T15" fmla="*/ 73 h 127"/>
                  <a:gd name="T16" fmla="*/ 0 w 92"/>
                  <a:gd name="T17" fmla="*/ 78 h 127"/>
                  <a:gd name="T18" fmla="*/ 0 w 92"/>
                  <a:gd name="T19" fmla="*/ 81 h 127"/>
                  <a:gd name="T20" fmla="*/ 0 w 92"/>
                  <a:gd name="T21" fmla="*/ 84 h 127"/>
                  <a:gd name="T22" fmla="*/ 0 w 92"/>
                  <a:gd name="T23" fmla="*/ 89 h 127"/>
                  <a:gd name="T24" fmla="*/ 3 w 92"/>
                  <a:gd name="T25" fmla="*/ 92 h 127"/>
                  <a:gd name="T26" fmla="*/ 3 w 92"/>
                  <a:gd name="T27" fmla="*/ 97 h 127"/>
                  <a:gd name="T28" fmla="*/ 5 w 92"/>
                  <a:gd name="T29" fmla="*/ 100 h 127"/>
                  <a:gd name="T30" fmla="*/ 5 w 92"/>
                  <a:gd name="T31" fmla="*/ 103 h 127"/>
                  <a:gd name="T32" fmla="*/ 8 w 92"/>
                  <a:gd name="T33" fmla="*/ 106 h 127"/>
                  <a:gd name="T34" fmla="*/ 8 w 92"/>
                  <a:gd name="T35" fmla="*/ 111 h 127"/>
                  <a:gd name="T36" fmla="*/ 11 w 92"/>
                  <a:gd name="T37" fmla="*/ 111 h 127"/>
                  <a:gd name="T38" fmla="*/ 13 w 92"/>
                  <a:gd name="T39" fmla="*/ 116 h 127"/>
                  <a:gd name="T40" fmla="*/ 16 w 92"/>
                  <a:gd name="T41" fmla="*/ 116 h 127"/>
                  <a:gd name="T42" fmla="*/ 22 w 92"/>
                  <a:gd name="T43" fmla="*/ 119 h 127"/>
                  <a:gd name="T44" fmla="*/ 24 w 92"/>
                  <a:gd name="T45" fmla="*/ 122 h 127"/>
                  <a:gd name="T46" fmla="*/ 30 w 92"/>
                  <a:gd name="T47" fmla="*/ 125 h 127"/>
                  <a:gd name="T48" fmla="*/ 35 w 92"/>
                  <a:gd name="T49" fmla="*/ 127 h 127"/>
                  <a:gd name="T50" fmla="*/ 38 w 92"/>
                  <a:gd name="T51" fmla="*/ 127 h 127"/>
                  <a:gd name="T52" fmla="*/ 43 w 92"/>
                  <a:gd name="T53" fmla="*/ 127 h 127"/>
                  <a:gd name="T54" fmla="*/ 51 w 92"/>
                  <a:gd name="T55" fmla="*/ 127 h 127"/>
                  <a:gd name="T56" fmla="*/ 57 w 92"/>
                  <a:gd name="T57" fmla="*/ 127 h 127"/>
                  <a:gd name="T58" fmla="*/ 60 w 92"/>
                  <a:gd name="T59" fmla="*/ 125 h 127"/>
                  <a:gd name="T60" fmla="*/ 65 w 92"/>
                  <a:gd name="T61" fmla="*/ 125 h 127"/>
                  <a:gd name="T62" fmla="*/ 70 w 92"/>
                  <a:gd name="T63" fmla="*/ 122 h 127"/>
                  <a:gd name="T64" fmla="*/ 73 w 92"/>
                  <a:gd name="T65" fmla="*/ 119 h 127"/>
                  <a:gd name="T66" fmla="*/ 76 w 92"/>
                  <a:gd name="T67" fmla="*/ 116 h 127"/>
                  <a:gd name="T68" fmla="*/ 79 w 92"/>
                  <a:gd name="T69" fmla="*/ 114 h 127"/>
                  <a:gd name="T70" fmla="*/ 81 w 92"/>
                  <a:gd name="T71" fmla="*/ 111 h 127"/>
                  <a:gd name="T72" fmla="*/ 84 w 92"/>
                  <a:gd name="T73" fmla="*/ 108 h 127"/>
                  <a:gd name="T74" fmla="*/ 87 w 92"/>
                  <a:gd name="T75" fmla="*/ 106 h 127"/>
                  <a:gd name="T76" fmla="*/ 89 w 92"/>
                  <a:gd name="T77" fmla="*/ 97 h 127"/>
                  <a:gd name="T78" fmla="*/ 89 w 92"/>
                  <a:gd name="T79" fmla="*/ 95 h 127"/>
                  <a:gd name="T80" fmla="*/ 92 w 92"/>
                  <a:gd name="T81" fmla="*/ 89 h 127"/>
                  <a:gd name="T82" fmla="*/ 92 w 92"/>
                  <a:gd name="T83" fmla="*/ 87 h 127"/>
                  <a:gd name="T84" fmla="*/ 92 w 92"/>
                  <a:gd name="T85" fmla="*/ 78 h 127"/>
                  <a:gd name="T86" fmla="*/ 92 w 92"/>
                  <a:gd name="T87" fmla="*/ 73 h 127"/>
                  <a:gd name="T88" fmla="*/ 89 w 92"/>
                  <a:gd name="T89" fmla="*/ 68 h 127"/>
                  <a:gd name="T90" fmla="*/ 84 w 92"/>
                  <a:gd name="T91" fmla="*/ 5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2" h="127">
                    <a:moveTo>
                      <a:pt x="84" y="57"/>
                    </a:moveTo>
                    <a:lnTo>
                      <a:pt x="46" y="0"/>
                    </a:lnTo>
                    <a:lnTo>
                      <a:pt x="8" y="57"/>
                    </a:lnTo>
                    <a:lnTo>
                      <a:pt x="8" y="60"/>
                    </a:lnTo>
                    <a:lnTo>
                      <a:pt x="5" y="62"/>
                    </a:lnTo>
                    <a:lnTo>
                      <a:pt x="3" y="65"/>
                    </a:lnTo>
                    <a:lnTo>
                      <a:pt x="3" y="70"/>
                    </a:lnTo>
                    <a:lnTo>
                      <a:pt x="0" y="73"/>
                    </a:lnTo>
                    <a:lnTo>
                      <a:pt x="0" y="78"/>
                    </a:lnTo>
                    <a:lnTo>
                      <a:pt x="0" y="81"/>
                    </a:lnTo>
                    <a:lnTo>
                      <a:pt x="0" y="84"/>
                    </a:lnTo>
                    <a:lnTo>
                      <a:pt x="0" y="89"/>
                    </a:lnTo>
                    <a:lnTo>
                      <a:pt x="3" y="92"/>
                    </a:lnTo>
                    <a:lnTo>
                      <a:pt x="3" y="97"/>
                    </a:lnTo>
                    <a:lnTo>
                      <a:pt x="5" y="100"/>
                    </a:lnTo>
                    <a:lnTo>
                      <a:pt x="5" y="103"/>
                    </a:lnTo>
                    <a:lnTo>
                      <a:pt x="8" y="106"/>
                    </a:lnTo>
                    <a:lnTo>
                      <a:pt x="8" y="111"/>
                    </a:lnTo>
                    <a:lnTo>
                      <a:pt x="11" y="111"/>
                    </a:lnTo>
                    <a:lnTo>
                      <a:pt x="13" y="116"/>
                    </a:lnTo>
                    <a:lnTo>
                      <a:pt x="16" y="116"/>
                    </a:lnTo>
                    <a:lnTo>
                      <a:pt x="22" y="119"/>
                    </a:lnTo>
                    <a:lnTo>
                      <a:pt x="24" y="122"/>
                    </a:lnTo>
                    <a:lnTo>
                      <a:pt x="30" y="125"/>
                    </a:lnTo>
                    <a:lnTo>
                      <a:pt x="35" y="127"/>
                    </a:lnTo>
                    <a:lnTo>
                      <a:pt x="38" y="127"/>
                    </a:lnTo>
                    <a:lnTo>
                      <a:pt x="43" y="127"/>
                    </a:lnTo>
                    <a:lnTo>
                      <a:pt x="51" y="127"/>
                    </a:lnTo>
                    <a:lnTo>
                      <a:pt x="57" y="127"/>
                    </a:lnTo>
                    <a:lnTo>
                      <a:pt x="60" y="125"/>
                    </a:lnTo>
                    <a:lnTo>
                      <a:pt x="65" y="125"/>
                    </a:lnTo>
                    <a:lnTo>
                      <a:pt x="70" y="122"/>
                    </a:lnTo>
                    <a:lnTo>
                      <a:pt x="73" y="119"/>
                    </a:lnTo>
                    <a:lnTo>
                      <a:pt x="76" y="116"/>
                    </a:lnTo>
                    <a:lnTo>
                      <a:pt x="79" y="114"/>
                    </a:lnTo>
                    <a:lnTo>
                      <a:pt x="81" y="111"/>
                    </a:lnTo>
                    <a:lnTo>
                      <a:pt x="84" y="108"/>
                    </a:lnTo>
                    <a:lnTo>
                      <a:pt x="87" y="106"/>
                    </a:lnTo>
                    <a:lnTo>
                      <a:pt x="89" y="97"/>
                    </a:lnTo>
                    <a:lnTo>
                      <a:pt x="89" y="95"/>
                    </a:lnTo>
                    <a:lnTo>
                      <a:pt x="92" y="89"/>
                    </a:lnTo>
                    <a:lnTo>
                      <a:pt x="92" y="87"/>
                    </a:lnTo>
                    <a:lnTo>
                      <a:pt x="92" y="78"/>
                    </a:lnTo>
                    <a:lnTo>
                      <a:pt x="92" y="73"/>
                    </a:lnTo>
                    <a:lnTo>
                      <a:pt x="89" y="68"/>
                    </a:lnTo>
                    <a:lnTo>
                      <a:pt x="84" y="57"/>
                    </a:lnTo>
                    <a:close/>
                  </a:path>
                </a:pathLst>
              </a:custGeom>
              <a:grpFill/>
              <a:ln w="0" cap="rnd">
                <a:noFill/>
                <a:prstDash val="solid"/>
                <a:round/>
                <a:headEnd/>
                <a:tailEnd/>
              </a:ln>
              <a:extLst/>
            </p:spPr>
            <p:txBody>
              <a:bodyPr vert="horz" wrap="square" lIns="91416" tIns="45708" rIns="91416" bIns="45708" numCol="1" anchor="t" anchorCtr="0" compatLnSpc="1">
                <a:prstTxWarp prst="textNoShape">
                  <a:avLst/>
                </a:prstTxWarp>
              </a:bodyPr>
              <a:lstStyle/>
              <a:p>
                <a:endParaRPr lang="en-US" sz="1600">
                  <a:solidFill>
                    <a:schemeClr val="tx1">
                      <a:lumMod val="85000"/>
                      <a:lumOff val="15000"/>
                    </a:schemeClr>
                  </a:solidFill>
                </a:endParaRPr>
              </a:p>
            </p:txBody>
          </p:sp>
          <p:sp>
            <p:nvSpPr>
              <p:cNvPr id="70" name="Freeform 11">
                <a:extLst>
                  <a:ext uri="{FF2B5EF4-FFF2-40B4-BE49-F238E27FC236}">
                    <a16:creationId xmlns:a16="http://schemas.microsoft.com/office/drawing/2014/main" id="{BBE07C1F-7B2F-48A2-84DA-57D34732E765}"/>
                  </a:ext>
                </a:extLst>
              </p:cNvPr>
              <p:cNvSpPr>
                <a:spLocks/>
              </p:cNvSpPr>
              <p:nvPr/>
            </p:nvSpPr>
            <p:spPr bwMode="auto">
              <a:xfrm>
                <a:off x="3674" y="1987"/>
                <a:ext cx="30" cy="29"/>
              </a:xfrm>
              <a:custGeom>
                <a:avLst/>
                <a:gdLst>
                  <a:gd name="T0" fmla="*/ 30 w 30"/>
                  <a:gd name="T1" fmla="*/ 24 h 29"/>
                  <a:gd name="T2" fmla="*/ 28 w 30"/>
                  <a:gd name="T3" fmla="*/ 16 h 29"/>
                  <a:gd name="T4" fmla="*/ 22 w 30"/>
                  <a:gd name="T5" fmla="*/ 8 h 29"/>
                  <a:gd name="T6" fmla="*/ 17 w 30"/>
                  <a:gd name="T7" fmla="*/ 0 h 29"/>
                  <a:gd name="T8" fmla="*/ 9 w 30"/>
                  <a:gd name="T9" fmla="*/ 0 h 29"/>
                  <a:gd name="T10" fmla="*/ 0 w 30"/>
                  <a:gd name="T11" fmla="*/ 16 h 29"/>
                  <a:gd name="T12" fmla="*/ 3 w 30"/>
                  <a:gd name="T13" fmla="*/ 19 h 29"/>
                  <a:gd name="T14" fmla="*/ 9 w 30"/>
                  <a:gd name="T15" fmla="*/ 24 h 29"/>
                  <a:gd name="T16" fmla="*/ 9 w 30"/>
                  <a:gd name="T17" fmla="*/ 29 h 29"/>
                  <a:gd name="T18" fmla="*/ 30 w 30"/>
                  <a:gd name="T19"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9">
                    <a:moveTo>
                      <a:pt x="30" y="24"/>
                    </a:moveTo>
                    <a:lnTo>
                      <a:pt x="28" y="16"/>
                    </a:lnTo>
                    <a:lnTo>
                      <a:pt x="22" y="8"/>
                    </a:lnTo>
                    <a:lnTo>
                      <a:pt x="17" y="0"/>
                    </a:lnTo>
                    <a:lnTo>
                      <a:pt x="9" y="0"/>
                    </a:lnTo>
                    <a:lnTo>
                      <a:pt x="0" y="16"/>
                    </a:lnTo>
                    <a:lnTo>
                      <a:pt x="3" y="19"/>
                    </a:lnTo>
                    <a:lnTo>
                      <a:pt x="9" y="24"/>
                    </a:lnTo>
                    <a:lnTo>
                      <a:pt x="9" y="29"/>
                    </a:lnTo>
                    <a:lnTo>
                      <a:pt x="30" y="24"/>
                    </a:ln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endParaRPr lang="en-US" sz="1600">
                  <a:solidFill>
                    <a:schemeClr val="tx1">
                      <a:lumMod val="85000"/>
                      <a:lumOff val="15000"/>
                    </a:schemeClr>
                  </a:solidFill>
                </a:endParaRPr>
              </a:p>
            </p:txBody>
          </p:sp>
          <p:sp>
            <p:nvSpPr>
              <p:cNvPr id="71" name="Freeform 12">
                <a:extLst>
                  <a:ext uri="{FF2B5EF4-FFF2-40B4-BE49-F238E27FC236}">
                    <a16:creationId xmlns:a16="http://schemas.microsoft.com/office/drawing/2014/main" id="{B58E405F-6AB9-47B7-AF47-42FE0D93FEA0}"/>
                  </a:ext>
                </a:extLst>
              </p:cNvPr>
              <p:cNvSpPr>
                <a:spLocks/>
              </p:cNvSpPr>
              <p:nvPr/>
            </p:nvSpPr>
            <p:spPr bwMode="auto">
              <a:xfrm>
                <a:off x="3674" y="1987"/>
                <a:ext cx="30" cy="29"/>
              </a:xfrm>
              <a:custGeom>
                <a:avLst/>
                <a:gdLst>
                  <a:gd name="T0" fmla="*/ 30 w 30"/>
                  <a:gd name="T1" fmla="*/ 24 h 29"/>
                  <a:gd name="T2" fmla="*/ 28 w 30"/>
                  <a:gd name="T3" fmla="*/ 16 h 29"/>
                  <a:gd name="T4" fmla="*/ 22 w 30"/>
                  <a:gd name="T5" fmla="*/ 8 h 29"/>
                  <a:gd name="T6" fmla="*/ 17 w 30"/>
                  <a:gd name="T7" fmla="*/ 0 h 29"/>
                  <a:gd name="T8" fmla="*/ 9 w 30"/>
                  <a:gd name="T9" fmla="*/ 0 h 29"/>
                  <a:gd name="T10" fmla="*/ 0 w 30"/>
                  <a:gd name="T11" fmla="*/ 16 h 29"/>
                  <a:gd name="T12" fmla="*/ 3 w 30"/>
                  <a:gd name="T13" fmla="*/ 19 h 29"/>
                  <a:gd name="T14" fmla="*/ 9 w 30"/>
                  <a:gd name="T15" fmla="*/ 24 h 29"/>
                  <a:gd name="T16" fmla="*/ 9 w 30"/>
                  <a:gd name="T17" fmla="*/ 29 h 29"/>
                  <a:gd name="T18" fmla="*/ 30 w 30"/>
                  <a:gd name="T19"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9">
                    <a:moveTo>
                      <a:pt x="30" y="24"/>
                    </a:moveTo>
                    <a:lnTo>
                      <a:pt x="28" y="16"/>
                    </a:lnTo>
                    <a:lnTo>
                      <a:pt x="22" y="8"/>
                    </a:lnTo>
                    <a:lnTo>
                      <a:pt x="17" y="0"/>
                    </a:lnTo>
                    <a:lnTo>
                      <a:pt x="9" y="0"/>
                    </a:lnTo>
                    <a:lnTo>
                      <a:pt x="0" y="16"/>
                    </a:lnTo>
                    <a:lnTo>
                      <a:pt x="3" y="19"/>
                    </a:lnTo>
                    <a:lnTo>
                      <a:pt x="9" y="24"/>
                    </a:lnTo>
                    <a:lnTo>
                      <a:pt x="9" y="29"/>
                    </a:lnTo>
                    <a:lnTo>
                      <a:pt x="30" y="24"/>
                    </a:lnTo>
                    <a:close/>
                  </a:path>
                </a:pathLst>
              </a:custGeom>
              <a:grpFill/>
              <a:ln w="0" cap="rnd">
                <a:noFill/>
                <a:prstDash val="solid"/>
                <a:round/>
                <a:headEnd/>
                <a:tailEnd/>
              </a:ln>
              <a:extLst/>
            </p:spPr>
            <p:txBody>
              <a:bodyPr vert="horz" wrap="square" lIns="91416" tIns="45708" rIns="91416" bIns="45708" numCol="1" anchor="t" anchorCtr="0" compatLnSpc="1">
                <a:prstTxWarp prst="textNoShape">
                  <a:avLst/>
                </a:prstTxWarp>
              </a:bodyPr>
              <a:lstStyle/>
              <a:p>
                <a:endParaRPr lang="en-US" sz="1600">
                  <a:solidFill>
                    <a:schemeClr val="tx1">
                      <a:lumMod val="85000"/>
                      <a:lumOff val="15000"/>
                    </a:schemeClr>
                  </a:solidFill>
                </a:endParaRPr>
              </a:p>
            </p:txBody>
          </p:sp>
          <p:sp>
            <p:nvSpPr>
              <p:cNvPr id="72" name="Freeform 13">
                <a:extLst>
                  <a:ext uri="{FF2B5EF4-FFF2-40B4-BE49-F238E27FC236}">
                    <a16:creationId xmlns:a16="http://schemas.microsoft.com/office/drawing/2014/main" id="{827DB06E-E3DA-44CE-B60C-DB5684BC73FE}"/>
                  </a:ext>
                </a:extLst>
              </p:cNvPr>
              <p:cNvSpPr>
                <a:spLocks/>
              </p:cNvSpPr>
              <p:nvPr/>
            </p:nvSpPr>
            <p:spPr bwMode="auto">
              <a:xfrm>
                <a:off x="3837" y="2054"/>
                <a:ext cx="223" cy="279"/>
              </a:xfrm>
              <a:custGeom>
                <a:avLst/>
                <a:gdLst>
                  <a:gd name="T0" fmla="*/ 20 w 82"/>
                  <a:gd name="T1" fmla="*/ 0 h 103"/>
                  <a:gd name="T2" fmla="*/ 12 w 82"/>
                  <a:gd name="T3" fmla="*/ 8 h 103"/>
                  <a:gd name="T4" fmla="*/ 0 w 82"/>
                  <a:gd name="T5" fmla="*/ 3 h 103"/>
                  <a:gd name="T6" fmla="*/ 60 w 82"/>
                  <a:gd name="T7" fmla="*/ 92 h 103"/>
                  <a:gd name="T8" fmla="*/ 44 w 82"/>
                  <a:gd name="T9" fmla="*/ 92 h 103"/>
                  <a:gd name="T10" fmla="*/ 82 w 82"/>
                  <a:gd name="T11" fmla="*/ 103 h 103"/>
                  <a:gd name="T12" fmla="*/ 71 w 82"/>
                  <a:gd name="T13" fmla="*/ 73 h 103"/>
                  <a:gd name="T14" fmla="*/ 72 w 82"/>
                  <a:gd name="T15" fmla="*/ 86 h 103"/>
                  <a:gd name="T16" fmla="*/ 20 w 82"/>
                  <a:gd name="T1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03">
                    <a:moveTo>
                      <a:pt x="20" y="0"/>
                    </a:moveTo>
                    <a:cubicBezTo>
                      <a:pt x="12" y="8"/>
                      <a:pt x="12" y="8"/>
                      <a:pt x="12" y="8"/>
                    </a:cubicBezTo>
                    <a:cubicBezTo>
                      <a:pt x="0" y="3"/>
                      <a:pt x="0" y="3"/>
                      <a:pt x="0" y="3"/>
                    </a:cubicBezTo>
                    <a:cubicBezTo>
                      <a:pt x="0" y="3"/>
                      <a:pt x="30" y="77"/>
                      <a:pt x="60" y="92"/>
                    </a:cubicBezTo>
                    <a:cubicBezTo>
                      <a:pt x="63" y="93"/>
                      <a:pt x="36" y="91"/>
                      <a:pt x="44" y="92"/>
                    </a:cubicBezTo>
                    <a:cubicBezTo>
                      <a:pt x="82" y="103"/>
                      <a:pt x="82" y="103"/>
                      <a:pt x="82" y="103"/>
                    </a:cubicBezTo>
                    <a:cubicBezTo>
                      <a:pt x="71" y="73"/>
                      <a:pt x="71" y="73"/>
                      <a:pt x="71" y="73"/>
                    </a:cubicBezTo>
                    <a:cubicBezTo>
                      <a:pt x="72" y="86"/>
                      <a:pt x="72" y="86"/>
                      <a:pt x="72" y="86"/>
                    </a:cubicBezTo>
                    <a:cubicBezTo>
                      <a:pt x="72" y="86"/>
                      <a:pt x="23" y="49"/>
                      <a:pt x="20" y="0"/>
                    </a:cubicBez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endParaRPr lang="en-US" sz="1600">
                  <a:solidFill>
                    <a:schemeClr val="tx1">
                      <a:lumMod val="85000"/>
                      <a:lumOff val="15000"/>
                    </a:schemeClr>
                  </a:solidFill>
                </a:endParaRPr>
              </a:p>
            </p:txBody>
          </p:sp>
          <p:sp>
            <p:nvSpPr>
              <p:cNvPr id="73" name="Freeform 14">
                <a:extLst>
                  <a:ext uri="{FF2B5EF4-FFF2-40B4-BE49-F238E27FC236}">
                    <a16:creationId xmlns:a16="http://schemas.microsoft.com/office/drawing/2014/main" id="{061B3BEE-ED22-4637-8D48-3DEABCDAB6AD}"/>
                  </a:ext>
                </a:extLst>
              </p:cNvPr>
              <p:cNvSpPr>
                <a:spLocks/>
              </p:cNvSpPr>
              <p:nvPr/>
            </p:nvSpPr>
            <p:spPr bwMode="auto">
              <a:xfrm>
                <a:off x="3653" y="2141"/>
                <a:ext cx="222" cy="279"/>
              </a:xfrm>
              <a:custGeom>
                <a:avLst/>
                <a:gdLst>
                  <a:gd name="T0" fmla="*/ 20 w 82"/>
                  <a:gd name="T1" fmla="*/ 0 h 103"/>
                  <a:gd name="T2" fmla="*/ 12 w 82"/>
                  <a:gd name="T3" fmla="*/ 8 h 103"/>
                  <a:gd name="T4" fmla="*/ 0 w 82"/>
                  <a:gd name="T5" fmla="*/ 3 h 103"/>
                  <a:gd name="T6" fmla="*/ 60 w 82"/>
                  <a:gd name="T7" fmla="*/ 92 h 103"/>
                  <a:gd name="T8" fmla="*/ 44 w 82"/>
                  <a:gd name="T9" fmla="*/ 92 h 103"/>
                  <a:gd name="T10" fmla="*/ 82 w 82"/>
                  <a:gd name="T11" fmla="*/ 103 h 103"/>
                  <a:gd name="T12" fmla="*/ 71 w 82"/>
                  <a:gd name="T13" fmla="*/ 73 h 103"/>
                  <a:gd name="T14" fmla="*/ 72 w 82"/>
                  <a:gd name="T15" fmla="*/ 86 h 103"/>
                  <a:gd name="T16" fmla="*/ 20 w 82"/>
                  <a:gd name="T1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03">
                    <a:moveTo>
                      <a:pt x="20" y="0"/>
                    </a:moveTo>
                    <a:cubicBezTo>
                      <a:pt x="12" y="8"/>
                      <a:pt x="12" y="8"/>
                      <a:pt x="12" y="8"/>
                    </a:cubicBezTo>
                    <a:cubicBezTo>
                      <a:pt x="0" y="3"/>
                      <a:pt x="0" y="3"/>
                      <a:pt x="0" y="3"/>
                    </a:cubicBezTo>
                    <a:cubicBezTo>
                      <a:pt x="0" y="3"/>
                      <a:pt x="30" y="76"/>
                      <a:pt x="60" y="92"/>
                    </a:cubicBezTo>
                    <a:cubicBezTo>
                      <a:pt x="63" y="93"/>
                      <a:pt x="35" y="90"/>
                      <a:pt x="44" y="92"/>
                    </a:cubicBezTo>
                    <a:cubicBezTo>
                      <a:pt x="82" y="103"/>
                      <a:pt x="82" y="103"/>
                      <a:pt x="82" y="103"/>
                    </a:cubicBezTo>
                    <a:cubicBezTo>
                      <a:pt x="71" y="73"/>
                      <a:pt x="71" y="73"/>
                      <a:pt x="71" y="73"/>
                    </a:cubicBezTo>
                    <a:cubicBezTo>
                      <a:pt x="72" y="86"/>
                      <a:pt x="72" y="86"/>
                      <a:pt x="72" y="86"/>
                    </a:cubicBezTo>
                    <a:cubicBezTo>
                      <a:pt x="72" y="86"/>
                      <a:pt x="23" y="49"/>
                      <a:pt x="20" y="0"/>
                    </a:cubicBezTo>
                    <a:close/>
                  </a:path>
                </a:pathLst>
              </a:custGeom>
              <a:grpFill/>
              <a:ln w="9525">
                <a:noFill/>
                <a:round/>
                <a:headEnd/>
                <a:tailEnd/>
              </a:ln>
            </p:spPr>
            <p:txBody>
              <a:bodyPr vert="horz" wrap="square" lIns="91416" tIns="45708" rIns="91416" bIns="45708" numCol="1" anchor="t" anchorCtr="0" compatLnSpc="1">
                <a:prstTxWarp prst="textNoShape">
                  <a:avLst/>
                </a:prstTxWarp>
              </a:bodyPr>
              <a:lstStyle/>
              <a:p>
                <a:endParaRPr lang="en-US" sz="1600" dirty="0">
                  <a:solidFill>
                    <a:schemeClr val="tx1">
                      <a:lumMod val="85000"/>
                      <a:lumOff val="15000"/>
                    </a:schemeClr>
                  </a:solidFill>
                </a:endParaRPr>
              </a:p>
            </p:txBody>
          </p:sp>
        </p:grpSp>
        <p:pic>
          <p:nvPicPr>
            <p:cNvPr id="59" name="Picture 58">
              <a:extLst>
                <a:ext uri="{FF2B5EF4-FFF2-40B4-BE49-F238E27FC236}">
                  <a16:creationId xmlns:a16="http://schemas.microsoft.com/office/drawing/2014/main" id="{F095A2B6-8319-4A22-BB17-FF0AFCB68A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21387" y="3226580"/>
              <a:ext cx="304211" cy="170312"/>
            </a:xfrm>
            <a:prstGeom prst="rect">
              <a:avLst/>
            </a:prstGeom>
          </p:spPr>
        </p:pic>
        <p:pic>
          <p:nvPicPr>
            <p:cNvPr id="60" name="Picture 59">
              <a:extLst>
                <a:ext uri="{FF2B5EF4-FFF2-40B4-BE49-F238E27FC236}">
                  <a16:creationId xmlns:a16="http://schemas.microsoft.com/office/drawing/2014/main" id="{D6996A87-E922-43C6-BB29-BB546CFF1475}"/>
                </a:ext>
              </a:extLst>
            </p:cNvPr>
            <p:cNvPicPr>
              <a:picLocks noChangeAspect="1"/>
            </p:cNvPicPr>
            <p:nvPr/>
          </p:nvPicPr>
          <p:blipFill>
            <a:blip r:embed="rId6"/>
            <a:stretch>
              <a:fillRect/>
            </a:stretch>
          </p:blipFill>
          <p:spPr>
            <a:xfrm>
              <a:off x="5163378" y="3133705"/>
              <a:ext cx="913979" cy="680741"/>
            </a:xfrm>
            <a:prstGeom prst="rect">
              <a:avLst/>
            </a:prstGeom>
          </p:spPr>
        </p:pic>
        <p:pic>
          <p:nvPicPr>
            <p:cNvPr id="61" name="Picture 60">
              <a:extLst>
                <a:ext uri="{FF2B5EF4-FFF2-40B4-BE49-F238E27FC236}">
                  <a16:creationId xmlns:a16="http://schemas.microsoft.com/office/drawing/2014/main" id="{38D4F000-7A31-436D-81C4-45CFE77BFF8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62602" y="3725240"/>
              <a:ext cx="525193" cy="216256"/>
            </a:xfrm>
            <a:prstGeom prst="rect">
              <a:avLst/>
            </a:prstGeom>
          </p:spPr>
        </p:pic>
        <p:pic>
          <p:nvPicPr>
            <p:cNvPr id="62" name="Picture 61">
              <a:extLst>
                <a:ext uri="{FF2B5EF4-FFF2-40B4-BE49-F238E27FC236}">
                  <a16:creationId xmlns:a16="http://schemas.microsoft.com/office/drawing/2014/main" id="{D7EBDB7E-EC6E-4CBE-A155-058910BEEBAE}"/>
                </a:ext>
              </a:extLst>
            </p:cNvPr>
            <p:cNvPicPr>
              <a:picLocks noChangeAspect="1"/>
            </p:cNvPicPr>
            <p:nvPr/>
          </p:nvPicPr>
          <p:blipFill>
            <a:blip r:embed="rId8"/>
            <a:stretch>
              <a:fillRect/>
            </a:stretch>
          </p:blipFill>
          <p:spPr>
            <a:xfrm>
              <a:off x="4896783" y="2044525"/>
              <a:ext cx="545021" cy="1207275"/>
            </a:xfrm>
            <a:prstGeom prst="rect">
              <a:avLst/>
            </a:prstGeom>
          </p:spPr>
        </p:pic>
        <p:pic>
          <p:nvPicPr>
            <p:cNvPr id="63" name="Picture 62">
              <a:extLst>
                <a:ext uri="{FF2B5EF4-FFF2-40B4-BE49-F238E27FC236}">
                  <a16:creationId xmlns:a16="http://schemas.microsoft.com/office/drawing/2014/main" id="{A164B89B-BB62-41FD-98A6-20AD5E635F0B}"/>
                </a:ext>
              </a:extLst>
            </p:cNvPr>
            <p:cNvPicPr>
              <a:picLocks noChangeAspect="1"/>
            </p:cNvPicPr>
            <p:nvPr/>
          </p:nvPicPr>
          <p:blipFill>
            <a:blip r:embed="rId9"/>
            <a:stretch>
              <a:fillRect/>
            </a:stretch>
          </p:blipFill>
          <p:spPr>
            <a:xfrm>
              <a:off x="3776843" y="1910339"/>
              <a:ext cx="298271" cy="292494"/>
            </a:xfrm>
            <a:prstGeom prst="rect">
              <a:avLst/>
            </a:prstGeom>
          </p:spPr>
        </p:pic>
      </p:grpSp>
      <p:sp>
        <p:nvSpPr>
          <p:cNvPr id="101" name="Content Placeholder 4">
            <a:extLst>
              <a:ext uri="{FF2B5EF4-FFF2-40B4-BE49-F238E27FC236}">
                <a16:creationId xmlns:a16="http://schemas.microsoft.com/office/drawing/2014/main" id="{1DBB3EDC-7282-436B-9E1D-B9A08C20CFC3}"/>
              </a:ext>
            </a:extLst>
          </p:cNvPr>
          <p:cNvSpPr txBox="1">
            <a:spLocks/>
          </p:cNvSpPr>
          <p:nvPr/>
        </p:nvSpPr>
        <p:spPr>
          <a:xfrm>
            <a:off x="6219970" y="3666813"/>
            <a:ext cx="5360984" cy="2296761"/>
          </a:xfrm>
          <a:prstGeom prst="rect">
            <a:avLst/>
          </a:prstGeom>
        </p:spPr>
        <p:txBody>
          <a:bodyPr vert="horz" lIns="0" tIns="0" rIns="0" bIns="0" rtlCol="0">
            <a:noAutofit/>
          </a:bodyPr>
          <a:lstStyle>
            <a:lvl1pPr marL="216000" indent="-216000" algn="l" defTabSz="914400" rtl="0" eaLnBrk="1" latinLnBrk="0" hangingPunct="1">
              <a:spcBef>
                <a:spcPts val="600"/>
              </a:spcBef>
              <a:spcAft>
                <a:spcPts val="0"/>
              </a:spcAft>
              <a:buClr>
                <a:schemeClr val="tx1">
                  <a:lumMod val="75000"/>
                  <a:lumOff val="25000"/>
                </a:schemeClr>
              </a:buClr>
              <a:buSzPct val="110000"/>
              <a:buFont typeface="Wingdings" panose="05000000000000000000" pitchFamily="2" charset="2"/>
              <a:buChar char="§"/>
              <a:defRPr sz="1800" kern="1200">
                <a:solidFill>
                  <a:schemeClr val="tx1"/>
                </a:solidFill>
                <a:latin typeface="Arial" pitchFamily="34" charset="0"/>
                <a:ea typeface="+mn-ea"/>
                <a:cs typeface="Arial" pitchFamily="34" charset="0"/>
              </a:defRPr>
            </a:lvl1pPr>
            <a:lvl2pPr marL="468000" indent="-216000" algn="l" defTabSz="914400" rtl="0" eaLnBrk="1" latinLnBrk="0" hangingPunct="1">
              <a:spcBef>
                <a:spcPts val="600"/>
              </a:spcBef>
              <a:buClr>
                <a:schemeClr val="tx1"/>
              </a:buClr>
              <a:buFont typeface="Arial" panose="020B0604020202020204" pitchFamily="34" charset="0"/>
              <a:buChar char="‒"/>
              <a:defRPr sz="1800" kern="1200">
                <a:solidFill>
                  <a:schemeClr val="tx1"/>
                </a:solidFill>
                <a:latin typeface="Arial" pitchFamily="34" charset="0"/>
                <a:ea typeface="+mn-ea"/>
                <a:cs typeface="Arial" pitchFamily="34" charset="0"/>
              </a:defRPr>
            </a:lvl2pPr>
            <a:lvl3pPr marL="684000" indent="-180000" algn="l" defTabSz="914400" rtl="0" eaLnBrk="1" latinLnBrk="0" hangingPunct="1">
              <a:spcBef>
                <a:spcPts val="600"/>
              </a:spcBef>
              <a:buClr>
                <a:srgbClr val="6C6F70"/>
              </a:buClr>
              <a:buFont typeface="Arial" pitchFamily="34" charset="0"/>
              <a:buChar char="•"/>
              <a:defRPr sz="1800" kern="1200">
                <a:solidFill>
                  <a:schemeClr val="tx1"/>
                </a:solidFill>
                <a:latin typeface="Arial" pitchFamily="34" charset="0"/>
                <a:ea typeface="+mn-ea"/>
                <a:cs typeface="Arial" pitchFamily="34" charset="0"/>
              </a:defRPr>
            </a:lvl3pPr>
            <a:lvl4pPr marL="972000" indent="-228600" algn="l" defTabSz="914400" rtl="0" eaLnBrk="1" latinLnBrk="0" hangingPunct="1">
              <a:spcBef>
                <a:spcPts val="600"/>
              </a:spcBef>
              <a:buClr>
                <a:srgbClr val="6C6F70"/>
              </a:buClr>
              <a:buFont typeface="Arial" pitchFamily="34" charset="0"/>
              <a:buChar char="–"/>
              <a:defRPr sz="1800" kern="1200">
                <a:solidFill>
                  <a:schemeClr val="tx1"/>
                </a:solidFill>
                <a:latin typeface="Arial" pitchFamily="34" charset="0"/>
                <a:ea typeface="+mn-ea"/>
                <a:cs typeface="Arial" pitchFamily="34" charset="0"/>
              </a:defRPr>
            </a:lvl4pPr>
            <a:lvl5pPr marL="1224000" indent="-228600" algn="l" defTabSz="914400" rtl="0" eaLnBrk="1" latinLnBrk="0" hangingPunct="1">
              <a:spcBef>
                <a:spcPts val="600"/>
              </a:spcBef>
              <a:buClr>
                <a:srgbClr val="6C6F70"/>
              </a:buClr>
              <a:buSzPct val="67000"/>
              <a:buFont typeface="Arial" panose="020B0604020202020204"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lvl="1" indent="0">
              <a:buClr>
                <a:schemeClr val="tx1">
                  <a:lumMod val="85000"/>
                  <a:lumOff val="15000"/>
                </a:schemeClr>
              </a:buClr>
              <a:buNone/>
            </a:pPr>
            <a:r>
              <a:rPr lang="en-US" sz="2000" b="1" dirty="0">
                <a:solidFill>
                  <a:schemeClr val="bg1"/>
                </a:solidFill>
              </a:rPr>
              <a:t>Power</a:t>
            </a:r>
          </a:p>
          <a:p>
            <a:pPr marL="150249" lvl="1" indent="-150249">
              <a:spcAft>
                <a:spcPts val="300"/>
              </a:spcAft>
              <a:buClr>
                <a:schemeClr val="bg2"/>
              </a:buClr>
              <a:buFont typeface="Wingdings" panose="05000000000000000000" pitchFamily="2" charset="2"/>
              <a:buChar char="§"/>
            </a:pPr>
            <a:r>
              <a:rPr lang="en-US" sz="1600" dirty="0" err="1">
                <a:solidFill>
                  <a:schemeClr val="bg1"/>
                </a:solidFill>
              </a:rPr>
              <a:t>FGD</a:t>
            </a:r>
            <a:r>
              <a:rPr lang="en-US" sz="1600" dirty="0">
                <a:solidFill>
                  <a:schemeClr val="bg1"/>
                </a:solidFill>
              </a:rPr>
              <a:t>: metals (Se, Hg), salts, inorganics (S, Ca), hydrocarbons</a:t>
            </a:r>
          </a:p>
          <a:p>
            <a:pPr marL="150249" lvl="1" indent="-150249">
              <a:spcAft>
                <a:spcPts val="300"/>
              </a:spcAft>
              <a:buClr>
                <a:schemeClr val="bg2"/>
              </a:buClr>
              <a:buFont typeface="Wingdings" panose="05000000000000000000" pitchFamily="2" charset="2"/>
              <a:buChar char="§"/>
            </a:pPr>
            <a:r>
              <a:rPr lang="en-US" sz="1600" dirty="0">
                <a:solidFill>
                  <a:schemeClr val="bg1"/>
                </a:solidFill>
              </a:rPr>
              <a:t>Concentrate: inorganics, metals</a:t>
            </a:r>
          </a:p>
          <a:p>
            <a:pPr marL="150249" lvl="1" indent="-150249">
              <a:spcAft>
                <a:spcPts val="300"/>
              </a:spcAft>
              <a:buClr>
                <a:schemeClr val="bg2"/>
              </a:buClr>
              <a:buFont typeface="Wingdings" panose="05000000000000000000" pitchFamily="2" charset="2"/>
              <a:buChar char="§"/>
            </a:pPr>
            <a:r>
              <a:rPr lang="en-US" sz="1600" dirty="0">
                <a:solidFill>
                  <a:schemeClr val="bg1"/>
                </a:solidFill>
              </a:rPr>
              <a:t>Stormwater: solids, metals</a:t>
            </a:r>
          </a:p>
          <a:p>
            <a:pPr marL="150249" lvl="1" indent="-150249">
              <a:spcAft>
                <a:spcPts val="300"/>
              </a:spcAft>
              <a:buClr>
                <a:schemeClr val="bg2"/>
              </a:buClr>
              <a:buFont typeface="Wingdings" panose="05000000000000000000" pitchFamily="2" charset="2"/>
              <a:buChar char="§"/>
            </a:pPr>
            <a:r>
              <a:rPr lang="en-US" sz="1600" dirty="0">
                <a:solidFill>
                  <a:schemeClr val="bg1"/>
                </a:solidFill>
              </a:rPr>
              <a:t>Cooling water: temperature, algal solids, </a:t>
            </a:r>
            <a:r>
              <a:rPr lang="en-US" sz="1600" dirty="0" err="1">
                <a:solidFill>
                  <a:schemeClr val="bg1"/>
                </a:solidFill>
              </a:rPr>
              <a:t>antiscalants</a:t>
            </a:r>
            <a:endParaRPr lang="en-US" sz="1600" dirty="0">
              <a:solidFill>
                <a:schemeClr val="bg1"/>
              </a:solidFill>
            </a:endParaRPr>
          </a:p>
        </p:txBody>
      </p:sp>
      <p:sp>
        <p:nvSpPr>
          <p:cNvPr id="104" name="Content Placeholder 4">
            <a:extLst>
              <a:ext uri="{FF2B5EF4-FFF2-40B4-BE49-F238E27FC236}">
                <a16:creationId xmlns:a16="http://schemas.microsoft.com/office/drawing/2014/main" id="{DB56E82D-869B-41CD-93CE-1207883ECC7B}"/>
              </a:ext>
            </a:extLst>
          </p:cNvPr>
          <p:cNvSpPr txBox="1">
            <a:spLocks/>
          </p:cNvSpPr>
          <p:nvPr/>
        </p:nvSpPr>
        <p:spPr>
          <a:xfrm>
            <a:off x="9028114" y="1454150"/>
            <a:ext cx="2726026" cy="2295198"/>
          </a:xfrm>
          <a:prstGeom prst="rect">
            <a:avLst/>
          </a:prstGeom>
        </p:spPr>
        <p:txBody>
          <a:bodyPr vert="horz" lIns="0" tIns="0" rIns="0" bIns="0" rtlCol="0">
            <a:noAutofit/>
          </a:bodyPr>
          <a:lstStyle>
            <a:lvl1pPr marL="216000" indent="-216000" algn="l" defTabSz="914400" rtl="0" eaLnBrk="1" latinLnBrk="0" hangingPunct="1">
              <a:spcBef>
                <a:spcPts val="600"/>
              </a:spcBef>
              <a:spcAft>
                <a:spcPts val="0"/>
              </a:spcAft>
              <a:buClr>
                <a:schemeClr val="tx1">
                  <a:lumMod val="75000"/>
                  <a:lumOff val="25000"/>
                </a:schemeClr>
              </a:buClr>
              <a:buSzPct val="110000"/>
              <a:buFont typeface="Wingdings" panose="05000000000000000000" pitchFamily="2" charset="2"/>
              <a:buChar char="§"/>
              <a:defRPr sz="1800" kern="1200">
                <a:solidFill>
                  <a:schemeClr val="tx1"/>
                </a:solidFill>
                <a:latin typeface="Arial" pitchFamily="34" charset="0"/>
                <a:ea typeface="+mn-ea"/>
                <a:cs typeface="Arial" pitchFamily="34" charset="0"/>
              </a:defRPr>
            </a:lvl1pPr>
            <a:lvl2pPr marL="468000" indent="-216000" algn="l" defTabSz="914400" rtl="0" eaLnBrk="1" latinLnBrk="0" hangingPunct="1">
              <a:spcBef>
                <a:spcPts val="600"/>
              </a:spcBef>
              <a:buClr>
                <a:schemeClr val="tx1"/>
              </a:buClr>
              <a:buFont typeface="Arial" panose="020B0604020202020204" pitchFamily="34" charset="0"/>
              <a:buChar char="‒"/>
              <a:defRPr sz="1800" kern="1200">
                <a:solidFill>
                  <a:schemeClr val="tx1"/>
                </a:solidFill>
                <a:latin typeface="Arial" pitchFamily="34" charset="0"/>
                <a:ea typeface="+mn-ea"/>
                <a:cs typeface="Arial" pitchFamily="34" charset="0"/>
              </a:defRPr>
            </a:lvl2pPr>
            <a:lvl3pPr marL="684000" indent="-180000" algn="l" defTabSz="914400" rtl="0" eaLnBrk="1" latinLnBrk="0" hangingPunct="1">
              <a:spcBef>
                <a:spcPts val="600"/>
              </a:spcBef>
              <a:buClr>
                <a:srgbClr val="6C6F70"/>
              </a:buClr>
              <a:buFont typeface="Arial" pitchFamily="34" charset="0"/>
              <a:buChar char="•"/>
              <a:defRPr sz="1800" kern="1200">
                <a:solidFill>
                  <a:schemeClr val="tx1"/>
                </a:solidFill>
                <a:latin typeface="Arial" pitchFamily="34" charset="0"/>
                <a:ea typeface="+mn-ea"/>
                <a:cs typeface="Arial" pitchFamily="34" charset="0"/>
              </a:defRPr>
            </a:lvl3pPr>
            <a:lvl4pPr marL="972000" indent="-228600" algn="l" defTabSz="914400" rtl="0" eaLnBrk="1" latinLnBrk="0" hangingPunct="1">
              <a:spcBef>
                <a:spcPts val="600"/>
              </a:spcBef>
              <a:buClr>
                <a:srgbClr val="6C6F70"/>
              </a:buClr>
              <a:buFont typeface="Arial" pitchFamily="34" charset="0"/>
              <a:buChar char="–"/>
              <a:defRPr sz="1800" kern="1200">
                <a:solidFill>
                  <a:schemeClr val="tx1"/>
                </a:solidFill>
                <a:latin typeface="Arial" pitchFamily="34" charset="0"/>
                <a:ea typeface="+mn-ea"/>
                <a:cs typeface="Arial" pitchFamily="34" charset="0"/>
              </a:defRPr>
            </a:lvl4pPr>
            <a:lvl5pPr marL="1224000" indent="-228600" algn="l" defTabSz="914400" rtl="0" eaLnBrk="1" latinLnBrk="0" hangingPunct="1">
              <a:spcBef>
                <a:spcPts val="600"/>
              </a:spcBef>
              <a:buClr>
                <a:srgbClr val="6C6F70"/>
              </a:buClr>
              <a:buSzPct val="67000"/>
              <a:buFont typeface="Arial" panose="020B0604020202020204"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lvl="1" indent="0">
              <a:buClr>
                <a:schemeClr val="tx1">
                  <a:lumMod val="85000"/>
                  <a:lumOff val="15000"/>
                </a:schemeClr>
              </a:buClr>
              <a:buNone/>
            </a:pPr>
            <a:r>
              <a:rPr lang="en-US" sz="2000" b="1" dirty="0">
                <a:solidFill>
                  <a:schemeClr val="bg1"/>
                </a:solidFill>
              </a:rPr>
              <a:t>Manufacturing</a:t>
            </a:r>
          </a:p>
          <a:p>
            <a:pPr marL="150249" lvl="1" indent="-150249">
              <a:spcAft>
                <a:spcPts val="300"/>
              </a:spcAft>
              <a:buClr>
                <a:schemeClr val="bg2"/>
              </a:buClr>
              <a:buFont typeface="Wingdings" panose="05000000000000000000" pitchFamily="2" charset="2"/>
              <a:buChar char="§"/>
            </a:pPr>
            <a:r>
              <a:rPr lang="en-US" sz="1600" dirty="0">
                <a:solidFill>
                  <a:schemeClr val="bg1"/>
                </a:solidFill>
              </a:rPr>
              <a:t>Process WW: nutrients, metals, organics, inorganic</a:t>
            </a:r>
          </a:p>
          <a:p>
            <a:pPr marL="150249" lvl="1" indent="-150249">
              <a:spcAft>
                <a:spcPts val="300"/>
              </a:spcAft>
              <a:buClr>
                <a:schemeClr val="bg2"/>
              </a:buClr>
              <a:buFont typeface="Wingdings" panose="05000000000000000000" pitchFamily="2" charset="2"/>
              <a:buChar char="§"/>
            </a:pPr>
            <a:r>
              <a:rPr lang="en-US" sz="1600" dirty="0">
                <a:solidFill>
                  <a:schemeClr val="bg1"/>
                </a:solidFill>
              </a:rPr>
              <a:t>Concentrate: inorganic </a:t>
            </a:r>
            <a:br>
              <a:rPr lang="en-US" sz="1600" dirty="0">
                <a:solidFill>
                  <a:schemeClr val="bg1"/>
                </a:solidFill>
              </a:rPr>
            </a:br>
            <a:r>
              <a:rPr lang="en-US" sz="1600" dirty="0">
                <a:solidFill>
                  <a:schemeClr val="bg1"/>
                </a:solidFill>
              </a:rPr>
              <a:t>ions, metals</a:t>
            </a:r>
          </a:p>
          <a:p>
            <a:pPr marL="150249" lvl="1" indent="-150249">
              <a:spcAft>
                <a:spcPts val="300"/>
              </a:spcAft>
              <a:buClr>
                <a:schemeClr val="bg2"/>
              </a:buClr>
              <a:buFont typeface="Wingdings" panose="05000000000000000000" pitchFamily="2" charset="2"/>
              <a:buChar char="§"/>
            </a:pPr>
            <a:r>
              <a:rPr lang="en-US" sz="1600" dirty="0">
                <a:solidFill>
                  <a:schemeClr val="bg1"/>
                </a:solidFill>
              </a:rPr>
              <a:t>Stormwater: solids, metals, nutrients, organics</a:t>
            </a:r>
          </a:p>
        </p:txBody>
      </p:sp>
      <p:sp>
        <p:nvSpPr>
          <p:cNvPr id="98" name="Rectangle 97">
            <a:extLst>
              <a:ext uri="{FF2B5EF4-FFF2-40B4-BE49-F238E27FC236}">
                <a16:creationId xmlns:a16="http://schemas.microsoft.com/office/drawing/2014/main" id="{8248A5E7-FC53-4A55-A354-383295CCBEF1}"/>
              </a:ext>
            </a:extLst>
          </p:cNvPr>
          <p:cNvSpPr/>
          <p:nvPr/>
        </p:nvSpPr>
        <p:spPr>
          <a:xfrm>
            <a:off x="6219970" y="5831101"/>
            <a:ext cx="313705" cy="2983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0" name="Picture 99">
            <a:extLst>
              <a:ext uri="{FF2B5EF4-FFF2-40B4-BE49-F238E27FC236}">
                <a16:creationId xmlns:a16="http://schemas.microsoft.com/office/drawing/2014/main" id="{49966382-48C2-4915-9A08-67F9533D8ED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73909" y="6401110"/>
            <a:ext cx="1711666" cy="256032"/>
          </a:xfrm>
          <a:prstGeom prst="rect">
            <a:avLst/>
          </a:prstGeom>
        </p:spPr>
      </p:pic>
    </p:spTree>
    <p:extLst>
      <p:ext uri="{BB962C8B-B14F-4D97-AF65-F5344CB8AC3E}">
        <p14:creationId xmlns:p14="http://schemas.microsoft.com/office/powerpoint/2010/main" val="1714451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D0A2090-164E-42DD-BD2A-C82404338C01}"/>
              </a:ext>
            </a:extLst>
          </p:cNvPr>
          <p:cNvSpPr/>
          <p:nvPr/>
        </p:nvSpPr>
        <p:spPr>
          <a:xfrm>
            <a:off x="0" y="1454150"/>
            <a:ext cx="12188825" cy="78932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1B1A73-4875-4AE1-AE1C-D375B3FA67CE}"/>
              </a:ext>
            </a:extLst>
          </p:cNvPr>
          <p:cNvSpPr>
            <a:spLocks noGrp="1"/>
          </p:cNvSpPr>
          <p:nvPr>
            <p:ph type="title"/>
          </p:nvPr>
        </p:nvSpPr>
        <p:spPr/>
        <p:txBody>
          <a:bodyPr>
            <a:normAutofit/>
          </a:bodyPr>
          <a:lstStyle/>
          <a:p>
            <a:r>
              <a:rPr lang="en-US" dirty="0"/>
              <a:t>Two Main Water Chemistry Types </a:t>
            </a:r>
            <a:br>
              <a:rPr lang="en-US" dirty="0"/>
            </a:br>
            <a:r>
              <a:rPr lang="en-US" dirty="0"/>
              <a:t>with Respect to </a:t>
            </a:r>
            <a:r>
              <a:rPr lang="en-US" dirty="0" err="1"/>
              <a:t>BCR</a:t>
            </a:r>
            <a:r>
              <a:rPr lang="en-US" dirty="0"/>
              <a:t> Design</a:t>
            </a:r>
          </a:p>
        </p:txBody>
      </p:sp>
      <p:sp>
        <p:nvSpPr>
          <p:cNvPr id="4" name="Text Placeholder 3">
            <a:extLst>
              <a:ext uri="{FF2B5EF4-FFF2-40B4-BE49-F238E27FC236}">
                <a16:creationId xmlns:a16="http://schemas.microsoft.com/office/drawing/2014/main" id="{00E1F779-0C34-4784-8E0D-2B6455E219CC}"/>
              </a:ext>
            </a:extLst>
          </p:cNvPr>
          <p:cNvSpPr>
            <a:spLocks noGrp="1"/>
          </p:cNvSpPr>
          <p:nvPr>
            <p:ph type="body" idx="1"/>
          </p:nvPr>
        </p:nvSpPr>
        <p:spPr>
          <a:xfrm>
            <a:off x="558655" y="1695450"/>
            <a:ext cx="5436300" cy="639763"/>
          </a:xfrm>
        </p:spPr>
        <p:txBody>
          <a:bodyPr/>
          <a:lstStyle/>
          <a:p>
            <a:r>
              <a:rPr lang="en-US" dirty="0">
                <a:solidFill>
                  <a:schemeClr val="bg1"/>
                </a:solidFill>
              </a:rPr>
              <a:t>Oxyhydroxide-bearing Water</a:t>
            </a:r>
          </a:p>
        </p:txBody>
      </p:sp>
      <p:sp>
        <p:nvSpPr>
          <p:cNvPr id="3" name="Content Placeholder 2">
            <a:extLst>
              <a:ext uri="{FF2B5EF4-FFF2-40B4-BE49-F238E27FC236}">
                <a16:creationId xmlns:a16="http://schemas.microsoft.com/office/drawing/2014/main" id="{D70AFCF3-4470-45A3-90DE-568C6BC62058}"/>
              </a:ext>
            </a:extLst>
          </p:cNvPr>
          <p:cNvSpPr>
            <a:spLocks noGrp="1"/>
          </p:cNvSpPr>
          <p:nvPr>
            <p:ph sz="half" idx="2"/>
          </p:nvPr>
        </p:nvSpPr>
        <p:spPr>
          <a:xfrm>
            <a:off x="558800" y="2415725"/>
            <a:ext cx="5436157" cy="3920747"/>
          </a:xfrm>
        </p:spPr>
        <p:txBody>
          <a:bodyPr/>
          <a:lstStyle/>
          <a:p>
            <a:r>
              <a:rPr lang="en-US" dirty="0"/>
              <a:t>Water with iron (</a:t>
            </a:r>
            <a:r>
              <a:rPr lang="en-US" dirty="0" err="1"/>
              <a:t>Fe</a:t>
            </a:r>
            <a:r>
              <a:rPr lang="en-US" baseline="30000" dirty="0" err="1"/>
              <a:t>2</a:t>
            </a:r>
            <a:r>
              <a:rPr lang="en-US" baseline="30000" dirty="0"/>
              <a:t>+</a:t>
            </a:r>
            <a:r>
              <a:rPr lang="en-US" dirty="0"/>
              <a:t> or </a:t>
            </a:r>
            <a:r>
              <a:rPr lang="en-US" dirty="0" err="1"/>
              <a:t>Fe</a:t>
            </a:r>
            <a:r>
              <a:rPr lang="en-US" baseline="30000" dirty="0" err="1"/>
              <a:t>3</a:t>
            </a:r>
            <a:r>
              <a:rPr lang="en-US" baseline="30000" dirty="0"/>
              <a:t>+</a:t>
            </a:r>
            <a:r>
              <a:rPr lang="en-US" dirty="0"/>
              <a:t>) and/or aluminum.</a:t>
            </a:r>
          </a:p>
          <a:p>
            <a:r>
              <a:rPr lang="en-US" dirty="0"/>
              <a:t>Fe/Al-oxyhydroxide precipitates can clog porosity and greatly reduce longevity</a:t>
            </a:r>
          </a:p>
          <a:p>
            <a:r>
              <a:rPr lang="en-US" dirty="0"/>
              <a:t>Requires (mainly abiotic) pretreatment units to remove before </a:t>
            </a:r>
            <a:r>
              <a:rPr lang="en-US" dirty="0" err="1"/>
              <a:t>BCR</a:t>
            </a:r>
            <a:endParaRPr lang="en-US" dirty="0"/>
          </a:p>
          <a:p>
            <a:r>
              <a:rPr lang="en-US" dirty="0"/>
              <a:t>Mn-bearing water passes through </a:t>
            </a:r>
            <a:r>
              <a:rPr lang="en-US" dirty="0" err="1"/>
              <a:t>BCR</a:t>
            </a:r>
            <a:r>
              <a:rPr lang="en-US" dirty="0"/>
              <a:t> units and is typically treated in post-treatment units</a:t>
            </a:r>
          </a:p>
          <a:p>
            <a:endParaRPr lang="en-US" dirty="0"/>
          </a:p>
        </p:txBody>
      </p:sp>
      <p:sp>
        <p:nvSpPr>
          <p:cNvPr id="6" name="Text Placeholder 5">
            <a:extLst>
              <a:ext uri="{FF2B5EF4-FFF2-40B4-BE49-F238E27FC236}">
                <a16:creationId xmlns:a16="http://schemas.microsoft.com/office/drawing/2014/main" id="{2AFECF67-99E3-420C-9526-1A56C884A7E5}"/>
              </a:ext>
            </a:extLst>
          </p:cNvPr>
          <p:cNvSpPr>
            <a:spLocks noGrp="1"/>
          </p:cNvSpPr>
          <p:nvPr>
            <p:ph type="body" sz="quarter" idx="3"/>
          </p:nvPr>
        </p:nvSpPr>
        <p:spPr>
          <a:xfrm>
            <a:off x="6221409" y="1695450"/>
            <a:ext cx="5357978" cy="639763"/>
          </a:xfrm>
        </p:spPr>
        <p:txBody>
          <a:bodyPr/>
          <a:lstStyle/>
          <a:p>
            <a:r>
              <a:rPr lang="en-US" dirty="0">
                <a:solidFill>
                  <a:schemeClr val="bg1"/>
                </a:solidFill>
              </a:rPr>
              <a:t>Non-oxyhydroxide bearing water</a:t>
            </a:r>
          </a:p>
        </p:txBody>
      </p:sp>
      <p:sp>
        <p:nvSpPr>
          <p:cNvPr id="7" name="Content Placeholder 6">
            <a:extLst>
              <a:ext uri="{FF2B5EF4-FFF2-40B4-BE49-F238E27FC236}">
                <a16:creationId xmlns:a16="http://schemas.microsoft.com/office/drawing/2014/main" id="{81606153-81FB-4C89-82FA-0CC51B5801D2}"/>
              </a:ext>
            </a:extLst>
          </p:cNvPr>
          <p:cNvSpPr>
            <a:spLocks noGrp="1"/>
          </p:cNvSpPr>
          <p:nvPr>
            <p:ph sz="quarter" idx="4"/>
          </p:nvPr>
        </p:nvSpPr>
        <p:spPr>
          <a:xfrm>
            <a:off x="6221412" y="2415725"/>
            <a:ext cx="5357977" cy="3920747"/>
          </a:xfrm>
        </p:spPr>
        <p:txBody>
          <a:bodyPr/>
          <a:lstStyle/>
          <a:p>
            <a:r>
              <a:rPr lang="en-US" dirty="0"/>
              <a:t>Water that does not require chemical pretreatment prior to </a:t>
            </a:r>
            <a:r>
              <a:rPr lang="en-US" dirty="0" err="1"/>
              <a:t>BCR</a:t>
            </a:r>
            <a:r>
              <a:rPr lang="en-US" dirty="0"/>
              <a:t> (no oxyhydroxide-bearing metals)</a:t>
            </a:r>
          </a:p>
          <a:p>
            <a:r>
              <a:rPr lang="en-US" dirty="0"/>
              <a:t>May require sedimentation unit to remove TSS (i.e., wetland or settling basin)</a:t>
            </a:r>
          </a:p>
        </p:txBody>
      </p:sp>
      <p:sp>
        <p:nvSpPr>
          <p:cNvPr id="5" name="Slide Number Placeholder 4">
            <a:extLst>
              <a:ext uri="{FF2B5EF4-FFF2-40B4-BE49-F238E27FC236}">
                <a16:creationId xmlns:a16="http://schemas.microsoft.com/office/drawing/2014/main" id="{5C049444-2269-4C30-AC9B-AFF1C1D9339D}"/>
              </a:ext>
            </a:extLst>
          </p:cNvPr>
          <p:cNvSpPr>
            <a:spLocks noGrp="1"/>
          </p:cNvSpPr>
          <p:nvPr>
            <p:ph type="sldNum" sz="quarter" idx="12"/>
          </p:nvPr>
        </p:nvSpPr>
        <p:spPr/>
        <p:txBody>
          <a:bodyPr/>
          <a:lstStyle/>
          <a:p>
            <a:fld id="{9B3E39EC-4BE2-4DEA-81C0-4ABC0AAB4AC0}" type="slidenum">
              <a:rPr lang="en-AU" smtClean="0"/>
              <a:t>14</a:t>
            </a:fld>
            <a:endParaRPr lang="en-AU" dirty="0"/>
          </a:p>
        </p:txBody>
      </p:sp>
    </p:spTree>
    <p:extLst>
      <p:ext uri="{BB962C8B-B14F-4D97-AF65-F5344CB8AC3E}">
        <p14:creationId xmlns:p14="http://schemas.microsoft.com/office/powerpoint/2010/main" val="232965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D6A37-2CFC-42AE-9475-B59417B7428C}"/>
              </a:ext>
            </a:extLst>
          </p:cNvPr>
          <p:cNvSpPr>
            <a:spLocks noGrp="1"/>
          </p:cNvSpPr>
          <p:nvPr>
            <p:ph type="title"/>
          </p:nvPr>
        </p:nvSpPr>
        <p:spPr/>
        <p:txBody>
          <a:bodyPr/>
          <a:lstStyle/>
          <a:p>
            <a:r>
              <a:rPr lang="en-US" sz="2000" dirty="0"/>
              <a:t>Periodic Table of </a:t>
            </a:r>
            <a:br>
              <a:rPr lang="en-US" dirty="0"/>
            </a:br>
            <a:r>
              <a:rPr lang="en-US" dirty="0"/>
              <a:t>Passive Treatment</a:t>
            </a:r>
          </a:p>
        </p:txBody>
      </p:sp>
      <p:sp>
        <p:nvSpPr>
          <p:cNvPr id="21" name="Slide Number Placeholder 20">
            <a:extLst>
              <a:ext uri="{FF2B5EF4-FFF2-40B4-BE49-F238E27FC236}">
                <a16:creationId xmlns:a16="http://schemas.microsoft.com/office/drawing/2014/main" id="{3D0D39A1-39A4-4B29-9392-9C0183EA953A}"/>
              </a:ext>
            </a:extLst>
          </p:cNvPr>
          <p:cNvSpPr>
            <a:spLocks noGrp="1"/>
          </p:cNvSpPr>
          <p:nvPr>
            <p:ph type="sldNum" sz="quarter" idx="12"/>
          </p:nvPr>
        </p:nvSpPr>
        <p:spPr/>
        <p:txBody>
          <a:bodyPr/>
          <a:lstStyle/>
          <a:p>
            <a:fld id="{9B3E39EC-4BE2-4DEA-81C0-4ABC0AAB4AC0}" type="slidenum">
              <a:rPr lang="en-AU" smtClean="0"/>
              <a:t>15</a:t>
            </a:fld>
            <a:endParaRPr lang="en-AU"/>
          </a:p>
        </p:txBody>
      </p:sp>
      <p:sp>
        <p:nvSpPr>
          <p:cNvPr id="33" name="TextBox 32">
            <a:extLst>
              <a:ext uri="{FF2B5EF4-FFF2-40B4-BE49-F238E27FC236}">
                <a16:creationId xmlns:a16="http://schemas.microsoft.com/office/drawing/2014/main" id="{D34D1138-97D6-4111-A180-1ACAE0538B8A}"/>
              </a:ext>
            </a:extLst>
          </p:cNvPr>
          <p:cNvSpPr txBox="1"/>
          <p:nvPr/>
        </p:nvSpPr>
        <p:spPr>
          <a:xfrm>
            <a:off x="9964361" y="5989923"/>
            <a:ext cx="1348446" cy="338554"/>
          </a:xfrm>
          <a:prstGeom prst="rect">
            <a:avLst/>
          </a:prstGeom>
          <a:noFill/>
        </p:spPr>
        <p:txBody>
          <a:bodyPr wrap="none" rtlCol="0">
            <a:spAutoFit/>
          </a:bodyPr>
          <a:lstStyle/>
          <a:p>
            <a:r>
              <a:rPr lang="en-US" sz="1600" dirty="0"/>
              <a:t>Gusek, 2009</a:t>
            </a:r>
          </a:p>
        </p:txBody>
      </p:sp>
      <p:graphicFrame>
        <p:nvGraphicFramePr>
          <p:cNvPr id="34" name="Content Placeholder 8">
            <a:extLst>
              <a:ext uri="{FF2B5EF4-FFF2-40B4-BE49-F238E27FC236}">
                <a16:creationId xmlns:a16="http://schemas.microsoft.com/office/drawing/2014/main" id="{46530A62-0E23-4FEB-9F4D-74117ACC466C}"/>
              </a:ext>
            </a:extLst>
          </p:cNvPr>
          <p:cNvGraphicFramePr>
            <a:graphicFrameLocks noGrp="1"/>
          </p:cNvGraphicFramePr>
          <p:nvPr>
            <p:ph idx="1"/>
            <p:extLst>
              <p:ext uri="{D42A27DB-BD31-4B8C-83A1-F6EECF244321}">
                <p14:modId xmlns:p14="http://schemas.microsoft.com/office/powerpoint/2010/main" val="1535733747"/>
              </p:ext>
            </p:extLst>
          </p:nvPr>
        </p:nvGraphicFramePr>
        <p:xfrm>
          <a:off x="558906" y="1424962"/>
          <a:ext cx="9640782" cy="4497081"/>
        </p:xfrm>
        <a:graphic>
          <a:graphicData uri="http://schemas.openxmlformats.org/drawingml/2006/table">
            <a:tbl>
              <a:tblPr firstRow="1" bandRow="1">
                <a:tableStyleId>{2D5ABB26-0587-4C30-8999-92F81FD0307C}</a:tableStyleId>
              </a:tblPr>
              <a:tblGrid>
                <a:gridCol w="535378">
                  <a:extLst>
                    <a:ext uri="{9D8B030D-6E8A-4147-A177-3AD203B41FA5}">
                      <a16:colId xmlns:a16="http://schemas.microsoft.com/office/drawing/2014/main" val="1004728347"/>
                    </a:ext>
                  </a:extLst>
                </a:gridCol>
                <a:gridCol w="535378">
                  <a:extLst>
                    <a:ext uri="{9D8B030D-6E8A-4147-A177-3AD203B41FA5}">
                      <a16:colId xmlns:a16="http://schemas.microsoft.com/office/drawing/2014/main" val="2751082759"/>
                    </a:ext>
                  </a:extLst>
                </a:gridCol>
                <a:gridCol w="535378">
                  <a:extLst>
                    <a:ext uri="{9D8B030D-6E8A-4147-A177-3AD203B41FA5}">
                      <a16:colId xmlns:a16="http://schemas.microsoft.com/office/drawing/2014/main" val="3767129609"/>
                    </a:ext>
                  </a:extLst>
                </a:gridCol>
                <a:gridCol w="535378">
                  <a:extLst>
                    <a:ext uri="{9D8B030D-6E8A-4147-A177-3AD203B41FA5}">
                      <a16:colId xmlns:a16="http://schemas.microsoft.com/office/drawing/2014/main" val="862692268"/>
                    </a:ext>
                  </a:extLst>
                </a:gridCol>
                <a:gridCol w="535378">
                  <a:extLst>
                    <a:ext uri="{9D8B030D-6E8A-4147-A177-3AD203B41FA5}">
                      <a16:colId xmlns:a16="http://schemas.microsoft.com/office/drawing/2014/main" val="1170310099"/>
                    </a:ext>
                  </a:extLst>
                </a:gridCol>
                <a:gridCol w="535378">
                  <a:extLst>
                    <a:ext uri="{9D8B030D-6E8A-4147-A177-3AD203B41FA5}">
                      <a16:colId xmlns:a16="http://schemas.microsoft.com/office/drawing/2014/main" val="2184640779"/>
                    </a:ext>
                  </a:extLst>
                </a:gridCol>
                <a:gridCol w="535378">
                  <a:extLst>
                    <a:ext uri="{9D8B030D-6E8A-4147-A177-3AD203B41FA5}">
                      <a16:colId xmlns:a16="http://schemas.microsoft.com/office/drawing/2014/main" val="3533354595"/>
                    </a:ext>
                  </a:extLst>
                </a:gridCol>
                <a:gridCol w="535378">
                  <a:extLst>
                    <a:ext uri="{9D8B030D-6E8A-4147-A177-3AD203B41FA5}">
                      <a16:colId xmlns:a16="http://schemas.microsoft.com/office/drawing/2014/main" val="2243891931"/>
                    </a:ext>
                  </a:extLst>
                </a:gridCol>
                <a:gridCol w="535378">
                  <a:extLst>
                    <a:ext uri="{9D8B030D-6E8A-4147-A177-3AD203B41FA5}">
                      <a16:colId xmlns:a16="http://schemas.microsoft.com/office/drawing/2014/main" val="844211542"/>
                    </a:ext>
                  </a:extLst>
                </a:gridCol>
                <a:gridCol w="535378">
                  <a:extLst>
                    <a:ext uri="{9D8B030D-6E8A-4147-A177-3AD203B41FA5}">
                      <a16:colId xmlns:a16="http://schemas.microsoft.com/office/drawing/2014/main" val="786190986"/>
                    </a:ext>
                  </a:extLst>
                </a:gridCol>
                <a:gridCol w="535378">
                  <a:extLst>
                    <a:ext uri="{9D8B030D-6E8A-4147-A177-3AD203B41FA5}">
                      <a16:colId xmlns:a16="http://schemas.microsoft.com/office/drawing/2014/main" val="275143570"/>
                    </a:ext>
                  </a:extLst>
                </a:gridCol>
                <a:gridCol w="535378">
                  <a:extLst>
                    <a:ext uri="{9D8B030D-6E8A-4147-A177-3AD203B41FA5}">
                      <a16:colId xmlns:a16="http://schemas.microsoft.com/office/drawing/2014/main" val="2979014601"/>
                    </a:ext>
                  </a:extLst>
                </a:gridCol>
                <a:gridCol w="535378">
                  <a:extLst>
                    <a:ext uri="{9D8B030D-6E8A-4147-A177-3AD203B41FA5}">
                      <a16:colId xmlns:a16="http://schemas.microsoft.com/office/drawing/2014/main" val="3663799884"/>
                    </a:ext>
                  </a:extLst>
                </a:gridCol>
                <a:gridCol w="535378">
                  <a:extLst>
                    <a:ext uri="{9D8B030D-6E8A-4147-A177-3AD203B41FA5}">
                      <a16:colId xmlns:a16="http://schemas.microsoft.com/office/drawing/2014/main" val="636672269"/>
                    </a:ext>
                  </a:extLst>
                </a:gridCol>
                <a:gridCol w="535378">
                  <a:extLst>
                    <a:ext uri="{9D8B030D-6E8A-4147-A177-3AD203B41FA5}">
                      <a16:colId xmlns:a16="http://schemas.microsoft.com/office/drawing/2014/main" val="34742520"/>
                    </a:ext>
                  </a:extLst>
                </a:gridCol>
                <a:gridCol w="535378">
                  <a:extLst>
                    <a:ext uri="{9D8B030D-6E8A-4147-A177-3AD203B41FA5}">
                      <a16:colId xmlns:a16="http://schemas.microsoft.com/office/drawing/2014/main" val="3515454928"/>
                    </a:ext>
                  </a:extLst>
                </a:gridCol>
                <a:gridCol w="535378">
                  <a:extLst>
                    <a:ext uri="{9D8B030D-6E8A-4147-A177-3AD203B41FA5}">
                      <a16:colId xmlns:a16="http://schemas.microsoft.com/office/drawing/2014/main" val="2682001691"/>
                    </a:ext>
                  </a:extLst>
                </a:gridCol>
                <a:gridCol w="539356">
                  <a:extLst>
                    <a:ext uri="{9D8B030D-6E8A-4147-A177-3AD203B41FA5}">
                      <a16:colId xmlns:a16="http://schemas.microsoft.com/office/drawing/2014/main" val="2585254771"/>
                    </a:ext>
                  </a:extLst>
                </a:gridCol>
              </a:tblGrid>
              <a:tr h="286736">
                <a:tc>
                  <a:txBody>
                    <a:bodyPr/>
                    <a:lstStyle/>
                    <a:p>
                      <a:pPr algn="ctr"/>
                      <a:r>
                        <a:rPr lang="en-US" sz="1200" b="1" dirty="0"/>
                        <a:t>1</a:t>
                      </a:r>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r>
                        <a:rPr lang="en-US" sz="1200" b="1" dirty="0"/>
                        <a:t>18</a:t>
                      </a:r>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754332144"/>
                  </a:ext>
                </a:extLst>
              </a:tr>
              <a:tr h="286736">
                <a:tc>
                  <a:txBody>
                    <a:bodyPr/>
                    <a:lstStyle/>
                    <a:p>
                      <a:pPr algn="ctr"/>
                      <a:r>
                        <a:rPr lang="en-US" sz="1200" dirty="0">
                          <a:solidFill>
                            <a:schemeClr val="bg1"/>
                          </a:solidFill>
                        </a:rPr>
                        <a:t>1</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solidFill>
                      <a:schemeClr val="accent4"/>
                    </a:solidFill>
                  </a:tcPr>
                </a:tc>
                <a:tc>
                  <a:txBody>
                    <a:bodyPr/>
                    <a:lstStyle/>
                    <a:p>
                      <a:pPr algn="ct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extLst>
                  <a:ext uri="{0D108BD9-81ED-4DB2-BD59-A6C34878D82A}">
                    <a16:rowId xmlns:a16="http://schemas.microsoft.com/office/drawing/2014/main" val="216462087"/>
                  </a:ext>
                </a:extLst>
              </a:tr>
              <a:tr h="286736">
                <a:tc>
                  <a:txBody>
                    <a:bodyPr/>
                    <a:lstStyle/>
                    <a:p>
                      <a:pPr algn="ctr"/>
                      <a:r>
                        <a:rPr lang="en-US" sz="1200" dirty="0">
                          <a:solidFill>
                            <a:schemeClr val="bg1"/>
                          </a:solidFill>
                        </a:rPr>
                        <a:t>H</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solidFill>
                      <a:schemeClr val="tx2"/>
                    </a:solidFill>
                  </a:tcPr>
                </a:tc>
                <a:tc>
                  <a:txBody>
                    <a:bodyPr/>
                    <a:lstStyle/>
                    <a:p>
                      <a:pPr algn="ctr"/>
                      <a:r>
                        <a:rPr lang="en-US" sz="1200" b="1" dirty="0"/>
                        <a:t>2</a:t>
                      </a:r>
                    </a:p>
                  </a:txBody>
                  <a:tcPr marL="91416" marR="91416" marT="45708" marB="45708" anchor="b">
                    <a:lnL w="3175" cap="flat" cmpd="sng" algn="ctr">
                      <a:solidFill>
                        <a:schemeClr val="accent2"/>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r>
                        <a:rPr lang="en-US" sz="1200" b="1" dirty="0"/>
                        <a:t>13</a:t>
                      </a:r>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r>
                        <a:rPr lang="en-US" sz="1200" b="1" dirty="0"/>
                        <a:t>14</a:t>
                      </a:r>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r>
                        <a:rPr lang="en-US" sz="1200" b="1" dirty="0"/>
                        <a:t>15</a:t>
                      </a:r>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r>
                        <a:rPr lang="en-US" sz="1200" b="1" dirty="0"/>
                        <a:t>16</a:t>
                      </a:r>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r>
                        <a:rPr lang="en-US" sz="1200" b="1" dirty="0"/>
                        <a:t>17</a:t>
                      </a:r>
                    </a:p>
                  </a:txBody>
                  <a:tcPr marL="91416" marR="91416" marT="45708" marB="45708" anchor="b">
                    <a:lnL w="3175" cap="flat" cmpd="sng" algn="ctr">
                      <a:no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r>
                        <a:rPr lang="en-US" sz="1200" dirty="0"/>
                        <a:t>He</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753300698"/>
                  </a:ext>
                </a:extLst>
              </a:tr>
              <a:tr h="286736">
                <a:tc>
                  <a:txBody>
                    <a:bodyPr/>
                    <a:lstStyle/>
                    <a:p>
                      <a:pPr algn="ct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a:p>
                  </a:txBody>
                  <a:tcPr marL="91416" marR="91416" marT="45708" marB="45708" anchor="b">
                    <a:lnL w="3175" cap="flat" cmpd="sng" algn="ctr">
                      <a:no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r>
                        <a:rPr lang="en-US" sz="1200" dirty="0">
                          <a:solidFill>
                            <a:schemeClr val="bg1"/>
                          </a:solidFill>
                        </a:rPr>
                        <a:t>6</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solidFill>
                      <a:schemeClr val="accent4"/>
                    </a:solidFill>
                  </a:tcPr>
                </a:tc>
                <a:tc>
                  <a:txBody>
                    <a:bodyPr/>
                    <a:lstStyle/>
                    <a:p>
                      <a:pPr algn="ctr"/>
                      <a:r>
                        <a:rPr lang="en-US" sz="1200" dirty="0">
                          <a:solidFill>
                            <a:schemeClr val="bg1"/>
                          </a:solidFill>
                        </a:rPr>
                        <a:t>7</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solidFill>
                      <a:schemeClr val="accent4"/>
                    </a:solidFill>
                  </a:tcPr>
                </a:tc>
                <a:tc>
                  <a:txBody>
                    <a:bodyPr/>
                    <a:lstStyle/>
                    <a:p>
                      <a:pPr algn="ctr"/>
                      <a:r>
                        <a:rPr lang="en-US" sz="1200" dirty="0">
                          <a:solidFill>
                            <a:schemeClr val="bg1"/>
                          </a:solidFill>
                        </a:rPr>
                        <a:t>8</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solidFill>
                      <a:schemeClr val="accent4"/>
                    </a:solidFill>
                  </a:tcPr>
                </a:tc>
                <a:tc>
                  <a:txBody>
                    <a:bodyPr/>
                    <a:lstStyle/>
                    <a:p>
                      <a:pPr algn="ctr"/>
                      <a:r>
                        <a:rPr lang="en-US" sz="1200" dirty="0">
                          <a:solidFill>
                            <a:schemeClr val="tx1"/>
                          </a:solidFill>
                        </a:rPr>
                        <a:t>9</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algn="ct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extLst>
                  <a:ext uri="{0D108BD9-81ED-4DB2-BD59-A6C34878D82A}">
                    <a16:rowId xmlns:a16="http://schemas.microsoft.com/office/drawing/2014/main" val="3301468427"/>
                  </a:ext>
                </a:extLst>
              </a:tr>
              <a:tr h="352083">
                <a:tc>
                  <a:txBody>
                    <a:bodyPr/>
                    <a:lstStyle/>
                    <a:p>
                      <a:pPr algn="ctr"/>
                      <a:r>
                        <a:rPr lang="en-US" sz="1200" dirty="0"/>
                        <a:t>Li</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r>
                        <a:rPr lang="en-US" sz="1200" dirty="0"/>
                        <a:t>Be</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r>
                        <a:rPr lang="en-US" sz="1200" dirty="0"/>
                        <a:t>B</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r>
                        <a:rPr lang="en-US" sz="1200" dirty="0">
                          <a:solidFill>
                            <a:schemeClr val="bg1"/>
                          </a:solidFill>
                        </a:rPr>
                        <a:t>C</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solidFill>
                      <a:schemeClr val="tx2"/>
                    </a:solidFill>
                  </a:tcPr>
                </a:tc>
                <a:tc>
                  <a:txBody>
                    <a:bodyPr/>
                    <a:lstStyle/>
                    <a:p>
                      <a:pPr algn="ctr"/>
                      <a:r>
                        <a:rPr lang="en-US" sz="1200" dirty="0">
                          <a:solidFill>
                            <a:schemeClr val="bg1"/>
                          </a:solidFill>
                        </a:rPr>
                        <a:t>N</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solidFill>
                      <a:schemeClr val="accent6"/>
                    </a:solidFill>
                  </a:tcPr>
                </a:tc>
                <a:tc>
                  <a:txBody>
                    <a:bodyPr/>
                    <a:lstStyle/>
                    <a:p>
                      <a:pPr algn="ctr"/>
                      <a:r>
                        <a:rPr lang="en-US" sz="1200" dirty="0">
                          <a:solidFill>
                            <a:schemeClr val="bg1"/>
                          </a:solidFill>
                        </a:rPr>
                        <a:t>O</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solidFill>
                      <a:schemeClr val="accent6"/>
                    </a:solidFill>
                  </a:tcPr>
                </a:tc>
                <a:tc>
                  <a:txBody>
                    <a:bodyPr/>
                    <a:lstStyle/>
                    <a:p>
                      <a:pPr algn="ctr"/>
                      <a:r>
                        <a:rPr lang="en-US" sz="1200" dirty="0">
                          <a:solidFill>
                            <a:schemeClr val="tx1"/>
                          </a:solidFill>
                        </a:rPr>
                        <a:t>F</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solidFill>
                      <a:schemeClr val="bg1"/>
                    </a:solidFill>
                  </a:tcPr>
                </a:tc>
                <a:tc>
                  <a:txBody>
                    <a:bodyPr/>
                    <a:lstStyle/>
                    <a:p>
                      <a:pPr algn="ctr"/>
                      <a:r>
                        <a:rPr lang="en-US" sz="1200" dirty="0"/>
                        <a:t>Ne</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147543252"/>
                  </a:ext>
                </a:extLst>
              </a:tr>
              <a:tr h="352083">
                <a:tc>
                  <a:txBody>
                    <a:bodyPr/>
                    <a:lstStyle/>
                    <a:p>
                      <a:pPr algn="ctr"/>
                      <a:r>
                        <a:rPr lang="en-US" sz="1200" dirty="0">
                          <a:solidFill>
                            <a:schemeClr val="bg1"/>
                          </a:solidFill>
                        </a:rPr>
                        <a:t>11</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solidFill>
                      <a:schemeClr val="accent1"/>
                    </a:solidFill>
                  </a:tcPr>
                </a:tc>
                <a:tc>
                  <a:txBody>
                    <a:bodyPr/>
                    <a:lstStyle/>
                    <a:p>
                      <a:pPr algn="ctr"/>
                      <a:r>
                        <a:rPr lang="en-US" sz="1200" dirty="0">
                          <a:solidFill>
                            <a:schemeClr val="bg1"/>
                          </a:solidFill>
                        </a:rPr>
                        <a:t>12</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solidFill>
                      <a:schemeClr val="accent4"/>
                    </a:solidFill>
                  </a:tcPr>
                </a:tc>
                <a:tc>
                  <a:txBody>
                    <a:bodyPr/>
                    <a:lstStyle/>
                    <a:p>
                      <a:pPr algn="ct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no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r>
                        <a:rPr lang="en-US" sz="1200" dirty="0">
                          <a:solidFill>
                            <a:schemeClr val="bg1"/>
                          </a:solidFill>
                        </a:rPr>
                        <a:t>13</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solidFill>
                      <a:schemeClr val="accent4"/>
                    </a:solidFill>
                  </a:tcPr>
                </a:tc>
                <a:tc>
                  <a:txBody>
                    <a:bodyPr/>
                    <a:lstStyle/>
                    <a:p>
                      <a:pPr algn="ct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r>
                        <a:rPr lang="en-US" sz="1200" dirty="0">
                          <a:solidFill>
                            <a:schemeClr val="bg1"/>
                          </a:solidFill>
                        </a:rPr>
                        <a:t>15</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solidFill>
                      <a:schemeClr val="accent4"/>
                    </a:solidFill>
                  </a:tcPr>
                </a:tc>
                <a:tc>
                  <a:txBody>
                    <a:bodyPr/>
                    <a:lstStyle/>
                    <a:p>
                      <a:pPr algn="ctr"/>
                      <a:r>
                        <a:rPr lang="en-US" sz="1200" dirty="0">
                          <a:solidFill>
                            <a:schemeClr val="bg1"/>
                          </a:solidFill>
                        </a:rPr>
                        <a:t>16</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solidFill>
                      <a:schemeClr val="accent6"/>
                    </a:solidFill>
                  </a:tcPr>
                </a:tc>
                <a:tc>
                  <a:txBody>
                    <a:bodyPr/>
                    <a:lstStyle/>
                    <a:p>
                      <a:pPr algn="ctr"/>
                      <a:r>
                        <a:rPr lang="en-US" sz="1200" dirty="0">
                          <a:solidFill>
                            <a:schemeClr val="bg1"/>
                          </a:solidFill>
                        </a:rPr>
                        <a:t>17</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solidFill>
                      <a:schemeClr val="accent1"/>
                    </a:solidFill>
                  </a:tcPr>
                </a:tc>
                <a:tc>
                  <a:txBody>
                    <a:bodyPr/>
                    <a:lstStyle/>
                    <a:p>
                      <a:pPr algn="ct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extLst>
                  <a:ext uri="{0D108BD9-81ED-4DB2-BD59-A6C34878D82A}">
                    <a16:rowId xmlns:a16="http://schemas.microsoft.com/office/drawing/2014/main" val="159884318"/>
                  </a:ext>
                </a:extLst>
              </a:tr>
              <a:tr h="352083">
                <a:tc>
                  <a:txBody>
                    <a:bodyPr/>
                    <a:lstStyle/>
                    <a:p>
                      <a:pPr algn="ctr"/>
                      <a:r>
                        <a:rPr lang="en-US" sz="1200" dirty="0">
                          <a:solidFill>
                            <a:schemeClr val="bg1"/>
                          </a:solidFill>
                        </a:rPr>
                        <a:t>Na</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solidFill>
                      <a:schemeClr val="accent1"/>
                    </a:solidFill>
                  </a:tcPr>
                </a:tc>
                <a:tc>
                  <a:txBody>
                    <a:bodyPr/>
                    <a:lstStyle/>
                    <a:p>
                      <a:pPr algn="ctr"/>
                      <a:r>
                        <a:rPr lang="en-US" sz="1200" dirty="0">
                          <a:solidFill>
                            <a:schemeClr val="bg1"/>
                          </a:solidFill>
                        </a:rPr>
                        <a:t>Mg</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solidFill>
                      <a:schemeClr val="tx2"/>
                    </a:solidFill>
                  </a:tcPr>
                </a:tc>
                <a:tc>
                  <a:txBody>
                    <a:bodyPr/>
                    <a:lstStyle/>
                    <a:p>
                      <a:pPr algn="ctr"/>
                      <a:r>
                        <a:rPr lang="en-US" sz="1200" b="1" dirty="0"/>
                        <a:t>3</a:t>
                      </a:r>
                    </a:p>
                  </a:txBody>
                  <a:tcPr marL="91416" marR="91416" marT="45708" marB="45708" anchor="b">
                    <a:lnL w="3175" cap="flat" cmpd="sng" algn="ctr">
                      <a:solidFill>
                        <a:schemeClr val="accent2"/>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r>
                        <a:rPr lang="en-US" sz="1200" b="1" dirty="0"/>
                        <a:t>4</a:t>
                      </a:r>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r>
                        <a:rPr lang="en-US" sz="1200" b="1" dirty="0"/>
                        <a:t>5</a:t>
                      </a:r>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solidFill>
                      <a:schemeClr val="bg1"/>
                    </a:solidFill>
                  </a:tcPr>
                </a:tc>
                <a:tc>
                  <a:txBody>
                    <a:bodyPr/>
                    <a:lstStyle/>
                    <a:p>
                      <a:pPr algn="ctr"/>
                      <a:r>
                        <a:rPr lang="en-US" sz="1200" b="1" dirty="0"/>
                        <a:t>6</a:t>
                      </a:r>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solidFill>
                      <a:schemeClr val="bg1"/>
                    </a:solidFill>
                  </a:tcPr>
                </a:tc>
                <a:tc>
                  <a:txBody>
                    <a:bodyPr/>
                    <a:lstStyle/>
                    <a:p>
                      <a:pPr algn="ctr"/>
                      <a:r>
                        <a:rPr lang="en-US" sz="1200" b="1" dirty="0"/>
                        <a:t>7</a:t>
                      </a:r>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r>
                        <a:rPr lang="en-US" sz="1200" b="1" dirty="0"/>
                        <a:t>8</a:t>
                      </a:r>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r>
                        <a:rPr lang="en-US" sz="1200" b="1" dirty="0"/>
                        <a:t>9</a:t>
                      </a:r>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r>
                        <a:rPr lang="en-US" sz="1200" b="1" dirty="0"/>
                        <a:t>10</a:t>
                      </a:r>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r>
                        <a:rPr lang="en-US" sz="1200" b="1" dirty="0"/>
                        <a:t>11</a:t>
                      </a:r>
                    </a:p>
                  </a:txBody>
                  <a:tcPr marL="91416" marR="91416" marT="45708" marB="4570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r>
                        <a:rPr lang="en-US" sz="1200" b="1" dirty="0"/>
                        <a:t>12</a:t>
                      </a:r>
                    </a:p>
                  </a:txBody>
                  <a:tcPr marL="91416" marR="91416" marT="45708" marB="45708" anchor="b">
                    <a:lnL w="3175" cap="flat" cmpd="sng" algn="ctr">
                      <a:no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r>
                        <a:rPr lang="en-US" sz="1200" dirty="0">
                          <a:solidFill>
                            <a:schemeClr val="bg1"/>
                          </a:solidFill>
                        </a:rPr>
                        <a:t>Al</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solidFill>
                      <a:schemeClr val="tx2"/>
                    </a:solidFill>
                  </a:tcPr>
                </a:tc>
                <a:tc>
                  <a:txBody>
                    <a:bodyPr/>
                    <a:lstStyle/>
                    <a:p>
                      <a:pPr algn="ctr"/>
                      <a:r>
                        <a:rPr lang="en-US" sz="1200" dirty="0"/>
                        <a:t>Si</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r>
                        <a:rPr lang="en-US" sz="1200" dirty="0">
                          <a:solidFill>
                            <a:schemeClr val="bg1"/>
                          </a:solidFill>
                        </a:rPr>
                        <a:t>P</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solidFill>
                      <a:schemeClr val="accent4"/>
                    </a:solidFill>
                  </a:tcPr>
                </a:tc>
                <a:tc>
                  <a:txBody>
                    <a:bodyPr/>
                    <a:lstStyle/>
                    <a:p>
                      <a:pPr algn="ctr"/>
                      <a:r>
                        <a:rPr lang="en-US" sz="1200" dirty="0">
                          <a:solidFill>
                            <a:schemeClr val="bg1"/>
                          </a:solidFill>
                        </a:rPr>
                        <a:t>S</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solidFill>
                      <a:schemeClr val="accent6"/>
                    </a:solidFill>
                  </a:tcPr>
                </a:tc>
                <a:tc>
                  <a:txBody>
                    <a:bodyPr/>
                    <a:lstStyle/>
                    <a:p>
                      <a:pPr algn="ctr"/>
                      <a:r>
                        <a:rPr lang="en-US" sz="1200" dirty="0">
                          <a:solidFill>
                            <a:schemeClr val="bg1"/>
                          </a:solidFill>
                        </a:rPr>
                        <a:t>Cl</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solidFill>
                      <a:schemeClr val="accent1"/>
                    </a:solidFill>
                  </a:tcPr>
                </a:tc>
                <a:tc>
                  <a:txBody>
                    <a:bodyPr/>
                    <a:lstStyle/>
                    <a:p>
                      <a:pPr algn="ctr"/>
                      <a:r>
                        <a:rPr lang="en-US" sz="1200" dirty="0" err="1"/>
                        <a:t>Ar</a:t>
                      </a: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183564417"/>
                  </a:ext>
                </a:extLst>
              </a:tr>
              <a:tr h="286736">
                <a:tc>
                  <a:txBody>
                    <a:bodyPr/>
                    <a:lstStyle/>
                    <a:p>
                      <a:pPr algn="ctr"/>
                      <a:r>
                        <a:rPr lang="en-US" sz="1200" dirty="0">
                          <a:solidFill>
                            <a:schemeClr val="bg1"/>
                          </a:solidFill>
                        </a:rPr>
                        <a:t>19</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solidFill>
                      <a:schemeClr val="accent1"/>
                    </a:solidFill>
                  </a:tcPr>
                </a:tc>
                <a:tc>
                  <a:txBody>
                    <a:bodyPr/>
                    <a:lstStyle/>
                    <a:p>
                      <a:pPr algn="ctr"/>
                      <a:r>
                        <a:rPr lang="en-US" sz="1200" dirty="0">
                          <a:solidFill>
                            <a:schemeClr val="bg1"/>
                          </a:solidFill>
                        </a:rPr>
                        <a:t>20</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algn="ct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r>
                        <a:rPr lang="en-US" sz="1200" dirty="0">
                          <a:solidFill>
                            <a:schemeClr val="bg1"/>
                          </a:solidFill>
                        </a:rPr>
                        <a:t>23</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solidFill>
                      <a:schemeClr val="tx2"/>
                    </a:solidFill>
                  </a:tcPr>
                </a:tc>
                <a:tc>
                  <a:txBody>
                    <a:bodyPr/>
                    <a:lstStyle/>
                    <a:p>
                      <a:pPr algn="ctr"/>
                      <a:r>
                        <a:rPr lang="en-US" sz="1200" dirty="0">
                          <a:solidFill>
                            <a:schemeClr val="bg1"/>
                          </a:solidFill>
                        </a:rPr>
                        <a:t>24</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solidFill>
                      <a:schemeClr val="tx2"/>
                    </a:solidFill>
                  </a:tcPr>
                </a:tc>
                <a:tc>
                  <a:txBody>
                    <a:bodyPr/>
                    <a:lstStyle/>
                    <a:p>
                      <a:pPr algn="ctr"/>
                      <a:r>
                        <a:rPr lang="en-US" sz="1200" dirty="0">
                          <a:solidFill>
                            <a:schemeClr val="bg1"/>
                          </a:solidFill>
                        </a:rPr>
                        <a:t>25</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solidFill>
                      <a:schemeClr val="accent4"/>
                    </a:solidFill>
                  </a:tcPr>
                </a:tc>
                <a:tc>
                  <a:txBody>
                    <a:bodyPr/>
                    <a:lstStyle/>
                    <a:p>
                      <a:pPr algn="ctr"/>
                      <a:r>
                        <a:rPr lang="en-US" sz="1200" dirty="0">
                          <a:solidFill>
                            <a:schemeClr val="bg1"/>
                          </a:solidFill>
                        </a:rPr>
                        <a:t>26</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solidFill>
                      <a:schemeClr val="tx2"/>
                    </a:solidFill>
                  </a:tcPr>
                </a:tc>
                <a:tc>
                  <a:txBody>
                    <a:bodyPr/>
                    <a:lstStyle/>
                    <a:p>
                      <a:pPr algn="ctr"/>
                      <a:r>
                        <a:rPr lang="en-US" sz="1200" dirty="0">
                          <a:solidFill>
                            <a:schemeClr val="bg1"/>
                          </a:solidFill>
                        </a:rPr>
                        <a:t>27</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solidFill>
                      <a:schemeClr val="tx2"/>
                    </a:solidFill>
                  </a:tcPr>
                </a:tc>
                <a:tc>
                  <a:txBody>
                    <a:bodyPr/>
                    <a:lstStyle/>
                    <a:p>
                      <a:pPr algn="ctr"/>
                      <a:r>
                        <a:rPr lang="en-US" sz="1200" dirty="0">
                          <a:solidFill>
                            <a:schemeClr val="bg1"/>
                          </a:solidFill>
                        </a:rPr>
                        <a:t>28</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solidFill>
                      <a:schemeClr val="tx2"/>
                    </a:solidFill>
                  </a:tcPr>
                </a:tc>
                <a:tc>
                  <a:txBody>
                    <a:bodyPr/>
                    <a:lstStyle/>
                    <a:p>
                      <a:pPr algn="ctr"/>
                      <a:r>
                        <a:rPr lang="en-US" sz="1200" dirty="0">
                          <a:solidFill>
                            <a:schemeClr val="bg1"/>
                          </a:solidFill>
                        </a:rPr>
                        <a:t>29</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solidFill>
                      <a:schemeClr val="tx2"/>
                    </a:solidFill>
                  </a:tcPr>
                </a:tc>
                <a:tc>
                  <a:txBody>
                    <a:bodyPr/>
                    <a:lstStyle/>
                    <a:p>
                      <a:pPr algn="ctr"/>
                      <a:r>
                        <a:rPr lang="en-US" sz="1200" dirty="0">
                          <a:solidFill>
                            <a:schemeClr val="bg1"/>
                          </a:solidFill>
                        </a:rPr>
                        <a:t>30</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solidFill>
                      <a:schemeClr val="tx2"/>
                    </a:solidFill>
                  </a:tcPr>
                </a:tc>
                <a:tc>
                  <a:txBody>
                    <a:bodyPr/>
                    <a:lstStyle/>
                    <a:p>
                      <a:pPr algn="ctr"/>
                      <a:endParaRPr lang="en-US" sz="120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r>
                        <a:rPr lang="en-US" sz="1200" dirty="0">
                          <a:solidFill>
                            <a:schemeClr val="bg1"/>
                          </a:solidFill>
                        </a:rPr>
                        <a:t>33</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solidFill>
                      <a:schemeClr val="tx2"/>
                    </a:solidFill>
                  </a:tcPr>
                </a:tc>
                <a:tc>
                  <a:txBody>
                    <a:bodyPr/>
                    <a:lstStyle/>
                    <a:p>
                      <a:pPr algn="ctr"/>
                      <a:r>
                        <a:rPr lang="en-US" sz="1200" dirty="0">
                          <a:solidFill>
                            <a:schemeClr val="bg1"/>
                          </a:solidFill>
                        </a:rPr>
                        <a:t>34</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solidFill>
                      <a:schemeClr val="tx2"/>
                    </a:solidFill>
                  </a:tcPr>
                </a:tc>
                <a:tc>
                  <a:txBody>
                    <a:bodyPr/>
                    <a:lstStyle/>
                    <a:p>
                      <a:pPr algn="ctr"/>
                      <a:endParaRPr lang="en-US" sz="120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extLst>
                  <a:ext uri="{0D108BD9-81ED-4DB2-BD59-A6C34878D82A}">
                    <a16:rowId xmlns:a16="http://schemas.microsoft.com/office/drawing/2014/main" val="2863325349"/>
                  </a:ext>
                </a:extLst>
              </a:tr>
              <a:tr h="286736">
                <a:tc>
                  <a:txBody>
                    <a:bodyPr/>
                    <a:lstStyle/>
                    <a:p>
                      <a:pPr algn="ctr"/>
                      <a:r>
                        <a:rPr lang="en-US" sz="1200" dirty="0">
                          <a:solidFill>
                            <a:schemeClr val="bg1"/>
                          </a:solidFill>
                        </a:rPr>
                        <a:t>K</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solidFill>
                      <a:schemeClr val="accent1"/>
                    </a:solidFill>
                  </a:tcPr>
                </a:tc>
                <a:tc>
                  <a:txBody>
                    <a:bodyPr/>
                    <a:lstStyle/>
                    <a:p>
                      <a:pPr algn="ctr"/>
                      <a:r>
                        <a:rPr lang="en-US" sz="1200" dirty="0">
                          <a:solidFill>
                            <a:schemeClr val="tx1"/>
                          </a:solidFill>
                        </a:rPr>
                        <a:t>Ca</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solidFill>
                      <a:schemeClr val="bg1"/>
                    </a:solidFill>
                  </a:tcPr>
                </a:tc>
                <a:tc>
                  <a:txBody>
                    <a:bodyPr/>
                    <a:lstStyle/>
                    <a:p>
                      <a:pPr algn="ctr"/>
                      <a:r>
                        <a:rPr lang="en-US" sz="1200" dirty="0" err="1"/>
                        <a:t>Sc</a:t>
                      </a: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r>
                        <a:rPr lang="en-US" sz="1200" dirty="0" err="1"/>
                        <a:t>Ti</a:t>
                      </a: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r>
                        <a:rPr lang="en-US" sz="1200" dirty="0">
                          <a:solidFill>
                            <a:schemeClr val="bg1"/>
                          </a:solidFill>
                        </a:rPr>
                        <a:t>V</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solidFill>
                      <a:schemeClr val="tx2"/>
                    </a:solidFill>
                  </a:tcPr>
                </a:tc>
                <a:tc>
                  <a:txBody>
                    <a:bodyPr/>
                    <a:lstStyle/>
                    <a:p>
                      <a:pPr algn="ctr"/>
                      <a:r>
                        <a:rPr lang="en-US" sz="1200" dirty="0">
                          <a:solidFill>
                            <a:schemeClr val="bg1"/>
                          </a:solidFill>
                        </a:rPr>
                        <a:t>Cr</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solidFill>
                      <a:schemeClr val="tx2"/>
                    </a:solidFill>
                  </a:tcPr>
                </a:tc>
                <a:tc>
                  <a:txBody>
                    <a:bodyPr/>
                    <a:lstStyle/>
                    <a:p>
                      <a:pPr algn="ctr"/>
                      <a:r>
                        <a:rPr lang="en-US" sz="1200" dirty="0" err="1">
                          <a:solidFill>
                            <a:schemeClr val="bg1"/>
                          </a:solidFill>
                        </a:rPr>
                        <a:t>Mn</a:t>
                      </a:r>
                      <a:endParaRPr lang="en-US" sz="1200" dirty="0">
                        <a:solidFill>
                          <a:schemeClr val="bg1"/>
                        </a:solidFill>
                      </a:endParaRP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solidFill>
                      <a:schemeClr val="accent4"/>
                    </a:solidFill>
                  </a:tcPr>
                </a:tc>
                <a:tc>
                  <a:txBody>
                    <a:bodyPr/>
                    <a:lstStyle/>
                    <a:p>
                      <a:pPr algn="ctr"/>
                      <a:r>
                        <a:rPr lang="en-US" sz="1200" dirty="0">
                          <a:solidFill>
                            <a:schemeClr val="bg1"/>
                          </a:solidFill>
                        </a:rPr>
                        <a:t>Fe</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solidFill>
                      <a:schemeClr val="accent4"/>
                    </a:solidFill>
                  </a:tcPr>
                </a:tc>
                <a:tc>
                  <a:txBody>
                    <a:bodyPr/>
                    <a:lstStyle/>
                    <a:p>
                      <a:pPr algn="ctr"/>
                      <a:r>
                        <a:rPr lang="en-US" sz="1200" dirty="0">
                          <a:solidFill>
                            <a:schemeClr val="bg1"/>
                          </a:solidFill>
                        </a:rPr>
                        <a:t>Co</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solidFill>
                      <a:schemeClr val="tx2"/>
                    </a:solidFill>
                  </a:tcPr>
                </a:tc>
                <a:tc>
                  <a:txBody>
                    <a:bodyPr/>
                    <a:lstStyle/>
                    <a:p>
                      <a:pPr algn="ctr"/>
                      <a:r>
                        <a:rPr lang="en-US" sz="1200" dirty="0">
                          <a:solidFill>
                            <a:schemeClr val="bg1"/>
                          </a:solidFill>
                        </a:rPr>
                        <a:t>Ni</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solidFill>
                      <a:schemeClr val="tx2"/>
                    </a:solidFill>
                  </a:tcPr>
                </a:tc>
                <a:tc>
                  <a:txBody>
                    <a:bodyPr/>
                    <a:lstStyle/>
                    <a:p>
                      <a:pPr algn="ctr"/>
                      <a:r>
                        <a:rPr lang="en-US" sz="1200" dirty="0">
                          <a:solidFill>
                            <a:schemeClr val="bg1"/>
                          </a:solidFill>
                        </a:rPr>
                        <a:t>Cu</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solidFill>
                      <a:schemeClr val="tx2"/>
                    </a:solidFill>
                  </a:tcPr>
                </a:tc>
                <a:tc>
                  <a:txBody>
                    <a:bodyPr/>
                    <a:lstStyle/>
                    <a:p>
                      <a:pPr algn="ctr"/>
                      <a:r>
                        <a:rPr lang="en-US" sz="1200" dirty="0">
                          <a:solidFill>
                            <a:schemeClr val="bg1"/>
                          </a:solidFill>
                        </a:rPr>
                        <a:t>Zn</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solidFill>
                      <a:schemeClr val="tx2"/>
                    </a:solidFill>
                  </a:tcPr>
                </a:tc>
                <a:tc>
                  <a:txBody>
                    <a:bodyPr/>
                    <a:lstStyle/>
                    <a:p>
                      <a:pPr algn="ctr"/>
                      <a:r>
                        <a:rPr lang="en-US" sz="1200" dirty="0" err="1"/>
                        <a:t>Gz</a:t>
                      </a: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r>
                        <a:rPr lang="en-US" sz="1200" dirty="0"/>
                        <a:t>Ge</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r>
                        <a:rPr lang="en-US" sz="1200" dirty="0">
                          <a:solidFill>
                            <a:schemeClr val="bg1"/>
                          </a:solidFill>
                        </a:rPr>
                        <a:t>As</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solidFill>
                      <a:schemeClr val="accent4"/>
                    </a:solidFill>
                  </a:tcPr>
                </a:tc>
                <a:tc>
                  <a:txBody>
                    <a:bodyPr/>
                    <a:lstStyle/>
                    <a:p>
                      <a:pPr algn="ctr"/>
                      <a:r>
                        <a:rPr lang="en-US" sz="1200" dirty="0">
                          <a:solidFill>
                            <a:schemeClr val="bg1"/>
                          </a:solidFill>
                        </a:rPr>
                        <a:t>Se</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solidFill>
                      <a:schemeClr val="tx2"/>
                    </a:solidFill>
                  </a:tcPr>
                </a:tc>
                <a:tc>
                  <a:txBody>
                    <a:bodyPr/>
                    <a:lstStyle/>
                    <a:p>
                      <a:pPr algn="ctr"/>
                      <a:r>
                        <a:rPr lang="en-US" sz="1200" dirty="0"/>
                        <a:t>Br</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r>
                        <a:rPr lang="en-US" sz="1200" dirty="0"/>
                        <a:t>Kr</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280275461"/>
                  </a:ext>
                </a:extLst>
              </a:tr>
              <a:tr h="286736">
                <a:tc>
                  <a:txBody>
                    <a:bodyPr/>
                    <a:lstStyle/>
                    <a:p>
                      <a:pPr algn="ct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r>
                        <a:rPr lang="en-US" sz="1200" dirty="0">
                          <a:solidFill>
                            <a:schemeClr val="bg1"/>
                          </a:solidFill>
                        </a:rPr>
                        <a:t>42</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solidFill>
                      <a:schemeClr val="tx2"/>
                    </a:solidFill>
                  </a:tcPr>
                </a:tc>
                <a:tc>
                  <a:txBody>
                    <a:bodyPr/>
                    <a:lstStyle/>
                    <a:p>
                      <a:pPr algn="ct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r>
                        <a:rPr lang="en-US" sz="1200" dirty="0">
                          <a:solidFill>
                            <a:schemeClr val="bg1"/>
                          </a:solidFill>
                        </a:rPr>
                        <a:t>47</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solidFill>
                      <a:schemeClr val="tx2"/>
                    </a:solidFill>
                  </a:tcPr>
                </a:tc>
                <a:tc>
                  <a:txBody>
                    <a:bodyPr/>
                    <a:lstStyle/>
                    <a:p>
                      <a:pPr algn="ctr"/>
                      <a:r>
                        <a:rPr lang="en-US" sz="1200" dirty="0">
                          <a:solidFill>
                            <a:schemeClr val="bg1"/>
                          </a:solidFill>
                        </a:rPr>
                        <a:t>48</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solidFill>
                      <a:schemeClr val="tx2"/>
                    </a:solidFill>
                  </a:tcPr>
                </a:tc>
                <a:tc>
                  <a:txBody>
                    <a:bodyPr/>
                    <a:lstStyle/>
                    <a:p>
                      <a:pPr algn="ct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r>
                        <a:rPr lang="en-US" sz="1200" dirty="0">
                          <a:solidFill>
                            <a:schemeClr val="bg1"/>
                          </a:solidFill>
                        </a:rPr>
                        <a:t>51</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solidFill>
                      <a:schemeClr val="tx2"/>
                    </a:solidFill>
                  </a:tcPr>
                </a:tc>
                <a:tc>
                  <a:txBody>
                    <a:bodyPr/>
                    <a:lstStyle/>
                    <a:p>
                      <a:pPr algn="ct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extLst>
                  <a:ext uri="{0D108BD9-81ED-4DB2-BD59-A6C34878D82A}">
                    <a16:rowId xmlns:a16="http://schemas.microsoft.com/office/drawing/2014/main" val="576433327"/>
                  </a:ext>
                </a:extLst>
              </a:tr>
              <a:tr h="286736">
                <a:tc>
                  <a:txBody>
                    <a:bodyPr/>
                    <a:lstStyle/>
                    <a:p>
                      <a:pPr algn="ctr"/>
                      <a:r>
                        <a:rPr lang="en-US" sz="1200" dirty="0" err="1"/>
                        <a:t>Rb</a:t>
                      </a: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r>
                        <a:rPr lang="en-US" sz="1200" dirty="0"/>
                        <a:t>Sr</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r>
                        <a:rPr lang="en-US" sz="1200" dirty="0"/>
                        <a:t>Y</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r>
                        <a:rPr lang="en-US" sz="1200" dirty="0" err="1"/>
                        <a:t>Zr</a:t>
                      </a: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r>
                        <a:rPr lang="en-US" sz="1200" dirty="0" err="1"/>
                        <a:t>Nb</a:t>
                      </a: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r>
                        <a:rPr lang="en-US" sz="1200" dirty="0">
                          <a:solidFill>
                            <a:schemeClr val="bg1"/>
                          </a:solidFill>
                        </a:rPr>
                        <a:t>Mo</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solidFill>
                      <a:schemeClr val="tx2"/>
                    </a:solidFill>
                  </a:tcPr>
                </a:tc>
                <a:tc>
                  <a:txBody>
                    <a:bodyPr/>
                    <a:lstStyle/>
                    <a:p>
                      <a:pPr algn="ctr"/>
                      <a:r>
                        <a:rPr lang="en-US" sz="1200" dirty="0"/>
                        <a:t>Tc</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r>
                        <a:rPr lang="en-US" sz="1200" dirty="0"/>
                        <a:t>Ru</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r>
                        <a:rPr lang="en-US" sz="1200" dirty="0"/>
                        <a:t>Rh</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r>
                        <a:rPr lang="en-US" sz="1200" dirty="0" err="1"/>
                        <a:t>Pd</a:t>
                      </a: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r>
                        <a:rPr lang="en-US" sz="1200" dirty="0">
                          <a:solidFill>
                            <a:schemeClr val="bg1"/>
                          </a:solidFill>
                        </a:rPr>
                        <a:t>Ag</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solidFill>
                      <a:schemeClr val="tx2"/>
                    </a:solidFill>
                  </a:tcPr>
                </a:tc>
                <a:tc>
                  <a:txBody>
                    <a:bodyPr/>
                    <a:lstStyle/>
                    <a:p>
                      <a:pPr algn="ctr"/>
                      <a:r>
                        <a:rPr lang="en-US" sz="1200" dirty="0">
                          <a:solidFill>
                            <a:schemeClr val="bg1"/>
                          </a:solidFill>
                        </a:rPr>
                        <a:t>Cd</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solidFill>
                      <a:schemeClr val="tx2"/>
                    </a:solidFill>
                  </a:tcPr>
                </a:tc>
                <a:tc>
                  <a:txBody>
                    <a:bodyPr/>
                    <a:lstStyle/>
                    <a:p>
                      <a:pPr algn="ctr"/>
                      <a:r>
                        <a:rPr lang="en-US" sz="1200" dirty="0"/>
                        <a:t>In</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r>
                        <a:rPr lang="en-US" sz="1200" dirty="0"/>
                        <a:t>Sn</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r>
                        <a:rPr lang="en-US" sz="1200" dirty="0">
                          <a:solidFill>
                            <a:schemeClr val="bg1"/>
                          </a:solidFill>
                        </a:rPr>
                        <a:t>Sb</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solidFill>
                      <a:schemeClr val="tx2"/>
                    </a:solidFill>
                  </a:tcPr>
                </a:tc>
                <a:tc>
                  <a:txBody>
                    <a:bodyPr/>
                    <a:lstStyle/>
                    <a:p>
                      <a:pPr algn="ctr"/>
                      <a:r>
                        <a:rPr lang="en-US" sz="1200" dirty="0" err="1"/>
                        <a:t>Te</a:t>
                      </a: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r>
                        <a:rPr lang="en-US" sz="1200" dirty="0"/>
                        <a:t>I</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r>
                        <a:rPr lang="en-US" sz="1200" dirty="0" err="1"/>
                        <a:t>Xe</a:t>
                      </a: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359488265"/>
                  </a:ext>
                </a:extLst>
              </a:tr>
              <a:tr h="286736">
                <a:tc>
                  <a:txBody>
                    <a:bodyPr/>
                    <a:lstStyle/>
                    <a:p>
                      <a:pPr algn="ct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r>
                        <a:rPr lang="en-US" sz="1200" dirty="0">
                          <a:solidFill>
                            <a:schemeClr val="bg1"/>
                          </a:solidFill>
                        </a:rPr>
                        <a:t>56</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solidFill>
                      <a:schemeClr val="accent4"/>
                    </a:solidFill>
                  </a:tcPr>
                </a:tc>
                <a:tc>
                  <a:txBody>
                    <a:bodyPr/>
                    <a:lstStyle/>
                    <a:p>
                      <a:pPr algn="ctr"/>
                      <a:endParaRPr lang="en-US" sz="120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r>
                        <a:rPr lang="en-US" sz="1200" dirty="0">
                          <a:solidFill>
                            <a:schemeClr val="bg1"/>
                          </a:solidFill>
                        </a:rPr>
                        <a:t>79</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solidFill>
                      <a:schemeClr val="tx2"/>
                    </a:solidFill>
                  </a:tcPr>
                </a:tc>
                <a:tc>
                  <a:txBody>
                    <a:bodyPr/>
                    <a:lstStyle/>
                    <a:p>
                      <a:pPr algn="ctr"/>
                      <a:r>
                        <a:rPr lang="en-US" sz="1200" dirty="0">
                          <a:solidFill>
                            <a:schemeClr val="bg1"/>
                          </a:solidFill>
                        </a:rPr>
                        <a:t>80</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solidFill>
                      <a:schemeClr val="tx2"/>
                    </a:solidFill>
                  </a:tcPr>
                </a:tc>
                <a:tc>
                  <a:txBody>
                    <a:bodyPr/>
                    <a:lstStyle/>
                    <a:p>
                      <a:pPr algn="ctr"/>
                      <a:r>
                        <a:rPr lang="en-US" sz="1200" dirty="0">
                          <a:solidFill>
                            <a:schemeClr val="bg1"/>
                          </a:solidFill>
                        </a:rPr>
                        <a:t>81</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solidFill>
                      <a:schemeClr val="tx2"/>
                    </a:solidFill>
                  </a:tcPr>
                </a:tc>
                <a:tc>
                  <a:txBody>
                    <a:bodyPr/>
                    <a:lstStyle/>
                    <a:p>
                      <a:pPr algn="ctr"/>
                      <a:r>
                        <a:rPr lang="en-US" sz="1200" dirty="0">
                          <a:solidFill>
                            <a:schemeClr val="bg1"/>
                          </a:solidFill>
                        </a:rPr>
                        <a:t>82</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solidFill>
                      <a:schemeClr val="tx2"/>
                    </a:solidFill>
                  </a:tcPr>
                </a:tc>
                <a:tc>
                  <a:txBody>
                    <a:bodyPr/>
                    <a:lstStyle/>
                    <a:p>
                      <a:pPr algn="ct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extLst>
                  <a:ext uri="{0D108BD9-81ED-4DB2-BD59-A6C34878D82A}">
                    <a16:rowId xmlns:a16="http://schemas.microsoft.com/office/drawing/2014/main" val="748899000"/>
                  </a:ext>
                </a:extLst>
              </a:tr>
              <a:tr h="286736">
                <a:tc>
                  <a:txBody>
                    <a:bodyPr/>
                    <a:lstStyle/>
                    <a:p>
                      <a:pPr algn="ctr"/>
                      <a:r>
                        <a:rPr lang="en-US" sz="1200" dirty="0"/>
                        <a:t>Cs</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r>
                        <a:rPr lang="en-US" sz="1200" dirty="0">
                          <a:solidFill>
                            <a:schemeClr val="bg1"/>
                          </a:solidFill>
                        </a:rPr>
                        <a:t>Ba</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solidFill>
                      <a:schemeClr val="tx2"/>
                    </a:solidFill>
                  </a:tcPr>
                </a:tc>
                <a:tc>
                  <a:txBody>
                    <a:bodyPr/>
                    <a:lstStyle/>
                    <a:p>
                      <a:pPr algn="ctr"/>
                      <a:r>
                        <a:rPr lang="en-US" sz="1200" dirty="0"/>
                        <a:t>La*</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r>
                        <a:rPr lang="en-US" sz="1200" dirty="0" err="1"/>
                        <a:t>Hf</a:t>
                      </a: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r>
                        <a:rPr lang="en-US" sz="1200" dirty="0"/>
                        <a:t>Ta</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r>
                        <a:rPr lang="en-US" sz="1200" dirty="0"/>
                        <a:t>W</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r>
                        <a:rPr lang="en-US" sz="1200" dirty="0"/>
                        <a:t>Re</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r>
                        <a:rPr lang="en-US" sz="1200" dirty="0" err="1"/>
                        <a:t>Os</a:t>
                      </a: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r>
                        <a:rPr lang="en-US" sz="1200" dirty="0" err="1"/>
                        <a:t>Ir</a:t>
                      </a: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r>
                        <a:rPr lang="en-US" sz="1200" dirty="0"/>
                        <a:t>Pt</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r>
                        <a:rPr lang="en-US" sz="1200" dirty="0">
                          <a:solidFill>
                            <a:schemeClr val="bg1"/>
                          </a:solidFill>
                        </a:rPr>
                        <a:t>Au</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solidFill>
                      <a:schemeClr val="tx2"/>
                    </a:solidFill>
                  </a:tcPr>
                </a:tc>
                <a:tc>
                  <a:txBody>
                    <a:bodyPr/>
                    <a:lstStyle/>
                    <a:p>
                      <a:pPr algn="ctr"/>
                      <a:r>
                        <a:rPr lang="en-US" sz="1200" dirty="0">
                          <a:solidFill>
                            <a:schemeClr val="bg1"/>
                          </a:solidFill>
                        </a:rPr>
                        <a:t>Hg</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solidFill>
                      <a:schemeClr val="tx2"/>
                    </a:solidFill>
                  </a:tcPr>
                </a:tc>
                <a:tc>
                  <a:txBody>
                    <a:bodyPr/>
                    <a:lstStyle/>
                    <a:p>
                      <a:pPr algn="ctr"/>
                      <a:r>
                        <a:rPr lang="en-US" sz="1200" dirty="0">
                          <a:solidFill>
                            <a:schemeClr val="bg1"/>
                          </a:solidFill>
                        </a:rPr>
                        <a:t>Tl</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solidFill>
                      <a:schemeClr val="tx2"/>
                    </a:solidFill>
                  </a:tcPr>
                </a:tc>
                <a:tc>
                  <a:txBody>
                    <a:bodyPr/>
                    <a:lstStyle/>
                    <a:p>
                      <a:pPr algn="ctr"/>
                      <a:r>
                        <a:rPr lang="en-US" sz="1200" dirty="0" err="1">
                          <a:solidFill>
                            <a:schemeClr val="bg1"/>
                          </a:solidFill>
                        </a:rPr>
                        <a:t>Pb</a:t>
                      </a:r>
                      <a:endParaRPr lang="en-US" sz="1200" dirty="0">
                        <a:solidFill>
                          <a:schemeClr val="bg1"/>
                        </a:solidFill>
                      </a:endParaRP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solidFill>
                      <a:schemeClr val="tx2"/>
                    </a:solidFill>
                  </a:tcPr>
                </a:tc>
                <a:tc>
                  <a:txBody>
                    <a:bodyPr/>
                    <a:lstStyle/>
                    <a:p>
                      <a:pPr algn="ctr"/>
                      <a:r>
                        <a:rPr lang="en-US" sz="1200" dirty="0"/>
                        <a:t>Bi</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r>
                        <a:rPr lang="en-US" sz="1200" dirty="0"/>
                        <a:t>Po</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r>
                        <a:rPr lang="en-US" sz="1200" dirty="0"/>
                        <a:t>At</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r>
                        <a:rPr lang="en-US" sz="1200" dirty="0"/>
                        <a:t>Rn</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350618900"/>
                  </a:ext>
                </a:extLst>
              </a:tr>
              <a:tr h="286736">
                <a:tc>
                  <a:txBody>
                    <a:bodyPr/>
                    <a:lstStyle/>
                    <a:p>
                      <a:pPr algn="ct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r>
                        <a:rPr lang="en-US" sz="1200" dirty="0">
                          <a:solidFill>
                            <a:schemeClr val="bg1"/>
                          </a:solidFill>
                        </a:rPr>
                        <a:t>88</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solidFill>
                      <a:schemeClr val="accent4"/>
                    </a:solidFill>
                  </a:tcPr>
                </a:tc>
                <a:tc>
                  <a:txBody>
                    <a:bodyPr/>
                    <a:lstStyle/>
                    <a:p>
                      <a:pPr algn="ctr"/>
                      <a:endParaRPr lang="en-US" sz="120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noFill/>
                      <a:prstDash val="solid"/>
                      <a:round/>
                      <a:headEnd type="none" w="med" len="med"/>
                      <a:tailEnd type="none" w="med" len="med"/>
                    </a:lnB>
                  </a:tcPr>
                </a:tc>
                <a:extLst>
                  <a:ext uri="{0D108BD9-81ED-4DB2-BD59-A6C34878D82A}">
                    <a16:rowId xmlns:a16="http://schemas.microsoft.com/office/drawing/2014/main" val="2841879224"/>
                  </a:ext>
                </a:extLst>
              </a:tr>
              <a:tr h="286736">
                <a:tc>
                  <a:txBody>
                    <a:bodyPr/>
                    <a:lstStyle/>
                    <a:p>
                      <a:pPr algn="ctr"/>
                      <a:r>
                        <a:rPr lang="en-US" sz="1200" dirty="0"/>
                        <a:t>Fr</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r>
                        <a:rPr lang="en-US" sz="1200" dirty="0">
                          <a:solidFill>
                            <a:schemeClr val="bg1"/>
                          </a:solidFill>
                        </a:rPr>
                        <a:t>Ra</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solidFill>
                      <a:schemeClr val="tx2"/>
                    </a:solidFill>
                  </a:tcPr>
                </a:tc>
                <a:tc>
                  <a:txBody>
                    <a:bodyPr/>
                    <a:lstStyle/>
                    <a:p>
                      <a:pPr algn="ctr"/>
                      <a:r>
                        <a:rPr lang="en-US" sz="1200" dirty="0"/>
                        <a:t>Ac~</a:t>
                      </a:r>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endParaRPr lang="en-US" sz="120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algn="ctr"/>
                      <a:endParaRPr lang="en-US" sz="1200" dirty="0"/>
                    </a:p>
                  </a:txBody>
                  <a:tcPr marL="91416" marR="91416" marT="45708" marB="45708" anchor="b">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591914888"/>
                  </a:ext>
                </a:extLst>
              </a:tr>
            </a:tbl>
          </a:graphicData>
        </a:graphic>
      </p:graphicFrame>
      <p:graphicFrame>
        <p:nvGraphicFramePr>
          <p:cNvPr id="35" name="Table 34">
            <a:extLst>
              <a:ext uri="{FF2B5EF4-FFF2-40B4-BE49-F238E27FC236}">
                <a16:creationId xmlns:a16="http://schemas.microsoft.com/office/drawing/2014/main" id="{953F4AC7-AF73-45D7-837B-0357B0A8FC3B}"/>
              </a:ext>
            </a:extLst>
          </p:cNvPr>
          <p:cNvGraphicFramePr>
            <a:graphicFrameLocks noGrp="1"/>
          </p:cNvGraphicFramePr>
          <p:nvPr>
            <p:extLst>
              <p:ext uri="{D42A27DB-BD31-4B8C-83A1-F6EECF244321}">
                <p14:modId xmlns:p14="http://schemas.microsoft.com/office/powerpoint/2010/main" val="724198744"/>
              </p:ext>
            </p:extLst>
          </p:nvPr>
        </p:nvGraphicFramePr>
        <p:xfrm>
          <a:off x="10379545" y="4918780"/>
          <a:ext cx="1279827" cy="1005770"/>
        </p:xfrm>
        <a:graphic>
          <a:graphicData uri="http://schemas.openxmlformats.org/drawingml/2006/table">
            <a:tbl>
              <a:tblPr firstRow="1" bandRow="1">
                <a:tableStyleId>{2D5ABB26-0587-4C30-8999-92F81FD0307C}</a:tableStyleId>
              </a:tblPr>
              <a:tblGrid>
                <a:gridCol w="548497">
                  <a:extLst>
                    <a:ext uri="{9D8B030D-6E8A-4147-A177-3AD203B41FA5}">
                      <a16:colId xmlns:a16="http://schemas.microsoft.com/office/drawing/2014/main" val="1761454708"/>
                    </a:ext>
                  </a:extLst>
                </a:gridCol>
                <a:gridCol w="731330">
                  <a:extLst>
                    <a:ext uri="{9D8B030D-6E8A-4147-A177-3AD203B41FA5}">
                      <a16:colId xmlns:a16="http://schemas.microsoft.com/office/drawing/2014/main" val="1054747305"/>
                    </a:ext>
                  </a:extLst>
                </a:gridCol>
              </a:tblGrid>
              <a:tr h="457176">
                <a:tc gridSpan="2">
                  <a:txBody>
                    <a:bodyPr/>
                    <a:lstStyle/>
                    <a:p>
                      <a:r>
                        <a:rPr lang="en-US" sz="1200" b="1" dirty="0"/>
                        <a:t>Actinide Series</a:t>
                      </a:r>
                    </a:p>
                  </a:txBody>
                  <a:tcPr marL="91416" marR="91416"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2838160413"/>
                  </a:ext>
                </a:extLst>
              </a:tr>
              <a:tr h="274297">
                <a:tc>
                  <a:txBody>
                    <a:bodyPr/>
                    <a:lstStyle/>
                    <a:p>
                      <a:pPr algn="ctr"/>
                      <a:r>
                        <a:rPr lang="en-US" sz="1200" dirty="0">
                          <a:solidFill>
                            <a:schemeClr val="bg1"/>
                          </a:solidFill>
                        </a:rPr>
                        <a:t>92</a:t>
                      </a:r>
                    </a:p>
                  </a:txBody>
                  <a:tcPr marL="91416" marR="91416" marT="45708" marB="45708">
                    <a:lnL w="12700" cap="flat" cmpd="sng" algn="ctr">
                      <a:noFill/>
                      <a:prstDash val="solid"/>
                      <a:round/>
                      <a:headEnd type="none" w="med" len="med"/>
                      <a:tailEnd type="none" w="med" len="med"/>
                    </a:lnL>
                    <a:lnR w="3175" cap="flat" cmpd="sng" algn="ctr">
                      <a:solidFill>
                        <a:schemeClr val="accent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tc rowSpan="2">
                  <a:txBody>
                    <a:bodyPr/>
                    <a:lstStyle/>
                    <a:p>
                      <a:pPr algn="ctr"/>
                      <a:endParaRPr lang="en-US" sz="1200" dirty="0">
                        <a:solidFill>
                          <a:schemeClr val="bg1"/>
                        </a:solidFill>
                      </a:endParaRPr>
                    </a:p>
                  </a:txBody>
                  <a:tcPr marL="91416" marR="91416" marT="45708" marB="45708">
                    <a:lnL w="3175" cap="flat" cmpd="sng" algn="ctr">
                      <a:solidFill>
                        <a:schemeClr val="accent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453810261"/>
                  </a:ext>
                </a:extLst>
              </a:tr>
              <a:tr h="274297">
                <a:tc>
                  <a:txBody>
                    <a:bodyPr/>
                    <a:lstStyle/>
                    <a:p>
                      <a:pPr algn="ctr"/>
                      <a:r>
                        <a:rPr lang="en-US" sz="1200" dirty="0">
                          <a:solidFill>
                            <a:schemeClr val="bg1"/>
                          </a:solidFill>
                        </a:rPr>
                        <a:t>U</a:t>
                      </a:r>
                    </a:p>
                  </a:txBody>
                  <a:tcPr marL="91416" marR="91416" marT="45708" marB="45708">
                    <a:lnL w="12700" cap="flat" cmpd="sng" algn="ctr">
                      <a:noFill/>
                      <a:prstDash val="solid"/>
                      <a:round/>
                      <a:headEnd type="none" w="med" len="med"/>
                      <a:tailEnd type="none" w="med" len="med"/>
                    </a:lnL>
                    <a:lnR w="3175"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tc vMerge="1">
                  <a:txBody>
                    <a:bodyPr/>
                    <a:lstStyle/>
                    <a:p>
                      <a:endParaRPr lang="en-US"/>
                    </a:p>
                  </a:txBody>
                  <a:tcPr/>
                </a:tc>
                <a:extLst>
                  <a:ext uri="{0D108BD9-81ED-4DB2-BD59-A6C34878D82A}">
                    <a16:rowId xmlns:a16="http://schemas.microsoft.com/office/drawing/2014/main" val="3965929828"/>
                  </a:ext>
                </a:extLst>
              </a:tr>
            </a:tbl>
          </a:graphicData>
        </a:graphic>
      </p:graphicFrame>
      <p:sp>
        <p:nvSpPr>
          <p:cNvPr id="36" name="TextBox 35">
            <a:extLst>
              <a:ext uri="{FF2B5EF4-FFF2-40B4-BE49-F238E27FC236}">
                <a16:creationId xmlns:a16="http://schemas.microsoft.com/office/drawing/2014/main" id="{F7A0320D-4EC5-4242-BF2F-4774E4B8E99D}"/>
              </a:ext>
            </a:extLst>
          </p:cNvPr>
          <p:cNvSpPr txBox="1"/>
          <p:nvPr/>
        </p:nvSpPr>
        <p:spPr>
          <a:xfrm>
            <a:off x="3888316" y="1748517"/>
            <a:ext cx="1827744" cy="1061829"/>
          </a:xfrm>
          <a:prstGeom prst="rect">
            <a:avLst/>
          </a:prstGeom>
          <a:noFill/>
        </p:spPr>
        <p:txBody>
          <a:bodyPr wrap="none" rtlCol="0">
            <a:spAutoFit/>
          </a:bodyPr>
          <a:lstStyle/>
          <a:p>
            <a:pPr>
              <a:spcBef>
                <a:spcPts val="600"/>
              </a:spcBef>
            </a:pPr>
            <a:r>
              <a:rPr lang="en-US" sz="1200" dirty="0"/>
              <a:t>Anaerobic</a:t>
            </a:r>
          </a:p>
          <a:p>
            <a:pPr>
              <a:spcBef>
                <a:spcPts val="600"/>
              </a:spcBef>
            </a:pPr>
            <a:r>
              <a:rPr lang="en-US" sz="1200" dirty="0"/>
              <a:t>Oxidizing</a:t>
            </a:r>
          </a:p>
          <a:p>
            <a:pPr>
              <a:spcBef>
                <a:spcPts val="600"/>
              </a:spcBef>
            </a:pPr>
            <a:r>
              <a:rPr lang="en-US" sz="1200" dirty="0"/>
              <a:t>Passive untreatable</a:t>
            </a:r>
          </a:p>
          <a:p>
            <a:pPr>
              <a:spcBef>
                <a:spcPts val="600"/>
              </a:spcBef>
            </a:pPr>
            <a:r>
              <a:rPr lang="en-US" sz="1200" dirty="0"/>
              <a:t>Oxidizing and anaerobic</a:t>
            </a:r>
          </a:p>
        </p:txBody>
      </p:sp>
      <p:sp>
        <p:nvSpPr>
          <p:cNvPr id="37" name="Rectangle 36">
            <a:extLst>
              <a:ext uri="{FF2B5EF4-FFF2-40B4-BE49-F238E27FC236}">
                <a16:creationId xmlns:a16="http://schemas.microsoft.com/office/drawing/2014/main" id="{63675997-FE43-4DA8-B8C6-824C339E0744}"/>
              </a:ext>
            </a:extLst>
          </p:cNvPr>
          <p:cNvSpPr/>
          <p:nvPr/>
        </p:nvSpPr>
        <p:spPr>
          <a:xfrm>
            <a:off x="3693054" y="1792923"/>
            <a:ext cx="195262" cy="1952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4AB135C-DAB1-4EBB-98DA-867564737753}"/>
              </a:ext>
            </a:extLst>
          </p:cNvPr>
          <p:cNvSpPr/>
          <p:nvPr/>
        </p:nvSpPr>
        <p:spPr>
          <a:xfrm>
            <a:off x="3693054" y="2065973"/>
            <a:ext cx="195262" cy="19526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31309F7-5F75-428C-8187-D38DE341E2D2}"/>
              </a:ext>
            </a:extLst>
          </p:cNvPr>
          <p:cNvSpPr/>
          <p:nvPr/>
        </p:nvSpPr>
        <p:spPr>
          <a:xfrm>
            <a:off x="3693054" y="2326323"/>
            <a:ext cx="195262" cy="1952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AAF110F-D4E3-4707-AF67-ABA6A46BCE5F}"/>
              </a:ext>
            </a:extLst>
          </p:cNvPr>
          <p:cNvSpPr/>
          <p:nvPr/>
        </p:nvSpPr>
        <p:spPr>
          <a:xfrm>
            <a:off x="3693054" y="2573973"/>
            <a:ext cx="195262" cy="19526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77B66FF9-5E12-4CE4-8B46-A18176A391A8}"/>
              </a:ext>
            </a:extLst>
          </p:cNvPr>
          <p:cNvSpPr/>
          <p:nvPr/>
        </p:nvSpPr>
        <p:spPr>
          <a:xfrm>
            <a:off x="3439054" y="2573973"/>
            <a:ext cx="195262" cy="1952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EF2242F8-D75E-46E1-9507-1C8C6A3DCD79}"/>
              </a:ext>
            </a:extLst>
          </p:cNvPr>
          <p:cNvCxnSpPr>
            <a:cxnSpLocks/>
          </p:cNvCxnSpPr>
          <p:nvPr/>
        </p:nvCxnSpPr>
        <p:spPr>
          <a:xfrm>
            <a:off x="3395663" y="2927350"/>
            <a:ext cx="2207695"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DD36D2B-BC3C-4162-A235-4F1127361B00}"/>
              </a:ext>
            </a:extLst>
          </p:cNvPr>
          <p:cNvCxnSpPr>
            <a:cxnSpLocks/>
          </p:cNvCxnSpPr>
          <p:nvPr/>
        </p:nvCxnSpPr>
        <p:spPr>
          <a:xfrm>
            <a:off x="3395663" y="1683341"/>
            <a:ext cx="2207695"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5495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F4512D5-E0BB-4A1F-AB80-D0314C7049E7}"/>
              </a:ext>
            </a:extLst>
          </p:cNvPr>
          <p:cNvSpPr/>
          <p:nvPr/>
        </p:nvSpPr>
        <p:spPr>
          <a:xfrm>
            <a:off x="0" y="1"/>
            <a:ext cx="12188825" cy="145414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1">
            <a:extLst>
              <a:ext uri="{FF2B5EF4-FFF2-40B4-BE49-F238E27FC236}">
                <a16:creationId xmlns:a16="http://schemas.microsoft.com/office/drawing/2014/main" id="{43A981B6-114F-48AF-A47B-5D854BB9939A}"/>
              </a:ext>
            </a:extLst>
          </p:cNvPr>
          <p:cNvSpPr>
            <a:spLocks noGrp="1"/>
          </p:cNvSpPr>
          <p:nvPr>
            <p:ph type="title"/>
          </p:nvPr>
        </p:nvSpPr>
        <p:spPr>
          <a:xfrm>
            <a:off x="577646" y="454953"/>
            <a:ext cx="6808992" cy="2649193"/>
          </a:xfrm>
        </p:spPr>
        <p:txBody>
          <a:bodyPr>
            <a:normAutofit/>
          </a:bodyPr>
          <a:lstStyle/>
          <a:p>
            <a:r>
              <a:rPr lang="en-US" sz="2000" dirty="0">
                <a:solidFill>
                  <a:schemeClr val="bg1"/>
                </a:solidFill>
              </a:rPr>
              <a:t>Types of</a:t>
            </a:r>
            <a:br>
              <a:rPr lang="en-US" dirty="0">
                <a:solidFill>
                  <a:schemeClr val="bg1"/>
                </a:solidFill>
              </a:rPr>
            </a:br>
            <a:r>
              <a:rPr lang="en-US" dirty="0">
                <a:solidFill>
                  <a:schemeClr val="bg1"/>
                </a:solidFill>
              </a:rPr>
              <a:t>Passive Treatment Operational Units </a:t>
            </a:r>
          </a:p>
        </p:txBody>
      </p:sp>
      <p:sp>
        <p:nvSpPr>
          <p:cNvPr id="3" name="Content Placeholder 2"/>
          <p:cNvSpPr>
            <a:spLocks noGrp="1"/>
          </p:cNvSpPr>
          <p:nvPr>
            <p:ph sz="half" idx="1"/>
          </p:nvPr>
        </p:nvSpPr>
        <p:spPr>
          <a:xfrm>
            <a:off x="558657" y="3654829"/>
            <a:ext cx="5108218" cy="2601990"/>
          </a:xfrm>
        </p:spPr>
        <p:txBody>
          <a:bodyPr/>
          <a:lstStyle/>
          <a:p>
            <a:pPr marL="0" indent="0">
              <a:buNone/>
            </a:pPr>
            <a:r>
              <a:rPr lang="en-US" altLang="en-US" sz="1800" dirty="0">
                <a:solidFill>
                  <a:schemeClr val="tx1">
                    <a:lumMod val="85000"/>
                    <a:lumOff val="15000"/>
                  </a:schemeClr>
                </a:solidFill>
              </a:rPr>
              <a:t>Abiotic/geochemical-based units</a:t>
            </a:r>
          </a:p>
          <a:p>
            <a:pPr marL="228600" lvl="1" indent="-228600">
              <a:spcBef>
                <a:spcPts val="600"/>
              </a:spcBef>
              <a:buFont typeface="Wingdings" panose="05000000000000000000" pitchFamily="2" charset="2"/>
              <a:buChar char="§"/>
            </a:pPr>
            <a:r>
              <a:rPr lang="en-US" sz="1600" dirty="0">
                <a:solidFill>
                  <a:schemeClr val="tx1">
                    <a:lumMod val="85000"/>
                    <a:lumOff val="15000"/>
                  </a:schemeClr>
                </a:solidFill>
              </a:rPr>
              <a:t>Commonly limestone-based</a:t>
            </a:r>
          </a:p>
          <a:p>
            <a:pPr marL="228600" lvl="1" indent="-228600">
              <a:spcBef>
                <a:spcPts val="600"/>
              </a:spcBef>
              <a:buFont typeface="Wingdings" panose="05000000000000000000" pitchFamily="2" charset="2"/>
              <a:buChar char="§"/>
            </a:pPr>
            <a:r>
              <a:rPr lang="en-US" altLang="en-US" sz="1600" dirty="0">
                <a:solidFill>
                  <a:schemeClr val="tx1">
                    <a:lumMod val="85000"/>
                    <a:lumOff val="15000"/>
                  </a:schemeClr>
                </a:solidFill>
              </a:rPr>
              <a:t>Based on abiotic design parameters</a:t>
            </a:r>
          </a:p>
          <a:p>
            <a:pPr marL="228600" lvl="1" indent="-228600">
              <a:spcBef>
                <a:spcPts val="600"/>
              </a:spcBef>
              <a:buFont typeface="Wingdings" panose="05000000000000000000" pitchFamily="2" charset="2"/>
              <a:buChar char="§"/>
            </a:pPr>
            <a:r>
              <a:rPr lang="en-US" sz="1600" dirty="0">
                <a:solidFill>
                  <a:schemeClr val="tx1">
                    <a:lumMod val="85000"/>
                    <a:lumOff val="15000"/>
                  </a:schemeClr>
                </a:solidFill>
              </a:rPr>
              <a:t>Raise pH, add alkalinity, and/or neutralize/reduce mineral acidity</a:t>
            </a:r>
          </a:p>
          <a:p>
            <a:pPr marL="228600" lvl="1" indent="-228600">
              <a:spcBef>
                <a:spcPts val="600"/>
              </a:spcBef>
              <a:buFont typeface="Wingdings" panose="05000000000000000000" pitchFamily="2" charset="2"/>
              <a:buChar char="§"/>
            </a:pPr>
            <a:r>
              <a:rPr lang="en-US" sz="1600" dirty="0">
                <a:solidFill>
                  <a:schemeClr val="tx1">
                    <a:lumMod val="85000"/>
                    <a:lumOff val="15000"/>
                  </a:schemeClr>
                </a:solidFill>
              </a:rPr>
              <a:t>Precipitation/removal of iron and aluminum</a:t>
            </a:r>
          </a:p>
          <a:p>
            <a:pPr marL="228600" lvl="1" indent="-228600">
              <a:spcBef>
                <a:spcPts val="600"/>
              </a:spcBef>
              <a:buFont typeface="Wingdings" panose="05000000000000000000" pitchFamily="2" charset="2"/>
              <a:buChar char="§"/>
            </a:pPr>
            <a:r>
              <a:rPr lang="en-US" sz="1600" dirty="0">
                <a:solidFill>
                  <a:schemeClr val="tx1">
                    <a:lumMod val="85000"/>
                    <a:lumOff val="15000"/>
                  </a:schemeClr>
                </a:solidFill>
              </a:rPr>
              <a:t>Often used as pretreatment units to biological-based units</a:t>
            </a:r>
          </a:p>
        </p:txBody>
      </p:sp>
      <p:sp>
        <p:nvSpPr>
          <p:cNvPr id="4" name="Content Placeholder 3">
            <a:extLst>
              <a:ext uri="{FF2B5EF4-FFF2-40B4-BE49-F238E27FC236}">
                <a16:creationId xmlns:a16="http://schemas.microsoft.com/office/drawing/2014/main" id="{7A94C9C1-C3E5-4F5B-9148-D099A91A8F5A}"/>
              </a:ext>
            </a:extLst>
          </p:cNvPr>
          <p:cNvSpPr>
            <a:spLocks noGrp="1"/>
          </p:cNvSpPr>
          <p:nvPr>
            <p:ph sz="half" idx="2"/>
          </p:nvPr>
        </p:nvSpPr>
        <p:spPr>
          <a:xfrm>
            <a:off x="6234488" y="3654828"/>
            <a:ext cx="5388986" cy="2293931"/>
          </a:xfrm>
        </p:spPr>
        <p:txBody>
          <a:bodyPr/>
          <a:lstStyle/>
          <a:p>
            <a:pPr marL="0" indent="0">
              <a:buNone/>
            </a:pPr>
            <a:r>
              <a:rPr lang="en-US" sz="1800" dirty="0">
                <a:solidFill>
                  <a:schemeClr val="tx1">
                    <a:lumMod val="85000"/>
                    <a:lumOff val="15000"/>
                  </a:schemeClr>
                </a:solidFill>
              </a:rPr>
              <a:t>Biological-based units</a:t>
            </a:r>
          </a:p>
          <a:p>
            <a:pPr marL="228600" lvl="1" indent="-228600">
              <a:spcBef>
                <a:spcPts val="600"/>
              </a:spcBef>
              <a:buFont typeface="Wingdings" panose="05000000000000000000" pitchFamily="2" charset="2"/>
              <a:buChar char="§"/>
            </a:pPr>
            <a:r>
              <a:rPr lang="en-US" sz="1600" dirty="0">
                <a:solidFill>
                  <a:schemeClr val="tx1">
                    <a:lumMod val="85000"/>
                    <a:lumOff val="15000"/>
                  </a:schemeClr>
                </a:solidFill>
              </a:rPr>
              <a:t>Engineered to promote biological activity</a:t>
            </a:r>
          </a:p>
          <a:p>
            <a:pPr marL="228600" lvl="1" indent="-228600">
              <a:spcBef>
                <a:spcPts val="600"/>
              </a:spcBef>
              <a:buFont typeface="Wingdings" panose="05000000000000000000" pitchFamily="2" charset="2"/>
              <a:buChar char="§"/>
            </a:pPr>
            <a:r>
              <a:rPr lang="en-US" sz="1600" dirty="0">
                <a:solidFill>
                  <a:schemeClr val="tx1">
                    <a:lumMod val="85000"/>
                    <a:lumOff val="15000"/>
                  </a:schemeClr>
                </a:solidFill>
              </a:rPr>
              <a:t>Anaerobic units for trace metal removal (</a:t>
            </a:r>
            <a:r>
              <a:rPr lang="en-US" sz="1600" dirty="0" err="1">
                <a:solidFill>
                  <a:schemeClr val="tx1">
                    <a:lumMod val="85000"/>
                    <a:lumOff val="15000"/>
                  </a:schemeClr>
                </a:solidFill>
              </a:rPr>
              <a:t>BCRs</a:t>
            </a:r>
            <a:r>
              <a:rPr lang="en-US" sz="1600" dirty="0">
                <a:solidFill>
                  <a:schemeClr val="tx1">
                    <a:lumMod val="85000"/>
                    <a:lumOff val="15000"/>
                  </a:schemeClr>
                </a:solidFill>
              </a:rPr>
              <a:t>)</a:t>
            </a:r>
          </a:p>
          <a:p>
            <a:pPr marL="228600" lvl="1" indent="-228600">
              <a:spcBef>
                <a:spcPts val="600"/>
              </a:spcBef>
              <a:buFont typeface="Wingdings" panose="05000000000000000000" pitchFamily="2" charset="2"/>
              <a:buChar char="§"/>
            </a:pPr>
            <a:r>
              <a:rPr lang="en-US" sz="1600" dirty="0">
                <a:solidFill>
                  <a:schemeClr val="tx1">
                    <a:lumMod val="85000"/>
                    <a:lumOff val="15000"/>
                  </a:schemeClr>
                </a:solidFill>
              </a:rPr>
              <a:t>Aerobic units for polishing 2nd parameters</a:t>
            </a:r>
          </a:p>
          <a:p>
            <a:pPr marL="228600" lvl="1" indent="-228600">
              <a:spcBef>
                <a:spcPts val="600"/>
              </a:spcBef>
              <a:buFont typeface="Wingdings" panose="05000000000000000000" pitchFamily="2" charset="2"/>
              <a:buChar char="§"/>
            </a:pPr>
            <a:r>
              <a:rPr lang="en-US" sz="1600" dirty="0">
                <a:solidFill>
                  <a:schemeClr val="tx1">
                    <a:lumMod val="85000"/>
                    <a:lumOff val="15000"/>
                  </a:schemeClr>
                </a:solidFill>
              </a:rPr>
              <a:t>Cold climate operation</a:t>
            </a:r>
          </a:p>
          <a:p>
            <a:pPr marL="228600" lvl="1" indent="-228600">
              <a:spcBef>
                <a:spcPts val="600"/>
              </a:spcBef>
              <a:buFont typeface="Wingdings" panose="05000000000000000000" pitchFamily="2" charset="2"/>
              <a:buChar char="§"/>
            </a:pPr>
            <a:r>
              <a:rPr lang="en-US" sz="1600" dirty="0">
                <a:solidFill>
                  <a:schemeClr val="tx1">
                    <a:lumMod val="85000"/>
                    <a:lumOff val="15000"/>
                  </a:schemeClr>
                </a:solidFill>
              </a:rPr>
              <a:t>Largest unit(s) in a passive treatment design</a:t>
            </a:r>
          </a:p>
          <a:p>
            <a:endParaRPr lang="en-US" sz="1800" dirty="0">
              <a:solidFill>
                <a:schemeClr val="tx1">
                  <a:lumMod val="85000"/>
                  <a:lumOff val="15000"/>
                </a:schemeClr>
              </a:solidFill>
            </a:endParaRPr>
          </a:p>
        </p:txBody>
      </p:sp>
      <p:pic>
        <p:nvPicPr>
          <p:cNvPr id="7" name="Content Placeholder 2">
            <a:extLst>
              <a:ext uri="{FF2B5EF4-FFF2-40B4-BE49-F238E27FC236}">
                <a16:creationId xmlns:a16="http://schemas.microsoft.com/office/drawing/2014/main" id="{C84783D9-9BC3-4B0A-8CD3-16484D26F5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3296" r="567" b="46752"/>
          <a:stretch/>
        </p:blipFill>
        <p:spPr>
          <a:xfrm>
            <a:off x="6213952" y="1695450"/>
            <a:ext cx="2587148" cy="1596424"/>
          </a:xfrm>
          <a:prstGeom prst="rect">
            <a:avLst/>
          </a:prstGeom>
        </p:spPr>
      </p:pic>
      <p:pic>
        <p:nvPicPr>
          <p:cNvPr id="8" name="Picture 2">
            <a:extLst>
              <a:ext uri="{FF2B5EF4-FFF2-40B4-BE49-F238E27FC236}">
                <a16:creationId xmlns:a16="http://schemas.microsoft.com/office/drawing/2014/main" id="{E83E159A-FA67-41D5-880B-509DC75D40F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1040" b="14305"/>
          <a:stretch/>
        </p:blipFill>
        <p:spPr bwMode="auto">
          <a:xfrm>
            <a:off x="558799" y="1695450"/>
            <a:ext cx="2601913" cy="1596424"/>
          </a:xfrm>
          <a:prstGeom prst="rect">
            <a:avLst/>
          </a:prstGeom>
          <a:extLst>
            <a:ext uri="{909E8E84-426E-40DD-AFC4-6F175D3DCCD1}">
              <a14:hiddenFill xmlns:a14="http://schemas.microsoft.com/office/drawing/2010/main">
                <a:solidFill>
                  <a:srgbClr val="FFFFFF"/>
                </a:solidFill>
              </a14:hiddenFill>
            </a:ext>
          </a:extLst>
        </p:spPr>
      </p:pic>
      <p:pic>
        <p:nvPicPr>
          <p:cNvPr id="9" name="Picture 10" descr="ElkLick">
            <a:extLst>
              <a:ext uri="{FF2B5EF4-FFF2-40B4-BE49-F238E27FC236}">
                <a16:creationId xmlns:a16="http://schemas.microsoft.com/office/drawing/2014/main" id="{1E11FA0F-1331-4950-8C12-57BAB4C211C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 t="21309" r="-203" b="15434"/>
          <a:stretch/>
        </p:blipFill>
        <p:spPr bwMode="auto">
          <a:xfrm>
            <a:off x="3395663" y="1695450"/>
            <a:ext cx="2584450" cy="1596424"/>
          </a:xfrm>
          <a:prstGeom prst="rect">
            <a:avLst/>
          </a:prstGeom>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2DFA01D-42BD-4892-A7A4-68C3C09F7F1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4769" r="994" b="11881"/>
          <a:stretch/>
        </p:blipFill>
        <p:spPr>
          <a:xfrm>
            <a:off x="9034584" y="1695450"/>
            <a:ext cx="2550991" cy="1596424"/>
          </a:xfrm>
          <a:prstGeom prst="rect">
            <a:avLst/>
          </a:prstGeom>
        </p:spPr>
      </p:pic>
      <p:cxnSp>
        <p:nvCxnSpPr>
          <p:cNvPr id="14" name="Straight Connector 13">
            <a:extLst>
              <a:ext uri="{FF2B5EF4-FFF2-40B4-BE49-F238E27FC236}">
                <a16:creationId xmlns:a16="http://schemas.microsoft.com/office/drawing/2014/main" id="{AE5FF5F8-E856-4935-8ABB-1BB3B73788BC}"/>
              </a:ext>
            </a:extLst>
          </p:cNvPr>
          <p:cNvCxnSpPr/>
          <p:nvPr/>
        </p:nvCxnSpPr>
        <p:spPr>
          <a:xfrm>
            <a:off x="558799" y="3479622"/>
            <a:ext cx="5421314"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0BEDF51-EBB8-4F2F-8923-038FE4469C05}"/>
              </a:ext>
            </a:extLst>
          </p:cNvPr>
          <p:cNvCxnSpPr>
            <a:cxnSpLocks/>
          </p:cNvCxnSpPr>
          <p:nvPr/>
        </p:nvCxnSpPr>
        <p:spPr>
          <a:xfrm>
            <a:off x="6225673" y="3479622"/>
            <a:ext cx="5359902"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98820D4A-4D55-432D-A7D0-78364B17F275}"/>
              </a:ext>
            </a:extLst>
          </p:cNvPr>
          <p:cNvSpPr>
            <a:spLocks noGrp="1"/>
          </p:cNvSpPr>
          <p:nvPr>
            <p:ph type="sldNum" sz="quarter" idx="12"/>
          </p:nvPr>
        </p:nvSpPr>
        <p:spPr/>
        <p:txBody>
          <a:bodyPr/>
          <a:lstStyle/>
          <a:p>
            <a:fld id="{9B3E39EC-4BE2-4DEA-81C0-4ABC0AAB4AC0}" type="slidenum">
              <a:rPr lang="en-AU" smtClean="0"/>
              <a:t>16</a:t>
            </a:fld>
            <a:endParaRPr lang="en-AU"/>
          </a:p>
        </p:txBody>
      </p:sp>
    </p:spTree>
    <p:extLst>
      <p:ext uri="{BB962C8B-B14F-4D97-AF65-F5344CB8AC3E}">
        <p14:creationId xmlns:p14="http://schemas.microsoft.com/office/powerpoint/2010/main" val="3268328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3CE325E-3B06-4F49-B080-00E8D95D1AE5}"/>
              </a:ext>
            </a:extLst>
          </p:cNvPr>
          <p:cNvPicPr>
            <a:picLocks noChangeAspect="1"/>
          </p:cNvPicPr>
          <p:nvPr/>
        </p:nvPicPr>
        <p:blipFill rotWithShape="1">
          <a:blip r:embed="rId3">
            <a:extLst>
              <a:ext uri="{28A0092B-C50C-407E-A947-70E740481C1C}">
                <a14:useLocalDpi xmlns:a14="http://schemas.microsoft.com/office/drawing/2010/main" val="0"/>
              </a:ext>
            </a:extLst>
          </a:blip>
          <a:srcRect l="19365" r="48661"/>
          <a:stretch/>
        </p:blipFill>
        <p:spPr>
          <a:xfrm>
            <a:off x="-1" y="0"/>
            <a:ext cx="2923675" cy="6858000"/>
          </a:xfrm>
          <a:prstGeom prst="rect">
            <a:avLst/>
          </a:prstGeom>
        </p:spPr>
      </p:pic>
      <p:sp>
        <p:nvSpPr>
          <p:cNvPr id="2" name="Title 1">
            <a:extLst>
              <a:ext uri="{FF2B5EF4-FFF2-40B4-BE49-F238E27FC236}">
                <a16:creationId xmlns:a16="http://schemas.microsoft.com/office/drawing/2014/main" id="{6DCD18B7-98C9-4266-8FCB-C9C392DE444E}"/>
              </a:ext>
            </a:extLst>
          </p:cNvPr>
          <p:cNvSpPr>
            <a:spLocks noGrp="1"/>
          </p:cNvSpPr>
          <p:nvPr>
            <p:ph type="title"/>
          </p:nvPr>
        </p:nvSpPr>
        <p:spPr>
          <a:xfrm>
            <a:off x="3160713" y="454955"/>
            <a:ext cx="3989592" cy="999196"/>
          </a:xfrm>
        </p:spPr>
        <p:txBody>
          <a:bodyPr/>
          <a:lstStyle/>
          <a:p>
            <a:r>
              <a:rPr lang="en-US" sz="2000" dirty="0">
                <a:solidFill>
                  <a:schemeClr val="tx1"/>
                </a:solidFill>
              </a:rPr>
              <a:t>What is </a:t>
            </a:r>
            <a:br>
              <a:rPr lang="en-US" dirty="0">
                <a:solidFill>
                  <a:schemeClr val="tx1"/>
                </a:solidFill>
              </a:rPr>
            </a:br>
            <a:r>
              <a:rPr lang="en-US" dirty="0">
                <a:solidFill>
                  <a:schemeClr val="tx1"/>
                </a:solidFill>
              </a:rPr>
              <a:t>Biochemical Reactor</a:t>
            </a:r>
          </a:p>
        </p:txBody>
      </p:sp>
      <p:sp>
        <p:nvSpPr>
          <p:cNvPr id="4" name="Content Placeholder 3">
            <a:extLst>
              <a:ext uri="{FF2B5EF4-FFF2-40B4-BE49-F238E27FC236}">
                <a16:creationId xmlns:a16="http://schemas.microsoft.com/office/drawing/2014/main" id="{3A9CA270-73B6-4C17-9F4B-AFF20C4FC250}"/>
              </a:ext>
            </a:extLst>
          </p:cNvPr>
          <p:cNvSpPr>
            <a:spLocks noGrp="1"/>
          </p:cNvSpPr>
          <p:nvPr>
            <p:ph sz="half" idx="2"/>
          </p:nvPr>
        </p:nvSpPr>
        <p:spPr>
          <a:xfrm>
            <a:off x="3160715" y="1695450"/>
            <a:ext cx="8424860" cy="4229100"/>
          </a:xfrm>
        </p:spPr>
        <p:txBody>
          <a:bodyPr/>
          <a:lstStyle/>
          <a:p>
            <a:pPr marL="232779" indent="-232779"/>
            <a:r>
              <a:rPr lang="en-US" sz="1800" dirty="0">
                <a:ea typeface="Times New Roman" panose="02020603050405020304" pitchFamily="18" charset="0"/>
                <a:cs typeface="Times New Roman" panose="02020603050405020304" pitchFamily="18" charset="0"/>
              </a:rPr>
              <a:t>Biochemical reactor (</a:t>
            </a:r>
            <a:r>
              <a:rPr lang="en-US" sz="1800" dirty="0" err="1">
                <a:ea typeface="Times New Roman" panose="02020603050405020304" pitchFamily="18" charset="0"/>
                <a:cs typeface="Times New Roman" panose="02020603050405020304" pitchFamily="18" charset="0"/>
              </a:rPr>
              <a:t>BCR</a:t>
            </a:r>
            <a:r>
              <a:rPr lang="en-US" sz="1800" dirty="0">
                <a:ea typeface="Times New Roman" panose="02020603050405020304" pitchFamily="18" charset="0"/>
                <a:cs typeface="Times New Roman" panose="02020603050405020304" pitchFamily="18" charset="0"/>
              </a:rPr>
              <a:t>) units are common in PTS design, especially where sulfate reduction is desired as the removal mechanism for trace metals</a:t>
            </a:r>
          </a:p>
          <a:p>
            <a:pPr marL="232779" indent="-232779"/>
            <a:r>
              <a:rPr lang="en-US" sz="1800" dirty="0">
                <a:ea typeface="Times New Roman" panose="02020603050405020304" pitchFamily="18" charset="0"/>
                <a:cs typeface="Times New Roman" panose="02020603050405020304" pitchFamily="18" charset="0"/>
              </a:rPr>
              <a:t>The </a:t>
            </a:r>
            <a:r>
              <a:rPr lang="en-US" sz="1800" dirty="0" err="1">
                <a:ea typeface="Times New Roman" panose="02020603050405020304" pitchFamily="18" charset="0"/>
                <a:cs typeface="Times New Roman" panose="02020603050405020304" pitchFamily="18" charset="0"/>
              </a:rPr>
              <a:t>BCR</a:t>
            </a:r>
            <a:r>
              <a:rPr lang="en-US" sz="1800" dirty="0">
                <a:ea typeface="Times New Roman" panose="02020603050405020304" pitchFamily="18" charset="0"/>
                <a:cs typeface="Times New Roman" panose="02020603050405020304" pitchFamily="18" charset="0"/>
              </a:rPr>
              <a:t> media is designed to support high levels of anaerobic microbial activity over an extended timeframe (&gt;10 years)</a:t>
            </a:r>
          </a:p>
          <a:p>
            <a:pPr marL="232779" indent="-232779"/>
            <a:r>
              <a:rPr lang="en-US" sz="1800" dirty="0">
                <a:ea typeface="Times New Roman" panose="02020603050405020304" pitchFamily="18" charset="0"/>
                <a:cs typeface="Times New Roman" panose="02020603050405020304" pitchFamily="18" charset="0"/>
              </a:rPr>
              <a:t>Metal removal is through both biological and abiotic removal mechanisms (mainly sulfide precipitation)</a:t>
            </a:r>
          </a:p>
          <a:p>
            <a:pPr marL="232779" indent="-232779"/>
            <a:r>
              <a:rPr lang="en-US" sz="1800" dirty="0">
                <a:ea typeface="Times New Roman" panose="02020603050405020304" pitchFamily="18" charset="0"/>
                <a:cs typeface="Times New Roman" panose="02020603050405020304" pitchFamily="18" charset="0"/>
              </a:rPr>
              <a:t>Downstream APC units are typically installed to re-oxidize the </a:t>
            </a:r>
            <a:r>
              <a:rPr lang="en-US" sz="1800" dirty="0" err="1">
                <a:ea typeface="Times New Roman" panose="02020603050405020304" pitchFamily="18" charset="0"/>
                <a:cs typeface="Times New Roman" panose="02020603050405020304" pitchFamily="18" charset="0"/>
              </a:rPr>
              <a:t>BCR</a:t>
            </a:r>
            <a:r>
              <a:rPr lang="en-US" sz="1800" dirty="0">
                <a:ea typeface="Times New Roman" panose="02020603050405020304" pitchFamily="18" charset="0"/>
                <a:cs typeface="Times New Roman" panose="02020603050405020304" pitchFamily="18" charset="0"/>
              </a:rPr>
              <a:t> effluent </a:t>
            </a:r>
            <a:br>
              <a:rPr lang="en-US" sz="1800" dirty="0">
                <a:ea typeface="Times New Roman" panose="02020603050405020304" pitchFamily="18" charset="0"/>
                <a:cs typeface="Times New Roman" panose="02020603050405020304" pitchFamily="18" charset="0"/>
              </a:rPr>
            </a:br>
            <a:r>
              <a:rPr lang="en-US" sz="1800" dirty="0">
                <a:ea typeface="Times New Roman" panose="02020603050405020304" pitchFamily="18" charset="0"/>
                <a:cs typeface="Times New Roman" panose="02020603050405020304" pitchFamily="18" charset="0"/>
              </a:rPr>
              <a:t>and remove any excess sulfide before discharge to the environment</a:t>
            </a:r>
          </a:p>
        </p:txBody>
      </p:sp>
      <p:sp>
        <p:nvSpPr>
          <p:cNvPr id="19" name="Slide Number Placeholder 18">
            <a:extLst>
              <a:ext uri="{FF2B5EF4-FFF2-40B4-BE49-F238E27FC236}">
                <a16:creationId xmlns:a16="http://schemas.microsoft.com/office/drawing/2014/main" id="{F87CA70C-2B81-43CB-8E02-7809BB07D79F}"/>
              </a:ext>
            </a:extLst>
          </p:cNvPr>
          <p:cNvSpPr>
            <a:spLocks noGrp="1"/>
          </p:cNvSpPr>
          <p:nvPr>
            <p:ph type="sldNum" sz="quarter" idx="12"/>
          </p:nvPr>
        </p:nvSpPr>
        <p:spPr/>
        <p:txBody>
          <a:bodyPr/>
          <a:lstStyle/>
          <a:p>
            <a:fld id="{9B3E39EC-4BE2-4DEA-81C0-4ABC0AAB4AC0}" type="slidenum">
              <a:rPr lang="en-AU" smtClean="0">
                <a:solidFill>
                  <a:schemeClr val="bg1"/>
                </a:solidFill>
              </a:rPr>
              <a:pPr/>
              <a:t>17</a:t>
            </a:fld>
            <a:endParaRPr lang="en-AU" dirty="0">
              <a:solidFill>
                <a:schemeClr val="bg1"/>
              </a:solidFill>
            </a:endParaRPr>
          </a:p>
        </p:txBody>
      </p:sp>
      <p:sp>
        <p:nvSpPr>
          <p:cNvPr id="25" name="Rectangle 24">
            <a:extLst>
              <a:ext uri="{FF2B5EF4-FFF2-40B4-BE49-F238E27FC236}">
                <a16:creationId xmlns:a16="http://schemas.microsoft.com/office/drawing/2014/main" id="{3FCBE994-66B0-4972-8421-738E3EC8373D}"/>
              </a:ext>
            </a:extLst>
          </p:cNvPr>
          <p:cNvSpPr/>
          <p:nvPr/>
        </p:nvSpPr>
        <p:spPr>
          <a:xfrm>
            <a:off x="3174333" y="4416867"/>
            <a:ext cx="313705" cy="2983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3D881964-58FA-4E02-A217-D94D14CAB45A}"/>
              </a:ext>
            </a:extLst>
          </p:cNvPr>
          <p:cNvGrpSpPr/>
          <p:nvPr/>
        </p:nvGrpSpPr>
        <p:grpSpPr>
          <a:xfrm>
            <a:off x="3725078" y="4447560"/>
            <a:ext cx="5888695" cy="1697023"/>
            <a:chOff x="1143000" y="3680938"/>
            <a:chExt cx="4876800" cy="1405412"/>
          </a:xfrm>
        </p:grpSpPr>
        <p:pic>
          <p:nvPicPr>
            <p:cNvPr id="11" name="Picture 10">
              <a:extLst>
                <a:ext uri="{FF2B5EF4-FFF2-40B4-BE49-F238E27FC236}">
                  <a16:creationId xmlns:a16="http://schemas.microsoft.com/office/drawing/2014/main" id="{A53391BD-B3BC-419C-8C9F-2EAEC9F34B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3680938"/>
              <a:ext cx="4536556" cy="1405412"/>
            </a:xfrm>
            <a:prstGeom prst="rect">
              <a:avLst/>
            </a:prstGeom>
          </p:spPr>
        </p:pic>
        <p:sp>
          <p:nvSpPr>
            <p:cNvPr id="12" name="TextBox 11">
              <a:extLst>
                <a:ext uri="{FF2B5EF4-FFF2-40B4-BE49-F238E27FC236}">
                  <a16:creationId xmlns:a16="http://schemas.microsoft.com/office/drawing/2014/main" id="{E3EF358C-EFEF-4F0A-A239-C461636921A6}"/>
                </a:ext>
              </a:extLst>
            </p:cNvPr>
            <p:cNvSpPr txBox="1"/>
            <p:nvPr/>
          </p:nvSpPr>
          <p:spPr>
            <a:xfrm>
              <a:off x="2011073" y="4733512"/>
              <a:ext cx="1155994" cy="263280"/>
            </a:xfrm>
            <a:prstGeom prst="rect">
              <a:avLst/>
            </a:prstGeom>
            <a:noFill/>
          </p:spPr>
          <p:txBody>
            <a:bodyPr wrap="square" rtlCol="0">
              <a:spAutoFit/>
            </a:bodyPr>
            <a:lstStyle>
              <a:defPPr>
                <a:defRPr lang="en-US"/>
              </a:defPPr>
              <a:lvl1pPr algn="ctr">
                <a:defRPr sz="1600">
                  <a:solidFill>
                    <a:schemeClr val="bg1"/>
                  </a:solidFill>
                  <a:latin typeface="+mj-lt"/>
                </a:defRPr>
              </a:lvl1pPr>
            </a:lstStyle>
            <a:p>
              <a:pPr algn="l"/>
              <a:r>
                <a:rPr lang="en-US" sz="1466" b="1" dirty="0">
                  <a:solidFill>
                    <a:schemeClr val="tx1"/>
                  </a:solidFill>
                  <a:latin typeface="+mn-lt"/>
                </a:rPr>
                <a:t>Limestone</a:t>
              </a:r>
            </a:p>
          </p:txBody>
        </p:sp>
        <p:sp>
          <p:nvSpPr>
            <p:cNvPr id="13" name="TextBox 12">
              <a:extLst>
                <a:ext uri="{FF2B5EF4-FFF2-40B4-BE49-F238E27FC236}">
                  <a16:creationId xmlns:a16="http://schemas.microsoft.com/office/drawing/2014/main" id="{F5D92E87-5948-4E8D-8A45-A2FC935D040F}"/>
                </a:ext>
              </a:extLst>
            </p:cNvPr>
            <p:cNvSpPr txBox="1"/>
            <p:nvPr/>
          </p:nvSpPr>
          <p:spPr>
            <a:xfrm>
              <a:off x="1856075" y="4397573"/>
              <a:ext cx="1496725" cy="263280"/>
            </a:xfrm>
            <a:prstGeom prst="rect">
              <a:avLst/>
            </a:prstGeom>
            <a:noFill/>
          </p:spPr>
          <p:txBody>
            <a:bodyPr wrap="square" rtlCol="0">
              <a:spAutoFit/>
            </a:bodyPr>
            <a:lstStyle>
              <a:defPPr>
                <a:defRPr lang="en-US"/>
              </a:defPPr>
              <a:lvl1pPr algn="ctr">
                <a:defRPr sz="1600">
                  <a:solidFill>
                    <a:schemeClr val="bg1"/>
                  </a:solidFill>
                  <a:latin typeface="+mj-lt"/>
                </a:defRPr>
              </a:lvl1pPr>
            </a:lstStyle>
            <a:p>
              <a:pPr algn="l"/>
              <a:r>
                <a:rPr lang="en-US" sz="1466" b="1" dirty="0">
                  <a:solidFill>
                    <a:schemeClr val="tx1"/>
                  </a:solidFill>
                  <a:latin typeface="+mn-lt"/>
                </a:rPr>
                <a:t>Organic matter</a:t>
              </a:r>
            </a:p>
          </p:txBody>
        </p:sp>
        <p:sp>
          <p:nvSpPr>
            <p:cNvPr id="14" name="TextBox 13">
              <a:extLst>
                <a:ext uri="{FF2B5EF4-FFF2-40B4-BE49-F238E27FC236}">
                  <a16:creationId xmlns:a16="http://schemas.microsoft.com/office/drawing/2014/main" id="{0E20ACEB-DB07-4387-916C-B02CA5C4D3F0}"/>
                </a:ext>
              </a:extLst>
            </p:cNvPr>
            <p:cNvSpPr txBox="1"/>
            <p:nvPr/>
          </p:nvSpPr>
          <p:spPr>
            <a:xfrm>
              <a:off x="1752600" y="4123435"/>
              <a:ext cx="1496725" cy="263280"/>
            </a:xfrm>
            <a:prstGeom prst="rect">
              <a:avLst/>
            </a:prstGeom>
            <a:noFill/>
          </p:spPr>
          <p:txBody>
            <a:bodyPr wrap="square" rtlCol="0">
              <a:spAutoFit/>
            </a:bodyPr>
            <a:lstStyle>
              <a:defPPr>
                <a:defRPr lang="en-US"/>
              </a:defPPr>
              <a:lvl1pPr algn="ctr">
                <a:defRPr sz="1600">
                  <a:solidFill>
                    <a:schemeClr val="bg1"/>
                  </a:solidFill>
                  <a:latin typeface="+mj-lt"/>
                </a:defRPr>
              </a:lvl1pPr>
            </a:lstStyle>
            <a:p>
              <a:pPr algn="l"/>
              <a:r>
                <a:rPr lang="en-US" sz="1466" b="1" dirty="0">
                  <a:solidFill>
                    <a:schemeClr val="tx1"/>
                  </a:solidFill>
                  <a:latin typeface="+mn-lt"/>
                </a:rPr>
                <a:t>Water</a:t>
              </a:r>
            </a:p>
          </p:txBody>
        </p:sp>
        <p:sp>
          <p:nvSpPr>
            <p:cNvPr id="15" name="TextBox 14">
              <a:extLst>
                <a:ext uri="{FF2B5EF4-FFF2-40B4-BE49-F238E27FC236}">
                  <a16:creationId xmlns:a16="http://schemas.microsoft.com/office/drawing/2014/main" id="{93CF183E-5DF0-44D9-977B-B5FC5F3EC4F1}"/>
                </a:ext>
              </a:extLst>
            </p:cNvPr>
            <p:cNvSpPr txBox="1"/>
            <p:nvPr/>
          </p:nvSpPr>
          <p:spPr>
            <a:xfrm>
              <a:off x="4921556" y="3779072"/>
              <a:ext cx="1098244" cy="450092"/>
            </a:xfrm>
            <a:prstGeom prst="rect">
              <a:avLst/>
            </a:prstGeom>
            <a:noFill/>
          </p:spPr>
          <p:txBody>
            <a:bodyPr wrap="square" rtlCol="0">
              <a:spAutoFit/>
            </a:bodyPr>
            <a:lstStyle>
              <a:defPPr>
                <a:defRPr lang="en-US"/>
              </a:defPPr>
              <a:lvl1pPr algn="ctr">
                <a:defRPr sz="1600">
                  <a:solidFill>
                    <a:schemeClr val="bg1"/>
                  </a:solidFill>
                  <a:latin typeface="+mj-lt"/>
                </a:defRPr>
              </a:lvl1pPr>
            </a:lstStyle>
            <a:p>
              <a:pPr algn="r"/>
              <a:r>
                <a:rPr lang="en-US" sz="1466" b="1" dirty="0">
                  <a:solidFill>
                    <a:schemeClr val="tx1"/>
                  </a:solidFill>
                  <a:latin typeface="+mn-lt"/>
                </a:rPr>
                <a:t>Oxidation</a:t>
              </a:r>
            </a:p>
            <a:p>
              <a:pPr algn="r"/>
              <a:r>
                <a:rPr lang="en-US" sz="1466" b="1" dirty="0">
                  <a:solidFill>
                    <a:schemeClr val="tx1"/>
                  </a:solidFill>
                  <a:latin typeface="+mn-lt"/>
                </a:rPr>
                <a:t>pond</a:t>
              </a:r>
            </a:p>
          </p:txBody>
        </p:sp>
      </p:grpSp>
    </p:spTree>
    <p:extLst>
      <p:ext uri="{BB962C8B-B14F-4D97-AF65-F5344CB8AC3E}">
        <p14:creationId xmlns:p14="http://schemas.microsoft.com/office/powerpoint/2010/main" val="461449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9E2DB73-7AF8-4A04-8087-17E578D33837}"/>
              </a:ext>
            </a:extLst>
          </p:cNvPr>
          <p:cNvSpPr/>
          <p:nvPr/>
        </p:nvSpPr>
        <p:spPr>
          <a:xfrm>
            <a:off x="1" y="0"/>
            <a:ext cx="596663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CFE22807-EF97-4FB7-A684-73F65F1A9F13}"/>
              </a:ext>
            </a:extLst>
          </p:cNvPr>
          <p:cNvSpPr>
            <a:spLocks noGrp="1"/>
          </p:cNvSpPr>
          <p:nvPr>
            <p:ph type="title"/>
          </p:nvPr>
        </p:nvSpPr>
        <p:spPr>
          <a:xfrm>
            <a:off x="577646" y="454954"/>
            <a:ext cx="4845388" cy="1565232"/>
          </a:xfrm>
        </p:spPr>
        <p:txBody>
          <a:bodyPr/>
          <a:lstStyle/>
          <a:p>
            <a:r>
              <a:rPr lang="en-US" sz="2000" dirty="0">
                <a:solidFill>
                  <a:schemeClr val="bg1"/>
                </a:solidFill>
              </a:rPr>
              <a:t>Biochemical Reactors are </a:t>
            </a:r>
            <a:br>
              <a:rPr lang="en-US" dirty="0">
                <a:solidFill>
                  <a:schemeClr val="bg1"/>
                </a:solidFill>
              </a:rPr>
            </a:br>
            <a:r>
              <a:rPr lang="en-US" dirty="0">
                <a:solidFill>
                  <a:schemeClr val="bg1"/>
                </a:solidFill>
              </a:rPr>
              <a:t>Constructed Anaerobic Substrates</a:t>
            </a:r>
          </a:p>
        </p:txBody>
      </p:sp>
      <p:pic>
        <p:nvPicPr>
          <p:cNvPr id="25602" name="Picture 2" descr="C:\Users\jbays\Pictures\2011-01-26\IMG_0784.JPG"/>
          <p:cNvPicPr>
            <a:picLocks noGrp="1" noChangeAspect="1" noChangeArrowheads="1"/>
          </p:cNvPicPr>
          <p:nvPr>
            <p:ph sz="half" idx="1"/>
          </p:nvPr>
        </p:nvPicPr>
        <p:blipFill rotWithShape="1">
          <a:blip r:embed="rId3" cstate="email"/>
          <a:srcRect l="3225" b="13346"/>
          <a:stretch/>
        </p:blipFill>
        <p:spPr>
          <a:xfrm>
            <a:off x="6221413" y="2020186"/>
            <a:ext cx="2584939" cy="1733550"/>
          </a:xfrm>
        </p:spPr>
      </p:pic>
      <p:sp>
        <p:nvSpPr>
          <p:cNvPr id="9" name="Content Placeholder 8"/>
          <p:cNvSpPr>
            <a:spLocks noGrp="1"/>
          </p:cNvSpPr>
          <p:nvPr>
            <p:ph sz="half" idx="2"/>
          </p:nvPr>
        </p:nvSpPr>
        <p:spPr>
          <a:xfrm>
            <a:off x="577645" y="2001334"/>
            <a:ext cx="5388986" cy="4641917"/>
          </a:xfrm>
        </p:spPr>
        <p:txBody>
          <a:bodyPr/>
          <a:lstStyle/>
          <a:p>
            <a:pPr>
              <a:buClr>
                <a:schemeClr val="bg1"/>
              </a:buClr>
            </a:pPr>
            <a:r>
              <a:rPr lang="en-US" sz="2000" dirty="0">
                <a:solidFill>
                  <a:schemeClr val="bg1"/>
                </a:solidFill>
              </a:rPr>
              <a:t>Wood</a:t>
            </a:r>
          </a:p>
          <a:p>
            <a:pPr lvl="1">
              <a:buClr>
                <a:schemeClr val="bg1"/>
              </a:buClr>
            </a:pPr>
            <a:r>
              <a:rPr lang="en-US" sz="1800" dirty="0">
                <a:solidFill>
                  <a:schemeClr val="bg1"/>
                </a:solidFill>
              </a:rPr>
              <a:t>Chips, sawdust</a:t>
            </a:r>
          </a:p>
          <a:p>
            <a:pPr>
              <a:buClr>
                <a:schemeClr val="bg1"/>
              </a:buClr>
            </a:pPr>
            <a:r>
              <a:rPr lang="en-US" sz="2000" dirty="0">
                <a:solidFill>
                  <a:schemeClr val="bg1"/>
                </a:solidFill>
              </a:rPr>
              <a:t>Grass</a:t>
            </a:r>
          </a:p>
          <a:p>
            <a:pPr lvl="1">
              <a:buClr>
                <a:schemeClr val="bg1"/>
              </a:buClr>
            </a:pPr>
            <a:r>
              <a:rPr lang="en-US" sz="1800" dirty="0">
                <a:solidFill>
                  <a:schemeClr val="bg1"/>
                </a:solidFill>
              </a:rPr>
              <a:t>Hay</a:t>
            </a:r>
          </a:p>
          <a:p>
            <a:pPr>
              <a:buClr>
                <a:schemeClr val="bg1"/>
              </a:buClr>
            </a:pPr>
            <a:r>
              <a:rPr lang="en-US" sz="2000" dirty="0">
                <a:solidFill>
                  <a:schemeClr val="bg1"/>
                </a:solidFill>
              </a:rPr>
              <a:t>Peat</a:t>
            </a:r>
          </a:p>
          <a:p>
            <a:pPr>
              <a:buClr>
                <a:schemeClr val="bg1"/>
              </a:buClr>
            </a:pPr>
            <a:r>
              <a:rPr lang="en-US" sz="2000" dirty="0">
                <a:solidFill>
                  <a:schemeClr val="bg1"/>
                </a:solidFill>
              </a:rPr>
              <a:t>Limestone Sand</a:t>
            </a:r>
          </a:p>
          <a:p>
            <a:pPr lvl="1"/>
            <a:endParaRPr lang="en-US" sz="2000" dirty="0">
              <a:solidFill>
                <a:schemeClr val="bg1"/>
              </a:solidFill>
            </a:endParaRPr>
          </a:p>
          <a:p>
            <a:pPr lvl="1"/>
            <a:endParaRPr lang="en-US" sz="2000" dirty="0">
              <a:solidFill>
                <a:schemeClr val="bg1"/>
              </a:solidFill>
            </a:endParaRPr>
          </a:p>
        </p:txBody>
      </p:sp>
      <p:pic>
        <p:nvPicPr>
          <p:cNvPr id="25603" name="Picture 3"/>
          <p:cNvPicPr>
            <a:picLocks noChangeAspect="1" noChangeArrowheads="1"/>
          </p:cNvPicPr>
          <p:nvPr/>
        </p:nvPicPr>
        <p:blipFill rotWithShape="1">
          <a:blip r:embed="rId4" cstate="email"/>
          <a:srcRect l="180" t="41389" b="8423"/>
          <a:stretch/>
        </p:blipFill>
        <p:spPr bwMode="auto">
          <a:xfrm>
            <a:off x="9028114" y="2020187"/>
            <a:ext cx="2557462" cy="1733550"/>
          </a:xfrm>
          <a:prstGeom prst="rect">
            <a:avLst/>
          </a:prstGeom>
          <a:noFill/>
          <a:ln w="9525">
            <a:noFill/>
            <a:miter lim="800000"/>
            <a:headEnd/>
            <a:tailEnd/>
          </a:ln>
          <a:effectLst/>
        </p:spPr>
      </p:pic>
      <p:pic>
        <p:nvPicPr>
          <p:cNvPr id="11" name="Picture 2"/>
          <p:cNvPicPr>
            <a:picLocks noChangeAspect="1" noChangeArrowheads="1"/>
          </p:cNvPicPr>
          <p:nvPr/>
        </p:nvPicPr>
        <p:blipFill rotWithShape="1">
          <a:blip r:embed="rId5" cstate="email"/>
          <a:srcRect l="1" t="-1" r="-1" b="10583"/>
          <a:stretch/>
        </p:blipFill>
        <p:spPr bwMode="auto">
          <a:xfrm>
            <a:off x="6221412" y="3990039"/>
            <a:ext cx="2584939" cy="1733550"/>
          </a:xfrm>
          <a:prstGeom prst="rect">
            <a:avLst/>
          </a:prstGeom>
          <a:noFill/>
          <a:ln w="9525">
            <a:noFill/>
            <a:miter lim="800000"/>
            <a:headEnd/>
            <a:tailEnd/>
          </a:ln>
          <a:effectLst/>
        </p:spPr>
      </p:pic>
      <p:pic>
        <p:nvPicPr>
          <p:cNvPr id="8" name="Picture 5" descr="BCR general.JPG"/>
          <p:cNvPicPr>
            <a:picLocks noChangeAspect="1"/>
          </p:cNvPicPr>
          <p:nvPr/>
        </p:nvPicPr>
        <p:blipFill rotWithShape="1">
          <a:blip r:embed="rId6" cstate="email">
            <a:extLst>
              <a:ext uri="{28A0092B-C50C-407E-A947-70E740481C1C}">
                <a14:useLocalDpi xmlns:a14="http://schemas.microsoft.com/office/drawing/2010/main"/>
              </a:ext>
            </a:extLst>
          </a:blip>
          <a:srcRect l="9417" r="21341" b="3633"/>
          <a:stretch/>
        </p:blipFill>
        <p:spPr bwMode="auto">
          <a:xfrm>
            <a:off x="9041537" y="3990039"/>
            <a:ext cx="2562075" cy="1733550"/>
          </a:xfrm>
          <a:prstGeom prst="rect">
            <a:avLst/>
          </a:prstGeom>
          <a:noFill/>
          <a:ln w="9525">
            <a:noFill/>
            <a:miter lim="800000"/>
            <a:headEnd/>
            <a:tailEnd/>
          </a:ln>
          <a:effectLst/>
        </p:spPr>
      </p:pic>
      <p:sp>
        <p:nvSpPr>
          <p:cNvPr id="10" name="TextBox 6"/>
          <p:cNvSpPr txBox="1">
            <a:spLocks noChangeArrowheads="1"/>
          </p:cNvSpPr>
          <p:nvPr/>
        </p:nvSpPr>
        <p:spPr bwMode="auto">
          <a:xfrm>
            <a:off x="8972361" y="5731571"/>
            <a:ext cx="2437765" cy="307777"/>
          </a:xfrm>
          <a:prstGeom prst="rect">
            <a:avLst/>
          </a:prstGeom>
          <a:noFill/>
          <a:ln>
            <a:noFill/>
          </a:ln>
          <a:extLst/>
        </p:spPr>
        <p:txBody>
          <a:bodyPr>
            <a:spAutoFit/>
          </a:bodyPr>
          <a:lstStyle>
            <a:lvl1pPr>
              <a:spcBef>
                <a:spcPct val="20000"/>
              </a:spcBef>
              <a:buClr>
                <a:srgbClr val="008000"/>
              </a:buClr>
              <a:buSzPct val="75000"/>
              <a:buFont typeface="Wingdings 3" pitchFamily="18" charset="2"/>
              <a:buChar char="u"/>
              <a:defRPr sz="2600">
                <a:solidFill>
                  <a:srgbClr val="333399"/>
                </a:solidFill>
                <a:latin typeface="Arial" pitchFamily="34" charset="0"/>
                <a:ea typeface="ＭＳ Ｐゴシック" pitchFamily="34" charset="-128"/>
              </a:defRPr>
            </a:lvl1pPr>
            <a:lvl2pPr marL="742950" indent="-285750">
              <a:spcBef>
                <a:spcPct val="20000"/>
              </a:spcBef>
              <a:buClr>
                <a:srgbClr val="333399"/>
              </a:buClr>
              <a:buSzPct val="115000"/>
              <a:buChar char="•"/>
              <a:defRPr sz="2400">
                <a:solidFill>
                  <a:srgbClr val="008000"/>
                </a:solidFill>
                <a:latin typeface="Arial" pitchFamily="34" charset="0"/>
                <a:ea typeface="ＭＳ Ｐゴシック" pitchFamily="34" charset="-128"/>
              </a:defRPr>
            </a:lvl2pPr>
            <a:lvl3pPr marL="1143000" indent="-228600">
              <a:spcBef>
                <a:spcPct val="20000"/>
              </a:spcBef>
              <a:buClr>
                <a:srgbClr val="333399"/>
              </a:buClr>
              <a:buSzPct val="90000"/>
              <a:buFont typeface="Wingdings" pitchFamily="2" charset="2"/>
              <a:buChar char="§"/>
              <a:defRPr sz="22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spcBef>
                <a:spcPct val="0"/>
              </a:spcBef>
              <a:buClrTx/>
              <a:buSzTx/>
              <a:buFontTx/>
              <a:buNone/>
              <a:defRPr/>
            </a:pPr>
            <a:r>
              <a:rPr lang="en-US" altLang="en-US" sz="1400" dirty="0">
                <a:solidFill>
                  <a:schemeClr val="tx1">
                    <a:lumMod val="85000"/>
                    <a:lumOff val="15000"/>
                  </a:schemeClr>
                </a:solidFill>
                <a:latin typeface="+mn-lt"/>
              </a:rPr>
              <a:t>ITRC 2013</a:t>
            </a:r>
          </a:p>
        </p:txBody>
      </p:sp>
      <p:sp>
        <p:nvSpPr>
          <p:cNvPr id="14" name="Content Placeholder 8">
            <a:extLst>
              <a:ext uri="{FF2B5EF4-FFF2-40B4-BE49-F238E27FC236}">
                <a16:creationId xmlns:a16="http://schemas.microsoft.com/office/drawing/2014/main" id="{64BDE8A3-8BD1-4BC7-BF31-C253DC2EC49C}"/>
              </a:ext>
            </a:extLst>
          </p:cNvPr>
          <p:cNvSpPr txBox="1">
            <a:spLocks/>
          </p:cNvSpPr>
          <p:nvPr/>
        </p:nvSpPr>
        <p:spPr>
          <a:xfrm>
            <a:off x="3215384" y="2689613"/>
            <a:ext cx="2346136" cy="2089176"/>
          </a:xfrm>
          <a:prstGeom prst="rect">
            <a:avLst/>
          </a:prstGeom>
        </p:spPr>
        <p:txBody>
          <a:bodyPr vert="horz" lIns="0" tIns="0" rIns="0" bIns="0" rtlCol="0">
            <a:noAutofit/>
          </a:bodyPr>
          <a:lstStyle>
            <a:lvl1pPr marL="216000" indent="-216000" algn="l" defTabSz="914400" rtl="0" eaLnBrk="1" latinLnBrk="0" hangingPunct="1">
              <a:spcBef>
                <a:spcPts val="600"/>
              </a:spcBef>
              <a:spcAft>
                <a:spcPts val="0"/>
              </a:spcAft>
              <a:buClr>
                <a:schemeClr val="tx1">
                  <a:lumMod val="75000"/>
                  <a:lumOff val="25000"/>
                </a:schemeClr>
              </a:buClr>
              <a:buSzPct val="110000"/>
              <a:buFont typeface="Wingdings" panose="05000000000000000000" pitchFamily="2" charset="2"/>
              <a:buChar char="§"/>
              <a:defRPr sz="1800" kern="1200">
                <a:solidFill>
                  <a:schemeClr val="tx1"/>
                </a:solidFill>
                <a:latin typeface="Arial" pitchFamily="34" charset="0"/>
                <a:ea typeface="+mn-ea"/>
                <a:cs typeface="Arial" pitchFamily="34" charset="0"/>
              </a:defRPr>
            </a:lvl1pPr>
            <a:lvl2pPr marL="468000" indent="-216000" algn="l" defTabSz="914400" rtl="0" eaLnBrk="1" latinLnBrk="0" hangingPunct="1">
              <a:spcBef>
                <a:spcPts val="600"/>
              </a:spcBef>
              <a:buClr>
                <a:schemeClr val="tx1"/>
              </a:buClr>
              <a:buFont typeface="Arial" panose="020B0604020202020204" pitchFamily="34" charset="0"/>
              <a:buChar char="‒"/>
              <a:defRPr sz="1800" kern="1200">
                <a:solidFill>
                  <a:schemeClr val="tx1"/>
                </a:solidFill>
                <a:latin typeface="Arial" pitchFamily="34" charset="0"/>
                <a:ea typeface="+mn-ea"/>
                <a:cs typeface="Arial" pitchFamily="34" charset="0"/>
              </a:defRPr>
            </a:lvl2pPr>
            <a:lvl3pPr marL="684000" indent="-180000" algn="l" defTabSz="914400" rtl="0" eaLnBrk="1" latinLnBrk="0" hangingPunct="1">
              <a:spcBef>
                <a:spcPts val="600"/>
              </a:spcBef>
              <a:buClr>
                <a:srgbClr val="6C6F70"/>
              </a:buClr>
              <a:buFont typeface="Arial" pitchFamily="34" charset="0"/>
              <a:buChar char="•"/>
              <a:defRPr sz="1800" kern="1200">
                <a:solidFill>
                  <a:schemeClr val="tx1"/>
                </a:solidFill>
                <a:latin typeface="Arial" pitchFamily="34" charset="0"/>
                <a:ea typeface="+mn-ea"/>
                <a:cs typeface="Arial" pitchFamily="34" charset="0"/>
              </a:defRPr>
            </a:lvl3pPr>
            <a:lvl4pPr marL="972000" indent="-228600" algn="l" defTabSz="914400" rtl="0" eaLnBrk="1" latinLnBrk="0" hangingPunct="1">
              <a:spcBef>
                <a:spcPts val="600"/>
              </a:spcBef>
              <a:buClr>
                <a:srgbClr val="6C6F70"/>
              </a:buClr>
              <a:buFont typeface="Arial" pitchFamily="34" charset="0"/>
              <a:buChar char="–"/>
              <a:defRPr sz="1800" kern="1200">
                <a:solidFill>
                  <a:schemeClr val="tx1"/>
                </a:solidFill>
                <a:latin typeface="Arial" pitchFamily="34" charset="0"/>
                <a:ea typeface="+mn-ea"/>
                <a:cs typeface="Arial" pitchFamily="34" charset="0"/>
              </a:defRPr>
            </a:lvl4pPr>
            <a:lvl5pPr marL="1224000" indent="-228600" algn="l" defTabSz="914400" rtl="0" eaLnBrk="1" latinLnBrk="0" hangingPunct="1">
              <a:spcBef>
                <a:spcPts val="600"/>
              </a:spcBef>
              <a:buClr>
                <a:srgbClr val="6C6F70"/>
              </a:buClr>
              <a:buSzPct val="67000"/>
              <a:buFont typeface="Arial" panose="020B0604020202020204"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lvl="1"/>
            <a:endParaRPr lang="en-US" sz="1866" dirty="0">
              <a:solidFill>
                <a:schemeClr val="tx1">
                  <a:lumMod val="85000"/>
                  <a:lumOff val="15000"/>
                </a:schemeClr>
              </a:solidFill>
            </a:endParaRPr>
          </a:p>
        </p:txBody>
      </p:sp>
      <p:sp>
        <p:nvSpPr>
          <p:cNvPr id="19" name="Content Placeholder 8">
            <a:extLst>
              <a:ext uri="{FF2B5EF4-FFF2-40B4-BE49-F238E27FC236}">
                <a16:creationId xmlns:a16="http://schemas.microsoft.com/office/drawing/2014/main" id="{A9D56396-21FF-4460-B19D-3FBA41176F9C}"/>
              </a:ext>
            </a:extLst>
          </p:cNvPr>
          <p:cNvSpPr txBox="1">
            <a:spLocks/>
          </p:cNvSpPr>
          <p:nvPr/>
        </p:nvSpPr>
        <p:spPr>
          <a:xfrm>
            <a:off x="3395663" y="2001334"/>
            <a:ext cx="2346136" cy="4641917"/>
          </a:xfrm>
          <a:prstGeom prst="rect">
            <a:avLst/>
          </a:prstGeom>
        </p:spPr>
        <p:txBody>
          <a:bodyPr vert="horz" lIns="0" tIns="0" rIns="0" bIns="0" rtlCol="0">
            <a:noAutofit/>
          </a:bodyPr>
          <a:lstStyle>
            <a:lvl1pPr marL="287933" indent="-287933" algn="l" defTabSz="1218915" rtl="0" eaLnBrk="1" latinLnBrk="0" hangingPunct="1">
              <a:spcBef>
                <a:spcPts val="800"/>
              </a:spcBef>
              <a:spcAft>
                <a:spcPts val="0"/>
              </a:spcAft>
              <a:buClr>
                <a:schemeClr val="tx1">
                  <a:lumMod val="75000"/>
                  <a:lumOff val="25000"/>
                </a:schemeClr>
              </a:buClr>
              <a:buSzPct val="110000"/>
              <a:buFont typeface="Wingdings" panose="05000000000000000000" pitchFamily="2" charset="2"/>
              <a:buChar char="§"/>
              <a:defRPr sz="2399" kern="1200">
                <a:solidFill>
                  <a:schemeClr val="tx1"/>
                </a:solidFill>
                <a:latin typeface="Arial" pitchFamily="34" charset="0"/>
                <a:ea typeface="+mn-ea"/>
                <a:cs typeface="Arial" pitchFamily="34" charset="0"/>
              </a:defRPr>
            </a:lvl1pPr>
            <a:lvl2pPr marL="623855" indent="-287933" algn="l" defTabSz="1218915" rtl="0" eaLnBrk="1" latinLnBrk="0" hangingPunct="1">
              <a:spcBef>
                <a:spcPts val="800"/>
              </a:spcBef>
              <a:buClr>
                <a:schemeClr val="tx1"/>
              </a:buClr>
              <a:buFont typeface="Arial" panose="020B0604020202020204" pitchFamily="34" charset="0"/>
              <a:buChar char="‒"/>
              <a:defRPr sz="2399" kern="1200">
                <a:solidFill>
                  <a:schemeClr val="tx1"/>
                </a:solidFill>
                <a:latin typeface="Arial" pitchFamily="34" charset="0"/>
                <a:ea typeface="+mn-ea"/>
                <a:cs typeface="Arial" pitchFamily="34" charset="0"/>
              </a:defRPr>
            </a:lvl2pPr>
            <a:lvl3pPr marL="911787" indent="-239944" algn="l" defTabSz="1218915" rtl="0" eaLnBrk="1" latinLnBrk="0" hangingPunct="1">
              <a:spcBef>
                <a:spcPts val="800"/>
              </a:spcBef>
              <a:buClr>
                <a:srgbClr val="6C6F70"/>
              </a:buClr>
              <a:buFont typeface="Arial" pitchFamily="34" charset="0"/>
              <a:buChar char="•"/>
              <a:defRPr sz="2399" kern="1200">
                <a:solidFill>
                  <a:schemeClr val="tx1"/>
                </a:solidFill>
                <a:latin typeface="Arial" pitchFamily="34" charset="0"/>
                <a:ea typeface="+mn-ea"/>
                <a:cs typeface="Arial" pitchFamily="34" charset="0"/>
              </a:defRPr>
            </a:lvl3pPr>
            <a:lvl4pPr marL="1295697" indent="-304729" algn="l" defTabSz="1218915" rtl="0" eaLnBrk="1" latinLnBrk="0" hangingPunct="1">
              <a:spcBef>
                <a:spcPts val="800"/>
              </a:spcBef>
              <a:buClr>
                <a:srgbClr val="6C6F70"/>
              </a:buClr>
              <a:buFont typeface="Arial" pitchFamily="34" charset="0"/>
              <a:buChar char="–"/>
              <a:defRPr sz="2399" kern="1200">
                <a:solidFill>
                  <a:schemeClr val="tx1"/>
                </a:solidFill>
                <a:latin typeface="Arial" pitchFamily="34" charset="0"/>
                <a:ea typeface="+mn-ea"/>
                <a:cs typeface="Arial" pitchFamily="34" charset="0"/>
              </a:defRPr>
            </a:lvl4pPr>
            <a:lvl5pPr marL="1631619" indent="-304729" algn="l" defTabSz="1218915" rtl="0" eaLnBrk="1" latinLnBrk="0" hangingPunct="1">
              <a:spcBef>
                <a:spcPts val="800"/>
              </a:spcBef>
              <a:buClr>
                <a:srgbClr val="6C6F70"/>
              </a:buClr>
              <a:buSzPct val="67000"/>
              <a:buFont typeface="Arial" panose="020B0604020202020204" pitchFamily="34" charset="0"/>
              <a:buChar char="•"/>
              <a:defRPr sz="2399" kern="1200">
                <a:solidFill>
                  <a:schemeClr val="tx1"/>
                </a:solidFill>
                <a:latin typeface="Arial" pitchFamily="34" charset="0"/>
                <a:ea typeface="+mn-ea"/>
                <a:cs typeface="Arial" pitchFamily="34" charset="0"/>
              </a:defRPr>
            </a:lvl5pPr>
            <a:lvl6pPr marL="3352018" indent="-304729" algn="l" defTabSz="1218915"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399" kern="1200">
                <a:solidFill>
                  <a:schemeClr val="tx1"/>
                </a:solidFill>
                <a:latin typeface="+mn-lt"/>
                <a:ea typeface="+mn-ea"/>
                <a:cs typeface="+mn-cs"/>
              </a:defRPr>
            </a:lvl9pPr>
          </a:lstStyle>
          <a:p>
            <a:pPr>
              <a:buClr>
                <a:schemeClr val="bg1"/>
              </a:buClr>
            </a:pPr>
            <a:r>
              <a:rPr lang="en-US" sz="2000" dirty="0">
                <a:solidFill>
                  <a:schemeClr val="bg1"/>
                </a:solidFill>
              </a:rPr>
              <a:t>Manure and Soil</a:t>
            </a:r>
          </a:p>
          <a:p>
            <a:pPr>
              <a:buClr>
                <a:schemeClr val="bg1"/>
              </a:buClr>
            </a:pPr>
            <a:r>
              <a:rPr lang="en-US" sz="2000" dirty="0">
                <a:solidFill>
                  <a:schemeClr val="bg1"/>
                </a:solidFill>
              </a:rPr>
              <a:t>Natural Power</a:t>
            </a:r>
          </a:p>
          <a:p>
            <a:pPr lvl="1">
              <a:buClr>
                <a:schemeClr val="bg1"/>
              </a:buClr>
            </a:pPr>
            <a:r>
              <a:rPr lang="en-US" sz="1800" dirty="0">
                <a:solidFill>
                  <a:schemeClr val="bg1"/>
                </a:solidFill>
              </a:rPr>
              <a:t>Gravity</a:t>
            </a:r>
          </a:p>
          <a:p>
            <a:pPr lvl="1">
              <a:buClr>
                <a:schemeClr val="bg1"/>
              </a:buClr>
            </a:pPr>
            <a:r>
              <a:rPr lang="en-US" sz="1800" dirty="0">
                <a:solidFill>
                  <a:schemeClr val="bg1"/>
                </a:solidFill>
              </a:rPr>
              <a:t>Solar</a:t>
            </a:r>
          </a:p>
          <a:p>
            <a:pPr lvl="1"/>
            <a:endParaRPr lang="en-US" sz="2000" dirty="0">
              <a:solidFill>
                <a:schemeClr val="bg1"/>
              </a:solidFill>
            </a:endParaRPr>
          </a:p>
          <a:p>
            <a:pPr lvl="1"/>
            <a:endParaRPr lang="en-US" sz="2000" dirty="0">
              <a:solidFill>
                <a:schemeClr val="bg1"/>
              </a:solidFill>
            </a:endParaRPr>
          </a:p>
          <a:p>
            <a:pPr lvl="1"/>
            <a:endParaRPr lang="en-US" sz="2000" dirty="0">
              <a:solidFill>
                <a:schemeClr val="bg1"/>
              </a:solidFill>
            </a:endParaRPr>
          </a:p>
        </p:txBody>
      </p:sp>
      <p:sp>
        <p:nvSpPr>
          <p:cNvPr id="20" name="Rectangle 19">
            <a:extLst>
              <a:ext uri="{FF2B5EF4-FFF2-40B4-BE49-F238E27FC236}">
                <a16:creationId xmlns:a16="http://schemas.microsoft.com/office/drawing/2014/main" id="{07D0C630-E9F4-4673-BAE7-089DFDD42AC7}"/>
              </a:ext>
            </a:extLst>
          </p:cNvPr>
          <p:cNvSpPr/>
          <p:nvPr/>
        </p:nvSpPr>
        <p:spPr>
          <a:xfrm>
            <a:off x="5423034" y="5425211"/>
            <a:ext cx="313705" cy="2983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6">
            <a:extLst>
              <a:ext uri="{FF2B5EF4-FFF2-40B4-BE49-F238E27FC236}">
                <a16:creationId xmlns:a16="http://schemas.microsoft.com/office/drawing/2014/main" id="{688F3988-68A7-4DED-85F1-16A1078CE314}"/>
              </a:ext>
            </a:extLst>
          </p:cNvPr>
          <p:cNvSpPr>
            <a:spLocks noGrp="1"/>
          </p:cNvSpPr>
          <p:nvPr>
            <p:ph type="sldNum" sz="quarter" idx="12"/>
          </p:nvPr>
        </p:nvSpPr>
        <p:spPr/>
        <p:txBody>
          <a:bodyPr/>
          <a:lstStyle/>
          <a:p>
            <a:fld id="{9B3E39EC-4BE2-4DEA-81C0-4ABC0AAB4AC0}" type="slidenum">
              <a:rPr lang="en-AU" smtClean="0">
                <a:solidFill>
                  <a:schemeClr val="bg1"/>
                </a:solidFill>
              </a:rPr>
              <a:pPr/>
              <a:t>18</a:t>
            </a:fld>
            <a:endParaRPr lang="en-AU">
              <a:solidFill>
                <a:schemeClr val="bg1"/>
              </a:solidFill>
            </a:endParaRPr>
          </a:p>
        </p:txBody>
      </p:sp>
    </p:spTree>
    <p:extLst>
      <p:ext uri="{BB962C8B-B14F-4D97-AF65-F5344CB8AC3E}">
        <p14:creationId xmlns:p14="http://schemas.microsoft.com/office/powerpoint/2010/main" val="1446533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B3F2BC-7D98-4C44-B3DA-5052F60B2309}"/>
              </a:ext>
            </a:extLst>
          </p:cNvPr>
          <p:cNvSpPr/>
          <p:nvPr/>
        </p:nvSpPr>
        <p:spPr>
          <a:xfrm>
            <a:off x="-1" y="0"/>
            <a:ext cx="12188826" cy="14541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CD18B7-98C9-4266-8FCB-C9C392DE444E}"/>
              </a:ext>
            </a:extLst>
          </p:cNvPr>
          <p:cNvSpPr>
            <a:spLocks noGrp="1"/>
          </p:cNvSpPr>
          <p:nvPr>
            <p:ph type="title"/>
          </p:nvPr>
        </p:nvSpPr>
        <p:spPr>
          <a:xfrm>
            <a:off x="558799" y="454954"/>
            <a:ext cx="7161754" cy="1675503"/>
          </a:xfrm>
        </p:spPr>
        <p:txBody>
          <a:bodyPr>
            <a:normAutofit/>
          </a:bodyPr>
          <a:lstStyle/>
          <a:p>
            <a:r>
              <a:rPr lang="en-US" sz="2000" dirty="0">
                <a:solidFill>
                  <a:schemeClr val="bg1"/>
                </a:solidFill>
              </a:rPr>
              <a:t>How do</a:t>
            </a:r>
            <a:br>
              <a:rPr lang="en-US" dirty="0">
                <a:solidFill>
                  <a:schemeClr val="bg1"/>
                </a:solidFill>
              </a:rPr>
            </a:br>
            <a:r>
              <a:rPr lang="en-US" dirty="0">
                <a:solidFill>
                  <a:schemeClr val="bg1"/>
                </a:solidFill>
              </a:rPr>
              <a:t>Biochemical Reactors (</a:t>
            </a:r>
            <a:r>
              <a:rPr lang="en-US" dirty="0" err="1">
                <a:solidFill>
                  <a:schemeClr val="bg1"/>
                </a:solidFill>
              </a:rPr>
              <a:t>BCR</a:t>
            </a:r>
            <a:r>
              <a:rPr lang="en-US" dirty="0">
                <a:solidFill>
                  <a:schemeClr val="bg1"/>
                </a:solidFill>
              </a:rPr>
              <a:t>) Work?</a:t>
            </a:r>
          </a:p>
        </p:txBody>
      </p:sp>
      <p:sp>
        <p:nvSpPr>
          <p:cNvPr id="19" name="Slide Number Placeholder 18">
            <a:extLst>
              <a:ext uri="{FF2B5EF4-FFF2-40B4-BE49-F238E27FC236}">
                <a16:creationId xmlns:a16="http://schemas.microsoft.com/office/drawing/2014/main" id="{F87CA70C-2B81-43CB-8E02-7809BB07D79F}"/>
              </a:ext>
            </a:extLst>
          </p:cNvPr>
          <p:cNvSpPr>
            <a:spLocks noGrp="1"/>
          </p:cNvSpPr>
          <p:nvPr>
            <p:ph type="sldNum" sz="quarter" idx="12"/>
          </p:nvPr>
        </p:nvSpPr>
        <p:spPr/>
        <p:txBody>
          <a:bodyPr/>
          <a:lstStyle/>
          <a:p>
            <a:fld id="{9B3E39EC-4BE2-4DEA-81C0-4ABC0AAB4AC0}" type="slidenum">
              <a:rPr lang="en-AU" smtClean="0"/>
              <a:pPr/>
              <a:t>19</a:t>
            </a:fld>
            <a:endParaRPr lang="en-AU"/>
          </a:p>
        </p:txBody>
      </p:sp>
      <p:sp>
        <p:nvSpPr>
          <p:cNvPr id="16" name="Content Placeholder 3">
            <a:extLst>
              <a:ext uri="{FF2B5EF4-FFF2-40B4-BE49-F238E27FC236}">
                <a16:creationId xmlns:a16="http://schemas.microsoft.com/office/drawing/2014/main" id="{AA954EEC-53D5-415C-9EA1-535C7379600B}"/>
              </a:ext>
            </a:extLst>
          </p:cNvPr>
          <p:cNvSpPr txBox="1">
            <a:spLocks/>
          </p:cNvSpPr>
          <p:nvPr/>
        </p:nvSpPr>
        <p:spPr>
          <a:xfrm>
            <a:off x="558800" y="2026819"/>
            <a:ext cx="4008438" cy="2804361"/>
          </a:xfrm>
          <a:prstGeom prst="rect">
            <a:avLst/>
          </a:prstGeom>
        </p:spPr>
        <p:txBody>
          <a:bodyPr vert="horz" lIns="0" tIns="0" rIns="0" bIns="0" numCol="1" spcCol="182880" rtlCol="0">
            <a:noAutofit/>
          </a:bodyPr>
          <a:lstStyle>
            <a:lvl1pPr marL="216000" indent="-216000" algn="l" defTabSz="914400" rtl="0" eaLnBrk="1" latinLnBrk="0" hangingPunct="1">
              <a:spcBef>
                <a:spcPts val="600"/>
              </a:spcBef>
              <a:spcAft>
                <a:spcPts val="0"/>
              </a:spcAft>
              <a:buClr>
                <a:schemeClr val="tx1">
                  <a:lumMod val="75000"/>
                  <a:lumOff val="25000"/>
                </a:schemeClr>
              </a:buClr>
              <a:buSzPct val="110000"/>
              <a:buFont typeface="Wingdings" panose="05000000000000000000" pitchFamily="2" charset="2"/>
              <a:buChar char="§"/>
              <a:defRPr sz="1800" kern="1200">
                <a:solidFill>
                  <a:schemeClr val="tx1"/>
                </a:solidFill>
                <a:latin typeface="Arial" pitchFamily="34" charset="0"/>
                <a:ea typeface="+mn-ea"/>
                <a:cs typeface="Arial" pitchFamily="34" charset="0"/>
              </a:defRPr>
            </a:lvl1pPr>
            <a:lvl2pPr marL="468000" indent="-216000" algn="l" defTabSz="914400" rtl="0" eaLnBrk="1" latinLnBrk="0" hangingPunct="1">
              <a:spcBef>
                <a:spcPts val="600"/>
              </a:spcBef>
              <a:buClr>
                <a:schemeClr val="tx1"/>
              </a:buClr>
              <a:buFont typeface="Arial" panose="020B0604020202020204" pitchFamily="34" charset="0"/>
              <a:buChar char="‒"/>
              <a:defRPr sz="1800" kern="1200">
                <a:solidFill>
                  <a:schemeClr val="tx1"/>
                </a:solidFill>
                <a:latin typeface="Arial" pitchFamily="34" charset="0"/>
                <a:ea typeface="+mn-ea"/>
                <a:cs typeface="Arial" pitchFamily="34" charset="0"/>
              </a:defRPr>
            </a:lvl2pPr>
            <a:lvl3pPr marL="684000" indent="-180000" algn="l" defTabSz="914400" rtl="0" eaLnBrk="1" latinLnBrk="0" hangingPunct="1">
              <a:spcBef>
                <a:spcPts val="600"/>
              </a:spcBef>
              <a:buClr>
                <a:srgbClr val="6C6F70"/>
              </a:buClr>
              <a:buFont typeface="Arial" pitchFamily="34" charset="0"/>
              <a:buChar char="•"/>
              <a:defRPr sz="1800" kern="1200">
                <a:solidFill>
                  <a:schemeClr val="tx1"/>
                </a:solidFill>
                <a:latin typeface="Arial" pitchFamily="34" charset="0"/>
                <a:ea typeface="+mn-ea"/>
                <a:cs typeface="Arial" pitchFamily="34" charset="0"/>
              </a:defRPr>
            </a:lvl3pPr>
            <a:lvl4pPr marL="972000" indent="-228600" algn="l" defTabSz="914400" rtl="0" eaLnBrk="1" latinLnBrk="0" hangingPunct="1">
              <a:spcBef>
                <a:spcPts val="600"/>
              </a:spcBef>
              <a:buClr>
                <a:srgbClr val="6C6F70"/>
              </a:buClr>
              <a:buFont typeface="Arial" pitchFamily="34" charset="0"/>
              <a:buChar char="–"/>
              <a:defRPr sz="1800" kern="1200">
                <a:solidFill>
                  <a:schemeClr val="tx1"/>
                </a:solidFill>
                <a:latin typeface="Arial" pitchFamily="34" charset="0"/>
                <a:ea typeface="+mn-ea"/>
                <a:cs typeface="Arial" pitchFamily="34" charset="0"/>
              </a:defRPr>
            </a:lvl4pPr>
            <a:lvl5pPr marL="1224000" indent="-228600" algn="l" defTabSz="914400" rtl="0" eaLnBrk="1" latinLnBrk="0" hangingPunct="1">
              <a:spcBef>
                <a:spcPts val="600"/>
              </a:spcBef>
              <a:buClr>
                <a:srgbClr val="6C6F70"/>
              </a:buClr>
              <a:buSzPct val="67000"/>
              <a:buFont typeface="Arial" panose="020B0604020202020204"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148132" lvl="1" indent="-148132">
              <a:spcAft>
                <a:spcPts val="600"/>
              </a:spcAft>
              <a:buClr>
                <a:schemeClr val="tx1">
                  <a:lumMod val="85000"/>
                  <a:lumOff val="15000"/>
                </a:schemeClr>
              </a:buClr>
              <a:buFont typeface="Wingdings" panose="05000000000000000000" pitchFamily="2" charset="2"/>
              <a:buChar char="§"/>
            </a:pPr>
            <a:r>
              <a:rPr lang="en-US" sz="1600" dirty="0">
                <a:solidFill>
                  <a:schemeClr val="tx1">
                    <a:lumMod val="85000"/>
                    <a:lumOff val="15000"/>
                  </a:schemeClr>
                </a:solidFill>
              </a:rPr>
              <a:t>Anaerobic trace metal removal units</a:t>
            </a:r>
          </a:p>
          <a:p>
            <a:pPr marL="148132" lvl="1" indent="-148132">
              <a:spcAft>
                <a:spcPts val="600"/>
              </a:spcAft>
              <a:buClr>
                <a:schemeClr val="tx1">
                  <a:lumMod val="85000"/>
                  <a:lumOff val="15000"/>
                </a:schemeClr>
              </a:buClr>
              <a:buFont typeface="Wingdings" panose="05000000000000000000" pitchFamily="2" charset="2"/>
              <a:buChar char="§"/>
            </a:pPr>
            <a:r>
              <a:rPr lang="en-US" sz="1600" dirty="0">
                <a:solidFill>
                  <a:schemeClr val="tx1">
                    <a:lumMod val="85000"/>
                    <a:lumOff val="15000"/>
                  </a:schemeClr>
                </a:solidFill>
              </a:rPr>
              <a:t>Designed to promote “elemental reducing” </a:t>
            </a:r>
            <a:br>
              <a:rPr lang="en-US" sz="1600" dirty="0">
                <a:solidFill>
                  <a:schemeClr val="tx1">
                    <a:lumMod val="85000"/>
                    <a:lumOff val="15000"/>
                  </a:schemeClr>
                </a:solidFill>
              </a:rPr>
            </a:br>
            <a:r>
              <a:rPr lang="en-US" sz="1600" dirty="0">
                <a:solidFill>
                  <a:schemeClr val="tx1">
                    <a:lumMod val="85000"/>
                    <a:lumOff val="15000"/>
                  </a:schemeClr>
                </a:solidFill>
              </a:rPr>
              <a:t>microorganisms (Fe, Se, </a:t>
            </a:r>
            <a:r>
              <a:rPr lang="en-US" sz="1600" dirty="0" err="1">
                <a:solidFill>
                  <a:schemeClr val="tx1">
                    <a:lumMod val="85000"/>
                    <a:lumOff val="15000"/>
                  </a:schemeClr>
                </a:solidFill>
              </a:rPr>
              <a:t>SO4</a:t>
            </a:r>
            <a:r>
              <a:rPr lang="en-US" sz="1600" dirty="0">
                <a:solidFill>
                  <a:schemeClr val="tx1">
                    <a:lumMod val="85000"/>
                    <a:lumOff val="15000"/>
                  </a:schemeClr>
                </a:solidFill>
              </a:rPr>
              <a:t>)</a:t>
            </a:r>
          </a:p>
          <a:p>
            <a:pPr marL="148132" lvl="1" indent="-148132">
              <a:spcAft>
                <a:spcPts val="600"/>
              </a:spcAft>
              <a:buClr>
                <a:schemeClr val="tx1">
                  <a:lumMod val="85000"/>
                  <a:lumOff val="15000"/>
                </a:schemeClr>
              </a:buClr>
              <a:buFont typeface="Wingdings" panose="05000000000000000000" pitchFamily="2" charset="2"/>
              <a:buChar char="§"/>
            </a:pPr>
            <a:r>
              <a:rPr lang="en-US" sz="1600" dirty="0">
                <a:solidFill>
                  <a:schemeClr val="tx1">
                    <a:lumMod val="85000"/>
                    <a:lumOff val="15000"/>
                  </a:schemeClr>
                </a:solidFill>
              </a:rPr>
              <a:t>Removal of trace metals as either sulfide or elemental precipitates</a:t>
            </a:r>
          </a:p>
          <a:p>
            <a:pPr marL="148132" lvl="1" indent="-148132">
              <a:spcAft>
                <a:spcPts val="600"/>
              </a:spcAft>
              <a:buClr>
                <a:schemeClr val="tx1">
                  <a:lumMod val="85000"/>
                  <a:lumOff val="15000"/>
                </a:schemeClr>
              </a:buClr>
              <a:buFont typeface="Wingdings" panose="05000000000000000000" pitchFamily="2" charset="2"/>
              <a:buChar char="§"/>
            </a:pPr>
            <a:r>
              <a:rPr lang="en-US" sz="1600" dirty="0">
                <a:solidFill>
                  <a:schemeClr val="tx1">
                    <a:lumMod val="85000"/>
                    <a:lumOff val="15000"/>
                  </a:schemeClr>
                </a:solidFill>
              </a:rPr>
              <a:t>Designed using empirically-based loading models </a:t>
            </a:r>
          </a:p>
          <a:p>
            <a:pPr marL="148132" lvl="1" indent="-148132">
              <a:spcAft>
                <a:spcPts val="600"/>
              </a:spcAft>
              <a:buClr>
                <a:schemeClr val="tx1">
                  <a:lumMod val="85000"/>
                  <a:lumOff val="15000"/>
                </a:schemeClr>
              </a:buClr>
              <a:buFont typeface="Wingdings" panose="05000000000000000000" pitchFamily="2" charset="2"/>
              <a:buChar char="§"/>
            </a:pPr>
            <a:r>
              <a:rPr lang="en-US" sz="1600" dirty="0">
                <a:solidFill>
                  <a:schemeClr val="tx1">
                    <a:lumMod val="85000"/>
                    <a:lumOff val="15000"/>
                  </a:schemeClr>
                </a:solidFill>
              </a:rPr>
              <a:t>Typically 1 – 4 day hydraulic residence time (load based)</a:t>
            </a:r>
          </a:p>
          <a:p>
            <a:pPr marL="148132" lvl="1" indent="-148132">
              <a:spcAft>
                <a:spcPts val="600"/>
              </a:spcAft>
              <a:buClr>
                <a:schemeClr val="tx1">
                  <a:lumMod val="85000"/>
                  <a:lumOff val="15000"/>
                </a:schemeClr>
              </a:buClr>
              <a:buFont typeface="Wingdings" panose="05000000000000000000" pitchFamily="2" charset="2"/>
              <a:buChar char="§"/>
            </a:pPr>
            <a:r>
              <a:rPr lang="en-US" sz="1600" dirty="0">
                <a:solidFill>
                  <a:schemeClr val="tx1">
                    <a:lumMod val="85000"/>
                    <a:lumOff val="15000"/>
                  </a:schemeClr>
                </a:solidFill>
              </a:rPr>
              <a:t>Removal of hydrolysable metals (Fe, Al) in </a:t>
            </a:r>
            <a:br>
              <a:rPr lang="en-US" sz="1600" dirty="0">
                <a:solidFill>
                  <a:schemeClr val="tx1">
                    <a:lumMod val="85000"/>
                    <a:lumOff val="15000"/>
                  </a:schemeClr>
                </a:solidFill>
              </a:rPr>
            </a:br>
            <a:r>
              <a:rPr lang="en-US" sz="1600" dirty="0">
                <a:solidFill>
                  <a:schemeClr val="tx1">
                    <a:lumMod val="85000"/>
                    <a:lumOff val="15000"/>
                  </a:schemeClr>
                </a:solidFill>
              </a:rPr>
              <a:t>pretreatment units</a:t>
            </a:r>
          </a:p>
        </p:txBody>
      </p:sp>
      <p:sp>
        <p:nvSpPr>
          <p:cNvPr id="14" name="Rectangle 3">
            <a:extLst>
              <a:ext uri="{FF2B5EF4-FFF2-40B4-BE49-F238E27FC236}">
                <a16:creationId xmlns:a16="http://schemas.microsoft.com/office/drawing/2014/main" id="{B8E537AE-7515-4952-90EB-C3EDCBA569D3}"/>
              </a:ext>
            </a:extLst>
          </p:cNvPr>
          <p:cNvSpPr txBox="1">
            <a:spLocks noChangeArrowheads="1"/>
          </p:cNvSpPr>
          <p:nvPr/>
        </p:nvSpPr>
        <p:spPr>
          <a:xfrm>
            <a:off x="5377699" y="2585411"/>
            <a:ext cx="7019138" cy="2383499"/>
          </a:xfrm>
          <a:prstGeom prst="rect">
            <a:avLst/>
          </a:prstGeom>
        </p:spPr>
        <p:txBody>
          <a:bodyPr vert="horz" lIns="0" tIns="0" rIns="0" bIns="0" rtlCol="0">
            <a:noAutofit/>
          </a:bodyPr>
          <a:lstStyle>
            <a:lvl1pPr marL="230188" indent="-230188" algn="l" defTabSz="914400" rtl="0" eaLnBrk="1" latinLnBrk="0" hangingPunct="1">
              <a:spcBef>
                <a:spcPts val="600"/>
              </a:spcBef>
              <a:spcAft>
                <a:spcPts val="600"/>
              </a:spcAft>
              <a:buClr>
                <a:schemeClr val="tx1">
                  <a:lumMod val="75000"/>
                  <a:lumOff val="25000"/>
                </a:schemeClr>
              </a:buClr>
              <a:buSzPct val="110000"/>
              <a:buFont typeface="Arial" panose="020B0604020202020204" pitchFamily="34" charset="0"/>
              <a:buChar char="•"/>
              <a:defRPr sz="2400" kern="1200">
                <a:solidFill>
                  <a:schemeClr val="tx1"/>
                </a:solidFill>
                <a:latin typeface="Arial" pitchFamily="34" charset="0"/>
                <a:ea typeface="+mn-ea"/>
                <a:cs typeface="Arial" pitchFamily="34" charset="0"/>
              </a:defRPr>
            </a:lvl1pPr>
            <a:lvl2pPr marL="594900" indent="-342900" algn="l" defTabSz="914400" rtl="0" eaLnBrk="1" latinLnBrk="0" hangingPunct="1">
              <a:spcBef>
                <a:spcPts val="600"/>
              </a:spcBef>
              <a:spcAft>
                <a:spcPts val="600"/>
              </a:spcAft>
              <a:buClr>
                <a:schemeClr val="tx1"/>
              </a:buClr>
              <a:buFont typeface="Arial" panose="020B0604020202020204" pitchFamily="34" charset="0"/>
              <a:buChar char="‒"/>
              <a:defRPr lang="en-US" sz="2000" kern="1200" dirty="0">
                <a:solidFill>
                  <a:schemeClr val="tx1"/>
                </a:solidFill>
                <a:latin typeface="Arial" pitchFamily="34" charset="0"/>
                <a:ea typeface="+mn-ea"/>
                <a:cs typeface="Arial" pitchFamily="34" charset="0"/>
              </a:defRPr>
            </a:lvl2pPr>
            <a:lvl3pPr marL="789750" indent="-285750" algn="l" defTabSz="914400" rtl="0" eaLnBrk="1" latinLnBrk="0" hangingPunct="1">
              <a:spcBef>
                <a:spcPts val="600"/>
              </a:spcBef>
              <a:spcAft>
                <a:spcPts val="600"/>
              </a:spcAft>
              <a:buClr>
                <a:srgbClr val="6C6F70"/>
              </a:buClr>
              <a:buFont typeface="Arial" pitchFamily="34" charset="0"/>
              <a:buChar char="•"/>
              <a:defRPr lang="en-US" sz="1800" kern="1200" dirty="0">
                <a:solidFill>
                  <a:schemeClr val="tx1"/>
                </a:solidFill>
                <a:latin typeface="Arial" pitchFamily="34" charset="0"/>
                <a:ea typeface="+mn-ea"/>
                <a:cs typeface="Arial" pitchFamily="34" charset="0"/>
              </a:defRPr>
            </a:lvl3pPr>
            <a:lvl4pPr marL="1029150" indent="-285750" algn="l" defTabSz="914400" rtl="0" eaLnBrk="1" latinLnBrk="0" hangingPunct="1">
              <a:spcBef>
                <a:spcPts val="600"/>
              </a:spcBef>
              <a:spcAft>
                <a:spcPts val="600"/>
              </a:spcAft>
              <a:buClr>
                <a:srgbClr val="6C6F70"/>
              </a:buClr>
              <a:buFont typeface="Arial" pitchFamily="34" charset="0"/>
              <a:buChar char="–"/>
              <a:defRPr lang="en-US" sz="1600" kern="1200" dirty="0">
                <a:solidFill>
                  <a:schemeClr val="tx1"/>
                </a:solidFill>
                <a:latin typeface="Arial" pitchFamily="34" charset="0"/>
                <a:ea typeface="+mn-ea"/>
                <a:cs typeface="Arial" pitchFamily="34" charset="0"/>
              </a:defRPr>
            </a:lvl4pPr>
            <a:lvl5pPr marL="1296000" indent="-228600" algn="l" defTabSz="914400" rtl="0" eaLnBrk="1" latinLnBrk="0" hangingPunct="1">
              <a:spcBef>
                <a:spcPts val="600"/>
              </a:spcBef>
              <a:buClr>
                <a:srgbClr val="6C6F70"/>
              </a:buClr>
              <a:buSzPct val="67000"/>
              <a:buFont typeface="Arial" panose="020B0604020202020204"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1600"/>
              </a:spcAft>
              <a:buNone/>
            </a:pPr>
            <a:r>
              <a:rPr lang="en-US" sz="3199" b="1" dirty="0">
                <a:solidFill>
                  <a:schemeClr val="tx1">
                    <a:lumMod val="85000"/>
                    <a:lumOff val="15000"/>
                  </a:schemeClr>
                </a:solidFill>
              </a:rPr>
              <a:t>H</a:t>
            </a:r>
            <a:r>
              <a:rPr lang="en-US" sz="3199" b="1" baseline="30000" dirty="0">
                <a:solidFill>
                  <a:schemeClr val="tx1">
                    <a:lumMod val="85000"/>
                    <a:lumOff val="15000"/>
                  </a:schemeClr>
                </a:solidFill>
              </a:rPr>
              <a:t>+</a:t>
            </a:r>
            <a:r>
              <a:rPr lang="en-US" sz="3199" b="1" dirty="0">
                <a:solidFill>
                  <a:schemeClr val="tx1">
                    <a:lumMod val="85000"/>
                    <a:lumOff val="15000"/>
                  </a:schemeClr>
                </a:solidFill>
              </a:rPr>
              <a:t> + HS</a:t>
            </a:r>
            <a:r>
              <a:rPr lang="en-US" sz="3199" b="1" baseline="30000" dirty="0">
                <a:solidFill>
                  <a:schemeClr val="tx1">
                    <a:lumMod val="85000"/>
                    <a:lumOff val="15000"/>
                  </a:schemeClr>
                </a:solidFill>
              </a:rPr>
              <a:t>- </a:t>
            </a:r>
            <a:r>
              <a:rPr lang="en-US" sz="3199" b="1" dirty="0">
                <a:solidFill>
                  <a:schemeClr val="tx1">
                    <a:lumMod val="85000"/>
                    <a:lumOff val="15000"/>
                  </a:schemeClr>
                </a:solidFill>
                <a:cs typeface="Arial" charset="0"/>
              </a:rPr>
              <a:t>→ </a:t>
            </a:r>
            <a:r>
              <a:rPr lang="en-US" sz="3199" b="1" dirty="0" err="1">
                <a:solidFill>
                  <a:schemeClr val="tx1">
                    <a:lumMod val="85000"/>
                    <a:lumOff val="15000"/>
                  </a:schemeClr>
                </a:solidFill>
                <a:cs typeface="Arial" charset="0"/>
              </a:rPr>
              <a:t>H</a:t>
            </a:r>
            <a:r>
              <a:rPr lang="en-US" sz="3199" b="1" baseline="-25000" dirty="0" err="1">
                <a:solidFill>
                  <a:schemeClr val="tx1">
                    <a:lumMod val="85000"/>
                    <a:lumOff val="15000"/>
                  </a:schemeClr>
                </a:solidFill>
                <a:cs typeface="Arial" charset="0"/>
              </a:rPr>
              <a:t>2</a:t>
            </a:r>
            <a:r>
              <a:rPr lang="en-US" sz="3199" b="1" dirty="0" err="1">
                <a:solidFill>
                  <a:schemeClr val="tx1">
                    <a:lumMod val="85000"/>
                    <a:lumOff val="15000"/>
                  </a:schemeClr>
                </a:solidFill>
                <a:cs typeface="Arial" charset="0"/>
              </a:rPr>
              <a:t>S</a:t>
            </a:r>
            <a:endParaRPr lang="en-US" sz="3199" b="1" dirty="0">
              <a:solidFill>
                <a:schemeClr val="tx1">
                  <a:lumMod val="85000"/>
                  <a:lumOff val="15000"/>
                </a:schemeClr>
              </a:solidFill>
              <a:cs typeface="Arial" charset="0"/>
            </a:endParaRPr>
          </a:p>
          <a:p>
            <a:pPr marL="0" indent="0">
              <a:spcAft>
                <a:spcPts val="1600"/>
              </a:spcAft>
              <a:buNone/>
            </a:pPr>
            <a:r>
              <a:rPr lang="en-US" sz="3199" b="1" dirty="0" err="1">
                <a:solidFill>
                  <a:schemeClr val="tx1">
                    <a:lumMod val="85000"/>
                    <a:lumOff val="15000"/>
                  </a:schemeClr>
                </a:solidFill>
                <a:cs typeface="Arial" charset="0"/>
              </a:rPr>
              <a:t>H</a:t>
            </a:r>
            <a:r>
              <a:rPr lang="en-US" sz="3199" b="1" baseline="-25000" dirty="0" err="1">
                <a:solidFill>
                  <a:schemeClr val="tx1">
                    <a:lumMod val="85000"/>
                    <a:lumOff val="15000"/>
                  </a:schemeClr>
                </a:solidFill>
                <a:cs typeface="Arial" charset="0"/>
              </a:rPr>
              <a:t>2</a:t>
            </a:r>
            <a:r>
              <a:rPr lang="en-US" sz="3199" b="1" dirty="0" err="1">
                <a:solidFill>
                  <a:schemeClr val="tx1">
                    <a:lumMod val="85000"/>
                    <a:lumOff val="15000"/>
                  </a:schemeClr>
                </a:solidFill>
                <a:cs typeface="Arial" charset="0"/>
              </a:rPr>
              <a:t>S</a:t>
            </a:r>
            <a:r>
              <a:rPr lang="en-US" sz="3199" b="1" dirty="0">
                <a:solidFill>
                  <a:schemeClr val="tx1">
                    <a:lumMod val="85000"/>
                    <a:lumOff val="15000"/>
                  </a:schemeClr>
                </a:solidFill>
                <a:cs typeface="Arial" charset="0"/>
              </a:rPr>
              <a:t> + </a:t>
            </a:r>
            <a:r>
              <a:rPr lang="en-US" sz="3199" b="1" dirty="0" err="1">
                <a:solidFill>
                  <a:schemeClr val="tx1">
                    <a:lumMod val="85000"/>
                    <a:lumOff val="15000"/>
                  </a:schemeClr>
                </a:solidFill>
                <a:cs typeface="Arial" charset="0"/>
              </a:rPr>
              <a:t>M</a:t>
            </a:r>
            <a:r>
              <a:rPr lang="en-US" sz="3199" b="1" baseline="30000" dirty="0" err="1">
                <a:solidFill>
                  <a:schemeClr val="tx1">
                    <a:lumMod val="85000"/>
                    <a:lumOff val="15000"/>
                  </a:schemeClr>
                </a:solidFill>
                <a:cs typeface="Arial" charset="0"/>
              </a:rPr>
              <a:t>2</a:t>
            </a:r>
            <a:r>
              <a:rPr lang="en-US" sz="3199" b="1" baseline="30000" dirty="0">
                <a:solidFill>
                  <a:schemeClr val="tx1">
                    <a:lumMod val="85000"/>
                    <a:lumOff val="15000"/>
                  </a:schemeClr>
                </a:solidFill>
                <a:cs typeface="Arial" charset="0"/>
              </a:rPr>
              <a:t>+</a:t>
            </a:r>
            <a:r>
              <a:rPr lang="en-US" sz="3199" b="1" dirty="0">
                <a:solidFill>
                  <a:schemeClr val="tx1">
                    <a:lumMod val="85000"/>
                    <a:lumOff val="15000"/>
                  </a:schemeClr>
                </a:solidFill>
                <a:cs typeface="Arial" charset="0"/>
              </a:rPr>
              <a:t> → MS</a:t>
            </a:r>
            <a:r>
              <a:rPr lang="en-US" sz="3199" b="1" baseline="-25000" dirty="0">
                <a:solidFill>
                  <a:schemeClr val="tx1">
                    <a:lumMod val="85000"/>
                    <a:lumOff val="15000"/>
                  </a:schemeClr>
                </a:solidFill>
                <a:cs typeface="Arial" charset="0"/>
              </a:rPr>
              <a:t>(s)</a:t>
            </a:r>
            <a:r>
              <a:rPr lang="en-US" sz="3199" b="1" dirty="0">
                <a:solidFill>
                  <a:schemeClr val="tx1">
                    <a:lumMod val="85000"/>
                    <a:lumOff val="15000"/>
                  </a:schemeClr>
                </a:solidFill>
                <a:cs typeface="Arial" charset="0"/>
              </a:rPr>
              <a:t> + </a:t>
            </a:r>
            <a:r>
              <a:rPr lang="en-US" sz="3199" b="1" dirty="0" err="1">
                <a:solidFill>
                  <a:schemeClr val="tx1">
                    <a:lumMod val="85000"/>
                    <a:lumOff val="15000"/>
                  </a:schemeClr>
                </a:solidFill>
                <a:cs typeface="Arial" charset="0"/>
              </a:rPr>
              <a:t>2H</a:t>
            </a:r>
            <a:r>
              <a:rPr lang="en-US" sz="3199" b="1" baseline="30000" dirty="0">
                <a:solidFill>
                  <a:schemeClr val="tx1">
                    <a:lumMod val="85000"/>
                    <a:lumOff val="15000"/>
                  </a:schemeClr>
                </a:solidFill>
                <a:cs typeface="Arial" charset="0"/>
              </a:rPr>
              <a:t>+</a:t>
            </a:r>
          </a:p>
          <a:p>
            <a:pPr marL="0" indent="0">
              <a:spcAft>
                <a:spcPts val="1600"/>
              </a:spcAft>
              <a:buNone/>
            </a:pPr>
            <a:r>
              <a:rPr lang="en-US" sz="3199" b="1" dirty="0">
                <a:solidFill>
                  <a:schemeClr val="tx1">
                    <a:lumMod val="85000"/>
                    <a:lumOff val="15000"/>
                  </a:schemeClr>
                </a:solidFill>
              </a:rPr>
              <a:t>e.g.    </a:t>
            </a:r>
            <a:r>
              <a:rPr lang="en-US" sz="3199" b="1" dirty="0" err="1">
                <a:solidFill>
                  <a:schemeClr val="tx1">
                    <a:lumMod val="85000"/>
                    <a:lumOff val="15000"/>
                  </a:schemeClr>
                </a:solidFill>
              </a:rPr>
              <a:t>H</a:t>
            </a:r>
            <a:r>
              <a:rPr lang="en-US" sz="3199" b="1" baseline="-25000" dirty="0" err="1">
                <a:solidFill>
                  <a:schemeClr val="tx1">
                    <a:lumMod val="85000"/>
                    <a:lumOff val="15000"/>
                  </a:schemeClr>
                </a:solidFill>
              </a:rPr>
              <a:t>2</a:t>
            </a:r>
            <a:r>
              <a:rPr lang="en-US" sz="3199" b="1" dirty="0" err="1">
                <a:solidFill>
                  <a:schemeClr val="tx1">
                    <a:lumMod val="85000"/>
                    <a:lumOff val="15000"/>
                  </a:schemeClr>
                </a:solidFill>
              </a:rPr>
              <a:t>S</a:t>
            </a:r>
            <a:r>
              <a:rPr lang="en-US" sz="3199" b="1" dirty="0">
                <a:solidFill>
                  <a:schemeClr val="tx1">
                    <a:lumMod val="85000"/>
                    <a:lumOff val="15000"/>
                  </a:schemeClr>
                </a:solidFill>
              </a:rPr>
              <a:t> + </a:t>
            </a:r>
            <a:r>
              <a:rPr lang="en-US" sz="3199" b="1" dirty="0" err="1">
                <a:solidFill>
                  <a:schemeClr val="tx1">
                    <a:lumMod val="85000"/>
                    <a:lumOff val="15000"/>
                  </a:schemeClr>
                </a:solidFill>
              </a:rPr>
              <a:t>Pb</a:t>
            </a:r>
            <a:r>
              <a:rPr lang="en-US" sz="3199" b="1" baseline="30000" dirty="0" err="1">
                <a:solidFill>
                  <a:schemeClr val="tx1">
                    <a:lumMod val="85000"/>
                    <a:lumOff val="15000"/>
                  </a:schemeClr>
                </a:solidFill>
              </a:rPr>
              <a:t>2</a:t>
            </a:r>
            <a:r>
              <a:rPr lang="en-US" sz="3199" b="1" baseline="30000" dirty="0">
                <a:solidFill>
                  <a:schemeClr val="tx1">
                    <a:lumMod val="85000"/>
                    <a:lumOff val="15000"/>
                  </a:schemeClr>
                </a:solidFill>
              </a:rPr>
              <a:t>+ </a:t>
            </a:r>
            <a:r>
              <a:rPr lang="en-US" sz="3199" b="1" dirty="0">
                <a:solidFill>
                  <a:schemeClr val="tx1">
                    <a:lumMod val="85000"/>
                    <a:lumOff val="15000"/>
                  </a:schemeClr>
                </a:solidFill>
                <a:cs typeface="Arial" charset="0"/>
              </a:rPr>
              <a:t>→</a:t>
            </a:r>
            <a:r>
              <a:rPr lang="en-US" sz="3199" b="1" dirty="0">
                <a:solidFill>
                  <a:schemeClr val="tx1">
                    <a:lumMod val="85000"/>
                    <a:lumOff val="15000"/>
                  </a:schemeClr>
                </a:solidFill>
                <a:sym typeface="Wingdings" pitchFamily="2" charset="2"/>
              </a:rPr>
              <a:t> </a:t>
            </a:r>
            <a:r>
              <a:rPr lang="en-US" sz="3199" b="1" dirty="0" err="1">
                <a:solidFill>
                  <a:schemeClr val="tx1">
                    <a:lumMod val="85000"/>
                    <a:lumOff val="15000"/>
                  </a:schemeClr>
                </a:solidFill>
                <a:sym typeface="Wingdings" pitchFamily="2" charset="2"/>
              </a:rPr>
              <a:t>PbS</a:t>
            </a:r>
            <a:r>
              <a:rPr lang="en-US" sz="3199" b="1" dirty="0">
                <a:solidFill>
                  <a:schemeClr val="tx1">
                    <a:lumMod val="85000"/>
                    <a:lumOff val="15000"/>
                  </a:schemeClr>
                </a:solidFill>
                <a:sym typeface="Wingdings" pitchFamily="2" charset="2"/>
              </a:rPr>
              <a:t> + </a:t>
            </a:r>
            <a:r>
              <a:rPr lang="en-US" sz="3199" b="1" dirty="0" err="1">
                <a:solidFill>
                  <a:schemeClr val="tx1">
                    <a:lumMod val="85000"/>
                    <a:lumOff val="15000"/>
                  </a:schemeClr>
                </a:solidFill>
                <a:sym typeface="Wingdings" pitchFamily="2" charset="2"/>
              </a:rPr>
              <a:t>2H</a:t>
            </a:r>
            <a:r>
              <a:rPr lang="en-US" sz="3199" b="1" baseline="30000" dirty="0">
                <a:solidFill>
                  <a:schemeClr val="tx1">
                    <a:lumMod val="85000"/>
                    <a:lumOff val="15000"/>
                  </a:schemeClr>
                </a:solidFill>
                <a:sym typeface="Wingdings" pitchFamily="2" charset="2"/>
              </a:rPr>
              <a:t>+</a:t>
            </a:r>
          </a:p>
        </p:txBody>
      </p:sp>
    </p:spTree>
    <p:extLst>
      <p:ext uri="{BB962C8B-B14F-4D97-AF65-F5344CB8AC3E}">
        <p14:creationId xmlns:p14="http://schemas.microsoft.com/office/powerpoint/2010/main" val="273231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23">
            <a:extLst>
              <a:ext uri="{FF2B5EF4-FFF2-40B4-BE49-F238E27FC236}">
                <a16:creationId xmlns:a16="http://schemas.microsoft.com/office/drawing/2014/main" id="{80220905-A799-4F4F-B8A8-CB1555F859D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195986" y="1846593"/>
            <a:ext cx="5396598" cy="4015507"/>
          </a:xfrm>
          <a:prstGeom prst="rect">
            <a:avLst/>
          </a:prstGeom>
        </p:spPr>
      </p:pic>
      <p:sp>
        <p:nvSpPr>
          <p:cNvPr id="15" name="Title 14">
            <a:extLst>
              <a:ext uri="{FF2B5EF4-FFF2-40B4-BE49-F238E27FC236}">
                <a16:creationId xmlns:a16="http://schemas.microsoft.com/office/drawing/2014/main" id="{1F48A140-6680-4A67-832B-34F85DB614BA}"/>
              </a:ext>
            </a:extLst>
          </p:cNvPr>
          <p:cNvSpPr>
            <a:spLocks noGrp="1"/>
          </p:cNvSpPr>
          <p:nvPr>
            <p:ph type="title"/>
          </p:nvPr>
        </p:nvSpPr>
        <p:spPr>
          <a:xfrm>
            <a:off x="558655" y="431800"/>
            <a:ext cx="6043626" cy="1264102"/>
          </a:xfrm>
        </p:spPr>
        <p:txBody>
          <a:bodyPr/>
          <a:lstStyle/>
          <a:p>
            <a:r>
              <a:rPr lang="en-US" sz="2000" b="0" dirty="0">
                <a:solidFill>
                  <a:schemeClr val="tx1">
                    <a:lumMod val="85000"/>
                    <a:lumOff val="15000"/>
                  </a:schemeClr>
                </a:solidFill>
                <a:latin typeface="+mj-lt"/>
              </a:rPr>
              <a:t>Health and Safety Moment </a:t>
            </a:r>
            <a:br>
              <a:rPr lang="en-US" dirty="0">
                <a:solidFill>
                  <a:schemeClr val="tx1">
                    <a:lumMod val="85000"/>
                    <a:lumOff val="15000"/>
                  </a:schemeClr>
                </a:solidFill>
                <a:latin typeface="+mj-lt"/>
              </a:rPr>
            </a:br>
            <a:r>
              <a:rPr lang="en-US" sz="2800" b="0" dirty="0">
                <a:solidFill>
                  <a:schemeClr val="tx1">
                    <a:lumMod val="85000"/>
                    <a:lumOff val="15000"/>
                  </a:schemeClr>
                </a:solidFill>
              </a:rPr>
              <a:t>Biological Hazards</a:t>
            </a:r>
            <a:endParaRPr lang="en-US" b="0" dirty="0">
              <a:solidFill>
                <a:schemeClr val="tx1">
                  <a:lumMod val="85000"/>
                  <a:lumOff val="15000"/>
                </a:schemeClr>
              </a:solidFill>
            </a:endParaRPr>
          </a:p>
        </p:txBody>
      </p:sp>
      <p:sp>
        <p:nvSpPr>
          <p:cNvPr id="3" name="Content Placeholder 2">
            <a:extLst>
              <a:ext uri="{FF2B5EF4-FFF2-40B4-BE49-F238E27FC236}">
                <a16:creationId xmlns:a16="http://schemas.microsoft.com/office/drawing/2014/main" id="{9E509CC2-FCDB-45D6-8404-B5EA38110C21}"/>
              </a:ext>
            </a:extLst>
          </p:cNvPr>
          <p:cNvSpPr>
            <a:spLocks noGrp="1"/>
          </p:cNvSpPr>
          <p:nvPr>
            <p:ph idx="1"/>
          </p:nvPr>
        </p:nvSpPr>
        <p:spPr>
          <a:xfrm>
            <a:off x="558656" y="1749014"/>
            <a:ext cx="5421488" cy="1418930"/>
          </a:xfrm>
        </p:spPr>
        <p:txBody>
          <a:bodyPr/>
          <a:lstStyle/>
          <a:p>
            <a:pPr marL="0" indent="0">
              <a:buNone/>
            </a:pPr>
            <a:r>
              <a:rPr lang="en-US" b="1" dirty="0">
                <a:solidFill>
                  <a:schemeClr val="tx1">
                    <a:lumMod val="85000"/>
                    <a:lumOff val="15000"/>
                  </a:schemeClr>
                </a:solidFill>
              </a:rPr>
              <a:t>Can you spot </a:t>
            </a:r>
            <a:br>
              <a:rPr lang="en-US" b="1" dirty="0">
                <a:solidFill>
                  <a:schemeClr val="tx1">
                    <a:lumMod val="85000"/>
                    <a:lumOff val="15000"/>
                  </a:schemeClr>
                </a:solidFill>
              </a:rPr>
            </a:br>
            <a:r>
              <a:rPr lang="en-US" b="1" dirty="0">
                <a:solidFill>
                  <a:schemeClr val="tx1">
                    <a:lumMod val="85000"/>
                    <a:lumOff val="15000"/>
                  </a:schemeClr>
                </a:solidFill>
              </a:rPr>
              <a:t>the copperhead?</a:t>
            </a:r>
          </a:p>
        </p:txBody>
      </p:sp>
      <p:sp>
        <p:nvSpPr>
          <p:cNvPr id="4" name="TextBox 3">
            <a:extLst>
              <a:ext uri="{FF2B5EF4-FFF2-40B4-BE49-F238E27FC236}">
                <a16:creationId xmlns:a16="http://schemas.microsoft.com/office/drawing/2014/main" id="{2CD04BAE-FB65-427D-A784-168183A60423}"/>
              </a:ext>
            </a:extLst>
          </p:cNvPr>
          <p:cNvSpPr txBox="1"/>
          <p:nvPr/>
        </p:nvSpPr>
        <p:spPr>
          <a:xfrm>
            <a:off x="558656" y="3221056"/>
            <a:ext cx="5072123" cy="2759282"/>
          </a:xfrm>
          <a:prstGeom prst="rect">
            <a:avLst/>
          </a:prstGeom>
          <a:noFill/>
        </p:spPr>
        <p:txBody>
          <a:bodyPr wrap="square" lIns="0" tIns="0" rIns="0" bIns="0" rtlCol="0">
            <a:spAutoFit/>
          </a:bodyPr>
          <a:lstStyle/>
          <a:p>
            <a:pPr marL="0" lvl="1">
              <a:spcBef>
                <a:spcPts val="600"/>
              </a:spcBef>
              <a:spcAft>
                <a:spcPts val="600"/>
              </a:spcAft>
            </a:pPr>
            <a:r>
              <a:rPr lang="en-US" sz="2133" dirty="0">
                <a:solidFill>
                  <a:schemeClr val="tx1">
                    <a:lumMod val="85000"/>
                    <a:lumOff val="15000"/>
                  </a:schemeClr>
                </a:solidFill>
              </a:rPr>
              <a:t>Found in much of </a:t>
            </a:r>
            <a:r>
              <a:rPr lang="en-US" sz="2133" b="1" dirty="0">
                <a:solidFill>
                  <a:schemeClr val="tx1">
                    <a:lumMod val="85000"/>
                    <a:lumOff val="15000"/>
                  </a:schemeClr>
                </a:solidFill>
              </a:rPr>
              <a:t>North America</a:t>
            </a:r>
          </a:p>
          <a:p>
            <a:pPr marL="0" lvl="1">
              <a:spcBef>
                <a:spcPts val="600"/>
              </a:spcBef>
              <a:spcAft>
                <a:spcPts val="600"/>
              </a:spcAft>
            </a:pPr>
            <a:r>
              <a:rPr lang="en-US" sz="2133" dirty="0">
                <a:solidFill>
                  <a:schemeClr val="tx1">
                    <a:lumMod val="85000"/>
                    <a:lumOff val="15000"/>
                  </a:schemeClr>
                </a:solidFill>
              </a:rPr>
              <a:t>Pit viper, typically </a:t>
            </a:r>
            <a:r>
              <a:rPr lang="en-US" sz="2133" b="1" dirty="0">
                <a:solidFill>
                  <a:schemeClr val="tx1">
                    <a:lumMod val="85000"/>
                    <a:lumOff val="15000"/>
                  </a:schemeClr>
                </a:solidFill>
              </a:rPr>
              <a:t>2 to 4 feet in length</a:t>
            </a:r>
          </a:p>
          <a:p>
            <a:pPr marL="0" lvl="1">
              <a:spcBef>
                <a:spcPts val="600"/>
              </a:spcBef>
              <a:spcAft>
                <a:spcPts val="600"/>
              </a:spcAft>
            </a:pPr>
            <a:r>
              <a:rPr lang="en-US" sz="2133" b="1" dirty="0">
                <a:solidFill>
                  <a:schemeClr val="tx1">
                    <a:lumMod val="85000"/>
                    <a:lumOff val="15000"/>
                  </a:schemeClr>
                </a:solidFill>
              </a:rPr>
              <a:t>Hemolytic venom </a:t>
            </a:r>
            <a:r>
              <a:rPr lang="en-US" sz="2133" dirty="0">
                <a:solidFill>
                  <a:schemeClr val="tx1">
                    <a:lumMod val="85000"/>
                    <a:lumOff val="15000"/>
                  </a:schemeClr>
                </a:solidFill>
              </a:rPr>
              <a:t>(destroys red corpuscles)</a:t>
            </a:r>
          </a:p>
          <a:p>
            <a:pPr marL="0" lvl="1">
              <a:spcBef>
                <a:spcPts val="600"/>
              </a:spcBef>
              <a:spcAft>
                <a:spcPts val="600"/>
              </a:spcAft>
            </a:pPr>
            <a:r>
              <a:rPr lang="en-US" sz="2133" dirty="0">
                <a:solidFill>
                  <a:schemeClr val="tx1">
                    <a:lumMod val="85000"/>
                    <a:lumOff val="15000"/>
                  </a:schemeClr>
                </a:solidFill>
              </a:rPr>
              <a:t>Bite is not usually fatal to humans, </a:t>
            </a:r>
            <a:br>
              <a:rPr lang="en-US" sz="2133" dirty="0">
                <a:solidFill>
                  <a:schemeClr val="tx1">
                    <a:lumMod val="85000"/>
                    <a:lumOff val="15000"/>
                  </a:schemeClr>
                </a:solidFill>
              </a:rPr>
            </a:br>
            <a:r>
              <a:rPr lang="en-US" sz="2133" dirty="0">
                <a:solidFill>
                  <a:schemeClr val="tx1">
                    <a:lumMod val="85000"/>
                    <a:lumOff val="15000"/>
                  </a:schemeClr>
                </a:solidFill>
              </a:rPr>
              <a:t>but </a:t>
            </a:r>
            <a:r>
              <a:rPr lang="en-US" sz="2133" b="1" dirty="0">
                <a:solidFill>
                  <a:schemeClr val="tx1">
                    <a:lumMod val="85000"/>
                    <a:lumOff val="15000"/>
                  </a:schemeClr>
                </a:solidFill>
              </a:rPr>
              <a:t>long and painful recovery </a:t>
            </a:r>
            <a:br>
              <a:rPr lang="en-US" sz="2133" b="1" dirty="0">
                <a:solidFill>
                  <a:schemeClr val="tx1">
                    <a:lumMod val="85000"/>
                    <a:lumOff val="15000"/>
                  </a:schemeClr>
                </a:solidFill>
              </a:rPr>
            </a:br>
            <a:r>
              <a:rPr lang="en-US" sz="2133" b="1" dirty="0">
                <a:solidFill>
                  <a:schemeClr val="tx1">
                    <a:lumMod val="85000"/>
                    <a:lumOff val="15000"/>
                  </a:schemeClr>
                </a:solidFill>
              </a:rPr>
              <a:t>is common</a:t>
            </a:r>
            <a:r>
              <a:rPr lang="en-US" sz="2133" dirty="0">
                <a:solidFill>
                  <a:schemeClr val="tx1">
                    <a:lumMod val="85000"/>
                    <a:lumOff val="15000"/>
                  </a:schemeClr>
                </a:solidFill>
              </a:rPr>
              <a:t>.</a:t>
            </a:r>
          </a:p>
        </p:txBody>
      </p:sp>
      <p:sp>
        <p:nvSpPr>
          <p:cNvPr id="7" name="Slide Number Placeholder 6">
            <a:extLst>
              <a:ext uri="{FF2B5EF4-FFF2-40B4-BE49-F238E27FC236}">
                <a16:creationId xmlns:a16="http://schemas.microsoft.com/office/drawing/2014/main" id="{92FAACAD-5D8F-4C48-BADB-439F26ECDEDA}"/>
              </a:ext>
            </a:extLst>
          </p:cNvPr>
          <p:cNvSpPr>
            <a:spLocks noGrp="1"/>
          </p:cNvSpPr>
          <p:nvPr>
            <p:ph type="sldNum" sz="quarter" idx="12"/>
          </p:nvPr>
        </p:nvSpPr>
        <p:spPr/>
        <p:txBody>
          <a:bodyPr/>
          <a:lstStyle/>
          <a:p>
            <a:fld id="{9B3E39EC-4BE2-4DEA-81C0-4ABC0AAB4AC0}" type="slidenum">
              <a:rPr lang="en-AU" smtClean="0"/>
              <a:t>2</a:t>
            </a:fld>
            <a:endParaRPr lang="en-AU" dirty="0"/>
          </a:p>
        </p:txBody>
      </p:sp>
    </p:spTree>
    <p:extLst>
      <p:ext uri="{BB962C8B-B14F-4D97-AF65-F5344CB8AC3E}">
        <p14:creationId xmlns:p14="http://schemas.microsoft.com/office/powerpoint/2010/main" val="66441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BAF586-62A4-4024-A3CF-0BFA171C0E86}"/>
              </a:ext>
            </a:extLst>
          </p:cNvPr>
          <p:cNvSpPr>
            <a:spLocks noGrp="1"/>
          </p:cNvSpPr>
          <p:nvPr>
            <p:ph type="title"/>
          </p:nvPr>
        </p:nvSpPr>
        <p:spPr/>
        <p:txBody>
          <a:bodyPr>
            <a:normAutofit/>
          </a:bodyPr>
          <a:lstStyle/>
          <a:p>
            <a:r>
              <a:rPr lang="en-US" sz="2000" dirty="0"/>
              <a:t>Competitive Exclusion:</a:t>
            </a:r>
            <a:br>
              <a:rPr lang="en-US" dirty="0"/>
            </a:br>
            <a:r>
              <a:rPr lang="en-US" dirty="0"/>
              <a:t>Electron Tower Theory</a:t>
            </a:r>
          </a:p>
        </p:txBody>
      </p:sp>
      <p:sp>
        <p:nvSpPr>
          <p:cNvPr id="8" name="Content Placeholder 7"/>
          <p:cNvSpPr>
            <a:spLocks noGrp="1"/>
          </p:cNvSpPr>
          <p:nvPr>
            <p:ph sz="half" idx="1"/>
          </p:nvPr>
        </p:nvSpPr>
        <p:spPr>
          <a:xfrm>
            <a:off x="558655" y="1695452"/>
            <a:ext cx="7062933" cy="3312484"/>
          </a:xfrm>
        </p:spPr>
        <p:txBody>
          <a:bodyPr/>
          <a:lstStyle/>
          <a:p>
            <a:pPr marL="0" indent="0">
              <a:spcBef>
                <a:spcPts val="1200"/>
              </a:spcBef>
              <a:spcAft>
                <a:spcPts val="1200"/>
              </a:spcAft>
              <a:buNone/>
              <a:tabLst>
                <a:tab pos="2690813" algn="l"/>
              </a:tabLst>
            </a:pPr>
            <a:r>
              <a:rPr lang="en-US" sz="1800" dirty="0"/>
              <a:t>Aerobic respiration    	½ </a:t>
            </a:r>
            <a:r>
              <a:rPr lang="en-US" sz="1800" dirty="0" err="1"/>
              <a:t>O2</a:t>
            </a:r>
            <a:r>
              <a:rPr lang="en-US" sz="1800" dirty="0"/>
              <a:t> + </a:t>
            </a:r>
            <a:r>
              <a:rPr lang="en-US" sz="1800" dirty="0" err="1"/>
              <a:t>2e</a:t>
            </a:r>
            <a:r>
              <a:rPr lang="en-US" sz="1800" dirty="0"/>
              <a:t>- + </a:t>
            </a:r>
            <a:r>
              <a:rPr lang="en-US" sz="1800" dirty="0" err="1"/>
              <a:t>2H</a:t>
            </a:r>
            <a:r>
              <a:rPr lang="en-US" sz="1800" dirty="0"/>
              <a:t>+ -&gt; H2O</a:t>
            </a:r>
          </a:p>
          <a:p>
            <a:pPr marL="0" indent="0">
              <a:spcBef>
                <a:spcPts val="1200"/>
              </a:spcBef>
              <a:spcAft>
                <a:spcPts val="1200"/>
              </a:spcAft>
              <a:buNone/>
              <a:tabLst>
                <a:tab pos="2690813" algn="l"/>
              </a:tabLst>
            </a:pPr>
            <a:r>
              <a:rPr lang="en-US" sz="1800" dirty="0"/>
              <a:t>Denitrification   	 </a:t>
            </a:r>
            <a:r>
              <a:rPr lang="en-US" sz="1800" dirty="0" err="1"/>
              <a:t>2NO3</a:t>
            </a:r>
            <a:r>
              <a:rPr lang="en-US" sz="1800" dirty="0"/>
              <a:t>- + 12 H+ +</a:t>
            </a:r>
            <a:r>
              <a:rPr lang="en-US" sz="1800" dirty="0" err="1"/>
              <a:t>10e</a:t>
            </a:r>
            <a:r>
              <a:rPr lang="en-US" sz="1800" dirty="0"/>
              <a:t>- -&gt; </a:t>
            </a:r>
            <a:r>
              <a:rPr lang="en-US" sz="1800" dirty="0" err="1"/>
              <a:t>N2+6H2O</a:t>
            </a:r>
            <a:endParaRPr lang="en-US" sz="1800" dirty="0"/>
          </a:p>
          <a:p>
            <a:pPr marL="0" indent="0">
              <a:spcBef>
                <a:spcPts val="1200"/>
              </a:spcBef>
              <a:spcAft>
                <a:spcPts val="1200"/>
              </a:spcAft>
              <a:buNone/>
              <a:tabLst>
                <a:tab pos="2690813" algn="l"/>
              </a:tabLst>
            </a:pPr>
            <a:r>
              <a:rPr lang="en-US" sz="1800" dirty="0"/>
              <a:t>Manganese reduction 	</a:t>
            </a:r>
            <a:r>
              <a:rPr lang="en-US" sz="1800" dirty="0" err="1"/>
              <a:t>MnO2</a:t>
            </a:r>
            <a:r>
              <a:rPr lang="en-US" sz="1800" dirty="0"/>
              <a:t> + </a:t>
            </a:r>
            <a:r>
              <a:rPr lang="en-US" sz="1800" dirty="0" err="1"/>
              <a:t>4H</a:t>
            </a:r>
            <a:r>
              <a:rPr lang="en-US" sz="1800" dirty="0"/>
              <a:t>+ + </a:t>
            </a:r>
            <a:r>
              <a:rPr lang="en-US" sz="1800" dirty="0" err="1"/>
              <a:t>2e</a:t>
            </a:r>
            <a:r>
              <a:rPr lang="en-US" sz="1800" dirty="0"/>
              <a:t>- -&gt;</a:t>
            </a:r>
            <a:r>
              <a:rPr lang="en-US" sz="1800" dirty="0" err="1"/>
              <a:t>Mn2</a:t>
            </a:r>
            <a:r>
              <a:rPr lang="en-US" sz="1800" dirty="0"/>
              <a:t>+ + </a:t>
            </a:r>
            <a:r>
              <a:rPr lang="en-US" sz="1800" dirty="0" err="1"/>
              <a:t>2H2O</a:t>
            </a:r>
            <a:endParaRPr lang="en-US" sz="1800" dirty="0"/>
          </a:p>
          <a:p>
            <a:pPr marL="0" indent="0">
              <a:spcBef>
                <a:spcPts val="1200"/>
              </a:spcBef>
              <a:spcAft>
                <a:spcPts val="1200"/>
              </a:spcAft>
              <a:buNone/>
              <a:tabLst>
                <a:tab pos="2690813" algn="l"/>
              </a:tabLst>
            </a:pPr>
            <a:r>
              <a:rPr lang="en-US" sz="1800" dirty="0"/>
              <a:t>Iron reduction 	Fe(OH)3 + 3 H+ + </a:t>
            </a:r>
            <a:r>
              <a:rPr lang="en-US" sz="1800" dirty="0" err="1"/>
              <a:t>2e</a:t>
            </a:r>
            <a:r>
              <a:rPr lang="en-US" sz="1800" dirty="0"/>
              <a:t>- -&gt; </a:t>
            </a:r>
            <a:r>
              <a:rPr lang="en-US" sz="1800" dirty="0" err="1"/>
              <a:t>Fe2</a:t>
            </a:r>
            <a:r>
              <a:rPr lang="en-US" sz="1800" dirty="0"/>
              <a:t>+ + </a:t>
            </a:r>
            <a:r>
              <a:rPr lang="en-US" sz="1800" dirty="0" err="1"/>
              <a:t>2H2O</a:t>
            </a:r>
            <a:endParaRPr lang="en-US" sz="1800" dirty="0"/>
          </a:p>
          <a:p>
            <a:pPr marL="0" indent="0">
              <a:spcBef>
                <a:spcPts val="1200"/>
              </a:spcBef>
              <a:spcAft>
                <a:spcPts val="1200"/>
              </a:spcAft>
              <a:buNone/>
              <a:tabLst>
                <a:tab pos="2690813" algn="l"/>
              </a:tabLst>
            </a:pPr>
            <a:r>
              <a:rPr lang="en-US" sz="1800" dirty="0"/>
              <a:t>Sulfate reduction 	</a:t>
            </a:r>
            <a:r>
              <a:rPr lang="en-US" sz="1800" dirty="0" err="1"/>
              <a:t>SO42</a:t>
            </a:r>
            <a:r>
              <a:rPr lang="en-US" sz="1800" dirty="0"/>
              <a:t>- + </a:t>
            </a:r>
            <a:r>
              <a:rPr lang="en-US" sz="1800" dirty="0" err="1"/>
              <a:t>10H</a:t>
            </a:r>
            <a:r>
              <a:rPr lang="en-US" sz="1800" dirty="0"/>
              <a:t>+ +</a:t>
            </a:r>
            <a:r>
              <a:rPr lang="en-US" sz="1800" dirty="0" err="1"/>
              <a:t>8e</a:t>
            </a:r>
            <a:r>
              <a:rPr lang="en-US" sz="1800" dirty="0"/>
              <a:t>- -&gt; </a:t>
            </a:r>
            <a:r>
              <a:rPr lang="en-US" sz="1800" dirty="0" err="1"/>
              <a:t>H2S</a:t>
            </a:r>
            <a:r>
              <a:rPr lang="en-US" sz="1800" dirty="0"/>
              <a:t> + </a:t>
            </a:r>
            <a:r>
              <a:rPr lang="en-US" sz="1800" dirty="0" err="1"/>
              <a:t>4H2O</a:t>
            </a:r>
            <a:endParaRPr lang="en-US" sz="1800" dirty="0"/>
          </a:p>
          <a:p>
            <a:pPr marL="0" indent="0">
              <a:spcBef>
                <a:spcPts val="1200"/>
              </a:spcBef>
              <a:spcAft>
                <a:spcPts val="1200"/>
              </a:spcAft>
              <a:buNone/>
              <a:tabLst>
                <a:tab pos="2690813" algn="l"/>
              </a:tabLst>
            </a:pPr>
            <a:r>
              <a:rPr lang="en-US" sz="1800" dirty="0"/>
              <a:t>Methane production 	CO2 + 8 H+ + </a:t>
            </a:r>
            <a:r>
              <a:rPr lang="en-US" sz="1800" dirty="0" err="1"/>
              <a:t>8e</a:t>
            </a:r>
            <a:r>
              <a:rPr lang="en-US" sz="1800" dirty="0"/>
              <a:t>- -&gt; </a:t>
            </a:r>
            <a:r>
              <a:rPr lang="en-US" sz="1800" dirty="0" err="1"/>
              <a:t>CH4</a:t>
            </a:r>
            <a:r>
              <a:rPr lang="en-US" sz="1800" dirty="0"/>
              <a:t> +2 H2O</a:t>
            </a:r>
          </a:p>
          <a:p>
            <a:pPr>
              <a:spcBef>
                <a:spcPts val="600"/>
              </a:spcBef>
              <a:spcAft>
                <a:spcPts val="1200"/>
              </a:spcAft>
            </a:pPr>
            <a:endParaRPr lang="en-US" sz="1800" dirty="0"/>
          </a:p>
        </p:txBody>
      </p:sp>
      <p:graphicFrame>
        <p:nvGraphicFramePr>
          <p:cNvPr id="11" name="Content Placeholder 10"/>
          <p:cNvGraphicFramePr>
            <a:graphicFrameLocks noGrp="1"/>
          </p:cNvGraphicFramePr>
          <p:nvPr>
            <p:ph sz="half" idx="2"/>
            <p:extLst>
              <p:ext uri="{D42A27DB-BD31-4B8C-83A1-F6EECF244321}">
                <p14:modId xmlns:p14="http://schemas.microsoft.com/office/powerpoint/2010/main" val="3642557280"/>
              </p:ext>
            </p:extLst>
          </p:nvPr>
        </p:nvGraphicFramePr>
        <p:xfrm>
          <a:off x="7621588" y="1695451"/>
          <a:ext cx="3957795" cy="2718816"/>
        </p:xfrm>
        <a:graphic>
          <a:graphicData uri="http://schemas.openxmlformats.org/drawingml/2006/table">
            <a:tbl>
              <a:tblPr/>
              <a:tblGrid>
                <a:gridCol w="2506107">
                  <a:extLst>
                    <a:ext uri="{9D8B030D-6E8A-4147-A177-3AD203B41FA5}">
                      <a16:colId xmlns:a16="http://schemas.microsoft.com/office/drawing/2014/main" val="20000"/>
                    </a:ext>
                  </a:extLst>
                </a:gridCol>
                <a:gridCol w="1451688">
                  <a:extLst>
                    <a:ext uri="{9D8B030D-6E8A-4147-A177-3AD203B41FA5}">
                      <a16:colId xmlns:a16="http://schemas.microsoft.com/office/drawing/2014/main" val="20001"/>
                    </a:ext>
                  </a:extLst>
                </a:gridCol>
              </a:tblGrid>
              <a:tr h="319269">
                <a:tc>
                  <a:txBody>
                    <a:bodyPr/>
                    <a:lstStyle/>
                    <a:p>
                      <a:r>
                        <a:rPr lang="en-US" sz="1600" dirty="0">
                          <a:solidFill>
                            <a:schemeClr val="bg1"/>
                          </a:solidFill>
                        </a:rPr>
                        <a:t>Process</a:t>
                      </a:r>
                    </a:p>
                  </a:txBody>
                  <a:tcPr marL="103756" marR="103756" marT="54864" marB="54864" anchor="ctr">
                    <a:lnL>
                      <a:noFill/>
                    </a:lnL>
                    <a:lnR>
                      <a:noFill/>
                    </a:lnR>
                    <a:lnT>
                      <a:noFill/>
                    </a:lnT>
                    <a:lnB>
                      <a:noFill/>
                    </a:lnB>
                    <a:solidFill>
                      <a:schemeClr val="tx1">
                        <a:lumMod val="85000"/>
                        <a:lumOff val="15000"/>
                      </a:schemeClr>
                    </a:solidFill>
                  </a:tcPr>
                </a:tc>
                <a:tc>
                  <a:txBody>
                    <a:bodyPr/>
                    <a:lstStyle/>
                    <a:p>
                      <a:r>
                        <a:rPr lang="en-US" sz="1600" dirty="0">
                          <a:solidFill>
                            <a:schemeClr val="bg1"/>
                          </a:solidFill>
                        </a:rPr>
                        <a:t>Eh (mV)</a:t>
                      </a:r>
                    </a:p>
                  </a:txBody>
                  <a:tcPr marL="103756" marR="103756" marT="54864" marB="54864" anchor="ctr">
                    <a:lnL>
                      <a:noFill/>
                    </a:lnL>
                    <a:lnR>
                      <a:noFill/>
                    </a:lnR>
                    <a:lnT>
                      <a:noFill/>
                    </a:lnT>
                    <a:lnB>
                      <a:noFill/>
                    </a:lnB>
                    <a:solidFill>
                      <a:schemeClr val="tx1">
                        <a:lumMod val="85000"/>
                        <a:lumOff val="15000"/>
                      </a:schemeClr>
                    </a:solidFill>
                  </a:tcPr>
                </a:tc>
                <a:extLst>
                  <a:ext uri="{0D108BD9-81ED-4DB2-BD59-A6C34878D82A}">
                    <a16:rowId xmlns:a16="http://schemas.microsoft.com/office/drawing/2014/main" val="10000"/>
                  </a:ext>
                </a:extLst>
              </a:tr>
              <a:tr h="319269">
                <a:tc>
                  <a:txBody>
                    <a:bodyPr/>
                    <a:lstStyle/>
                    <a:p>
                      <a:pPr algn="l"/>
                      <a:r>
                        <a:rPr lang="en-US" sz="1600" dirty="0"/>
                        <a:t>Aerobic</a:t>
                      </a:r>
                      <a:r>
                        <a:rPr lang="en-US" sz="1600" baseline="0" dirty="0"/>
                        <a:t> respiration</a:t>
                      </a:r>
                      <a:endParaRPr lang="en-US" sz="1600" dirty="0"/>
                    </a:p>
                  </a:txBody>
                  <a:tcPr marL="103756" marR="103756" marT="54864" marB="54864" anchor="ctr">
                    <a:lnL>
                      <a:noFill/>
                    </a:lnL>
                    <a:lnR>
                      <a:noFill/>
                    </a:lnR>
                    <a:lnT>
                      <a:noFill/>
                    </a:lnT>
                    <a:lnB>
                      <a:noFill/>
                    </a:lnB>
                  </a:tcPr>
                </a:tc>
                <a:tc>
                  <a:txBody>
                    <a:bodyPr/>
                    <a:lstStyle/>
                    <a:p>
                      <a:pPr algn="ctr"/>
                      <a:r>
                        <a:rPr lang="en-US" sz="1600" dirty="0"/>
                        <a:t>+330</a:t>
                      </a:r>
                    </a:p>
                  </a:txBody>
                  <a:tcPr marL="103756" marR="103756" marT="54864" marB="54864" anchor="ctr">
                    <a:lnL>
                      <a:noFill/>
                    </a:lnL>
                    <a:lnR>
                      <a:noFill/>
                    </a:lnR>
                    <a:lnT>
                      <a:noFill/>
                    </a:lnT>
                    <a:lnB>
                      <a:noFill/>
                    </a:lnB>
                  </a:tcPr>
                </a:tc>
                <a:extLst>
                  <a:ext uri="{0D108BD9-81ED-4DB2-BD59-A6C34878D82A}">
                    <a16:rowId xmlns:a16="http://schemas.microsoft.com/office/drawing/2014/main" val="10001"/>
                  </a:ext>
                </a:extLst>
              </a:tr>
              <a:tr h="319269">
                <a:tc>
                  <a:txBody>
                    <a:bodyPr/>
                    <a:lstStyle/>
                    <a:p>
                      <a:pPr algn="l"/>
                      <a:r>
                        <a:rPr lang="en-US" sz="1600" dirty="0"/>
                        <a:t>Denitrification</a:t>
                      </a:r>
                    </a:p>
                  </a:txBody>
                  <a:tcPr marL="103756" marR="103756" marT="54864" marB="54864" anchor="ctr">
                    <a:lnL>
                      <a:noFill/>
                    </a:lnL>
                    <a:lnR>
                      <a:noFill/>
                    </a:lnR>
                    <a:lnT>
                      <a:noFill/>
                    </a:lnT>
                    <a:lnB>
                      <a:noFill/>
                    </a:lnB>
                  </a:tcPr>
                </a:tc>
                <a:tc>
                  <a:txBody>
                    <a:bodyPr/>
                    <a:lstStyle/>
                    <a:p>
                      <a:pPr algn="ctr"/>
                      <a:r>
                        <a:rPr lang="en-US" sz="1600" dirty="0"/>
                        <a:t>+220</a:t>
                      </a:r>
                    </a:p>
                  </a:txBody>
                  <a:tcPr marL="103756" marR="103756" marT="54864" marB="54864" anchor="ctr">
                    <a:lnL>
                      <a:noFill/>
                    </a:lnL>
                    <a:lnR>
                      <a:noFill/>
                    </a:lnR>
                    <a:lnT>
                      <a:noFill/>
                    </a:lnT>
                    <a:lnB>
                      <a:noFill/>
                    </a:lnB>
                  </a:tcPr>
                </a:tc>
                <a:extLst>
                  <a:ext uri="{0D108BD9-81ED-4DB2-BD59-A6C34878D82A}">
                    <a16:rowId xmlns:a16="http://schemas.microsoft.com/office/drawing/2014/main" val="10002"/>
                  </a:ext>
                </a:extLst>
              </a:tr>
              <a:tr h="319269">
                <a:tc>
                  <a:txBody>
                    <a:bodyPr/>
                    <a:lstStyle/>
                    <a:p>
                      <a:pPr algn="l"/>
                      <a:r>
                        <a:rPr lang="en-US" sz="1600" dirty="0"/>
                        <a:t>Manganese reduction</a:t>
                      </a:r>
                    </a:p>
                  </a:txBody>
                  <a:tcPr marL="103756" marR="103756" marT="54864" marB="54864" anchor="ctr">
                    <a:lnL>
                      <a:noFill/>
                    </a:lnL>
                    <a:lnR>
                      <a:noFill/>
                    </a:lnR>
                    <a:lnT>
                      <a:noFill/>
                    </a:lnT>
                    <a:lnB>
                      <a:noFill/>
                    </a:lnB>
                  </a:tcPr>
                </a:tc>
                <a:tc>
                  <a:txBody>
                    <a:bodyPr/>
                    <a:lstStyle/>
                    <a:p>
                      <a:pPr algn="ctr"/>
                      <a:r>
                        <a:rPr lang="en-US" sz="1600" dirty="0"/>
                        <a:t>+200</a:t>
                      </a:r>
                    </a:p>
                  </a:txBody>
                  <a:tcPr marL="103756" marR="103756" marT="54864" marB="54864" anchor="ctr">
                    <a:lnL>
                      <a:noFill/>
                    </a:lnL>
                    <a:lnR>
                      <a:noFill/>
                    </a:lnR>
                    <a:lnT>
                      <a:noFill/>
                    </a:lnT>
                    <a:lnB>
                      <a:noFill/>
                    </a:lnB>
                  </a:tcPr>
                </a:tc>
                <a:extLst>
                  <a:ext uri="{0D108BD9-81ED-4DB2-BD59-A6C34878D82A}">
                    <a16:rowId xmlns:a16="http://schemas.microsoft.com/office/drawing/2014/main" val="10003"/>
                  </a:ext>
                </a:extLst>
              </a:tr>
              <a:tr h="541834">
                <a:tc>
                  <a:txBody>
                    <a:bodyPr/>
                    <a:lstStyle/>
                    <a:p>
                      <a:pPr algn="l"/>
                      <a:r>
                        <a:rPr lang="en-US" sz="1600" dirty="0"/>
                        <a:t>Ferric to ferrous</a:t>
                      </a:r>
                      <a:r>
                        <a:rPr lang="en-US" sz="1600" baseline="0" dirty="0"/>
                        <a:t> reduction</a:t>
                      </a:r>
                      <a:endParaRPr lang="en-US" sz="1600" dirty="0"/>
                    </a:p>
                  </a:txBody>
                  <a:tcPr marL="103756" marR="103756" marT="54864" marB="54864" anchor="ctr">
                    <a:lnL>
                      <a:noFill/>
                    </a:lnL>
                    <a:lnR>
                      <a:noFill/>
                    </a:lnR>
                    <a:lnT>
                      <a:noFill/>
                    </a:lnT>
                    <a:lnB>
                      <a:noFill/>
                    </a:lnB>
                  </a:tcPr>
                </a:tc>
                <a:tc>
                  <a:txBody>
                    <a:bodyPr/>
                    <a:lstStyle/>
                    <a:p>
                      <a:pPr algn="ctr"/>
                      <a:r>
                        <a:rPr lang="en-US" sz="1600" dirty="0"/>
                        <a:t>+120</a:t>
                      </a:r>
                    </a:p>
                  </a:txBody>
                  <a:tcPr marL="103756" marR="103756" marT="54864" marB="54864" anchor="ctr">
                    <a:lnL>
                      <a:noFill/>
                    </a:lnL>
                    <a:lnR>
                      <a:noFill/>
                    </a:lnR>
                    <a:lnT>
                      <a:noFill/>
                    </a:lnT>
                    <a:lnB>
                      <a:noFill/>
                    </a:lnB>
                  </a:tcPr>
                </a:tc>
                <a:extLst>
                  <a:ext uri="{0D108BD9-81ED-4DB2-BD59-A6C34878D82A}">
                    <a16:rowId xmlns:a16="http://schemas.microsoft.com/office/drawing/2014/main" val="10004"/>
                  </a:ext>
                </a:extLst>
              </a:tr>
              <a:tr h="319269">
                <a:tc>
                  <a:txBody>
                    <a:bodyPr/>
                    <a:lstStyle/>
                    <a:p>
                      <a:pPr algn="l"/>
                      <a:r>
                        <a:rPr lang="en-US" sz="1600" dirty="0"/>
                        <a:t>Sulfate reduction</a:t>
                      </a:r>
                    </a:p>
                  </a:txBody>
                  <a:tcPr marL="103756" marR="103756" marT="54864" marB="54864" anchor="ctr">
                    <a:lnL>
                      <a:noFill/>
                    </a:lnL>
                    <a:lnR>
                      <a:noFill/>
                    </a:lnR>
                    <a:lnT>
                      <a:noFill/>
                    </a:lnT>
                    <a:lnB>
                      <a:noFill/>
                    </a:lnB>
                  </a:tcPr>
                </a:tc>
                <a:tc>
                  <a:txBody>
                    <a:bodyPr/>
                    <a:lstStyle/>
                    <a:p>
                      <a:pPr algn="ctr"/>
                      <a:r>
                        <a:rPr lang="en-US" sz="1600" dirty="0"/>
                        <a:t>-150</a:t>
                      </a:r>
                    </a:p>
                  </a:txBody>
                  <a:tcPr marL="103756" marR="103756" marT="54864" marB="54864" anchor="ctr">
                    <a:lnL>
                      <a:noFill/>
                    </a:lnL>
                    <a:lnR>
                      <a:noFill/>
                    </a:lnR>
                    <a:lnT>
                      <a:noFill/>
                    </a:lnT>
                    <a:lnB>
                      <a:noFill/>
                    </a:lnB>
                  </a:tcPr>
                </a:tc>
                <a:extLst>
                  <a:ext uri="{0D108BD9-81ED-4DB2-BD59-A6C34878D82A}">
                    <a16:rowId xmlns:a16="http://schemas.microsoft.com/office/drawing/2014/main" val="10005"/>
                  </a:ext>
                </a:extLst>
              </a:tr>
              <a:tr h="319269">
                <a:tc>
                  <a:txBody>
                    <a:bodyPr/>
                    <a:lstStyle/>
                    <a:p>
                      <a:pPr algn="l"/>
                      <a:r>
                        <a:rPr lang="en-US" sz="1600" dirty="0"/>
                        <a:t>Methanogenesis</a:t>
                      </a:r>
                    </a:p>
                  </a:txBody>
                  <a:tcPr marL="103756" marR="103756" marT="54864" marB="54864" anchor="ctr">
                    <a:lnL>
                      <a:noFill/>
                    </a:lnL>
                    <a:lnR>
                      <a:noFill/>
                    </a:lnR>
                    <a:lnT>
                      <a:noFill/>
                    </a:lnT>
                    <a:lnB w="12700" cap="flat" cmpd="sng" algn="ctr">
                      <a:solidFill>
                        <a:schemeClr val="tx1">
                          <a:lumMod val="85000"/>
                          <a:lumOff val="15000"/>
                        </a:schemeClr>
                      </a:solidFill>
                      <a:prstDash val="solid"/>
                      <a:round/>
                      <a:headEnd type="none" w="med" len="med"/>
                      <a:tailEnd type="none" w="med" len="med"/>
                    </a:lnB>
                  </a:tcPr>
                </a:tc>
                <a:tc>
                  <a:txBody>
                    <a:bodyPr/>
                    <a:lstStyle/>
                    <a:p>
                      <a:pPr algn="ctr"/>
                      <a:r>
                        <a:rPr lang="en-US" sz="1600" dirty="0"/>
                        <a:t>-250</a:t>
                      </a:r>
                    </a:p>
                  </a:txBody>
                  <a:tcPr marL="103756" marR="103756" marT="54864" marB="54864" anchor="ctr">
                    <a:lnL>
                      <a:noFill/>
                    </a:lnL>
                    <a:lnR>
                      <a:noFill/>
                    </a:lnR>
                    <a:lnT>
                      <a:noFill/>
                    </a:lnT>
                    <a:lnB w="12700" cap="flat" cmpd="sng" algn="ctr">
                      <a:solidFill>
                        <a:schemeClr val="tx1">
                          <a:lumMod val="85000"/>
                          <a:lumOff val="15000"/>
                        </a:schemeClr>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5" name="Slide Number Placeholder 14">
            <a:extLst>
              <a:ext uri="{FF2B5EF4-FFF2-40B4-BE49-F238E27FC236}">
                <a16:creationId xmlns:a16="http://schemas.microsoft.com/office/drawing/2014/main" id="{5FF9BE00-B03E-4A19-B5DC-3C2A6139455A}"/>
              </a:ext>
            </a:extLst>
          </p:cNvPr>
          <p:cNvSpPr>
            <a:spLocks noGrp="1"/>
          </p:cNvSpPr>
          <p:nvPr>
            <p:ph type="sldNum" sz="quarter" idx="12"/>
          </p:nvPr>
        </p:nvSpPr>
        <p:spPr/>
        <p:txBody>
          <a:bodyPr/>
          <a:lstStyle/>
          <a:p>
            <a:fld id="{9B3E39EC-4BE2-4DEA-81C0-4ABC0AAB4AC0}" type="slidenum">
              <a:rPr lang="en-AU" smtClean="0"/>
              <a:pPr/>
              <a:t>20</a:t>
            </a:fld>
            <a:endParaRPr lang="en-AU"/>
          </a:p>
        </p:txBody>
      </p:sp>
      <p:sp>
        <p:nvSpPr>
          <p:cNvPr id="12" name="TextBox 11"/>
          <p:cNvSpPr txBox="1"/>
          <p:nvPr/>
        </p:nvSpPr>
        <p:spPr>
          <a:xfrm>
            <a:off x="7621588" y="4540080"/>
            <a:ext cx="3329947" cy="369332"/>
          </a:xfrm>
          <a:prstGeom prst="rect">
            <a:avLst/>
          </a:prstGeom>
          <a:noFill/>
        </p:spPr>
        <p:txBody>
          <a:bodyPr wrap="square" lIns="0" tIns="0" rIns="0" bIns="0" rtlCol="0">
            <a:spAutoFit/>
          </a:bodyPr>
          <a:lstStyle/>
          <a:p>
            <a:r>
              <a:rPr lang="en-US" sz="1200" b="1" i="1" dirty="0">
                <a:latin typeface="Arial" pitchFamily="34" charset="0"/>
                <a:cs typeface="Arial" pitchFamily="34" charset="0"/>
              </a:rPr>
              <a:t>Organic carbon substrate provides electrons via microbial process</a:t>
            </a:r>
          </a:p>
        </p:txBody>
      </p:sp>
    </p:spTree>
    <p:extLst>
      <p:ext uri="{BB962C8B-B14F-4D97-AF65-F5344CB8AC3E}">
        <p14:creationId xmlns:p14="http://schemas.microsoft.com/office/powerpoint/2010/main" val="3869653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02F32-98AA-4177-8C33-09708A281F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184" r="14250"/>
          <a:stretch/>
        </p:blipFill>
        <p:spPr>
          <a:xfrm>
            <a:off x="0" y="0"/>
            <a:ext cx="3160713" cy="6858000"/>
          </a:xfrm>
          <a:prstGeom prst="rect">
            <a:avLst/>
          </a:prstGeom>
        </p:spPr>
      </p:pic>
      <p:sp>
        <p:nvSpPr>
          <p:cNvPr id="4" name="Title 3">
            <a:extLst>
              <a:ext uri="{FF2B5EF4-FFF2-40B4-BE49-F238E27FC236}">
                <a16:creationId xmlns:a16="http://schemas.microsoft.com/office/drawing/2014/main" id="{013DAEC7-96F0-41E6-B3E6-F8797C49171C}"/>
              </a:ext>
            </a:extLst>
          </p:cNvPr>
          <p:cNvSpPr>
            <a:spLocks noGrp="1"/>
          </p:cNvSpPr>
          <p:nvPr>
            <p:ph type="title"/>
          </p:nvPr>
        </p:nvSpPr>
        <p:spPr>
          <a:xfrm>
            <a:off x="3395663" y="432583"/>
            <a:ext cx="4858000" cy="2510771"/>
          </a:xfrm>
        </p:spPr>
        <p:txBody>
          <a:bodyPr>
            <a:normAutofit/>
          </a:bodyPr>
          <a:lstStyle/>
          <a:p>
            <a:r>
              <a:rPr lang="en-US" sz="2000" dirty="0">
                <a:solidFill>
                  <a:srgbClr val="000000"/>
                </a:solidFill>
              </a:rPr>
              <a:t>History of</a:t>
            </a:r>
            <a:br>
              <a:rPr lang="en-US" dirty="0">
                <a:solidFill>
                  <a:srgbClr val="000000"/>
                </a:solidFill>
              </a:rPr>
            </a:br>
            <a:r>
              <a:rPr lang="en-US" dirty="0">
                <a:solidFill>
                  <a:srgbClr val="000000"/>
                </a:solidFill>
              </a:rPr>
              <a:t>Bioreactors</a:t>
            </a:r>
            <a:endParaRPr lang="en-US" sz="2666" dirty="0"/>
          </a:p>
        </p:txBody>
      </p:sp>
      <p:sp>
        <p:nvSpPr>
          <p:cNvPr id="2" name="Content Placeholder 1">
            <a:extLst>
              <a:ext uri="{FF2B5EF4-FFF2-40B4-BE49-F238E27FC236}">
                <a16:creationId xmlns:a16="http://schemas.microsoft.com/office/drawing/2014/main" id="{37A43EF4-9219-4674-AA20-38AE283C887B}"/>
              </a:ext>
            </a:extLst>
          </p:cNvPr>
          <p:cNvSpPr>
            <a:spLocks noGrp="1"/>
          </p:cNvSpPr>
          <p:nvPr>
            <p:ph idx="1"/>
          </p:nvPr>
        </p:nvSpPr>
        <p:spPr>
          <a:xfrm>
            <a:off x="3395663" y="1475038"/>
            <a:ext cx="6804025" cy="5576393"/>
          </a:xfrm>
        </p:spPr>
        <p:txBody>
          <a:bodyPr/>
          <a:lstStyle/>
          <a:p>
            <a:pPr marL="232779" indent="-232779">
              <a:spcBef>
                <a:spcPts val="600"/>
              </a:spcBef>
              <a:spcAft>
                <a:spcPts val="600"/>
              </a:spcAft>
            </a:pPr>
            <a:r>
              <a:rPr lang="en-US" sz="1800" dirty="0"/>
              <a:t>Tuttle et al., 1969, “Microbial Sulfate Reduction and Its Potential Utility as an Acid Mine Water Pollution Abatement Procedure”. </a:t>
            </a:r>
            <a:r>
              <a:rPr lang="it-IT" sz="1800" dirty="0"/>
              <a:t>Applied Microbiology; 17(2): 297–302</a:t>
            </a:r>
            <a:r>
              <a:rPr lang="en-US" sz="1800" dirty="0"/>
              <a:t> </a:t>
            </a:r>
          </a:p>
          <a:p>
            <a:pPr marL="718948" lvl="1" indent="-232779">
              <a:spcBef>
                <a:spcPts val="600"/>
              </a:spcBef>
              <a:spcAft>
                <a:spcPts val="600"/>
              </a:spcAft>
            </a:pPr>
            <a:r>
              <a:rPr lang="en-US" sz="1600" dirty="0"/>
              <a:t>“A mixed culture of microorganisms degraded wood dust cellulose, and the degradation products served as carbon and energy sources for sulfate-reducing bacteria.”</a:t>
            </a:r>
          </a:p>
          <a:p>
            <a:pPr marL="232779" indent="-232779">
              <a:spcBef>
                <a:spcPts val="600"/>
              </a:spcBef>
              <a:spcAft>
                <a:spcPts val="600"/>
              </a:spcAft>
            </a:pPr>
            <a:r>
              <a:rPr lang="en-US" sz="1800" dirty="0"/>
              <a:t>Agricultural </a:t>
            </a:r>
            <a:r>
              <a:rPr lang="en-US" sz="1800" dirty="0" err="1"/>
              <a:t>denitrifcation</a:t>
            </a:r>
            <a:r>
              <a:rPr lang="en-US" sz="1800" dirty="0"/>
              <a:t> bioreactors</a:t>
            </a:r>
          </a:p>
          <a:p>
            <a:pPr marL="232779" indent="-232779">
              <a:spcBef>
                <a:spcPts val="600"/>
              </a:spcBef>
              <a:spcAft>
                <a:spcPts val="600"/>
              </a:spcAft>
            </a:pPr>
            <a:r>
              <a:rPr lang="en-US" sz="1800" dirty="0" err="1"/>
              <a:t>Wildeman</a:t>
            </a:r>
            <a:r>
              <a:rPr lang="en-US" sz="1800" dirty="0"/>
              <a:t> et al, 1993, Wetlands Design for Mining Operations – example from Big Five</a:t>
            </a:r>
          </a:p>
          <a:p>
            <a:pPr marL="232779" indent="-232779">
              <a:spcBef>
                <a:spcPts val="600"/>
              </a:spcBef>
              <a:spcAft>
                <a:spcPts val="600"/>
              </a:spcAft>
            </a:pPr>
            <a:r>
              <a:rPr lang="en-US" sz="1800" dirty="0" err="1"/>
              <a:t>ITRC</a:t>
            </a:r>
            <a:r>
              <a:rPr lang="en-US" sz="1800" dirty="0"/>
              <a:t> (Interstate Technology &amp; Regulatory Council). 2012. </a:t>
            </a:r>
            <a:br>
              <a:rPr lang="en-US" sz="1800" dirty="0"/>
            </a:br>
            <a:r>
              <a:rPr lang="en-US" sz="1800" dirty="0"/>
              <a:t>Biochemical Reactors for Mining Influenced Waste. </a:t>
            </a:r>
            <a:r>
              <a:rPr lang="en-US" sz="1800" dirty="0" err="1"/>
              <a:t>BCR</a:t>
            </a:r>
            <a:r>
              <a:rPr lang="en-US" sz="1800" dirty="0"/>
              <a:t>-1. Washington, D.C.: Interstate Technology &amp; Regulatory </a:t>
            </a:r>
            <a:br>
              <a:rPr lang="en-US" sz="1800" dirty="0"/>
            </a:br>
            <a:r>
              <a:rPr lang="en-US" sz="1800" dirty="0"/>
              <a:t>Council, Biochemical Reactors for Mining-Influenced </a:t>
            </a:r>
            <a:br>
              <a:rPr lang="en-US" sz="1800" dirty="0"/>
            </a:br>
            <a:r>
              <a:rPr lang="en-US" sz="1800" dirty="0"/>
              <a:t>Waste Team</a:t>
            </a:r>
          </a:p>
        </p:txBody>
      </p:sp>
      <p:sp>
        <p:nvSpPr>
          <p:cNvPr id="13" name="Slide Number Placeholder 12">
            <a:extLst>
              <a:ext uri="{FF2B5EF4-FFF2-40B4-BE49-F238E27FC236}">
                <a16:creationId xmlns:a16="http://schemas.microsoft.com/office/drawing/2014/main" id="{50B331DD-9E42-4C81-91F7-3F34715387E7}"/>
              </a:ext>
            </a:extLst>
          </p:cNvPr>
          <p:cNvSpPr>
            <a:spLocks noGrp="1"/>
          </p:cNvSpPr>
          <p:nvPr>
            <p:ph type="sldNum" sz="quarter" idx="12"/>
          </p:nvPr>
        </p:nvSpPr>
        <p:spPr/>
        <p:txBody>
          <a:bodyPr/>
          <a:lstStyle/>
          <a:p>
            <a:fld id="{9B3E39EC-4BE2-4DEA-81C0-4ABC0AAB4AC0}" type="slidenum">
              <a:rPr lang="en-AU" smtClean="0">
                <a:solidFill>
                  <a:schemeClr val="bg1"/>
                </a:solidFill>
              </a:rPr>
              <a:t>21</a:t>
            </a:fld>
            <a:endParaRPr lang="en-AU" dirty="0">
              <a:solidFill>
                <a:schemeClr val="bg1"/>
              </a:solidFill>
            </a:endParaRPr>
          </a:p>
        </p:txBody>
      </p:sp>
      <p:pic>
        <p:nvPicPr>
          <p:cNvPr id="6" name="Picture 1">
            <a:extLst>
              <a:ext uri="{FF2B5EF4-FFF2-40B4-BE49-F238E27FC236}">
                <a16:creationId xmlns:a16="http://schemas.microsoft.com/office/drawing/2014/main" id="{9238EC8B-1DE3-4124-A4E4-442F306DB25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861337" y="4383852"/>
            <a:ext cx="1146601" cy="1483548"/>
          </a:xfrm>
          <a:prstGeom prst="rect">
            <a:avLst/>
          </a:prstGeom>
          <a:noFill/>
          <a:ln w="9525">
            <a:solidFill>
              <a:schemeClr val="tx2"/>
            </a:solidFill>
            <a:miter lim="800000"/>
            <a:headEnd/>
            <a:tailEnd/>
          </a:ln>
          <a:effectLst/>
        </p:spPr>
      </p:pic>
    </p:spTree>
    <p:extLst>
      <p:ext uri="{BB962C8B-B14F-4D97-AF65-F5344CB8AC3E}">
        <p14:creationId xmlns:p14="http://schemas.microsoft.com/office/powerpoint/2010/main" val="3948564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9E2DB73-7AF8-4A04-8087-17E578D33837}"/>
              </a:ext>
            </a:extLst>
          </p:cNvPr>
          <p:cNvSpPr/>
          <p:nvPr/>
        </p:nvSpPr>
        <p:spPr>
          <a:xfrm>
            <a:off x="1" y="0"/>
            <a:ext cx="596663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6" descr="http://sdcornblog.org/wp-content/uploads/2012/01/bioreactor.jpg">
            <a:extLst>
              <a:ext uri="{FF2B5EF4-FFF2-40B4-BE49-F238E27FC236}">
                <a16:creationId xmlns:a16="http://schemas.microsoft.com/office/drawing/2014/main" id="{50F8A8A1-D7E5-4306-B38F-B2738DF8735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313" t="52943" r="51599" b="4507"/>
          <a:stretch/>
        </p:blipFill>
        <p:spPr bwMode="auto">
          <a:xfrm>
            <a:off x="6226794" y="3654879"/>
            <a:ext cx="2574306" cy="1733550"/>
          </a:xfrm>
          <a:prstGeom prst="rect">
            <a:avLst/>
          </a:prstGeom>
          <a:noFill/>
          <a:effectLst/>
        </p:spPr>
      </p:pic>
      <p:pic>
        <p:nvPicPr>
          <p:cNvPr id="16" name="Picture 6" descr="http://sdcornblog.org/wp-content/uploads/2012/01/bioreactor.jpg">
            <a:extLst>
              <a:ext uri="{FF2B5EF4-FFF2-40B4-BE49-F238E27FC236}">
                <a16:creationId xmlns:a16="http://schemas.microsoft.com/office/drawing/2014/main" id="{F5CC1B2C-54D6-4A91-BE53-4EA3F32DC64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51550" t="1564" r="1362" b="55886"/>
          <a:stretch/>
        </p:blipFill>
        <p:spPr bwMode="auto">
          <a:xfrm>
            <a:off x="9039663" y="1695450"/>
            <a:ext cx="2574306" cy="1733550"/>
          </a:xfrm>
          <a:prstGeom prst="rect">
            <a:avLst/>
          </a:prstGeom>
          <a:noFill/>
          <a:effectLst/>
        </p:spPr>
      </p:pic>
      <p:pic>
        <p:nvPicPr>
          <p:cNvPr id="15" name="Picture 6" descr="http://sdcornblog.org/wp-content/uploads/2012/01/bioreactor.jpg">
            <a:extLst>
              <a:ext uri="{FF2B5EF4-FFF2-40B4-BE49-F238E27FC236}">
                <a16:creationId xmlns:a16="http://schemas.microsoft.com/office/drawing/2014/main" id="{4B9276CF-1121-4F2D-B482-0FC8BB217DD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313" t="5125" r="51599" b="52325"/>
          <a:stretch/>
        </p:blipFill>
        <p:spPr bwMode="auto">
          <a:xfrm>
            <a:off x="6226794" y="1695450"/>
            <a:ext cx="2574306" cy="1733550"/>
          </a:xfrm>
          <a:prstGeom prst="rect">
            <a:avLst/>
          </a:prstGeom>
          <a:noFill/>
          <a:effectLst/>
        </p:spPr>
      </p:pic>
      <p:pic>
        <p:nvPicPr>
          <p:cNvPr id="22" name="Picture 6" descr="http://sdcornblog.org/wp-content/uploads/2012/01/bioreactor.jpg">
            <a:extLst>
              <a:ext uri="{FF2B5EF4-FFF2-40B4-BE49-F238E27FC236}">
                <a16:creationId xmlns:a16="http://schemas.microsoft.com/office/drawing/2014/main" id="{AD3EF8EB-B25C-481F-8757-36272FB1F4E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51958" t="52356" r="1476" b="5567"/>
          <a:stretch/>
        </p:blipFill>
        <p:spPr bwMode="auto">
          <a:xfrm>
            <a:off x="9030954" y="3654879"/>
            <a:ext cx="2574306" cy="1733550"/>
          </a:xfrm>
          <a:prstGeom prst="rect">
            <a:avLst/>
          </a:prstGeom>
          <a:noFill/>
          <a:effectLst/>
        </p:spPr>
      </p:pic>
      <p:sp>
        <p:nvSpPr>
          <p:cNvPr id="5" name="Title 4">
            <a:extLst>
              <a:ext uri="{FF2B5EF4-FFF2-40B4-BE49-F238E27FC236}">
                <a16:creationId xmlns:a16="http://schemas.microsoft.com/office/drawing/2014/main" id="{CFE22807-EF97-4FB7-A684-73F65F1A9F13}"/>
              </a:ext>
            </a:extLst>
          </p:cNvPr>
          <p:cNvSpPr>
            <a:spLocks noGrp="1"/>
          </p:cNvSpPr>
          <p:nvPr>
            <p:ph type="title"/>
          </p:nvPr>
        </p:nvSpPr>
        <p:spPr>
          <a:xfrm>
            <a:off x="577646" y="454954"/>
            <a:ext cx="4845388" cy="1076134"/>
          </a:xfrm>
        </p:spPr>
        <p:txBody>
          <a:bodyPr>
            <a:normAutofit/>
          </a:bodyPr>
          <a:lstStyle/>
          <a:p>
            <a:r>
              <a:rPr lang="en-US" sz="2000" dirty="0" err="1">
                <a:solidFill>
                  <a:schemeClr val="bg1"/>
                </a:solidFill>
              </a:rPr>
              <a:t>BCRs</a:t>
            </a:r>
            <a:r>
              <a:rPr lang="en-US" sz="2000" dirty="0">
                <a:solidFill>
                  <a:schemeClr val="bg1"/>
                </a:solidFill>
              </a:rPr>
              <a:t> Commonly Used for</a:t>
            </a:r>
            <a:br>
              <a:rPr lang="en-US" dirty="0">
                <a:solidFill>
                  <a:schemeClr val="bg1"/>
                </a:solidFill>
              </a:rPr>
            </a:br>
            <a:r>
              <a:rPr lang="en-US" dirty="0">
                <a:solidFill>
                  <a:schemeClr val="bg1"/>
                </a:solidFill>
              </a:rPr>
              <a:t>Nitrate Reduction</a:t>
            </a:r>
          </a:p>
        </p:txBody>
      </p:sp>
      <p:sp>
        <p:nvSpPr>
          <p:cNvPr id="9" name="Content Placeholder 8"/>
          <p:cNvSpPr>
            <a:spLocks noGrp="1"/>
          </p:cNvSpPr>
          <p:nvPr>
            <p:ph sz="half" idx="2"/>
          </p:nvPr>
        </p:nvSpPr>
        <p:spPr>
          <a:xfrm>
            <a:off x="577645" y="1708313"/>
            <a:ext cx="5388986" cy="4641917"/>
          </a:xfrm>
        </p:spPr>
        <p:txBody>
          <a:bodyPr/>
          <a:lstStyle/>
          <a:p>
            <a:pPr>
              <a:buClr>
                <a:schemeClr val="bg1"/>
              </a:buClr>
            </a:pPr>
            <a:r>
              <a:rPr lang="en-US" sz="2000" dirty="0">
                <a:solidFill>
                  <a:schemeClr val="bg1"/>
                </a:solidFill>
              </a:rPr>
              <a:t>Applied throughout Midwest</a:t>
            </a:r>
          </a:p>
          <a:p>
            <a:pPr>
              <a:buClr>
                <a:schemeClr val="bg1"/>
              </a:buClr>
            </a:pPr>
            <a:r>
              <a:rPr lang="en-US" sz="2000" dirty="0">
                <a:solidFill>
                  <a:schemeClr val="bg1"/>
                </a:solidFill>
              </a:rPr>
              <a:t>Long track-record</a:t>
            </a:r>
          </a:p>
          <a:p>
            <a:pPr>
              <a:buClr>
                <a:schemeClr val="bg1"/>
              </a:buClr>
            </a:pPr>
            <a:r>
              <a:rPr lang="en-US" sz="2000" dirty="0">
                <a:solidFill>
                  <a:schemeClr val="bg1"/>
                </a:solidFill>
              </a:rPr>
              <a:t>Wood chips</a:t>
            </a:r>
          </a:p>
          <a:p>
            <a:pPr>
              <a:buClr>
                <a:schemeClr val="bg1"/>
              </a:buClr>
            </a:pPr>
            <a:r>
              <a:rPr lang="en-US" sz="2000" dirty="0">
                <a:solidFill>
                  <a:schemeClr val="bg1"/>
                </a:solidFill>
              </a:rPr>
              <a:t>Removal Range: 2-18 g </a:t>
            </a:r>
            <a:r>
              <a:rPr lang="en-US" sz="2000" dirty="0" err="1">
                <a:solidFill>
                  <a:schemeClr val="bg1"/>
                </a:solidFill>
              </a:rPr>
              <a:t>NO3</a:t>
            </a:r>
            <a:r>
              <a:rPr lang="en-US" sz="2000" dirty="0">
                <a:solidFill>
                  <a:schemeClr val="bg1"/>
                </a:solidFill>
              </a:rPr>
              <a:t>-N/</a:t>
            </a:r>
            <a:r>
              <a:rPr lang="en-US" sz="2000" dirty="0" err="1">
                <a:solidFill>
                  <a:schemeClr val="bg1"/>
                </a:solidFill>
              </a:rPr>
              <a:t>m3</a:t>
            </a:r>
            <a:r>
              <a:rPr lang="en-US" sz="2000" dirty="0">
                <a:solidFill>
                  <a:schemeClr val="bg1"/>
                </a:solidFill>
              </a:rPr>
              <a:t> </a:t>
            </a:r>
            <a:br>
              <a:rPr lang="en-US" sz="2000" dirty="0">
                <a:solidFill>
                  <a:schemeClr val="bg1"/>
                </a:solidFill>
              </a:rPr>
            </a:br>
            <a:r>
              <a:rPr lang="en-US" sz="2000" dirty="0">
                <a:solidFill>
                  <a:schemeClr val="bg1"/>
                </a:solidFill>
              </a:rPr>
              <a:t>media per day</a:t>
            </a:r>
          </a:p>
          <a:p>
            <a:pPr>
              <a:buClr>
                <a:schemeClr val="bg1"/>
              </a:buClr>
            </a:pPr>
            <a:r>
              <a:rPr lang="en-US" sz="2000" dirty="0">
                <a:solidFill>
                  <a:schemeClr val="bg1"/>
                </a:solidFill>
              </a:rPr>
              <a:t>HRT~&lt;&lt;1 day</a:t>
            </a:r>
          </a:p>
          <a:p>
            <a:pPr lvl="1"/>
            <a:endParaRPr lang="en-US" sz="2000" dirty="0">
              <a:solidFill>
                <a:schemeClr val="bg1"/>
              </a:solidFill>
            </a:endParaRPr>
          </a:p>
          <a:p>
            <a:pPr lvl="1"/>
            <a:endParaRPr lang="en-US" sz="2000" dirty="0">
              <a:solidFill>
                <a:schemeClr val="bg1"/>
              </a:solidFill>
            </a:endParaRPr>
          </a:p>
        </p:txBody>
      </p:sp>
      <p:sp>
        <p:nvSpPr>
          <p:cNvPr id="17" name="Slide Number Placeholder 16">
            <a:extLst>
              <a:ext uri="{FF2B5EF4-FFF2-40B4-BE49-F238E27FC236}">
                <a16:creationId xmlns:a16="http://schemas.microsoft.com/office/drawing/2014/main" id="{688F3988-68A7-4DED-85F1-16A1078CE314}"/>
              </a:ext>
            </a:extLst>
          </p:cNvPr>
          <p:cNvSpPr>
            <a:spLocks noGrp="1"/>
          </p:cNvSpPr>
          <p:nvPr>
            <p:ph type="sldNum" sz="quarter" idx="12"/>
          </p:nvPr>
        </p:nvSpPr>
        <p:spPr/>
        <p:txBody>
          <a:bodyPr/>
          <a:lstStyle/>
          <a:p>
            <a:fld id="{9B3E39EC-4BE2-4DEA-81C0-4ABC0AAB4AC0}" type="slidenum">
              <a:rPr lang="en-AU" smtClean="0">
                <a:solidFill>
                  <a:schemeClr val="bg1"/>
                </a:solidFill>
              </a:rPr>
              <a:pPr/>
              <a:t>22</a:t>
            </a:fld>
            <a:endParaRPr lang="en-AU">
              <a:solidFill>
                <a:schemeClr val="bg1"/>
              </a:solidFill>
            </a:endParaRPr>
          </a:p>
        </p:txBody>
      </p:sp>
      <p:sp>
        <p:nvSpPr>
          <p:cNvPr id="14" name="Content Placeholder 8">
            <a:extLst>
              <a:ext uri="{FF2B5EF4-FFF2-40B4-BE49-F238E27FC236}">
                <a16:creationId xmlns:a16="http://schemas.microsoft.com/office/drawing/2014/main" id="{64BDE8A3-8BD1-4BC7-BF31-C253DC2EC49C}"/>
              </a:ext>
            </a:extLst>
          </p:cNvPr>
          <p:cNvSpPr txBox="1">
            <a:spLocks/>
          </p:cNvSpPr>
          <p:nvPr/>
        </p:nvSpPr>
        <p:spPr>
          <a:xfrm>
            <a:off x="3215384" y="2689613"/>
            <a:ext cx="2346136" cy="2089176"/>
          </a:xfrm>
          <a:prstGeom prst="rect">
            <a:avLst/>
          </a:prstGeom>
        </p:spPr>
        <p:txBody>
          <a:bodyPr vert="horz" lIns="0" tIns="0" rIns="0" bIns="0" rtlCol="0">
            <a:noAutofit/>
          </a:bodyPr>
          <a:lstStyle>
            <a:lvl1pPr marL="216000" indent="-216000" algn="l" defTabSz="914400" rtl="0" eaLnBrk="1" latinLnBrk="0" hangingPunct="1">
              <a:spcBef>
                <a:spcPts val="600"/>
              </a:spcBef>
              <a:spcAft>
                <a:spcPts val="0"/>
              </a:spcAft>
              <a:buClr>
                <a:schemeClr val="tx1">
                  <a:lumMod val="75000"/>
                  <a:lumOff val="25000"/>
                </a:schemeClr>
              </a:buClr>
              <a:buSzPct val="110000"/>
              <a:buFont typeface="Wingdings" panose="05000000000000000000" pitchFamily="2" charset="2"/>
              <a:buChar char="§"/>
              <a:defRPr sz="1800" kern="1200">
                <a:solidFill>
                  <a:schemeClr val="tx1"/>
                </a:solidFill>
                <a:latin typeface="Arial" pitchFamily="34" charset="0"/>
                <a:ea typeface="+mn-ea"/>
                <a:cs typeface="Arial" pitchFamily="34" charset="0"/>
              </a:defRPr>
            </a:lvl1pPr>
            <a:lvl2pPr marL="468000" indent="-216000" algn="l" defTabSz="914400" rtl="0" eaLnBrk="1" latinLnBrk="0" hangingPunct="1">
              <a:spcBef>
                <a:spcPts val="600"/>
              </a:spcBef>
              <a:buClr>
                <a:schemeClr val="tx1"/>
              </a:buClr>
              <a:buFont typeface="Arial" panose="020B0604020202020204" pitchFamily="34" charset="0"/>
              <a:buChar char="‒"/>
              <a:defRPr sz="1800" kern="1200">
                <a:solidFill>
                  <a:schemeClr val="tx1"/>
                </a:solidFill>
                <a:latin typeface="Arial" pitchFamily="34" charset="0"/>
                <a:ea typeface="+mn-ea"/>
                <a:cs typeface="Arial" pitchFamily="34" charset="0"/>
              </a:defRPr>
            </a:lvl2pPr>
            <a:lvl3pPr marL="684000" indent="-180000" algn="l" defTabSz="914400" rtl="0" eaLnBrk="1" latinLnBrk="0" hangingPunct="1">
              <a:spcBef>
                <a:spcPts val="600"/>
              </a:spcBef>
              <a:buClr>
                <a:srgbClr val="6C6F70"/>
              </a:buClr>
              <a:buFont typeface="Arial" pitchFamily="34" charset="0"/>
              <a:buChar char="•"/>
              <a:defRPr sz="1800" kern="1200">
                <a:solidFill>
                  <a:schemeClr val="tx1"/>
                </a:solidFill>
                <a:latin typeface="Arial" pitchFamily="34" charset="0"/>
                <a:ea typeface="+mn-ea"/>
                <a:cs typeface="Arial" pitchFamily="34" charset="0"/>
              </a:defRPr>
            </a:lvl3pPr>
            <a:lvl4pPr marL="972000" indent="-228600" algn="l" defTabSz="914400" rtl="0" eaLnBrk="1" latinLnBrk="0" hangingPunct="1">
              <a:spcBef>
                <a:spcPts val="600"/>
              </a:spcBef>
              <a:buClr>
                <a:srgbClr val="6C6F70"/>
              </a:buClr>
              <a:buFont typeface="Arial" pitchFamily="34" charset="0"/>
              <a:buChar char="–"/>
              <a:defRPr sz="1800" kern="1200">
                <a:solidFill>
                  <a:schemeClr val="tx1"/>
                </a:solidFill>
                <a:latin typeface="Arial" pitchFamily="34" charset="0"/>
                <a:ea typeface="+mn-ea"/>
                <a:cs typeface="Arial" pitchFamily="34" charset="0"/>
              </a:defRPr>
            </a:lvl4pPr>
            <a:lvl5pPr marL="1224000" indent="-228600" algn="l" defTabSz="914400" rtl="0" eaLnBrk="1" latinLnBrk="0" hangingPunct="1">
              <a:spcBef>
                <a:spcPts val="600"/>
              </a:spcBef>
              <a:buClr>
                <a:srgbClr val="6C6F70"/>
              </a:buClr>
              <a:buSzPct val="67000"/>
              <a:buFont typeface="Arial" panose="020B0604020202020204"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lvl="1"/>
            <a:endParaRPr lang="en-US" sz="1866" dirty="0">
              <a:solidFill>
                <a:schemeClr val="tx1">
                  <a:lumMod val="85000"/>
                  <a:lumOff val="15000"/>
                </a:schemeClr>
              </a:solidFill>
            </a:endParaRPr>
          </a:p>
        </p:txBody>
      </p:sp>
      <p:sp>
        <p:nvSpPr>
          <p:cNvPr id="20" name="Rectangle 19">
            <a:extLst>
              <a:ext uri="{FF2B5EF4-FFF2-40B4-BE49-F238E27FC236}">
                <a16:creationId xmlns:a16="http://schemas.microsoft.com/office/drawing/2014/main" id="{07D0C630-E9F4-4673-BAE7-089DFDD42AC7}"/>
              </a:ext>
            </a:extLst>
          </p:cNvPr>
          <p:cNvSpPr/>
          <p:nvPr/>
        </p:nvSpPr>
        <p:spPr>
          <a:xfrm>
            <a:off x="5423034" y="5078019"/>
            <a:ext cx="313705" cy="2983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6BC303B6-E46A-4488-9960-70142FD7D3CA}"/>
              </a:ext>
            </a:extLst>
          </p:cNvPr>
          <p:cNvSpPr txBox="1"/>
          <p:nvPr/>
        </p:nvSpPr>
        <p:spPr>
          <a:xfrm>
            <a:off x="6252322" y="5471056"/>
            <a:ext cx="2389880" cy="215444"/>
          </a:xfrm>
          <a:prstGeom prst="rect">
            <a:avLst/>
          </a:prstGeom>
          <a:noFill/>
        </p:spPr>
        <p:txBody>
          <a:bodyPr wrap="square" lIns="0" tIns="0" rIns="0" bIns="0" rtlCol="0">
            <a:spAutoFit/>
          </a:bodyPr>
          <a:lstStyle/>
          <a:p>
            <a:r>
              <a:rPr lang="en-US" sz="1400" dirty="0">
                <a:solidFill>
                  <a:schemeClr val="tx1">
                    <a:lumMod val="85000"/>
                    <a:lumOff val="15000"/>
                  </a:schemeClr>
                </a:solidFill>
                <a:latin typeface="Arial" pitchFamily="34" charset="0"/>
                <a:cs typeface="Arial" pitchFamily="34" charset="0"/>
              </a:rPr>
              <a:t>www.sdcornblog.com</a:t>
            </a:r>
          </a:p>
        </p:txBody>
      </p:sp>
      <p:sp>
        <p:nvSpPr>
          <p:cNvPr id="24" name="TextBox 23">
            <a:extLst>
              <a:ext uri="{FF2B5EF4-FFF2-40B4-BE49-F238E27FC236}">
                <a16:creationId xmlns:a16="http://schemas.microsoft.com/office/drawing/2014/main" id="{A8A9CD17-FA6B-4394-8E19-C92401AA97EC}"/>
              </a:ext>
            </a:extLst>
          </p:cNvPr>
          <p:cNvSpPr txBox="1"/>
          <p:nvPr/>
        </p:nvSpPr>
        <p:spPr>
          <a:xfrm>
            <a:off x="9039663" y="5471056"/>
            <a:ext cx="2389880" cy="430887"/>
          </a:xfrm>
          <a:prstGeom prst="rect">
            <a:avLst/>
          </a:prstGeom>
          <a:noFill/>
        </p:spPr>
        <p:txBody>
          <a:bodyPr wrap="square" lIns="0" tIns="0" rIns="0" bIns="0" rtlCol="0">
            <a:spAutoFit/>
          </a:bodyPr>
          <a:lstStyle/>
          <a:p>
            <a:pPr>
              <a:spcBef>
                <a:spcPct val="0"/>
              </a:spcBef>
              <a:defRPr/>
            </a:pPr>
            <a:r>
              <a:rPr lang="en-US" sz="1400" dirty="0" err="1">
                <a:solidFill>
                  <a:schemeClr val="tx1">
                    <a:lumMod val="85000"/>
                    <a:lumOff val="15000"/>
                  </a:schemeClr>
                </a:solidFill>
                <a:ea typeface="ＭＳ Ｐゴシック" pitchFamily="34" charset="-128"/>
              </a:rPr>
              <a:t>Warnecke</a:t>
            </a:r>
            <a:r>
              <a:rPr lang="en-US" sz="1400" dirty="0">
                <a:solidFill>
                  <a:schemeClr val="tx1">
                    <a:lumMod val="85000"/>
                    <a:lumOff val="15000"/>
                  </a:schemeClr>
                </a:solidFill>
                <a:ea typeface="ＭＳ Ｐゴシック" pitchFamily="34" charset="-128"/>
              </a:rPr>
              <a:t> et al 2011</a:t>
            </a:r>
          </a:p>
          <a:p>
            <a:pPr>
              <a:spcBef>
                <a:spcPct val="0"/>
              </a:spcBef>
              <a:defRPr/>
            </a:pPr>
            <a:r>
              <a:rPr lang="en-US" sz="1400" dirty="0" err="1">
                <a:solidFill>
                  <a:schemeClr val="tx1">
                    <a:lumMod val="85000"/>
                    <a:lumOff val="15000"/>
                  </a:schemeClr>
                </a:solidFill>
                <a:ea typeface="ＭＳ Ｐゴシック" pitchFamily="34" charset="-128"/>
              </a:rPr>
              <a:t>Schipper</a:t>
            </a:r>
            <a:r>
              <a:rPr lang="en-US" sz="1400" dirty="0">
                <a:solidFill>
                  <a:schemeClr val="tx1">
                    <a:lumMod val="85000"/>
                    <a:lumOff val="15000"/>
                  </a:schemeClr>
                </a:solidFill>
                <a:ea typeface="ＭＳ Ｐゴシック" pitchFamily="34" charset="-128"/>
              </a:rPr>
              <a:t> 2012</a:t>
            </a:r>
          </a:p>
        </p:txBody>
      </p:sp>
    </p:spTree>
    <p:extLst>
      <p:ext uri="{BB962C8B-B14F-4D97-AF65-F5344CB8AC3E}">
        <p14:creationId xmlns:p14="http://schemas.microsoft.com/office/powerpoint/2010/main" val="1270479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E2E0E1E-84B0-45A6-9F9F-36001B97FBA8}"/>
              </a:ext>
            </a:extLst>
          </p:cNvPr>
          <p:cNvSpPr>
            <a:spLocks noGrp="1"/>
          </p:cNvSpPr>
          <p:nvPr>
            <p:ph type="title"/>
          </p:nvPr>
        </p:nvSpPr>
        <p:spPr>
          <a:xfrm>
            <a:off x="558799" y="431800"/>
            <a:ext cx="11001593" cy="1022353"/>
          </a:xfrm>
        </p:spPr>
        <p:txBody>
          <a:bodyPr/>
          <a:lstStyle/>
          <a:p>
            <a:r>
              <a:rPr lang="en-US" sz="2000" dirty="0" err="1">
                <a:solidFill>
                  <a:schemeClr val="bg1"/>
                </a:solidFill>
              </a:rPr>
              <a:t>BCR</a:t>
            </a:r>
            <a:r>
              <a:rPr lang="en-US" sz="2000" dirty="0">
                <a:solidFill>
                  <a:schemeClr val="bg1"/>
                </a:solidFill>
              </a:rPr>
              <a:t> Longevity</a:t>
            </a:r>
            <a:br>
              <a:rPr lang="en-US" dirty="0">
                <a:solidFill>
                  <a:schemeClr val="bg1"/>
                </a:solidFill>
              </a:rPr>
            </a:br>
            <a:r>
              <a:rPr lang="en-US" dirty="0">
                <a:solidFill>
                  <a:schemeClr val="bg1"/>
                </a:solidFill>
              </a:rPr>
              <a:t>Factors Affecting Lifespan</a:t>
            </a:r>
          </a:p>
        </p:txBody>
      </p:sp>
      <p:sp>
        <p:nvSpPr>
          <p:cNvPr id="3" name="Text Placeholder 2">
            <a:extLst>
              <a:ext uri="{FF2B5EF4-FFF2-40B4-BE49-F238E27FC236}">
                <a16:creationId xmlns:a16="http://schemas.microsoft.com/office/drawing/2014/main" id="{8369D313-5E18-414D-92D2-8562F62D82D7}"/>
              </a:ext>
            </a:extLst>
          </p:cNvPr>
          <p:cNvSpPr>
            <a:spLocks noGrp="1"/>
          </p:cNvSpPr>
          <p:nvPr>
            <p:ph type="body" idx="1"/>
          </p:nvPr>
        </p:nvSpPr>
        <p:spPr>
          <a:xfrm>
            <a:off x="609441" y="1590946"/>
            <a:ext cx="5385514" cy="639763"/>
          </a:xfrm>
        </p:spPr>
        <p:txBody>
          <a:bodyPr/>
          <a:lstStyle/>
          <a:p>
            <a:r>
              <a:rPr lang="en-US" sz="2000" dirty="0">
                <a:solidFill>
                  <a:schemeClr val="bg1"/>
                </a:solidFill>
              </a:rPr>
              <a:t>Carbon Depletion</a:t>
            </a:r>
          </a:p>
          <a:p>
            <a:endParaRPr lang="en-US" sz="2000" dirty="0">
              <a:solidFill>
                <a:schemeClr val="bg1"/>
              </a:solidFill>
            </a:endParaRPr>
          </a:p>
        </p:txBody>
      </p:sp>
      <p:sp>
        <p:nvSpPr>
          <p:cNvPr id="2" name="Content Placeholder 1">
            <a:extLst>
              <a:ext uri="{FF2B5EF4-FFF2-40B4-BE49-F238E27FC236}">
                <a16:creationId xmlns:a16="http://schemas.microsoft.com/office/drawing/2014/main" id="{8119219C-F30E-47DE-B9D8-B5EDCAE219C4}"/>
              </a:ext>
            </a:extLst>
          </p:cNvPr>
          <p:cNvSpPr>
            <a:spLocks noGrp="1"/>
          </p:cNvSpPr>
          <p:nvPr>
            <p:ph sz="half" idx="2"/>
          </p:nvPr>
        </p:nvSpPr>
        <p:spPr>
          <a:xfrm>
            <a:off x="608083" y="2040496"/>
            <a:ext cx="5386874" cy="3920747"/>
          </a:xfrm>
        </p:spPr>
        <p:txBody>
          <a:bodyPr/>
          <a:lstStyle/>
          <a:p>
            <a:pPr>
              <a:buClr>
                <a:schemeClr val="bg1"/>
              </a:buClr>
            </a:pPr>
            <a:r>
              <a:rPr lang="en-US" sz="2000" dirty="0">
                <a:solidFill>
                  <a:schemeClr val="bg1"/>
                </a:solidFill>
              </a:rPr>
              <a:t>Possible cause: </a:t>
            </a:r>
          </a:p>
          <a:p>
            <a:pPr lvl="1">
              <a:buClr>
                <a:schemeClr val="bg1"/>
              </a:buClr>
            </a:pPr>
            <a:r>
              <a:rPr lang="en-US" sz="1800" dirty="0">
                <a:solidFill>
                  <a:schemeClr val="bg1"/>
                </a:solidFill>
              </a:rPr>
              <a:t>Sizing – too small?</a:t>
            </a:r>
          </a:p>
          <a:p>
            <a:pPr lvl="1">
              <a:buClr>
                <a:schemeClr val="bg1"/>
              </a:buClr>
            </a:pPr>
            <a:r>
              <a:rPr lang="en-US" sz="1800" dirty="0">
                <a:solidFill>
                  <a:schemeClr val="bg1"/>
                </a:solidFill>
              </a:rPr>
              <a:t>Carbon source </a:t>
            </a:r>
          </a:p>
          <a:p>
            <a:pPr>
              <a:buClr>
                <a:schemeClr val="bg1"/>
              </a:buClr>
            </a:pPr>
            <a:r>
              <a:rPr lang="en-US" sz="2000" dirty="0">
                <a:solidFill>
                  <a:schemeClr val="bg1"/>
                </a:solidFill>
              </a:rPr>
              <a:t>Has it happened?</a:t>
            </a:r>
          </a:p>
          <a:p>
            <a:pPr lvl="1">
              <a:buClr>
                <a:schemeClr val="bg1"/>
              </a:buClr>
            </a:pPr>
            <a:r>
              <a:rPr lang="en-US" sz="1800" dirty="0">
                <a:solidFill>
                  <a:schemeClr val="bg1"/>
                </a:solidFill>
              </a:rPr>
              <a:t>No record for denitrifying </a:t>
            </a:r>
            <a:r>
              <a:rPr lang="en-US" sz="1800" dirty="0" err="1">
                <a:solidFill>
                  <a:schemeClr val="bg1"/>
                </a:solidFill>
              </a:rPr>
              <a:t>BCRs</a:t>
            </a:r>
            <a:r>
              <a:rPr lang="en-US" sz="1800" dirty="0">
                <a:solidFill>
                  <a:schemeClr val="bg1"/>
                </a:solidFill>
              </a:rPr>
              <a:t> </a:t>
            </a:r>
          </a:p>
          <a:p>
            <a:pPr lvl="1">
              <a:buClr>
                <a:schemeClr val="bg1"/>
              </a:buClr>
            </a:pPr>
            <a:r>
              <a:rPr lang="en-US" sz="1800" dirty="0">
                <a:solidFill>
                  <a:schemeClr val="bg1"/>
                </a:solidFill>
              </a:rPr>
              <a:t>Pilot projects exhausted C source</a:t>
            </a:r>
          </a:p>
          <a:p>
            <a:pPr>
              <a:buClr>
                <a:schemeClr val="bg1"/>
              </a:buClr>
            </a:pPr>
            <a:r>
              <a:rPr lang="en-US" sz="2000" dirty="0">
                <a:solidFill>
                  <a:schemeClr val="bg1"/>
                </a:solidFill>
              </a:rPr>
              <a:t>Low potential based on half-life</a:t>
            </a:r>
          </a:p>
          <a:p>
            <a:pPr lvl="1">
              <a:buClr>
                <a:schemeClr val="bg1"/>
              </a:buClr>
            </a:pPr>
            <a:r>
              <a:rPr lang="en-US" sz="1800" dirty="0">
                <a:solidFill>
                  <a:schemeClr val="bg1"/>
                </a:solidFill>
              </a:rPr>
              <a:t>Anaerobic media 36.6 </a:t>
            </a:r>
            <a:r>
              <a:rPr lang="en-US" sz="1800" dirty="0" err="1">
                <a:solidFill>
                  <a:schemeClr val="bg1"/>
                </a:solidFill>
              </a:rPr>
              <a:t>yrs</a:t>
            </a:r>
            <a:endParaRPr lang="en-US" sz="1800" dirty="0">
              <a:solidFill>
                <a:schemeClr val="bg1"/>
              </a:solidFill>
            </a:endParaRPr>
          </a:p>
          <a:p>
            <a:pPr lvl="1">
              <a:buClr>
                <a:schemeClr val="bg1"/>
              </a:buClr>
            </a:pPr>
            <a:r>
              <a:rPr lang="en-US" sz="1800" dirty="0">
                <a:solidFill>
                  <a:schemeClr val="bg1"/>
                </a:solidFill>
              </a:rPr>
              <a:t>Aerobic media 4.5 </a:t>
            </a:r>
            <a:r>
              <a:rPr lang="en-US" sz="1800" dirty="0" err="1">
                <a:solidFill>
                  <a:schemeClr val="bg1"/>
                </a:solidFill>
              </a:rPr>
              <a:t>yrs</a:t>
            </a:r>
            <a:endParaRPr lang="en-US" sz="1800" dirty="0">
              <a:solidFill>
                <a:schemeClr val="bg1"/>
              </a:solidFill>
            </a:endParaRPr>
          </a:p>
          <a:p>
            <a:pPr lvl="2">
              <a:buClr>
                <a:schemeClr val="bg1"/>
              </a:buClr>
            </a:pPr>
            <a:r>
              <a:rPr lang="en-US" sz="2000" dirty="0">
                <a:solidFill>
                  <a:schemeClr val="bg1"/>
                </a:solidFill>
              </a:rPr>
              <a:t>Moorman et al 2008</a:t>
            </a:r>
          </a:p>
          <a:p>
            <a:pPr>
              <a:buClr>
                <a:schemeClr val="bg1"/>
              </a:buClr>
            </a:pPr>
            <a:r>
              <a:rPr lang="en-US" sz="2000" dirty="0">
                <a:solidFill>
                  <a:schemeClr val="bg1"/>
                </a:solidFill>
              </a:rPr>
              <a:t>Ultimately depends on contaminant load</a:t>
            </a:r>
          </a:p>
        </p:txBody>
      </p:sp>
      <p:sp>
        <p:nvSpPr>
          <p:cNvPr id="5" name="Text Placeholder 4">
            <a:extLst>
              <a:ext uri="{FF2B5EF4-FFF2-40B4-BE49-F238E27FC236}">
                <a16:creationId xmlns:a16="http://schemas.microsoft.com/office/drawing/2014/main" id="{7D67BDB8-4D9B-4BC8-A00A-DAFAB9C6BABB}"/>
              </a:ext>
            </a:extLst>
          </p:cNvPr>
          <p:cNvSpPr>
            <a:spLocks noGrp="1"/>
          </p:cNvSpPr>
          <p:nvPr>
            <p:ph type="body" sz="quarter" idx="3"/>
          </p:nvPr>
        </p:nvSpPr>
        <p:spPr>
          <a:xfrm>
            <a:off x="6191757" y="1590946"/>
            <a:ext cx="5387630" cy="639763"/>
          </a:xfrm>
        </p:spPr>
        <p:txBody>
          <a:bodyPr/>
          <a:lstStyle/>
          <a:p>
            <a:r>
              <a:rPr lang="en-US" sz="2000" dirty="0">
                <a:solidFill>
                  <a:schemeClr val="bg1"/>
                </a:solidFill>
              </a:rPr>
              <a:t>Hydraulic Conductivity Decline</a:t>
            </a:r>
          </a:p>
          <a:p>
            <a:endParaRPr lang="en-US" sz="2000" dirty="0">
              <a:solidFill>
                <a:schemeClr val="bg1"/>
              </a:solidFill>
            </a:endParaRPr>
          </a:p>
        </p:txBody>
      </p:sp>
      <p:sp>
        <p:nvSpPr>
          <p:cNvPr id="7" name="Content Placeholder 6">
            <a:extLst>
              <a:ext uri="{FF2B5EF4-FFF2-40B4-BE49-F238E27FC236}">
                <a16:creationId xmlns:a16="http://schemas.microsoft.com/office/drawing/2014/main" id="{464F33D0-F8A6-4BDA-8C62-4E241C0232C5}"/>
              </a:ext>
            </a:extLst>
          </p:cNvPr>
          <p:cNvSpPr>
            <a:spLocks noGrp="1"/>
          </p:cNvSpPr>
          <p:nvPr>
            <p:ph sz="quarter" idx="4"/>
          </p:nvPr>
        </p:nvSpPr>
        <p:spPr>
          <a:xfrm>
            <a:off x="6190400" y="2040496"/>
            <a:ext cx="4895522" cy="3920747"/>
          </a:xfrm>
        </p:spPr>
        <p:txBody>
          <a:bodyPr/>
          <a:lstStyle/>
          <a:p>
            <a:pPr>
              <a:buClr>
                <a:schemeClr val="bg1"/>
              </a:buClr>
            </a:pPr>
            <a:r>
              <a:rPr lang="en-US" sz="2000" dirty="0">
                <a:solidFill>
                  <a:schemeClr val="bg1"/>
                </a:solidFill>
              </a:rPr>
              <a:t>Excess inorganic solids </a:t>
            </a:r>
          </a:p>
          <a:p>
            <a:pPr lvl="1">
              <a:buClr>
                <a:schemeClr val="bg1"/>
              </a:buClr>
            </a:pPr>
            <a:r>
              <a:rPr lang="en-US" sz="1800" dirty="0">
                <a:solidFill>
                  <a:schemeClr val="bg1"/>
                </a:solidFill>
              </a:rPr>
              <a:t>Pre-treatment for solids reduction</a:t>
            </a:r>
          </a:p>
          <a:p>
            <a:pPr>
              <a:buClr>
                <a:schemeClr val="bg1"/>
              </a:buClr>
            </a:pPr>
            <a:r>
              <a:rPr lang="en-US" sz="2000" dirty="0">
                <a:solidFill>
                  <a:schemeClr val="bg1"/>
                </a:solidFill>
              </a:rPr>
              <a:t>Media consolidation</a:t>
            </a:r>
          </a:p>
          <a:p>
            <a:pPr lvl="1">
              <a:buClr>
                <a:schemeClr val="bg1"/>
              </a:buClr>
            </a:pPr>
            <a:r>
              <a:rPr lang="en-US" sz="1800" dirty="0">
                <a:solidFill>
                  <a:schemeClr val="bg1"/>
                </a:solidFill>
              </a:rPr>
              <a:t>Include heterogeneous mix of media. Some use gravel</a:t>
            </a:r>
          </a:p>
          <a:p>
            <a:pPr lvl="1">
              <a:buClr>
                <a:schemeClr val="bg1"/>
              </a:buClr>
            </a:pPr>
            <a:r>
              <a:rPr lang="en-US" sz="1800" dirty="0">
                <a:solidFill>
                  <a:schemeClr val="bg1"/>
                </a:solidFill>
              </a:rPr>
              <a:t>Consider maintenance “fluffing”</a:t>
            </a:r>
          </a:p>
          <a:p>
            <a:pPr>
              <a:buClr>
                <a:schemeClr val="bg1"/>
              </a:buClr>
            </a:pPr>
            <a:r>
              <a:rPr lang="en-US" sz="2000" dirty="0">
                <a:solidFill>
                  <a:schemeClr val="bg1"/>
                </a:solidFill>
              </a:rPr>
              <a:t>Precipitation of metals</a:t>
            </a:r>
          </a:p>
          <a:p>
            <a:pPr lvl="1">
              <a:buClr>
                <a:schemeClr val="bg1"/>
              </a:buClr>
            </a:pPr>
            <a:r>
              <a:rPr lang="en-US" sz="1800" dirty="0">
                <a:solidFill>
                  <a:schemeClr val="bg1"/>
                </a:solidFill>
              </a:rPr>
              <a:t>Create intermediate process units for settling</a:t>
            </a:r>
          </a:p>
          <a:p>
            <a:endParaRPr lang="en-US" sz="2000" dirty="0">
              <a:solidFill>
                <a:schemeClr val="bg1"/>
              </a:solidFill>
            </a:endParaRPr>
          </a:p>
        </p:txBody>
      </p:sp>
      <p:sp>
        <p:nvSpPr>
          <p:cNvPr id="4" name="Slide Number Placeholder 3">
            <a:extLst>
              <a:ext uri="{FF2B5EF4-FFF2-40B4-BE49-F238E27FC236}">
                <a16:creationId xmlns:a16="http://schemas.microsoft.com/office/drawing/2014/main" id="{F3B360E1-09F3-43E7-BCF9-D0C79F304133}"/>
              </a:ext>
            </a:extLst>
          </p:cNvPr>
          <p:cNvSpPr>
            <a:spLocks noGrp="1"/>
          </p:cNvSpPr>
          <p:nvPr>
            <p:ph type="sldNum" sz="quarter" idx="12"/>
          </p:nvPr>
        </p:nvSpPr>
        <p:spPr/>
        <p:txBody>
          <a:bodyPr/>
          <a:lstStyle/>
          <a:p>
            <a:fld id="{9B3E39EC-4BE2-4DEA-81C0-4ABC0AAB4AC0}" type="slidenum">
              <a:rPr lang="en-AU" smtClean="0">
                <a:solidFill>
                  <a:schemeClr val="bg1"/>
                </a:solidFill>
              </a:rPr>
              <a:pPr/>
              <a:t>23</a:t>
            </a:fld>
            <a:endParaRPr lang="en-AU" dirty="0">
              <a:solidFill>
                <a:schemeClr val="bg1"/>
              </a:solidFill>
            </a:endParaRPr>
          </a:p>
        </p:txBody>
      </p:sp>
      <p:pic>
        <p:nvPicPr>
          <p:cNvPr id="10" name="Picture 9">
            <a:extLst>
              <a:ext uri="{FF2B5EF4-FFF2-40B4-BE49-F238E27FC236}">
                <a16:creationId xmlns:a16="http://schemas.microsoft.com/office/drawing/2014/main" id="{1DC0A82B-33BD-4BE1-A666-8FD96C7B07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3909" y="6401110"/>
            <a:ext cx="1711666" cy="256032"/>
          </a:xfrm>
          <a:prstGeom prst="rect">
            <a:avLst/>
          </a:prstGeom>
        </p:spPr>
      </p:pic>
    </p:spTree>
    <p:extLst>
      <p:ext uri="{BB962C8B-B14F-4D97-AF65-F5344CB8AC3E}">
        <p14:creationId xmlns:p14="http://schemas.microsoft.com/office/powerpoint/2010/main" val="37197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4201DB7-2C6B-4DC5-A00B-C67C931C0B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2882" r="1285"/>
          <a:stretch/>
        </p:blipFill>
        <p:spPr>
          <a:xfrm>
            <a:off x="-115887" y="0"/>
            <a:ext cx="3276600" cy="6858000"/>
          </a:xfrm>
          <a:prstGeom prst="rect">
            <a:avLst/>
          </a:prstGeom>
        </p:spPr>
      </p:pic>
      <p:sp>
        <p:nvSpPr>
          <p:cNvPr id="2" name="Title 1">
            <a:extLst>
              <a:ext uri="{FF2B5EF4-FFF2-40B4-BE49-F238E27FC236}">
                <a16:creationId xmlns:a16="http://schemas.microsoft.com/office/drawing/2014/main" id="{D5D98C5F-7E13-46FD-92F0-9D63B14D10E0}"/>
              </a:ext>
            </a:extLst>
          </p:cNvPr>
          <p:cNvSpPr>
            <a:spLocks noGrp="1"/>
          </p:cNvSpPr>
          <p:nvPr>
            <p:ph type="title"/>
          </p:nvPr>
        </p:nvSpPr>
        <p:spPr>
          <a:xfrm>
            <a:off x="3395662" y="454954"/>
            <a:ext cx="8183721" cy="1022351"/>
          </a:xfrm>
        </p:spPr>
        <p:txBody>
          <a:bodyPr/>
          <a:lstStyle/>
          <a:p>
            <a:r>
              <a:rPr lang="en-US" sz="2000" dirty="0" err="1"/>
              <a:t>BCR</a:t>
            </a:r>
            <a:r>
              <a:rPr lang="en-US" sz="2000" dirty="0"/>
              <a:t> Longevity </a:t>
            </a:r>
            <a:br>
              <a:rPr lang="en-US" dirty="0"/>
            </a:br>
            <a:r>
              <a:rPr lang="en-US" dirty="0"/>
              <a:t>Two Case Studies</a:t>
            </a:r>
          </a:p>
        </p:txBody>
      </p:sp>
      <p:sp>
        <p:nvSpPr>
          <p:cNvPr id="3" name="Text Placeholder 2">
            <a:extLst>
              <a:ext uri="{FF2B5EF4-FFF2-40B4-BE49-F238E27FC236}">
                <a16:creationId xmlns:a16="http://schemas.microsoft.com/office/drawing/2014/main" id="{191E9047-DB58-477D-83AA-72DE8B745A7B}"/>
              </a:ext>
            </a:extLst>
          </p:cNvPr>
          <p:cNvSpPr>
            <a:spLocks noGrp="1"/>
          </p:cNvSpPr>
          <p:nvPr>
            <p:ph sz="half" idx="1"/>
          </p:nvPr>
        </p:nvSpPr>
        <p:spPr>
          <a:xfrm>
            <a:off x="3395663" y="1695451"/>
            <a:ext cx="7045325" cy="4641917"/>
          </a:xfrm>
        </p:spPr>
        <p:txBody>
          <a:bodyPr/>
          <a:lstStyle/>
          <a:p>
            <a:r>
              <a:rPr lang="en-US" dirty="0"/>
              <a:t>Case Study 1: Coal Mac Se Treatment System</a:t>
            </a:r>
          </a:p>
          <a:p>
            <a:pPr lvl="1"/>
            <a:r>
              <a:rPr lang="en-US" sz="2000" dirty="0"/>
              <a:t>~8 years of continuous, compliant operation</a:t>
            </a:r>
          </a:p>
          <a:p>
            <a:pPr lvl="1"/>
            <a:r>
              <a:rPr lang="en-US" sz="2000" dirty="0"/>
              <a:t>~$</a:t>
            </a:r>
            <a:r>
              <a:rPr lang="en-US" sz="2000" dirty="0" err="1"/>
              <a:t>5K</a:t>
            </a:r>
            <a:r>
              <a:rPr lang="en-US" sz="2000" dirty="0"/>
              <a:t> in annual Operation and Maintenance</a:t>
            </a:r>
          </a:p>
          <a:p>
            <a:r>
              <a:rPr lang="en-US" dirty="0"/>
              <a:t>Case Study 2: Mayer Ranch PTS</a:t>
            </a:r>
          </a:p>
          <a:p>
            <a:pPr lvl="1"/>
            <a:r>
              <a:rPr lang="en-US" sz="2000" dirty="0"/>
              <a:t>~10.5 years of continuous, effective operation</a:t>
            </a:r>
          </a:p>
          <a:p>
            <a:pPr lvl="1"/>
            <a:r>
              <a:rPr lang="en-US" sz="2000" dirty="0"/>
              <a:t>~$</a:t>
            </a:r>
            <a:r>
              <a:rPr lang="en-US" sz="2000" dirty="0" err="1"/>
              <a:t>10K</a:t>
            </a:r>
            <a:r>
              <a:rPr lang="en-US" sz="2000" dirty="0"/>
              <a:t> in annual Operation and Maintenance</a:t>
            </a:r>
          </a:p>
          <a:p>
            <a:pPr lvl="1"/>
            <a:r>
              <a:rPr lang="en-US" sz="2000" dirty="0"/>
              <a:t>One maintenance “event” after 8 years to rejuvenate </a:t>
            </a:r>
            <a:r>
              <a:rPr lang="en-US" sz="2000" dirty="0" err="1"/>
              <a:t>BCR</a:t>
            </a:r>
            <a:r>
              <a:rPr lang="en-US" sz="2000" dirty="0"/>
              <a:t> substrate hydraulics ($</a:t>
            </a:r>
            <a:r>
              <a:rPr lang="en-US" sz="2000" dirty="0" err="1"/>
              <a:t>4K</a:t>
            </a:r>
            <a:r>
              <a:rPr lang="en-US" sz="2000" dirty="0"/>
              <a:t>)</a:t>
            </a:r>
          </a:p>
        </p:txBody>
      </p:sp>
      <p:sp>
        <p:nvSpPr>
          <p:cNvPr id="4" name="Slide Number Placeholder 3">
            <a:extLst>
              <a:ext uri="{FF2B5EF4-FFF2-40B4-BE49-F238E27FC236}">
                <a16:creationId xmlns:a16="http://schemas.microsoft.com/office/drawing/2014/main" id="{9CC6B281-CEC3-4A08-A8FC-A9710C787DAB}"/>
              </a:ext>
            </a:extLst>
          </p:cNvPr>
          <p:cNvSpPr>
            <a:spLocks noGrp="1"/>
          </p:cNvSpPr>
          <p:nvPr>
            <p:ph type="sldNum" sz="quarter" idx="12"/>
          </p:nvPr>
        </p:nvSpPr>
        <p:spPr/>
        <p:txBody>
          <a:bodyPr/>
          <a:lstStyle/>
          <a:p>
            <a:fld id="{9B3E39EC-4BE2-4DEA-81C0-4ABC0AAB4AC0}" type="slidenum">
              <a:rPr lang="en-AU" smtClean="0">
                <a:solidFill>
                  <a:schemeClr val="bg1"/>
                </a:solidFill>
              </a:rPr>
              <a:pPr/>
              <a:t>24</a:t>
            </a:fld>
            <a:endParaRPr lang="en-AU" dirty="0">
              <a:solidFill>
                <a:schemeClr val="bg1"/>
              </a:solidFill>
            </a:endParaRPr>
          </a:p>
        </p:txBody>
      </p:sp>
    </p:spTree>
    <p:extLst>
      <p:ext uri="{BB962C8B-B14F-4D97-AF65-F5344CB8AC3E}">
        <p14:creationId xmlns:p14="http://schemas.microsoft.com/office/powerpoint/2010/main" val="3810593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 name="Content Placeholder 3">
            <a:extLst>
              <a:ext uri="{FF2B5EF4-FFF2-40B4-BE49-F238E27FC236}">
                <a16:creationId xmlns:a16="http://schemas.microsoft.com/office/drawing/2014/main" id="{C60F9B4C-F2DC-4F87-A6BD-3971D747B5E6}"/>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bwMode="auto">
          <a:xfrm>
            <a:off x="6118477" y="2456121"/>
            <a:ext cx="4726495" cy="4117814"/>
          </a:xfrm>
          <a:prstGeom prst="rect">
            <a:avLst/>
          </a:prstGeom>
          <a:noFill/>
          <a:ln w="9525">
            <a:noFill/>
            <a:miter lim="800000"/>
            <a:headEnd/>
            <a:tailEnd/>
          </a:ln>
        </p:spPr>
      </p:pic>
      <p:sp>
        <p:nvSpPr>
          <p:cNvPr id="27" name="Rectangle 26">
            <a:extLst>
              <a:ext uri="{FF2B5EF4-FFF2-40B4-BE49-F238E27FC236}">
                <a16:creationId xmlns:a16="http://schemas.microsoft.com/office/drawing/2014/main" id="{A61F0987-F12F-4DA3-9160-C2D93B55284A}"/>
              </a:ext>
            </a:extLst>
          </p:cNvPr>
          <p:cNvSpPr/>
          <p:nvPr/>
        </p:nvSpPr>
        <p:spPr>
          <a:xfrm>
            <a:off x="0" y="1"/>
            <a:ext cx="12188825" cy="147728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2000" dirty="0">
                <a:solidFill>
                  <a:schemeClr val="bg1"/>
                </a:solidFill>
              </a:rPr>
              <a:t>Case Histories </a:t>
            </a:r>
            <a:br>
              <a:rPr lang="en-US" dirty="0">
                <a:solidFill>
                  <a:schemeClr val="bg1"/>
                </a:solidFill>
              </a:rPr>
            </a:br>
            <a:r>
              <a:rPr lang="en-US" dirty="0">
                <a:solidFill>
                  <a:schemeClr val="bg1"/>
                </a:solidFill>
              </a:rPr>
              <a:t>Pilot and Full-Scale Passive Treatment in WV</a:t>
            </a:r>
          </a:p>
        </p:txBody>
      </p:sp>
      <p:sp>
        <p:nvSpPr>
          <p:cNvPr id="7" name="Content Placeholder 6"/>
          <p:cNvSpPr>
            <a:spLocks noGrp="1"/>
          </p:cNvSpPr>
          <p:nvPr>
            <p:ph sz="half" idx="1"/>
          </p:nvPr>
        </p:nvSpPr>
        <p:spPr>
          <a:xfrm>
            <a:off x="577645" y="2080032"/>
            <a:ext cx="5421489" cy="3839635"/>
          </a:xfrm>
        </p:spPr>
        <p:txBody>
          <a:bodyPr/>
          <a:lstStyle/>
          <a:p>
            <a:r>
              <a:rPr lang="en-US" sz="2000" dirty="0">
                <a:solidFill>
                  <a:schemeClr val="tx1">
                    <a:lumMod val="85000"/>
                    <a:lumOff val="15000"/>
                  </a:schemeClr>
                </a:solidFill>
              </a:rPr>
              <a:t>Two outlets assigned stringent selenium discharge standard: </a:t>
            </a:r>
          </a:p>
          <a:p>
            <a:pPr lvl="1"/>
            <a:r>
              <a:rPr lang="en-US" sz="1800" dirty="0">
                <a:solidFill>
                  <a:schemeClr val="tx1">
                    <a:lumMod val="85000"/>
                    <a:lumOff val="15000"/>
                  </a:schemeClr>
                </a:solidFill>
              </a:rPr>
              <a:t>4.7 ug/L monthly mean</a:t>
            </a:r>
          </a:p>
          <a:p>
            <a:pPr lvl="1"/>
            <a:r>
              <a:rPr lang="en-US" sz="1800" dirty="0">
                <a:solidFill>
                  <a:schemeClr val="tx1">
                    <a:lumMod val="85000"/>
                    <a:lumOff val="15000"/>
                  </a:schemeClr>
                </a:solidFill>
              </a:rPr>
              <a:t>8.2 ug/L daily max</a:t>
            </a:r>
          </a:p>
          <a:p>
            <a:r>
              <a:rPr lang="en-US" sz="2000" dirty="0">
                <a:solidFill>
                  <a:schemeClr val="tx1">
                    <a:lumMod val="85000"/>
                    <a:lumOff val="15000"/>
                  </a:schemeClr>
                </a:solidFill>
              </a:rPr>
              <a:t>Conducted barrel studies to formulate substrate, calibrate model</a:t>
            </a:r>
          </a:p>
          <a:p>
            <a:r>
              <a:rPr lang="en-US" sz="2000" dirty="0">
                <a:solidFill>
                  <a:schemeClr val="tx1">
                    <a:lumMod val="85000"/>
                    <a:lumOff val="15000"/>
                  </a:schemeClr>
                </a:solidFill>
              </a:rPr>
              <a:t>Designed two distinct systems based on landscape, space, treatment</a:t>
            </a:r>
          </a:p>
          <a:p>
            <a:r>
              <a:rPr lang="en-US" sz="2000" dirty="0">
                <a:solidFill>
                  <a:schemeClr val="tx1">
                    <a:lumMod val="85000"/>
                    <a:lumOff val="15000"/>
                  </a:schemeClr>
                </a:solidFill>
              </a:rPr>
              <a:t>First system July 2011</a:t>
            </a:r>
          </a:p>
          <a:p>
            <a:r>
              <a:rPr lang="en-US" sz="2000" dirty="0">
                <a:solidFill>
                  <a:schemeClr val="tx1">
                    <a:lumMod val="85000"/>
                    <a:lumOff val="15000"/>
                  </a:schemeClr>
                </a:solidFill>
              </a:rPr>
              <a:t>Second system November 2011</a:t>
            </a:r>
          </a:p>
        </p:txBody>
      </p:sp>
      <p:sp>
        <p:nvSpPr>
          <p:cNvPr id="3" name="Slide Number Placeholder 2">
            <a:extLst>
              <a:ext uri="{FF2B5EF4-FFF2-40B4-BE49-F238E27FC236}">
                <a16:creationId xmlns:a16="http://schemas.microsoft.com/office/drawing/2014/main" id="{985D3FEE-0EA2-4F2D-95A6-D9EA2AA30214}"/>
              </a:ext>
            </a:extLst>
          </p:cNvPr>
          <p:cNvSpPr>
            <a:spLocks noGrp="1"/>
          </p:cNvSpPr>
          <p:nvPr>
            <p:ph type="sldNum" sz="quarter" idx="12"/>
          </p:nvPr>
        </p:nvSpPr>
        <p:spPr/>
        <p:txBody>
          <a:bodyPr/>
          <a:lstStyle/>
          <a:p>
            <a:fld id="{9B3E39EC-4BE2-4DEA-81C0-4ABC0AAB4AC0}" type="slidenum">
              <a:rPr lang="en-AU" smtClean="0"/>
              <a:pPr/>
              <a:t>25</a:t>
            </a:fld>
            <a:endParaRPr lang="en-AU"/>
          </a:p>
        </p:txBody>
      </p:sp>
      <p:sp>
        <p:nvSpPr>
          <p:cNvPr id="4" name="Text Placeholder 3"/>
          <p:cNvSpPr>
            <a:spLocks noGrp="1"/>
          </p:cNvSpPr>
          <p:nvPr>
            <p:ph type="body" idx="4294967295"/>
          </p:nvPr>
        </p:nvSpPr>
        <p:spPr>
          <a:xfrm>
            <a:off x="558799" y="1714907"/>
            <a:ext cx="5224093" cy="365125"/>
          </a:xfrm>
        </p:spPr>
        <p:txBody>
          <a:bodyPr/>
          <a:lstStyle/>
          <a:p>
            <a:pPr marL="0" indent="0">
              <a:buNone/>
            </a:pPr>
            <a:r>
              <a:rPr lang="en-US" sz="1800" b="1" dirty="0"/>
              <a:t>Overview</a:t>
            </a:r>
            <a:endParaRPr lang="en-US" sz="2400" b="1" dirty="0"/>
          </a:p>
        </p:txBody>
      </p:sp>
      <p:sp>
        <p:nvSpPr>
          <p:cNvPr id="5" name="Text Placeholder 4"/>
          <p:cNvSpPr>
            <a:spLocks noGrp="1"/>
          </p:cNvSpPr>
          <p:nvPr>
            <p:ph type="body" sz="quarter" idx="4294967295"/>
          </p:nvPr>
        </p:nvSpPr>
        <p:spPr>
          <a:xfrm>
            <a:off x="6221413" y="1695450"/>
            <a:ext cx="5421489" cy="639762"/>
          </a:xfrm>
        </p:spPr>
        <p:txBody>
          <a:bodyPr/>
          <a:lstStyle/>
          <a:p>
            <a:pPr marL="0" indent="0">
              <a:buNone/>
            </a:pPr>
            <a:r>
              <a:rPr lang="en-US" sz="1800" b="1" dirty="0"/>
              <a:t>Location</a:t>
            </a:r>
          </a:p>
        </p:txBody>
      </p:sp>
      <p:pic>
        <p:nvPicPr>
          <p:cNvPr id="9" name="Content Placeholder 8" descr="IMG_1174.jpg"/>
          <p:cNvPicPr>
            <a:picLocks noChangeAspect="1"/>
          </p:cNvPicPr>
          <p:nvPr/>
        </p:nvPicPr>
        <p:blipFill rotWithShape="1">
          <a:blip r:embed="rId4" cstate="email">
            <a:extLst>
              <a:ext uri="{28A0092B-C50C-407E-A947-70E740481C1C}">
                <a14:useLocalDpi xmlns:a14="http://schemas.microsoft.com/office/drawing/2010/main" val="0"/>
              </a:ext>
            </a:extLst>
          </a:blip>
          <a:srcRect t="5705" b="9466"/>
          <a:stretch/>
        </p:blipFill>
        <p:spPr bwMode="auto">
          <a:xfrm>
            <a:off x="8343440" y="1695434"/>
            <a:ext cx="3235944" cy="1509760"/>
          </a:xfrm>
          <a:prstGeom prst="rect">
            <a:avLst/>
          </a:prstGeom>
          <a:noFill/>
          <a:ln w="9525">
            <a:noFill/>
            <a:miter lim="800000"/>
            <a:headEnd/>
            <a:tailEnd/>
          </a:ln>
          <a:effectLst/>
        </p:spPr>
      </p:pic>
      <p:sp>
        <p:nvSpPr>
          <p:cNvPr id="11" name="Rectangle 10"/>
          <p:cNvSpPr/>
          <p:nvPr/>
        </p:nvSpPr>
        <p:spPr>
          <a:xfrm>
            <a:off x="8217459" y="3209988"/>
            <a:ext cx="3487906" cy="307777"/>
          </a:xfrm>
          <a:prstGeom prst="rect">
            <a:avLst/>
          </a:prstGeom>
        </p:spPr>
        <p:txBody>
          <a:bodyPr wrap="square">
            <a:spAutoFit/>
          </a:bodyPr>
          <a:lstStyle/>
          <a:p>
            <a:pPr algn="ctr"/>
            <a:r>
              <a:rPr lang="en-US" sz="1400" dirty="0">
                <a:solidFill>
                  <a:schemeClr val="tx1">
                    <a:lumMod val="85000"/>
                    <a:lumOff val="15000"/>
                  </a:schemeClr>
                </a:solidFill>
              </a:rPr>
              <a:t>Valley fill drainage from reclaimed mines</a:t>
            </a:r>
          </a:p>
        </p:txBody>
      </p:sp>
      <p:sp>
        <p:nvSpPr>
          <p:cNvPr id="28" name="Rectangle 27">
            <a:extLst>
              <a:ext uri="{FF2B5EF4-FFF2-40B4-BE49-F238E27FC236}">
                <a16:creationId xmlns:a16="http://schemas.microsoft.com/office/drawing/2014/main" id="{E2C47A08-667F-4BEE-B8E1-46995A326BAB}"/>
              </a:ext>
            </a:extLst>
          </p:cNvPr>
          <p:cNvSpPr/>
          <p:nvPr/>
        </p:nvSpPr>
        <p:spPr>
          <a:xfrm>
            <a:off x="11271870" y="803213"/>
            <a:ext cx="313705" cy="2983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Wetland Processing and Storage of Selenium</a:t>
            </a:r>
          </a:p>
        </p:txBody>
      </p:sp>
      <p:sp>
        <p:nvSpPr>
          <p:cNvPr id="5" name="Slide Number Placeholder 4">
            <a:extLst>
              <a:ext uri="{FF2B5EF4-FFF2-40B4-BE49-F238E27FC236}">
                <a16:creationId xmlns:a16="http://schemas.microsoft.com/office/drawing/2014/main" id="{D07BB145-848F-48C4-AA0E-7D01F8F363B5}"/>
              </a:ext>
            </a:extLst>
          </p:cNvPr>
          <p:cNvSpPr>
            <a:spLocks noGrp="1"/>
          </p:cNvSpPr>
          <p:nvPr>
            <p:ph type="sldNum" sz="quarter" idx="12"/>
          </p:nvPr>
        </p:nvSpPr>
        <p:spPr/>
        <p:txBody>
          <a:bodyPr/>
          <a:lstStyle/>
          <a:p>
            <a:fld id="{9B3E39EC-4BE2-4DEA-81C0-4ABC0AAB4AC0}" type="slidenum">
              <a:rPr lang="en-AU" smtClean="0"/>
              <a:pPr/>
              <a:t>26</a:t>
            </a:fld>
            <a:endParaRPr lang="en-AU" dirty="0"/>
          </a:p>
        </p:txBody>
      </p:sp>
      <p:sp>
        <p:nvSpPr>
          <p:cNvPr id="52" name="Content Placeholder 14"/>
          <p:cNvSpPr txBox="1">
            <a:spLocks/>
          </p:cNvSpPr>
          <p:nvPr/>
        </p:nvSpPr>
        <p:spPr>
          <a:xfrm>
            <a:off x="533881" y="4067457"/>
            <a:ext cx="5600280" cy="2328582"/>
          </a:xfrm>
          <a:prstGeom prst="rect">
            <a:avLst/>
          </a:prstGeom>
        </p:spPr>
        <p:txBody>
          <a:bodyPr>
            <a:normAutofit/>
          </a:bodyPr>
          <a:lstStyle/>
          <a:p>
            <a:pPr marL="342820" indent="-342820" eaLnBrk="0" fontAlgn="base" hangingPunct="0">
              <a:spcBef>
                <a:spcPct val="20000"/>
              </a:spcBef>
              <a:spcAft>
                <a:spcPct val="0"/>
              </a:spcAft>
              <a:buClr>
                <a:schemeClr val="tx1"/>
              </a:buClr>
              <a:buSzPct val="75000"/>
              <a:defRPr/>
            </a:pPr>
            <a:r>
              <a:rPr lang="en-US" sz="1800" b="1" kern="0" dirty="0" err="1">
                <a:solidFill>
                  <a:schemeClr val="tx1">
                    <a:lumMod val="85000"/>
                    <a:lumOff val="15000"/>
                  </a:schemeClr>
                </a:solidFill>
                <a:latin typeface="Arial" pitchFamily="34" charset="0"/>
              </a:rPr>
              <a:t>Dissimilatory</a:t>
            </a:r>
            <a:r>
              <a:rPr lang="en-US" sz="1800" b="1" kern="0" dirty="0">
                <a:solidFill>
                  <a:schemeClr val="tx1">
                    <a:lumMod val="85000"/>
                    <a:lumOff val="15000"/>
                  </a:schemeClr>
                </a:solidFill>
                <a:latin typeface="Arial" pitchFamily="34" charset="0"/>
              </a:rPr>
              <a:t> Reduction</a:t>
            </a:r>
          </a:p>
          <a:p>
            <a:pPr marL="742777" lvl="1" indent="-285683" eaLnBrk="0" fontAlgn="base" hangingPunct="0">
              <a:spcBef>
                <a:spcPct val="20000"/>
              </a:spcBef>
              <a:spcAft>
                <a:spcPct val="0"/>
              </a:spcAft>
              <a:buClr>
                <a:schemeClr val="tx1"/>
              </a:buClr>
              <a:defRPr/>
            </a:pPr>
            <a:r>
              <a:rPr lang="en-US" sz="1600" kern="0" dirty="0">
                <a:solidFill>
                  <a:schemeClr val="tx1">
                    <a:lumMod val="85000"/>
                    <a:lumOff val="15000"/>
                  </a:schemeClr>
                </a:solidFill>
                <a:latin typeface="Arial" pitchFamily="34" charset="0"/>
              </a:rPr>
              <a:t>SeO</a:t>
            </a:r>
            <a:r>
              <a:rPr lang="en-US" sz="1600" kern="0" baseline="-25000" dirty="0">
                <a:solidFill>
                  <a:schemeClr val="tx1">
                    <a:lumMod val="85000"/>
                    <a:lumOff val="15000"/>
                  </a:schemeClr>
                </a:solidFill>
                <a:latin typeface="Arial" pitchFamily="34" charset="0"/>
              </a:rPr>
              <a:t>4</a:t>
            </a:r>
            <a:r>
              <a:rPr lang="en-US" sz="1600" kern="0" baseline="30000" dirty="0">
                <a:solidFill>
                  <a:schemeClr val="tx1">
                    <a:lumMod val="85000"/>
                    <a:lumOff val="15000"/>
                  </a:schemeClr>
                </a:solidFill>
                <a:latin typeface="Arial" pitchFamily="34" charset="0"/>
              </a:rPr>
              <a:t>2-</a:t>
            </a:r>
            <a:r>
              <a:rPr lang="en-US" sz="1600" kern="0" dirty="0">
                <a:solidFill>
                  <a:schemeClr val="tx1">
                    <a:lumMod val="85000"/>
                    <a:lumOff val="15000"/>
                  </a:schemeClr>
                </a:solidFill>
                <a:latin typeface="Arial" pitchFamily="34" charset="0"/>
              </a:rPr>
              <a:t> → SeO</a:t>
            </a:r>
            <a:r>
              <a:rPr lang="en-US" sz="1600" kern="0" baseline="-25000" dirty="0">
                <a:solidFill>
                  <a:schemeClr val="tx1">
                    <a:lumMod val="85000"/>
                    <a:lumOff val="15000"/>
                  </a:schemeClr>
                </a:solidFill>
                <a:latin typeface="Arial" pitchFamily="34" charset="0"/>
              </a:rPr>
              <a:t>3</a:t>
            </a:r>
            <a:r>
              <a:rPr lang="en-US" sz="1600" kern="0" baseline="30000" dirty="0">
                <a:solidFill>
                  <a:schemeClr val="tx1">
                    <a:lumMod val="85000"/>
                    <a:lumOff val="15000"/>
                  </a:schemeClr>
                </a:solidFill>
                <a:latin typeface="Arial" pitchFamily="34" charset="0"/>
              </a:rPr>
              <a:t>2-</a:t>
            </a:r>
            <a:r>
              <a:rPr lang="en-US" sz="1600" kern="0" dirty="0">
                <a:solidFill>
                  <a:schemeClr val="tx1">
                    <a:lumMod val="85000"/>
                    <a:lumOff val="15000"/>
                  </a:schemeClr>
                </a:solidFill>
                <a:latin typeface="Arial" pitchFamily="34" charset="0"/>
              </a:rPr>
              <a:t> → Se</a:t>
            </a:r>
            <a:r>
              <a:rPr lang="en-US" sz="1600" kern="0" baseline="30000" dirty="0">
                <a:solidFill>
                  <a:schemeClr val="tx1">
                    <a:lumMod val="85000"/>
                    <a:lumOff val="15000"/>
                  </a:schemeClr>
                </a:solidFill>
                <a:latin typeface="Arial" pitchFamily="34" charset="0"/>
              </a:rPr>
              <a:t>0</a:t>
            </a:r>
            <a:r>
              <a:rPr lang="en-US" sz="1600" kern="0" dirty="0">
                <a:solidFill>
                  <a:schemeClr val="tx1">
                    <a:lumMod val="85000"/>
                    <a:lumOff val="15000"/>
                  </a:schemeClr>
                </a:solidFill>
                <a:latin typeface="Arial" pitchFamily="34" charset="0"/>
              </a:rPr>
              <a:t> → Se</a:t>
            </a:r>
            <a:r>
              <a:rPr lang="en-US" sz="1600" kern="0" baseline="30000" dirty="0">
                <a:solidFill>
                  <a:schemeClr val="tx1">
                    <a:lumMod val="85000"/>
                    <a:lumOff val="15000"/>
                  </a:schemeClr>
                </a:solidFill>
                <a:latin typeface="Arial" pitchFamily="34" charset="0"/>
              </a:rPr>
              <a:t>2-</a:t>
            </a:r>
            <a:endParaRPr lang="en-US" sz="1600" kern="0" dirty="0">
              <a:solidFill>
                <a:schemeClr val="tx1">
                  <a:lumMod val="85000"/>
                  <a:lumOff val="15000"/>
                </a:schemeClr>
              </a:solidFill>
              <a:latin typeface="Arial" pitchFamily="34" charset="0"/>
            </a:endParaRPr>
          </a:p>
          <a:p>
            <a:pPr marL="228600" lvl="1" indent="-228600" fontAlgn="base">
              <a:spcBef>
                <a:spcPct val="20000"/>
              </a:spcBef>
              <a:spcAft>
                <a:spcPct val="0"/>
              </a:spcAft>
              <a:buClr>
                <a:schemeClr val="tx1"/>
              </a:buClr>
              <a:buSzPct val="75000"/>
              <a:buFont typeface="Wingdings" panose="05000000000000000000" pitchFamily="2" charset="2"/>
              <a:buChar char="§"/>
              <a:defRPr/>
            </a:pPr>
            <a:r>
              <a:rPr lang="en-US" sz="1800" kern="0" dirty="0">
                <a:solidFill>
                  <a:schemeClr val="tx1">
                    <a:lumMod val="85000"/>
                    <a:lumOff val="15000"/>
                  </a:schemeClr>
                </a:solidFill>
              </a:rPr>
              <a:t>Anaerobic process (Eh -200 mV, DO&lt;2) </a:t>
            </a:r>
          </a:p>
          <a:p>
            <a:pPr marL="228600" lvl="1" indent="-228600" fontAlgn="base">
              <a:spcBef>
                <a:spcPct val="20000"/>
              </a:spcBef>
              <a:spcAft>
                <a:spcPct val="0"/>
              </a:spcAft>
              <a:buClr>
                <a:schemeClr val="tx1"/>
              </a:buClr>
              <a:buSzPct val="75000"/>
              <a:buFont typeface="Wingdings" panose="05000000000000000000" pitchFamily="2" charset="2"/>
              <a:buChar char="§"/>
              <a:defRPr/>
            </a:pPr>
            <a:r>
              <a:rPr lang="en-US" sz="1800" kern="0" dirty="0">
                <a:solidFill>
                  <a:schemeClr val="tx1">
                    <a:lumMod val="85000"/>
                    <a:lumOff val="15000"/>
                  </a:schemeClr>
                </a:solidFill>
              </a:rPr>
              <a:t>D</a:t>
            </a:r>
            <a:r>
              <a:rPr lang="en-US" sz="1800" kern="0" dirty="0" err="1">
                <a:solidFill>
                  <a:schemeClr val="tx1">
                    <a:lumMod val="85000"/>
                    <a:lumOff val="15000"/>
                  </a:schemeClr>
                </a:solidFill>
              </a:rPr>
              <a:t>istribution</a:t>
            </a:r>
            <a:r>
              <a:rPr lang="en-US" sz="1800" kern="0" dirty="0">
                <a:solidFill>
                  <a:schemeClr val="tx1">
                    <a:lumMod val="85000"/>
                    <a:lumOff val="15000"/>
                  </a:schemeClr>
                </a:solidFill>
              </a:rPr>
              <a:t> in wetland sediments:</a:t>
            </a:r>
          </a:p>
          <a:p>
            <a:pPr marL="457200" lvl="1" indent="-228600" eaLnBrk="0" fontAlgn="base" hangingPunct="0">
              <a:spcBef>
                <a:spcPct val="20000"/>
              </a:spcBef>
              <a:spcAft>
                <a:spcPct val="0"/>
              </a:spcAft>
              <a:buClr>
                <a:schemeClr val="tx1"/>
              </a:buClr>
              <a:buFont typeface="Arial" panose="020B0604020202020204" pitchFamily="34" charset="0"/>
              <a:buChar char="‒"/>
              <a:defRPr/>
            </a:pPr>
            <a:r>
              <a:rPr lang="en-US" sz="1600" kern="0" dirty="0">
                <a:solidFill>
                  <a:schemeClr val="tx1">
                    <a:lumMod val="85000"/>
                    <a:lumOff val="15000"/>
                  </a:schemeClr>
                </a:solidFill>
                <a:latin typeface="Arial" pitchFamily="34" charset="0"/>
              </a:rPr>
              <a:t>0:13:41:46</a:t>
            </a:r>
          </a:p>
          <a:p>
            <a:pPr marL="228600" lvl="1" indent="-228600" fontAlgn="base">
              <a:spcBef>
                <a:spcPct val="20000"/>
              </a:spcBef>
              <a:spcAft>
                <a:spcPct val="0"/>
              </a:spcAft>
              <a:buClr>
                <a:schemeClr val="tx1"/>
              </a:buClr>
              <a:buSzPct val="75000"/>
              <a:buFont typeface="Wingdings" panose="05000000000000000000" pitchFamily="2" charset="2"/>
              <a:buChar char="§"/>
              <a:defRPr/>
            </a:pPr>
            <a:r>
              <a:rPr lang="en-US" sz="1800" kern="0" dirty="0">
                <a:solidFill>
                  <a:schemeClr val="tx1">
                    <a:lumMod val="85000"/>
                    <a:lumOff val="15000"/>
                  </a:schemeClr>
                </a:solidFill>
              </a:rPr>
              <a:t>Wetlands: 90% reduction 10 - 16 days</a:t>
            </a:r>
          </a:p>
          <a:p>
            <a:pPr marL="228600" lvl="1" indent="-228600" fontAlgn="base">
              <a:spcBef>
                <a:spcPct val="20000"/>
              </a:spcBef>
              <a:spcAft>
                <a:spcPct val="0"/>
              </a:spcAft>
              <a:buClr>
                <a:schemeClr val="tx1"/>
              </a:buClr>
              <a:buSzPct val="75000"/>
              <a:buFont typeface="Wingdings" panose="05000000000000000000" pitchFamily="2" charset="2"/>
              <a:buChar char="§"/>
              <a:defRPr/>
            </a:pPr>
            <a:r>
              <a:rPr lang="en-US" sz="1800" kern="0" dirty="0">
                <a:solidFill>
                  <a:schemeClr val="tx1">
                    <a:lumMod val="85000"/>
                    <a:lumOff val="15000"/>
                  </a:schemeClr>
                </a:solidFill>
              </a:rPr>
              <a:t>Bioreactors: 90% reduction &lt;1 - 2 days</a:t>
            </a:r>
          </a:p>
        </p:txBody>
      </p:sp>
      <p:sp>
        <p:nvSpPr>
          <p:cNvPr id="55" name="Content Placeholder 3"/>
          <p:cNvSpPr txBox="1">
            <a:spLocks/>
          </p:cNvSpPr>
          <p:nvPr/>
        </p:nvSpPr>
        <p:spPr bwMode="auto">
          <a:xfrm>
            <a:off x="6221413" y="1498778"/>
            <a:ext cx="5357971" cy="4170372"/>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marL="342820" indent="-342820">
              <a:spcBef>
                <a:spcPts val="600"/>
              </a:spcBef>
              <a:buClr>
                <a:schemeClr val="tx1"/>
              </a:buClr>
              <a:buSzPct val="75000"/>
            </a:pPr>
            <a:r>
              <a:rPr lang="en-US" sz="1800" b="1" kern="0" dirty="0">
                <a:solidFill>
                  <a:schemeClr val="tx1">
                    <a:lumMod val="85000"/>
                    <a:lumOff val="15000"/>
                  </a:schemeClr>
                </a:solidFill>
              </a:rPr>
              <a:t>Volatilization</a:t>
            </a:r>
          </a:p>
          <a:p>
            <a:pPr marL="228600" lvl="1" indent="-228600">
              <a:spcBef>
                <a:spcPts val="600"/>
              </a:spcBef>
              <a:buClr>
                <a:schemeClr val="tx1"/>
              </a:buClr>
              <a:buSzPct val="75000"/>
              <a:buFont typeface="Wingdings" panose="05000000000000000000" pitchFamily="2" charset="2"/>
              <a:buChar char="§"/>
            </a:pPr>
            <a:r>
              <a:rPr lang="en-US" sz="1800" kern="0" dirty="0">
                <a:solidFill>
                  <a:schemeClr val="tx1">
                    <a:lumMod val="85000"/>
                    <a:lumOff val="15000"/>
                  </a:schemeClr>
                </a:solidFill>
              </a:rPr>
              <a:t>Organic + SeO</a:t>
            </a:r>
            <a:r>
              <a:rPr lang="en-US" sz="1800" kern="0" baseline="-25000" dirty="0">
                <a:solidFill>
                  <a:schemeClr val="tx1">
                    <a:lumMod val="85000"/>
                    <a:lumOff val="15000"/>
                  </a:schemeClr>
                </a:solidFill>
              </a:rPr>
              <a:t>3</a:t>
            </a:r>
            <a:r>
              <a:rPr lang="en-US" sz="1800" kern="0" baseline="30000" dirty="0">
                <a:solidFill>
                  <a:schemeClr val="tx1">
                    <a:lumMod val="85000"/>
                    <a:lumOff val="15000"/>
                  </a:schemeClr>
                </a:solidFill>
              </a:rPr>
              <a:t>2- </a:t>
            </a:r>
            <a:r>
              <a:rPr lang="en-US" sz="1800" kern="0" dirty="0">
                <a:solidFill>
                  <a:schemeClr val="tx1">
                    <a:lumMod val="85000"/>
                    <a:lumOff val="15000"/>
                  </a:schemeClr>
                </a:solidFill>
              </a:rPr>
              <a:t>→ (CH</a:t>
            </a:r>
            <a:r>
              <a:rPr lang="en-US" sz="1800" kern="0" baseline="-25000" dirty="0">
                <a:solidFill>
                  <a:schemeClr val="tx1">
                    <a:lumMod val="85000"/>
                    <a:lumOff val="15000"/>
                  </a:schemeClr>
                </a:solidFill>
              </a:rPr>
              <a:t>3</a:t>
            </a:r>
            <a:r>
              <a:rPr lang="en-US" sz="1800" kern="0" dirty="0">
                <a:solidFill>
                  <a:schemeClr val="tx1">
                    <a:lumMod val="85000"/>
                    <a:lumOff val="15000"/>
                  </a:schemeClr>
                </a:solidFill>
              </a:rPr>
              <a:t>)</a:t>
            </a:r>
            <a:r>
              <a:rPr lang="en-US" sz="1800" kern="0" baseline="-25000" dirty="0">
                <a:solidFill>
                  <a:schemeClr val="tx1">
                    <a:lumMod val="85000"/>
                    <a:lumOff val="15000"/>
                  </a:schemeClr>
                </a:solidFill>
              </a:rPr>
              <a:t>2</a:t>
            </a:r>
            <a:r>
              <a:rPr lang="en-US" sz="1800" kern="0" dirty="0">
                <a:solidFill>
                  <a:schemeClr val="tx1">
                    <a:lumMod val="85000"/>
                    <a:lumOff val="15000"/>
                  </a:schemeClr>
                </a:solidFill>
              </a:rPr>
              <a:t>Se </a:t>
            </a:r>
          </a:p>
          <a:p>
            <a:pPr marL="228600" lvl="1" indent="-228600">
              <a:spcBef>
                <a:spcPts val="600"/>
              </a:spcBef>
              <a:buClr>
                <a:schemeClr val="tx1"/>
              </a:buClr>
              <a:buSzPct val="75000"/>
              <a:buFont typeface="Wingdings" panose="05000000000000000000" pitchFamily="2" charset="2"/>
              <a:buChar char="§"/>
            </a:pPr>
            <a:r>
              <a:rPr lang="en-US" sz="1800" kern="0" dirty="0">
                <a:solidFill>
                  <a:schemeClr val="tx1">
                    <a:lumMod val="85000"/>
                    <a:lumOff val="15000"/>
                  </a:schemeClr>
                </a:solidFill>
              </a:rPr>
              <a:t>Volatilized from plant tissues</a:t>
            </a:r>
          </a:p>
          <a:p>
            <a:pPr marL="228600" lvl="1" indent="-228600">
              <a:spcBef>
                <a:spcPts val="600"/>
              </a:spcBef>
              <a:buClr>
                <a:schemeClr val="tx1"/>
              </a:buClr>
              <a:buSzPct val="75000"/>
              <a:buFont typeface="Wingdings" panose="05000000000000000000" pitchFamily="2" charset="2"/>
              <a:buChar char="§"/>
            </a:pPr>
            <a:r>
              <a:rPr lang="en-US" sz="1800" kern="0" dirty="0">
                <a:solidFill>
                  <a:schemeClr val="tx1">
                    <a:lumMod val="85000"/>
                    <a:lumOff val="15000"/>
                  </a:schemeClr>
                </a:solidFill>
              </a:rPr>
              <a:t>5-30% cumulative loss from sediments and plants</a:t>
            </a:r>
          </a:p>
          <a:p>
            <a:pPr indent="-342820" fontAlgn="base">
              <a:spcBef>
                <a:spcPts val="1200"/>
              </a:spcBef>
              <a:spcAft>
                <a:spcPct val="0"/>
              </a:spcAft>
              <a:buClr>
                <a:schemeClr val="tx1"/>
              </a:buClr>
              <a:buSzPct val="75000"/>
              <a:defRPr/>
            </a:pPr>
            <a:r>
              <a:rPr lang="en-US" sz="1800" b="1" kern="0" dirty="0">
                <a:solidFill>
                  <a:schemeClr val="tx1">
                    <a:lumMod val="85000"/>
                    <a:lumOff val="15000"/>
                  </a:schemeClr>
                </a:solidFill>
              </a:rPr>
              <a:t>Sorption</a:t>
            </a:r>
          </a:p>
          <a:p>
            <a:pPr marL="228600" lvl="1" indent="-228600">
              <a:spcBef>
                <a:spcPts val="600"/>
              </a:spcBef>
              <a:buClr>
                <a:schemeClr val="tx1"/>
              </a:buClr>
              <a:buSzPct val="75000"/>
              <a:buFont typeface="Wingdings" panose="05000000000000000000" pitchFamily="2" charset="2"/>
              <a:buChar char="§"/>
            </a:pPr>
            <a:r>
              <a:rPr lang="en-US" sz="1800" kern="0" dirty="0">
                <a:solidFill>
                  <a:schemeClr val="tx1">
                    <a:lumMod val="85000"/>
                    <a:lumOff val="15000"/>
                  </a:schemeClr>
                </a:solidFill>
              </a:rPr>
              <a:t>Selenite sorbs to sediments and soil constituents: Fe-, Mn- or Al-oxyhydroxides and organic matter</a:t>
            </a:r>
          </a:p>
          <a:p>
            <a:pPr indent="-342820" fontAlgn="base">
              <a:spcBef>
                <a:spcPts val="1200"/>
              </a:spcBef>
              <a:spcAft>
                <a:spcPct val="0"/>
              </a:spcAft>
              <a:buClr>
                <a:schemeClr val="tx1"/>
              </a:buClr>
              <a:buSzPct val="75000"/>
              <a:defRPr/>
            </a:pPr>
            <a:r>
              <a:rPr lang="en-US" sz="1800" b="1" kern="0" dirty="0">
                <a:solidFill>
                  <a:schemeClr val="tx1">
                    <a:lumMod val="85000"/>
                    <a:lumOff val="15000"/>
                  </a:schemeClr>
                </a:solidFill>
              </a:rPr>
              <a:t>Plant Uptake</a:t>
            </a:r>
          </a:p>
          <a:p>
            <a:pPr marL="228600" lvl="1" indent="-228600">
              <a:spcBef>
                <a:spcPts val="600"/>
              </a:spcBef>
              <a:buClr>
                <a:schemeClr val="tx1"/>
              </a:buClr>
              <a:buSzPct val="75000"/>
              <a:buFont typeface="Wingdings" panose="05000000000000000000" pitchFamily="2" charset="2"/>
              <a:buChar char="§"/>
              <a:defRPr/>
            </a:pPr>
            <a:r>
              <a:rPr lang="en-US" sz="1800" kern="0" dirty="0">
                <a:solidFill>
                  <a:schemeClr val="tx1">
                    <a:lumMod val="85000"/>
                    <a:lumOff val="15000"/>
                  </a:schemeClr>
                </a:solidFill>
              </a:rPr>
              <a:t>Rapid uptake </a:t>
            </a:r>
          </a:p>
          <a:p>
            <a:pPr marL="228600" lvl="1" indent="-228600">
              <a:spcBef>
                <a:spcPts val="600"/>
              </a:spcBef>
              <a:buClr>
                <a:schemeClr val="tx1"/>
              </a:buClr>
              <a:buSzPct val="75000"/>
              <a:buFont typeface="Wingdings" panose="05000000000000000000" pitchFamily="2" charset="2"/>
              <a:buChar char="§"/>
              <a:defRPr/>
            </a:pPr>
            <a:r>
              <a:rPr lang="en-US" sz="1800" kern="0" dirty="0">
                <a:solidFill>
                  <a:schemeClr val="tx1">
                    <a:lumMod val="85000"/>
                    <a:lumOff val="15000"/>
                  </a:schemeClr>
                </a:solidFill>
              </a:rPr>
              <a:t>Tissue concentrations increase but not detrimental</a:t>
            </a:r>
          </a:p>
          <a:p>
            <a:pPr marL="228600" lvl="1" indent="-228600">
              <a:spcBef>
                <a:spcPts val="600"/>
              </a:spcBef>
              <a:buClr>
                <a:schemeClr val="tx1"/>
              </a:buClr>
              <a:buSzPct val="75000"/>
              <a:buFont typeface="Wingdings" panose="05000000000000000000" pitchFamily="2" charset="2"/>
              <a:buChar char="§"/>
              <a:defRPr/>
            </a:pPr>
            <a:r>
              <a:rPr lang="en-US" sz="1800" kern="0" dirty="0">
                <a:solidFill>
                  <a:schemeClr val="tx1">
                    <a:lumMod val="85000"/>
                    <a:lumOff val="15000"/>
                  </a:schemeClr>
                </a:solidFill>
              </a:rPr>
              <a:t>No long term storage in plants; Se transferred to sediments</a:t>
            </a:r>
          </a:p>
        </p:txBody>
      </p:sp>
      <p:grpSp>
        <p:nvGrpSpPr>
          <p:cNvPr id="36" name="Group 35">
            <a:extLst>
              <a:ext uri="{FF2B5EF4-FFF2-40B4-BE49-F238E27FC236}">
                <a16:creationId xmlns:a16="http://schemas.microsoft.com/office/drawing/2014/main" id="{BA39B6F2-E5E7-4914-89D6-CDCDE17F783C}"/>
              </a:ext>
            </a:extLst>
          </p:cNvPr>
          <p:cNvGrpSpPr/>
          <p:nvPr/>
        </p:nvGrpSpPr>
        <p:grpSpPr>
          <a:xfrm>
            <a:off x="533880" y="1257478"/>
            <a:ext cx="5438514" cy="3066559"/>
            <a:chOff x="1715737" y="1471502"/>
            <a:chExt cx="5438514" cy="3066559"/>
          </a:xfrm>
        </p:grpSpPr>
        <p:pic>
          <p:nvPicPr>
            <p:cNvPr id="30" name="Picture 29" descr="IMG_5309.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1758769" y="1471502"/>
              <a:ext cx="4335645" cy="2601386"/>
            </a:xfrm>
            <a:prstGeom prst="rect">
              <a:avLst/>
            </a:prstGeom>
            <a:effectLst/>
          </p:spPr>
        </p:pic>
        <p:grpSp>
          <p:nvGrpSpPr>
            <p:cNvPr id="3" name="Group 27"/>
            <p:cNvGrpSpPr/>
            <p:nvPr/>
          </p:nvGrpSpPr>
          <p:grpSpPr>
            <a:xfrm>
              <a:off x="1715737" y="1541057"/>
              <a:ext cx="4477423" cy="2544531"/>
              <a:chOff x="1903344" y="2209800"/>
              <a:chExt cx="6298014" cy="3579177"/>
            </a:xfrm>
          </p:grpSpPr>
          <p:sp>
            <p:nvSpPr>
              <p:cNvPr id="8" name="TextBox 7"/>
              <p:cNvSpPr txBox="1"/>
              <p:nvPr/>
            </p:nvSpPr>
            <p:spPr>
              <a:xfrm>
                <a:off x="1903344" y="3757027"/>
                <a:ext cx="1342062" cy="519508"/>
              </a:xfrm>
              <a:prstGeom prst="rect">
                <a:avLst/>
              </a:prstGeom>
              <a:noFill/>
              <a:ln>
                <a:noFill/>
              </a:ln>
            </p:spPr>
            <p:txBody>
              <a:bodyPr wrap="none" rtlCol="0">
                <a:spAutoFit/>
              </a:bodyPr>
              <a:lstStyle/>
              <a:p>
                <a:r>
                  <a:rPr lang="en-US" sz="1800" b="1" dirty="0">
                    <a:solidFill>
                      <a:schemeClr val="bg1"/>
                    </a:solidFill>
                    <a:effectLst>
                      <a:outerShdw blurRad="38100" dist="38100" dir="2700000" algn="tl">
                        <a:srgbClr val="000000">
                          <a:alpha val="43137"/>
                        </a:srgbClr>
                      </a:outerShdw>
                    </a:effectLst>
                  </a:rPr>
                  <a:t>Org-Se</a:t>
                </a:r>
              </a:p>
            </p:txBody>
          </p:sp>
          <p:sp>
            <p:nvSpPr>
              <p:cNvPr id="9" name="TextBox 8"/>
              <p:cNvSpPr txBox="1"/>
              <p:nvPr/>
            </p:nvSpPr>
            <p:spPr>
              <a:xfrm>
                <a:off x="4381498" y="2209800"/>
                <a:ext cx="1220302" cy="519508"/>
              </a:xfrm>
              <a:prstGeom prst="rect">
                <a:avLst/>
              </a:prstGeom>
              <a:noFill/>
              <a:ln>
                <a:noFill/>
              </a:ln>
            </p:spPr>
            <p:txBody>
              <a:bodyPr wrap="none" rtlCol="0">
                <a:spAutoFit/>
              </a:bodyPr>
              <a:lstStyle/>
              <a:p>
                <a:r>
                  <a:rPr lang="en-US" sz="1800" b="1" dirty="0">
                    <a:solidFill>
                      <a:schemeClr val="bg1"/>
                    </a:solidFill>
                    <a:effectLst>
                      <a:outerShdw blurRad="38100" dist="38100" dir="2700000" algn="tl">
                        <a:srgbClr val="000000">
                          <a:alpha val="43137"/>
                        </a:srgbClr>
                      </a:outerShdw>
                    </a:effectLst>
                  </a:rPr>
                  <a:t>SeO</a:t>
                </a:r>
                <a:r>
                  <a:rPr lang="en-US" sz="1800" b="1" baseline="-25000" dirty="0">
                    <a:solidFill>
                      <a:schemeClr val="bg1"/>
                    </a:solidFill>
                    <a:effectLst>
                      <a:outerShdw blurRad="38100" dist="38100" dir="2700000" algn="tl">
                        <a:srgbClr val="000000">
                          <a:alpha val="43137"/>
                        </a:srgbClr>
                      </a:outerShdw>
                    </a:effectLst>
                  </a:rPr>
                  <a:t>4</a:t>
                </a:r>
                <a:r>
                  <a:rPr lang="en-US" sz="1800" b="1" baseline="30000" dirty="0">
                    <a:solidFill>
                      <a:schemeClr val="bg1"/>
                    </a:solidFill>
                    <a:effectLst>
                      <a:outerShdw blurRad="38100" dist="38100" dir="2700000" algn="tl">
                        <a:srgbClr val="000000">
                          <a:alpha val="43137"/>
                        </a:srgbClr>
                      </a:outerShdw>
                    </a:effectLst>
                  </a:rPr>
                  <a:t>2-</a:t>
                </a:r>
              </a:p>
            </p:txBody>
          </p:sp>
          <p:sp>
            <p:nvSpPr>
              <p:cNvPr id="10" name="TextBox 9"/>
              <p:cNvSpPr txBox="1"/>
              <p:nvPr/>
            </p:nvSpPr>
            <p:spPr>
              <a:xfrm>
                <a:off x="6981056" y="3794298"/>
                <a:ext cx="1220302" cy="519508"/>
              </a:xfrm>
              <a:prstGeom prst="rect">
                <a:avLst/>
              </a:prstGeom>
              <a:noFill/>
              <a:ln>
                <a:noFill/>
              </a:ln>
            </p:spPr>
            <p:txBody>
              <a:bodyPr wrap="none" rtlCol="0">
                <a:spAutoFit/>
              </a:bodyPr>
              <a:lstStyle/>
              <a:p>
                <a:r>
                  <a:rPr lang="en-US" sz="1800" b="1" dirty="0">
                    <a:solidFill>
                      <a:schemeClr val="bg1"/>
                    </a:solidFill>
                    <a:effectLst>
                      <a:outerShdw blurRad="38100" dist="38100" dir="2700000" algn="tl">
                        <a:srgbClr val="000000">
                          <a:alpha val="43137"/>
                        </a:srgbClr>
                      </a:outerShdw>
                    </a:effectLst>
                  </a:rPr>
                  <a:t>SeO</a:t>
                </a:r>
                <a:r>
                  <a:rPr lang="en-US" sz="1800" b="1" baseline="-25000" dirty="0">
                    <a:solidFill>
                      <a:schemeClr val="bg1"/>
                    </a:solidFill>
                    <a:effectLst>
                      <a:outerShdw blurRad="38100" dist="38100" dir="2700000" algn="tl">
                        <a:srgbClr val="000000">
                          <a:alpha val="43137"/>
                        </a:srgbClr>
                      </a:outerShdw>
                    </a:effectLst>
                  </a:rPr>
                  <a:t>3</a:t>
                </a:r>
                <a:r>
                  <a:rPr lang="en-US" sz="1800" b="1" baseline="30000" dirty="0">
                    <a:solidFill>
                      <a:schemeClr val="bg1"/>
                    </a:solidFill>
                    <a:effectLst>
                      <a:outerShdw blurRad="38100" dist="38100" dir="2700000" algn="tl">
                        <a:srgbClr val="000000">
                          <a:alpha val="43137"/>
                        </a:srgbClr>
                      </a:outerShdw>
                    </a:effectLst>
                  </a:rPr>
                  <a:t>2-</a:t>
                </a:r>
              </a:p>
            </p:txBody>
          </p:sp>
          <p:sp>
            <p:nvSpPr>
              <p:cNvPr id="11" name="TextBox 10"/>
              <p:cNvSpPr txBox="1"/>
              <p:nvPr/>
            </p:nvSpPr>
            <p:spPr>
              <a:xfrm>
                <a:off x="4483491" y="5269469"/>
                <a:ext cx="776106" cy="519508"/>
              </a:xfrm>
              <a:prstGeom prst="rect">
                <a:avLst/>
              </a:prstGeom>
              <a:noFill/>
              <a:ln>
                <a:noFill/>
              </a:ln>
            </p:spPr>
            <p:txBody>
              <a:bodyPr wrap="none" rtlCol="0">
                <a:spAutoFit/>
              </a:bodyPr>
              <a:lstStyle/>
              <a:p>
                <a:r>
                  <a:rPr lang="en-US" sz="1800" b="1" dirty="0">
                    <a:solidFill>
                      <a:schemeClr val="bg1"/>
                    </a:solidFill>
                    <a:effectLst>
                      <a:outerShdw blurRad="38100" dist="38100" dir="2700000" algn="tl">
                        <a:srgbClr val="000000">
                          <a:alpha val="43137"/>
                        </a:srgbClr>
                      </a:outerShdw>
                    </a:effectLst>
                  </a:rPr>
                  <a:t>Se</a:t>
                </a:r>
                <a:r>
                  <a:rPr lang="en-US" sz="1800" b="1" baseline="30000" dirty="0">
                    <a:solidFill>
                      <a:schemeClr val="bg1"/>
                    </a:solidFill>
                    <a:effectLst>
                      <a:outerShdw blurRad="38100" dist="38100" dir="2700000" algn="tl">
                        <a:srgbClr val="000000">
                          <a:alpha val="43137"/>
                        </a:srgbClr>
                      </a:outerShdw>
                    </a:effectLst>
                  </a:rPr>
                  <a:t>0</a:t>
                </a:r>
              </a:p>
            </p:txBody>
          </p:sp>
          <p:sp>
            <p:nvSpPr>
              <p:cNvPr id="12" name="TextBox 11"/>
              <p:cNvSpPr txBox="1"/>
              <p:nvPr/>
            </p:nvSpPr>
            <p:spPr>
              <a:xfrm>
                <a:off x="3155364" y="4548055"/>
                <a:ext cx="1082761" cy="519508"/>
              </a:xfrm>
              <a:prstGeom prst="rect">
                <a:avLst/>
              </a:prstGeom>
              <a:noFill/>
              <a:ln>
                <a:noFill/>
              </a:ln>
            </p:spPr>
            <p:txBody>
              <a:bodyPr wrap="none" rtlCol="0">
                <a:spAutoFit/>
              </a:bodyPr>
              <a:lstStyle/>
              <a:p>
                <a:r>
                  <a:rPr lang="en-US" sz="1800" b="1" dirty="0">
                    <a:solidFill>
                      <a:schemeClr val="bg1"/>
                    </a:solidFill>
                    <a:effectLst>
                      <a:outerShdw blurRad="38100" dist="38100" dir="2700000" algn="tl">
                        <a:srgbClr val="000000">
                          <a:alpha val="43137"/>
                        </a:srgbClr>
                      </a:outerShdw>
                    </a:effectLst>
                  </a:rPr>
                  <a:t>HSe</a:t>
                </a:r>
                <a:r>
                  <a:rPr lang="en-US" sz="1800" b="1" baseline="30000" dirty="0">
                    <a:solidFill>
                      <a:schemeClr val="bg1"/>
                    </a:solidFill>
                    <a:effectLst>
                      <a:outerShdw blurRad="38100" dist="38100" dir="2700000" algn="tl">
                        <a:srgbClr val="000000">
                          <a:alpha val="43137"/>
                        </a:srgbClr>
                      </a:outerShdw>
                    </a:effectLst>
                  </a:rPr>
                  <a:t>-1</a:t>
                </a:r>
              </a:p>
            </p:txBody>
          </p:sp>
          <p:sp>
            <p:nvSpPr>
              <p:cNvPr id="13" name="TextBox 12"/>
              <p:cNvSpPr txBox="1"/>
              <p:nvPr/>
            </p:nvSpPr>
            <p:spPr>
              <a:xfrm>
                <a:off x="4119073" y="3220692"/>
                <a:ext cx="1641952" cy="519508"/>
              </a:xfrm>
              <a:prstGeom prst="rect">
                <a:avLst/>
              </a:prstGeom>
              <a:noFill/>
              <a:ln>
                <a:noFill/>
              </a:ln>
            </p:spPr>
            <p:txBody>
              <a:bodyPr wrap="none" rtlCol="0">
                <a:spAutoFit/>
              </a:bodyPr>
              <a:lstStyle/>
              <a:p>
                <a:r>
                  <a:rPr lang="en-US" sz="1800" b="1" dirty="0">
                    <a:solidFill>
                      <a:schemeClr val="bg1"/>
                    </a:solidFill>
                    <a:effectLst>
                      <a:outerShdw blurRad="38100" dist="38100" dir="2700000" algn="tl">
                        <a:srgbClr val="000000">
                          <a:alpha val="43137"/>
                        </a:srgbClr>
                      </a:outerShdw>
                    </a:effectLst>
                  </a:rPr>
                  <a:t>(CH</a:t>
                </a:r>
                <a:r>
                  <a:rPr lang="en-US" sz="1800" b="1" baseline="-25000" dirty="0">
                    <a:solidFill>
                      <a:schemeClr val="bg1"/>
                    </a:solidFill>
                    <a:effectLst>
                      <a:outerShdw blurRad="38100" dist="38100" dir="2700000" algn="tl">
                        <a:srgbClr val="000000">
                          <a:alpha val="43137"/>
                        </a:srgbClr>
                      </a:outerShdw>
                    </a:effectLst>
                  </a:rPr>
                  <a:t>3</a:t>
                </a:r>
                <a:r>
                  <a:rPr lang="en-US" sz="1800" b="1" dirty="0">
                    <a:solidFill>
                      <a:schemeClr val="bg1"/>
                    </a:solidFill>
                    <a:effectLst>
                      <a:outerShdw blurRad="38100" dist="38100" dir="2700000" algn="tl">
                        <a:srgbClr val="000000">
                          <a:alpha val="43137"/>
                        </a:srgbClr>
                      </a:outerShdw>
                    </a:effectLst>
                  </a:rPr>
                  <a:t>)</a:t>
                </a:r>
                <a:r>
                  <a:rPr lang="en-US" sz="1800" b="1" baseline="-25000" dirty="0">
                    <a:solidFill>
                      <a:schemeClr val="bg1"/>
                    </a:solidFill>
                    <a:effectLst>
                      <a:outerShdw blurRad="38100" dist="38100" dir="2700000" algn="tl">
                        <a:srgbClr val="000000">
                          <a:alpha val="43137"/>
                        </a:srgbClr>
                      </a:outerShdw>
                    </a:effectLst>
                  </a:rPr>
                  <a:t> 2</a:t>
                </a:r>
                <a:r>
                  <a:rPr lang="en-US" sz="1800" b="1" dirty="0">
                    <a:solidFill>
                      <a:schemeClr val="bg1"/>
                    </a:solidFill>
                    <a:effectLst>
                      <a:outerShdw blurRad="38100" dist="38100" dir="2700000" algn="tl">
                        <a:srgbClr val="000000">
                          <a:alpha val="43137"/>
                        </a:srgbClr>
                      </a:outerShdw>
                    </a:effectLst>
                  </a:rPr>
                  <a:t>Se</a:t>
                </a:r>
                <a:endParaRPr lang="en-US" sz="1800" b="1" baseline="30000" dirty="0">
                  <a:solidFill>
                    <a:schemeClr val="bg1"/>
                  </a:solidFill>
                  <a:effectLst>
                    <a:outerShdw blurRad="38100" dist="38100" dir="2700000" algn="tl">
                      <a:srgbClr val="000000">
                        <a:alpha val="43137"/>
                      </a:srgbClr>
                    </a:outerShdw>
                  </a:effectLst>
                </a:endParaRPr>
              </a:p>
            </p:txBody>
          </p:sp>
          <p:cxnSp>
            <p:nvCxnSpPr>
              <p:cNvPr id="14" name="Straight Arrow Connector 13"/>
              <p:cNvCxnSpPr/>
              <p:nvPr/>
            </p:nvCxnSpPr>
            <p:spPr bwMode="auto">
              <a:xfrm>
                <a:off x="5181600" y="2590800"/>
                <a:ext cx="1905000" cy="1219200"/>
              </a:xfrm>
              <a:prstGeom prst="straightConnector1">
                <a:avLst/>
              </a:prstGeom>
              <a:solidFill>
                <a:schemeClr val="accent1"/>
              </a:solidFill>
              <a:ln w="12700" cap="flat" cmpd="sng" algn="ctr">
                <a:solidFill>
                  <a:schemeClr val="bg1"/>
                </a:solidFill>
                <a:prstDash val="solid"/>
                <a:round/>
                <a:headEnd type="none" w="med" len="med"/>
                <a:tailEnd type="arrow"/>
              </a:ln>
              <a:effectLst/>
            </p:spPr>
          </p:cxnSp>
          <p:cxnSp>
            <p:nvCxnSpPr>
              <p:cNvPr id="15" name="Straight Arrow Connector 14"/>
              <p:cNvCxnSpPr/>
              <p:nvPr/>
            </p:nvCxnSpPr>
            <p:spPr bwMode="auto">
              <a:xfrm>
                <a:off x="5257800" y="2514600"/>
                <a:ext cx="1905000" cy="1219200"/>
              </a:xfrm>
              <a:prstGeom prst="straightConnector1">
                <a:avLst/>
              </a:prstGeom>
              <a:solidFill>
                <a:schemeClr val="accent1"/>
              </a:solidFill>
              <a:ln w="12700" cap="flat" cmpd="sng" algn="ctr">
                <a:solidFill>
                  <a:schemeClr val="bg1"/>
                </a:solidFill>
                <a:prstDash val="solid"/>
                <a:round/>
                <a:headEnd type="arrow" w="med" len="med"/>
                <a:tailEnd type="none"/>
              </a:ln>
              <a:effectLst/>
            </p:spPr>
          </p:cxnSp>
          <p:cxnSp>
            <p:nvCxnSpPr>
              <p:cNvPr id="16" name="Straight Arrow Connector 15"/>
              <p:cNvCxnSpPr/>
              <p:nvPr/>
            </p:nvCxnSpPr>
            <p:spPr bwMode="auto">
              <a:xfrm flipV="1">
                <a:off x="5105400" y="4190999"/>
                <a:ext cx="1905000" cy="1219200"/>
              </a:xfrm>
              <a:prstGeom prst="straightConnector1">
                <a:avLst/>
              </a:prstGeom>
              <a:solidFill>
                <a:schemeClr val="accent1"/>
              </a:solidFill>
              <a:ln w="12700" cap="flat" cmpd="sng" algn="ctr">
                <a:solidFill>
                  <a:schemeClr val="bg1"/>
                </a:solidFill>
                <a:prstDash val="solid"/>
                <a:round/>
                <a:headEnd type="none" w="med" len="med"/>
                <a:tailEnd type="arrow"/>
              </a:ln>
              <a:effectLst/>
            </p:spPr>
          </p:cxnSp>
          <p:cxnSp>
            <p:nvCxnSpPr>
              <p:cNvPr id="17" name="Straight Arrow Connector 16"/>
              <p:cNvCxnSpPr/>
              <p:nvPr/>
            </p:nvCxnSpPr>
            <p:spPr bwMode="auto">
              <a:xfrm flipV="1">
                <a:off x="5029200" y="4114800"/>
                <a:ext cx="1905000" cy="1219200"/>
              </a:xfrm>
              <a:prstGeom prst="straightConnector1">
                <a:avLst/>
              </a:prstGeom>
              <a:solidFill>
                <a:schemeClr val="accent1"/>
              </a:solidFill>
              <a:ln w="12700" cap="flat" cmpd="sng" algn="ctr">
                <a:solidFill>
                  <a:schemeClr val="bg1"/>
                </a:solidFill>
                <a:prstDash val="solid"/>
                <a:round/>
                <a:headEnd type="arrow" w="med" len="med"/>
                <a:tailEnd type="none"/>
              </a:ln>
              <a:effectLst/>
            </p:spPr>
          </p:cxnSp>
          <p:cxnSp>
            <p:nvCxnSpPr>
              <p:cNvPr id="18" name="Straight Arrow Connector 17"/>
              <p:cNvCxnSpPr/>
              <p:nvPr/>
            </p:nvCxnSpPr>
            <p:spPr bwMode="auto">
              <a:xfrm flipV="1">
                <a:off x="2514600" y="2590800"/>
                <a:ext cx="1905000" cy="1219200"/>
              </a:xfrm>
              <a:prstGeom prst="straightConnector1">
                <a:avLst/>
              </a:prstGeom>
              <a:solidFill>
                <a:schemeClr val="accent1"/>
              </a:solidFill>
              <a:ln w="12700" cap="flat" cmpd="sng" algn="ctr">
                <a:solidFill>
                  <a:schemeClr val="bg1"/>
                </a:solidFill>
                <a:prstDash val="solid"/>
                <a:round/>
                <a:headEnd type="none" w="med" len="med"/>
                <a:tailEnd type="arrow"/>
              </a:ln>
              <a:effectLst/>
            </p:spPr>
          </p:cxnSp>
          <p:cxnSp>
            <p:nvCxnSpPr>
              <p:cNvPr id="19" name="Straight Arrow Connector 18"/>
              <p:cNvCxnSpPr/>
              <p:nvPr/>
            </p:nvCxnSpPr>
            <p:spPr bwMode="auto">
              <a:xfrm flipV="1">
                <a:off x="2438400" y="2514600"/>
                <a:ext cx="1905000" cy="1219200"/>
              </a:xfrm>
              <a:prstGeom prst="straightConnector1">
                <a:avLst/>
              </a:prstGeom>
              <a:solidFill>
                <a:schemeClr val="accent1"/>
              </a:solidFill>
              <a:ln w="12700" cap="flat" cmpd="sng" algn="ctr">
                <a:solidFill>
                  <a:schemeClr val="bg1"/>
                </a:solidFill>
                <a:prstDash val="solid"/>
                <a:round/>
                <a:headEnd type="arrow" w="med" len="med"/>
                <a:tailEnd type="none"/>
              </a:ln>
              <a:effectLst/>
            </p:spPr>
          </p:cxnSp>
          <p:cxnSp>
            <p:nvCxnSpPr>
              <p:cNvPr id="20" name="Straight Arrow Connector 19"/>
              <p:cNvCxnSpPr/>
              <p:nvPr/>
            </p:nvCxnSpPr>
            <p:spPr bwMode="auto">
              <a:xfrm>
                <a:off x="2569029" y="4191000"/>
                <a:ext cx="707571" cy="453571"/>
              </a:xfrm>
              <a:prstGeom prst="straightConnector1">
                <a:avLst/>
              </a:prstGeom>
              <a:solidFill>
                <a:schemeClr val="accent1"/>
              </a:solidFill>
              <a:ln w="12700" cap="flat" cmpd="sng" algn="ctr">
                <a:solidFill>
                  <a:schemeClr val="bg1"/>
                </a:solidFill>
                <a:prstDash val="solid"/>
                <a:round/>
                <a:headEnd type="none" w="med" len="med"/>
                <a:tailEnd type="arrow"/>
              </a:ln>
              <a:effectLst/>
            </p:spPr>
          </p:cxnSp>
          <p:cxnSp>
            <p:nvCxnSpPr>
              <p:cNvPr id="21" name="Straight Arrow Connector 20"/>
              <p:cNvCxnSpPr/>
              <p:nvPr/>
            </p:nvCxnSpPr>
            <p:spPr bwMode="auto">
              <a:xfrm>
                <a:off x="3886200" y="4953000"/>
                <a:ext cx="609600" cy="381000"/>
              </a:xfrm>
              <a:prstGeom prst="straightConnector1">
                <a:avLst/>
              </a:prstGeom>
              <a:solidFill>
                <a:schemeClr val="accent1"/>
              </a:solidFill>
              <a:ln w="12700" cap="flat" cmpd="sng" algn="ctr">
                <a:solidFill>
                  <a:schemeClr val="bg1"/>
                </a:solidFill>
                <a:prstDash val="solid"/>
                <a:round/>
                <a:headEnd type="arrow" w="med" len="med"/>
                <a:tailEnd type="none"/>
              </a:ln>
              <a:effectLst/>
            </p:spPr>
          </p:cxnSp>
          <p:cxnSp>
            <p:nvCxnSpPr>
              <p:cNvPr id="22" name="Straight Arrow Connector 21"/>
              <p:cNvCxnSpPr/>
              <p:nvPr/>
            </p:nvCxnSpPr>
            <p:spPr bwMode="auto">
              <a:xfrm>
                <a:off x="2895600" y="4267200"/>
                <a:ext cx="609600" cy="381000"/>
              </a:xfrm>
              <a:prstGeom prst="straightConnector1">
                <a:avLst/>
              </a:prstGeom>
              <a:solidFill>
                <a:schemeClr val="accent1"/>
              </a:solidFill>
              <a:ln w="12700" cap="flat" cmpd="sng" algn="ctr">
                <a:solidFill>
                  <a:schemeClr val="bg1"/>
                </a:solidFill>
                <a:prstDash val="solid"/>
                <a:round/>
                <a:headEnd type="arrow" w="med" len="med"/>
                <a:tailEnd type="none"/>
              </a:ln>
              <a:effectLst/>
            </p:spPr>
          </p:cxnSp>
          <p:cxnSp>
            <p:nvCxnSpPr>
              <p:cNvPr id="23" name="Straight Arrow Connector 22"/>
              <p:cNvCxnSpPr/>
              <p:nvPr/>
            </p:nvCxnSpPr>
            <p:spPr bwMode="auto">
              <a:xfrm>
                <a:off x="3733800" y="4953000"/>
                <a:ext cx="707571" cy="453571"/>
              </a:xfrm>
              <a:prstGeom prst="straightConnector1">
                <a:avLst/>
              </a:prstGeom>
              <a:solidFill>
                <a:schemeClr val="accent1"/>
              </a:solidFill>
              <a:ln w="12700" cap="flat" cmpd="sng" algn="ctr">
                <a:solidFill>
                  <a:schemeClr val="bg1"/>
                </a:solidFill>
                <a:prstDash val="solid"/>
                <a:round/>
                <a:headEnd type="none" w="med" len="med"/>
                <a:tailEnd type="arrow"/>
              </a:ln>
              <a:effectLst/>
            </p:spPr>
          </p:cxnSp>
          <p:cxnSp>
            <p:nvCxnSpPr>
              <p:cNvPr id="24" name="Straight Arrow Connector 23"/>
              <p:cNvCxnSpPr/>
              <p:nvPr/>
            </p:nvCxnSpPr>
            <p:spPr bwMode="auto">
              <a:xfrm>
                <a:off x="5751286" y="3505200"/>
                <a:ext cx="1172028" cy="370114"/>
              </a:xfrm>
              <a:prstGeom prst="straightConnector1">
                <a:avLst/>
              </a:prstGeom>
              <a:solidFill>
                <a:schemeClr val="accent1"/>
              </a:solidFill>
              <a:ln w="12700" cap="flat" cmpd="sng" algn="ctr">
                <a:solidFill>
                  <a:schemeClr val="bg1"/>
                </a:solidFill>
                <a:prstDash val="solid"/>
                <a:round/>
                <a:headEnd type="arrow" w="med" len="med"/>
                <a:tailEnd type="none"/>
              </a:ln>
              <a:effectLst/>
            </p:spPr>
          </p:cxnSp>
          <p:cxnSp>
            <p:nvCxnSpPr>
              <p:cNvPr id="25" name="Straight Arrow Connector 24"/>
              <p:cNvCxnSpPr/>
              <p:nvPr/>
            </p:nvCxnSpPr>
            <p:spPr bwMode="auto">
              <a:xfrm>
                <a:off x="5638800" y="3592286"/>
                <a:ext cx="1270000" cy="399143"/>
              </a:xfrm>
              <a:prstGeom prst="straightConnector1">
                <a:avLst/>
              </a:prstGeom>
              <a:solidFill>
                <a:schemeClr val="accent1"/>
              </a:solidFill>
              <a:ln w="12700" cap="flat" cmpd="sng" algn="ctr">
                <a:solidFill>
                  <a:schemeClr val="bg1"/>
                </a:solidFill>
                <a:prstDash val="solid"/>
                <a:round/>
                <a:headEnd type="none" w="med" len="med"/>
                <a:tailEnd type="arrow"/>
              </a:ln>
              <a:effectLst/>
            </p:spPr>
          </p:cxnSp>
          <p:cxnSp>
            <p:nvCxnSpPr>
              <p:cNvPr id="26" name="Straight Arrow Connector 25"/>
              <p:cNvCxnSpPr/>
              <p:nvPr/>
            </p:nvCxnSpPr>
            <p:spPr bwMode="auto">
              <a:xfrm>
                <a:off x="3200400" y="4114800"/>
                <a:ext cx="3581400" cy="1588"/>
              </a:xfrm>
              <a:prstGeom prst="straightConnector1">
                <a:avLst/>
              </a:prstGeom>
              <a:solidFill>
                <a:schemeClr val="accent1"/>
              </a:solidFill>
              <a:ln w="12700" cap="flat" cmpd="sng" algn="ctr">
                <a:solidFill>
                  <a:schemeClr val="bg1"/>
                </a:solidFill>
                <a:prstDash val="solid"/>
                <a:round/>
                <a:headEnd type="none" w="med" len="med"/>
                <a:tailEnd type="arrow"/>
              </a:ln>
              <a:effectLst/>
            </p:spPr>
          </p:cxnSp>
          <p:cxnSp>
            <p:nvCxnSpPr>
              <p:cNvPr id="27" name="Straight Arrow Connector 26"/>
              <p:cNvCxnSpPr/>
              <p:nvPr/>
            </p:nvCxnSpPr>
            <p:spPr bwMode="auto">
              <a:xfrm>
                <a:off x="3193143" y="4034971"/>
                <a:ext cx="3512457" cy="3629"/>
              </a:xfrm>
              <a:prstGeom prst="straightConnector1">
                <a:avLst/>
              </a:prstGeom>
              <a:solidFill>
                <a:schemeClr val="accent1"/>
              </a:solidFill>
              <a:ln w="12700" cap="flat" cmpd="sng" algn="ctr">
                <a:solidFill>
                  <a:schemeClr val="bg1"/>
                </a:solidFill>
                <a:prstDash val="solid"/>
                <a:round/>
                <a:headEnd type="arrow" w="med" len="med"/>
                <a:tailEnd type="none"/>
              </a:ln>
              <a:effectLst/>
            </p:spPr>
          </p:cxnSp>
        </p:grpSp>
        <p:grpSp>
          <p:nvGrpSpPr>
            <p:cNvPr id="4" name="Group 37"/>
            <p:cNvGrpSpPr/>
            <p:nvPr/>
          </p:nvGrpSpPr>
          <p:grpSpPr>
            <a:xfrm>
              <a:off x="4071581" y="3024355"/>
              <a:ext cx="3082670" cy="1513706"/>
              <a:chOff x="2602426" y="3024247"/>
              <a:chExt cx="3083473" cy="1514100"/>
            </a:xfrm>
          </p:grpSpPr>
          <p:pic>
            <p:nvPicPr>
              <p:cNvPr id="29" name="Picture 4" descr="http://microbiology.usgs.gov/images/SenanospheresBs80x80.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184299" y="3036747"/>
                <a:ext cx="1501600" cy="1501600"/>
              </a:xfrm>
              <a:prstGeom prst="rect">
                <a:avLst/>
              </a:prstGeom>
              <a:noFill/>
              <a:ln w="19050">
                <a:solidFill>
                  <a:schemeClr val="accent4"/>
                </a:solidFill>
              </a:ln>
              <a:effectLst/>
            </p:spPr>
          </p:pic>
          <p:cxnSp>
            <p:nvCxnSpPr>
              <p:cNvPr id="32" name="Straight Connector 31"/>
              <p:cNvCxnSpPr>
                <a:cxnSpLocks/>
              </p:cNvCxnSpPr>
              <p:nvPr/>
            </p:nvCxnSpPr>
            <p:spPr bwMode="auto">
              <a:xfrm flipV="1">
                <a:off x="2612571" y="3024247"/>
                <a:ext cx="1578709" cy="803173"/>
              </a:xfrm>
              <a:prstGeom prst="line">
                <a:avLst/>
              </a:prstGeom>
              <a:solidFill>
                <a:schemeClr val="accent1"/>
              </a:solidFill>
              <a:ln w="19050" cap="flat" cmpd="sng" algn="ctr">
                <a:solidFill>
                  <a:schemeClr val="accent4"/>
                </a:solidFill>
                <a:prstDash val="solid"/>
                <a:round/>
                <a:headEnd type="none" w="med" len="med"/>
                <a:tailEnd type="none" w="med" len="med"/>
              </a:ln>
              <a:effectLst/>
            </p:spPr>
          </p:cxnSp>
          <p:cxnSp>
            <p:nvCxnSpPr>
              <p:cNvPr id="34" name="Straight Connector 33"/>
              <p:cNvCxnSpPr>
                <a:cxnSpLocks/>
              </p:cNvCxnSpPr>
              <p:nvPr/>
            </p:nvCxnSpPr>
            <p:spPr bwMode="auto">
              <a:xfrm>
                <a:off x="2602426" y="3935432"/>
                <a:ext cx="1588854" cy="602915"/>
              </a:xfrm>
              <a:prstGeom prst="line">
                <a:avLst/>
              </a:prstGeom>
              <a:solidFill>
                <a:schemeClr val="accent1"/>
              </a:solidFill>
              <a:ln w="19050" cap="flat" cmpd="sng" algn="ctr">
                <a:solidFill>
                  <a:schemeClr val="accent4"/>
                </a:solidFill>
                <a:prstDash val="solid"/>
                <a:round/>
                <a:headEnd type="none" w="med" len="med"/>
                <a:tailEnd type="none" w="med" len="med"/>
              </a:ln>
              <a:effectLst/>
            </p:spPr>
          </p:cxnSp>
        </p:grpSp>
        <p:sp>
          <p:nvSpPr>
            <p:cNvPr id="35" name="TextBox 34"/>
            <p:cNvSpPr txBox="1"/>
            <p:nvPr/>
          </p:nvSpPr>
          <p:spPr>
            <a:xfrm>
              <a:off x="5713614" y="3064884"/>
              <a:ext cx="1332064" cy="276999"/>
            </a:xfrm>
            <a:prstGeom prst="rect">
              <a:avLst/>
            </a:prstGeom>
            <a:noFill/>
          </p:spPr>
          <p:txBody>
            <a:bodyPr wrap="square" lIns="0" tIns="0" rIns="0" bIns="0" rtlCol="0">
              <a:spAutoFit/>
            </a:bodyPr>
            <a:lstStyle/>
            <a:p>
              <a:pPr algn="ctr"/>
              <a:r>
                <a:rPr lang="en-US" sz="1800" dirty="0" err="1">
                  <a:solidFill>
                    <a:schemeClr val="bg1"/>
                  </a:solidFill>
                  <a:effectLst>
                    <a:outerShdw blurRad="38100" dist="38100" dir="2700000" algn="tl">
                      <a:srgbClr val="000000">
                        <a:alpha val="43137"/>
                      </a:srgbClr>
                    </a:outerShdw>
                  </a:effectLst>
                  <a:latin typeface="Arial" pitchFamily="34" charset="0"/>
                  <a:cs typeface="Arial" pitchFamily="34" charset="0"/>
                </a:rPr>
                <a:t>nanospheres</a:t>
              </a:r>
              <a:endParaRPr lang="en-US" sz="18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B7EEA1-D725-4AC8-8C9E-F629E92E4C7F}"/>
              </a:ext>
            </a:extLst>
          </p:cNvPr>
          <p:cNvPicPr>
            <a:picLocks noChangeAspect="1"/>
          </p:cNvPicPr>
          <p:nvPr/>
        </p:nvPicPr>
        <p:blipFill>
          <a:blip r:embed="rId2"/>
          <a:stretch>
            <a:fillRect/>
          </a:stretch>
        </p:blipFill>
        <p:spPr>
          <a:xfrm>
            <a:off x="5844314" y="2220264"/>
            <a:ext cx="5791919" cy="3952724"/>
          </a:xfrm>
          <a:prstGeom prst="rect">
            <a:avLst/>
          </a:prstGeom>
        </p:spPr>
      </p:pic>
      <p:sp>
        <p:nvSpPr>
          <p:cNvPr id="6" name="Title 5"/>
          <p:cNvSpPr>
            <a:spLocks noGrp="1"/>
          </p:cNvSpPr>
          <p:nvPr>
            <p:ph type="title"/>
          </p:nvPr>
        </p:nvSpPr>
        <p:spPr/>
        <p:txBody>
          <a:bodyPr>
            <a:normAutofit/>
          </a:bodyPr>
          <a:lstStyle/>
          <a:p>
            <a:r>
              <a:rPr lang="en-US" sz="2000" dirty="0" err="1"/>
              <a:t>BCR</a:t>
            </a:r>
            <a:r>
              <a:rPr lang="en-US" sz="2000" dirty="0"/>
              <a:t> Pilot Testing in Barrels </a:t>
            </a:r>
            <a:br>
              <a:rPr lang="en-US" dirty="0"/>
            </a:br>
            <a:r>
              <a:rPr lang="en-US" dirty="0"/>
              <a:t>Established Substrate Preference and Performance (2010)</a:t>
            </a:r>
          </a:p>
        </p:txBody>
      </p:sp>
      <p:sp>
        <p:nvSpPr>
          <p:cNvPr id="7" name="Text Placeholder 6"/>
          <p:cNvSpPr>
            <a:spLocks noGrp="1"/>
          </p:cNvSpPr>
          <p:nvPr>
            <p:ph type="body" idx="1"/>
          </p:nvPr>
        </p:nvSpPr>
        <p:spPr>
          <a:xfrm>
            <a:off x="577645" y="1698303"/>
            <a:ext cx="4217816" cy="639596"/>
          </a:xfrm>
        </p:spPr>
        <p:txBody>
          <a:bodyPr/>
          <a:lstStyle/>
          <a:p>
            <a:r>
              <a:rPr lang="en-US" sz="1800" dirty="0">
                <a:solidFill>
                  <a:schemeClr val="tx1">
                    <a:lumMod val="85000"/>
                    <a:lumOff val="15000"/>
                  </a:schemeClr>
                </a:solidFill>
              </a:rPr>
              <a:t>Pilot System (Jun-Sep 2010) </a:t>
            </a:r>
          </a:p>
        </p:txBody>
      </p:sp>
      <p:pic>
        <p:nvPicPr>
          <p:cNvPr id="11" name="Content Placeholder 10" descr="CoalMacBCR 052.jpg"/>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l="5286" r="11900"/>
          <a:stretch/>
        </p:blipFill>
        <p:spPr bwMode="auto">
          <a:xfrm>
            <a:off x="10199688" y="431800"/>
            <a:ext cx="1399749" cy="1386367"/>
          </a:xfrm>
          <a:prstGeom prst="rect">
            <a:avLst/>
          </a:prstGeom>
          <a:noFill/>
          <a:ln w="9525">
            <a:noFill/>
            <a:miter lim="800000"/>
            <a:headEnd/>
            <a:tailEnd/>
          </a:ln>
          <a:effectLst/>
        </p:spPr>
      </p:pic>
      <p:sp>
        <p:nvSpPr>
          <p:cNvPr id="9" name="Text Placeholder 8"/>
          <p:cNvSpPr>
            <a:spLocks noGrp="1"/>
          </p:cNvSpPr>
          <p:nvPr>
            <p:ph type="body" sz="quarter" idx="3"/>
          </p:nvPr>
        </p:nvSpPr>
        <p:spPr>
          <a:xfrm>
            <a:off x="6221413" y="1698303"/>
            <a:ext cx="3864024" cy="639596"/>
          </a:xfrm>
        </p:spPr>
        <p:txBody>
          <a:bodyPr/>
          <a:lstStyle/>
          <a:p>
            <a:r>
              <a:rPr lang="en-US" sz="1800" dirty="0">
                <a:solidFill>
                  <a:schemeClr val="tx1">
                    <a:lumMod val="85000"/>
                    <a:lumOff val="15000"/>
                  </a:schemeClr>
                </a:solidFill>
              </a:rPr>
              <a:t>Average Total Se by Barrel</a:t>
            </a:r>
          </a:p>
        </p:txBody>
      </p:sp>
      <p:graphicFrame>
        <p:nvGraphicFramePr>
          <p:cNvPr id="12" name="Content Placeholder 19"/>
          <p:cNvGraphicFramePr>
            <a:graphicFrameLocks/>
          </p:cNvGraphicFramePr>
          <p:nvPr>
            <p:extLst>
              <p:ext uri="{D42A27DB-BD31-4B8C-83A1-F6EECF244321}">
                <p14:modId xmlns:p14="http://schemas.microsoft.com/office/powerpoint/2010/main" val="81658751"/>
              </p:ext>
            </p:extLst>
          </p:nvPr>
        </p:nvGraphicFramePr>
        <p:xfrm>
          <a:off x="558800" y="2430250"/>
          <a:ext cx="4512930" cy="3290069"/>
        </p:xfrm>
        <a:graphic>
          <a:graphicData uri="http://schemas.openxmlformats.org/drawingml/2006/table">
            <a:tbl>
              <a:tblPr/>
              <a:tblGrid>
                <a:gridCol w="176973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tblGrid>
              <a:tr h="352270">
                <a:tc rowSpan="2">
                  <a:txBody>
                    <a:bodyPr/>
                    <a:lstStyle/>
                    <a:p>
                      <a:pPr algn="ctr" fontAlgn="b"/>
                      <a:r>
                        <a:rPr lang="en-US" sz="1400" b="1" i="0" u="none" strike="noStrike" dirty="0">
                          <a:solidFill>
                            <a:schemeClr val="bg1"/>
                          </a:solidFill>
                          <a:latin typeface="Arial"/>
                        </a:rPr>
                        <a:t>Material</a:t>
                      </a:r>
                    </a:p>
                  </a:txBody>
                  <a:tcPr marT="54864" marB="54864" anchor="b">
                    <a:lnL w="12700"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25400" cap="flat" cmpd="dbl" algn="ctr">
                      <a:no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schemeClr>
                    </a:solidFill>
                  </a:tcPr>
                </a:tc>
                <a:tc gridSpan="4">
                  <a:txBody>
                    <a:bodyPr/>
                    <a:lstStyle/>
                    <a:p>
                      <a:pPr algn="ctr" fontAlgn="b"/>
                      <a:r>
                        <a:rPr lang="en-US" sz="1400" b="1" i="0" u="none" strike="noStrike" dirty="0">
                          <a:solidFill>
                            <a:schemeClr val="bg1"/>
                          </a:solidFill>
                          <a:latin typeface="Arial"/>
                        </a:rPr>
                        <a:t>Pilot Barrel</a:t>
                      </a:r>
                    </a:p>
                  </a:txBody>
                  <a:tcPr marT="54864" marB="54864" anchor="b">
                    <a:lnL w="952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52270">
                <a:tc vMerge="1">
                  <a:txBody>
                    <a:bodyPr/>
                    <a:lstStyle/>
                    <a:p>
                      <a:endParaRPr lang="en-US"/>
                    </a:p>
                  </a:txBody>
                  <a:tcPr/>
                </a:tc>
                <a:tc>
                  <a:txBody>
                    <a:bodyPr/>
                    <a:lstStyle/>
                    <a:p>
                      <a:pPr algn="ctr" fontAlgn="b"/>
                      <a:r>
                        <a:rPr lang="en-US" sz="1400" b="1" i="0" u="none" strike="noStrike" dirty="0">
                          <a:solidFill>
                            <a:schemeClr val="bg1"/>
                          </a:solidFill>
                          <a:latin typeface="Arial"/>
                        </a:rPr>
                        <a:t>A</a:t>
                      </a:r>
                    </a:p>
                  </a:txBody>
                  <a:tcPr marT="54864" marB="54864" anchor="b">
                    <a:lnL w="9525" cap="flat" cmpd="sng" algn="ctr">
                      <a:solidFill>
                        <a:schemeClr val="bg1"/>
                      </a:solidFill>
                      <a:prstDash val="solid"/>
                      <a:round/>
                      <a:headEnd type="none" w="med" len="med"/>
                      <a:tailEnd type="none" w="med" len="med"/>
                    </a:lnL>
                    <a:lnR>
                      <a:noFill/>
                    </a:lnR>
                    <a:lnT w="9525" cap="flat" cmpd="sng" algn="ctr">
                      <a:solidFill>
                        <a:schemeClr val="bg1"/>
                      </a:solidFill>
                      <a:prstDash val="solid"/>
                      <a:round/>
                      <a:headEnd type="none" w="med" len="med"/>
                      <a:tailEnd type="none" w="med" len="med"/>
                    </a:lnT>
                    <a:lnB w="25400" cap="flat" cmpd="dbl" algn="ctr">
                      <a:no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schemeClr>
                    </a:solidFill>
                  </a:tcPr>
                </a:tc>
                <a:tc>
                  <a:txBody>
                    <a:bodyPr/>
                    <a:lstStyle/>
                    <a:p>
                      <a:pPr algn="ctr" fontAlgn="b"/>
                      <a:r>
                        <a:rPr lang="en-US" sz="1400" b="1" i="0" u="none" strike="noStrike" dirty="0">
                          <a:solidFill>
                            <a:schemeClr val="bg1"/>
                          </a:solidFill>
                          <a:latin typeface="Arial"/>
                        </a:rPr>
                        <a:t>B</a:t>
                      </a:r>
                    </a:p>
                  </a:txBody>
                  <a:tcPr marT="54864" marB="54864" anchor="b">
                    <a:lnL>
                      <a:noFill/>
                    </a:lnL>
                    <a:lnR>
                      <a:noFill/>
                    </a:lnR>
                    <a:lnT w="9525" cap="flat" cmpd="sng" algn="ctr">
                      <a:solidFill>
                        <a:schemeClr val="bg1"/>
                      </a:solidFill>
                      <a:prstDash val="solid"/>
                      <a:round/>
                      <a:headEnd type="none" w="med" len="med"/>
                      <a:tailEnd type="none" w="med" len="med"/>
                    </a:lnT>
                    <a:lnB w="25400" cap="flat" cmpd="dbl" algn="ctr">
                      <a:no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schemeClr>
                    </a:solidFill>
                  </a:tcPr>
                </a:tc>
                <a:tc>
                  <a:txBody>
                    <a:bodyPr/>
                    <a:lstStyle/>
                    <a:p>
                      <a:pPr algn="ctr" fontAlgn="b"/>
                      <a:r>
                        <a:rPr lang="en-US" sz="1400" b="1" i="0" u="none" strike="noStrike" dirty="0">
                          <a:solidFill>
                            <a:schemeClr val="bg1"/>
                          </a:solidFill>
                          <a:latin typeface="Arial"/>
                        </a:rPr>
                        <a:t>C</a:t>
                      </a:r>
                    </a:p>
                  </a:txBody>
                  <a:tcPr marT="54864" marB="54864" anchor="b">
                    <a:lnL>
                      <a:noFill/>
                    </a:lnL>
                    <a:lnR>
                      <a:noFill/>
                    </a:lnR>
                    <a:lnT w="9525" cap="flat" cmpd="sng" algn="ctr">
                      <a:solidFill>
                        <a:schemeClr val="bg1"/>
                      </a:solidFill>
                      <a:prstDash val="solid"/>
                      <a:round/>
                      <a:headEnd type="none" w="med" len="med"/>
                      <a:tailEnd type="none" w="med" len="med"/>
                    </a:lnT>
                    <a:lnB w="25400" cap="flat" cmpd="dbl" algn="ctr">
                      <a:no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schemeClr>
                    </a:solidFill>
                  </a:tcPr>
                </a:tc>
                <a:tc>
                  <a:txBody>
                    <a:bodyPr/>
                    <a:lstStyle/>
                    <a:p>
                      <a:pPr algn="ctr" fontAlgn="b"/>
                      <a:r>
                        <a:rPr lang="en-US" sz="1400" b="1" i="0" u="none" strike="noStrike" dirty="0">
                          <a:solidFill>
                            <a:schemeClr val="bg1"/>
                          </a:solidFill>
                          <a:latin typeface="Arial"/>
                        </a:rPr>
                        <a:t>D</a:t>
                      </a:r>
                    </a:p>
                  </a:txBody>
                  <a:tcPr marT="54864" marB="54864" anchor="b">
                    <a:lnL>
                      <a:noFill/>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25400" cap="flat" cmpd="dbl" algn="ctr">
                      <a:no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schemeClr>
                    </a:solidFill>
                  </a:tcPr>
                </a:tc>
                <a:extLst>
                  <a:ext uri="{0D108BD9-81ED-4DB2-BD59-A6C34878D82A}">
                    <a16:rowId xmlns:a16="http://schemas.microsoft.com/office/drawing/2014/main" val="10001"/>
                  </a:ext>
                </a:extLst>
              </a:tr>
              <a:tr h="319037">
                <a:tc>
                  <a:txBody>
                    <a:bodyPr/>
                    <a:lstStyle/>
                    <a:p>
                      <a:pPr algn="ctr" fontAlgn="b"/>
                      <a:r>
                        <a:rPr lang="en-US" sz="1200" b="0" i="0" u="none" strike="noStrike" dirty="0">
                          <a:solidFill>
                            <a:schemeClr val="tx1">
                              <a:lumMod val="85000"/>
                              <a:lumOff val="15000"/>
                            </a:schemeClr>
                          </a:solidFill>
                          <a:latin typeface="Arial"/>
                        </a:rPr>
                        <a:t>Woodchips</a:t>
                      </a:r>
                    </a:p>
                  </a:txBody>
                  <a:tcPr marT="54864" marB="5486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ap="flat" cmpd="dbl" algn="ctr">
                      <a:no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a:solidFill>
                            <a:schemeClr val="tx1">
                              <a:lumMod val="85000"/>
                              <a:lumOff val="15000"/>
                            </a:schemeClr>
                          </a:solidFill>
                          <a:latin typeface="Arial"/>
                        </a:rPr>
                        <a:t>--</a:t>
                      </a:r>
                    </a:p>
                  </a:txBody>
                  <a:tcPr marT="54864" marB="5486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ap="flat" cmpd="dbl" algn="ctr">
                      <a:no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chemeClr val="tx1">
                              <a:lumMod val="85000"/>
                              <a:lumOff val="15000"/>
                            </a:schemeClr>
                          </a:solidFill>
                          <a:latin typeface="Arial"/>
                        </a:rPr>
                        <a:t>20%</a:t>
                      </a:r>
                    </a:p>
                  </a:txBody>
                  <a:tcPr marT="54864" marB="5486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ap="flat" cmpd="dbl" algn="ctr">
                      <a:no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a:solidFill>
                            <a:schemeClr val="tx1">
                              <a:lumMod val="85000"/>
                              <a:lumOff val="15000"/>
                            </a:schemeClr>
                          </a:solidFill>
                          <a:latin typeface="Arial"/>
                        </a:rPr>
                        <a:t>16%</a:t>
                      </a:r>
                    </a:p>
                  </a:txBody>
                  <a:tcPr marT="54864" marB="5486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ap="flat" cmpd="dbl" algn="ctr">
                      <a:no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a:solidFill>
                            <a:schemeClr val="tx1">
                              <a:lumMod val="85000"/>
                              <a:lumOff val="15000"/>
                            </a:schemeClr>
                          </a:solidFill>
                          <a:latin typeface="Arial"/>
                        </a:rPr>
                        <a:t>20%</a:t>
                      </a:r>
                    </a:p>
                  </a:txBody>
                  <a:tcPr marT="54864" marB="5486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ap="flat" cmpd="dbl" algn="ctr">
                      <a:no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19037">
                <a:tc>
                  <a:txBody>
                    <a:bodyPr/>
                    <a:lstStyle/>
                    <a:p>
                      <a:pPr algn="ctr" fontAlgn="b"/>
                      <a:r>
                        <a:rPr lang="en-US" sz="1200" b="0" i="0" u="none" strike="noStrike" dirty="0">
                          <a:solidFill>
                            <a:schemeClr val="tx1">
                              <a:lumMod val="85000"/>
                              <a:lumOff val="15000"/>
                            </a:schemeClr>
                          </a:solidFill>
                          <a:latin typeface="Arial"/>
                        </a:rPr>
                        <a:t>Sawdust</a:t>
                      </a:r>
                    </a:p>
                  </a:txBody>
                  <a:tcPr marT="54864" marB="5486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chemeClr val="tx1">
                              <a:lumMod val="85000"/>
                              <a:lumOff val="15000"/>
                            </a:schemeClr>
                          </a:solidFill>
                          <a:latin typeface="Arial"/>
                        </a:rPr>
                        <a:t>--</a:t>
                      </a:r>
                    </a:p>
                  </a:txBody>
                  <a:tcPr marT="54864" marB="5486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chemeClr val="tx1">
                              <a:lumMod val="85000"/>
                              <a:lumOff val="15000"/>
                            </a:schemeClr>
                          </a:solidFill>
                          <a:latin typeface="Arial"/>
                        </a:rPr>
                        <a:t>20%</a:t>
                      </a:r>
                    </a:p>
                  </a:txBody>
                  <a:tcPr marT="54864" marB="5486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a:solidFill>
                            <a:schemeClr val="tx1">
                              <a:lumMod val="85000"/>
                              <a:lumOff val="15000"/>
                            </a:schemeClr>
                          </a:solidFill>
                          <a:latin typeface="Arial"/>
                        </a:rPr>
                        <a:t>47%</a:t>
                      </a:r>
                    </a:p>
                  </a:txBody>
                  <a:tcPr marT="54864" marB="5486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a:solidFill>
                            <a:schemeClr val="tx1">
                              <a:lumMod val="85000"/>
                              <a:lumOff val="15000"/>
                            </a:schemeClr>
                          </a:solidFill>
                          <a:latin typeface="Arial"/>
                        </a:rPr>
                        <a:t>30%</a:t>
                      </a:r>
                    </a:p>
                  </a:txBody>
                  <a:tcPr marT="54864" marB="5486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19037">
                <a:tc>
                  <a:txBody>
                    <a:bodyPr/>
                    <a:lstStyle/>
                    <a:p>
                      <a:pPr algn="ctr" fontAlgn="b"/>
                      <a:r>
                        <a:rPr lang="en-US" sz="1200" b="0" i="0" u="none" strike="noStrike" dirty="0">
                          <a:solidFill>
                            <a:schemeClr val="tx1">
                              <a:lumMod val="85000"/>
                              <a:lumOff val="15000"/>
                            </a:schemeClr>
                          </a:solidFill>
                          <a:latin typeface="Arial"/>
                        </a:rPr>
                        <a:t>Hay</a:t>
                      </a:r>
                    </a:p>
                  </a:txBody>
                  <a:tcPr marT="54864" marB="5486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chemeClr val="tx1">
                              <a:lumMod val="85000"/>
                              <a:lumOff val="15000"/>
                            </a:schemeClr>
                          </a:solidFill>
                          <a:latin typeface="Arial"/>
                        </a:rPr>
                        <a:t>--</a:t>
                      </a:r>
                    </a:p>
                  </a:txBody>
                  <a:tcPr marT="54864" marB="5486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chemeClr val="tx1">
                              <a:lumMod val="85000"/>
                              <a:lumOff val="15000"/>
                            </a:schemeClr>
                          </a:solidFill>
                          <a:latin typeface="Arial"/>
                        </a:rPr>
                        <a:t>15%</a:t>
                      </a:r>
                    </a:p>
                  </a:txBody>
                  <a:tcPr marT="54864" marB="5486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chemeClr val="tx1">
                              <a:lumMod val="85000"/>
                              <a:lumOff val="15000"/>
                            </a:schemeClr>
                          </a:solidFill>
                          <a:latin typeface="Arial"/>
                        </a:rPr>
                        <a:t>16%</a:t>
                      </a:r>
                    </a:p>
                  </a:txBody>
                  <a:tcPr marT="54864" marB="5486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a:solidFill>
                            <a:schemeClr val="tx1">
                              <a:lumMod val="85000"/>
                              <a:lumOff val="15000"/>
                            </a:schemeClr>
                          </a:solidFill>
                          <a:latin typeface="Arial"/>
                        </a:rPr>
                        <a:t>20%</a:t>
                      </a:r>
                    </a:p>
                  </a:txBody>
                  <a:tcPr marT="54864" marB="5486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19037">
                <a:tc>
                  <a:txBody>
                    <a:bodyPr/>
                    <a:lstStyle/>
                    <a:p>
                      <a:pPr algn="ctr" fontAlgn="b"/>
                      <a:r>
                        <a:rPr lang="en-US" sz="1200" b="0" i="0" u="none" strike="noStrike">
                          <a:solidFill>
                            <a:schemeClr val="tx1">
                              <a:lumMod val="85000"/>
                              <a:lumOff val="15000"/>
                            </a:schemeClr>
                          </a:solidFill>
                          <a:latin typeface="Arial"/>
                        </a:rPr>
                        <a:t>Organic Peat</a:t>
                      </a:r>
                    </a:p>
                  </a:txBody>
                  <a:tcPr marT="54864" marB="5486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chemeClr val="tx1">
                              <a:lumMod val="85000"/>
                              <a:lumOff val="15000"/>
                            </a:schemeClr>
                          </a:solidFill>
                          <a:latin typeface="Arial"/>
                        </a:rPr>
                        <a:t>--</a:t>
                      </a:r>
                    </a:p>
                  </a:txBody>
                  <a:tcPr marT="54864" marB="5486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chemeClr val="tx1">
                              <a:lumMod val="85000"/>
                              <a:lumOff val="15000"/>
                            </a:schemeClr>
                          </a:solidFill>
                          <a:latin typeface="Arial"/>
                        </a:rPr>
                        <a:t>20%</a:t>
                      </a:r>
                    </a:p>
                  </a:txBody>
                  <a:tcPr marT="54864" marB="5486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chemeClr val="tx1">
                              <a:lumMod val="85000"/>
                              <a:lumOff val="15000"/>
                            </a:schemeClr>
                          </a:solidFill>
                          <a:latin typeface="Arial"/>
                        </a:rPr>
                        <a:t>--</a:t>
                      </a:r>
                    </a:p>
                  </a:txBody>
                  <a:tcPr marT="54864" marB="5486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a:solidFill>
                            <a:schemeClr val="tx1">
                              <a:lumMod val="85000"/>
                              <a:lumOff val="15000"/>
                            </a:schemeClr>
                          </a:solidFill>
                          <a:latin typeface="Arial"/>
                        </a:rPr>
                        <a:t>--</a:t>
                      </a:r>
                    </a:p>
                  </a:txBody>
                  <a:tcPr marT="54864" marB="5486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9037">
                <a:tc>
                  <a:txBody>
                    <a:bodyPr/>
                    <a:lstStyle/>
                    <a:p>
                      <a:pPr algn="ctr" fontAlgn="b"/>
                      <a:r>
                        <a:rPr lang="en-US" sz="1200" b="0" i="0" u="none" strike="noStrike" dirty="0">
                          <a:solidFill>
                            <a:schemeClr val="tx1">
                              <a:lumMod val="85000"/>
                              <a:lumOff val="15000"/>
                            </a:schemeClr>
                          </a:solidFill>
                          <a:latin typeface="Arial"/>
                        </a:rPr>
                        <a:t>Sphagnum Moss</a:t>
                      </a:r>
                    </a:p>
                  </a:txBody>
                  <a:tcPr marT="54864" marB="5486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a:solidFill>
                            <a:schemeClr val="tx1">
                              <a:lumMod val="85000"/>
                              <a:lumOff val="15000"/>
                            </a:schemeClr>
                          </a:solidFill>
                          <a:latin typeface="Arial"/>
                        </a:rPr>
                        <a:t>100%</a:t>
                      </a:r>
                    </a:p>
                  </a:txBody>
                  <a:tcPr marT="54864" marB="5486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chemeClr val="tx1">
                              <a:lumMod val="85000"/>
                              <a:lumOff val="15000"/>
                            </a:schemeClr>
                          </a:solidFill>
                          <a:latin typeface="Arial"/>
                        </a:rPr>
                        <a:t>20%</a:t>
                      </a:r>
                    </a:p>
                  </a:txBody>
                  <a:tcPr marT="54864" marB="5486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chemeClr val="tx1">
                              <a:lumMod val="85000"/>
                              <a:lumOff val="15000"/>
                            </a:schemeClr>
                          </a:solidFill>
                          <a:latin typeface="Arial"/>
                        </a:rPr>
                        <a:t>--</a:t>
                      </a:r>
                    </a:p>
                  </a:txBody>
                  <a:tcPr marT="54864" marB="5486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chemeClr val="tx1">
                              <a:lumMod val="85000"/>
                              <a:lumOff val="15000"/>
                            </a:schemeClr>
                          </a:solidFill>
                          <a:latin typeface="Arial"/>
                        </a:rPr>
                        <a:t>--</a:t>
                      </a:r>
                    </a:p>
                  </a:txBody>
                  <a:tcPr marT="54864" marB="5486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19037">
                <a:tc>
                  <a:txBody>
                    <a:bodyPr/>
                    <a:lstStyle/>
                    <a:p>
                      <a:pPr algn="ctr" fontAlgn="b"/>
                      <a:r>
                        <a:rPr lang="en-US" sz="1200" b="0" i="0" u="none" strike="noStrike" dirty="0">
                          <a:solidFill>
                            <a:schemeClr val="tx1">
                              <a:lumMod val="85000"/>
                              <a:lumOff val="15000"/>
                            </a:schemeClr>
                          </a:solidFill>
                          <a:latin typeface="Arial"/>
                        </a:rPr>
                        <a:t>Composted Manure</a:t>
                      </a:r>
                    </a:p>
                  </a:txBody>
                  <a:tcPr marT="54864" marB="5486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a:solidFill>
                            <a:schemeClr val="tx1">
                              <a:lumMod val="85000"/>
                              <a:lumOff val="15000"/>
                            </a:schemeClr>
                          </a:solidFill>
                          <a:latin typeface="Arial"/>
                        </a:rPr>
                        <a:t>--</a:t>
                      </a:r>
                    </a:p>
                  </a:txBody>
                  <a:tcPr marT="54864" marB="5486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chemeClr val="tx1">
                              <a:lumMod val="85000"/>
                              <a:lumOff val="15000"/>
                            </a:schemeClr>
                          </a:solidFill>
                          <a:latin typeface="Arial"/>
                        </a:rPr>
                        <a:t>--</a:t>
                      </a:r>
                    </a:p>
                  </a:txBody>
                  <a:tcPr marT="54864" marB="5486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chemeClr val="tx1">
                              <a:lumMod val="85000"/>
                              <a:lumOff val="15000"/>
                            </a:schemeClr>
                          </a:solidFill>
                          <a:latin typeface="Arial"/>
                        </a:rPr>
                        <a:t>15%</a:t>
                      </a:r>
                    </a:p>
                  </a:txBody>
                  <a:tcPr marT="54864" marB="5486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chemeClr val="tx1">
                              <a:lumMod val="85000"/>
                              <a:lumOff val="15000"/>
                            </a:schemeClr>
                          </a:solidFill>
                          <a:latin typeface="Arial"/>
                        </a:rPr>
                        <a:t>23%</a:t>
                      </a:r>
                    </a:p>
                  </a:txBody>
                  <a:tcPr marT="54864" marB="5486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19037">
                <a:tc>
                  <a:txBody>
                    <a:bodyPr/>
                    <a:lstStyle/>
                    <a:p>
                      <a:pPr algn="ctr" fontAlgn="b"/>
                      <a:r>
                        <a:rPr lang="en-US" sz="1200" b="0" i="0" u="none" strike="noStrike" dirty="0">
                          <a:solidFill>
                            <a:schemeClr val="tx1">
                              <a:lumMod val="85000"/>
                              <a:lumOff val="15000"/>
                            </a:schemeClr>
                          </a:solidFill>
                          <a:latin typeface="Arial"/>
                        </a:rPr>
                        <a:t>Limestone Chips</a:t>
                      </a:r>
                    </a:p>
                  </a:txBody>
                  <a:tcPr marT="54864" marB="5486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chemeClr val="tx1">
                              <a:lumMod val="85000"/>
                              <a:lumOff val="15000"/>
                            </a:schemeClr>
                          </a:solidFill>
                          <a:latin typeface="Arial"/>
                        </a:rPr>
                        <a:t>--</a:t>
                      </a:r>
                    </a:p>
                  </a:txBody>
                  <a:tcPr marT="54864" marB="5486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chemeClr val="tx1">
                              <a:lumMod val="85000"/>
                              <a:lumOff val="15000"/>
                            </a:schemeClr>
                          </a:solidFill>
                          <a:latin typeface="Arial"/>
                        </a:rPr>
                        <a:t>5%</a:t>
                      </a:r>
                    </a:p>
                  </a:txBody>
                  <a:tcPr marT="54864" marB="5486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chemeClr val="tx1">
                              <a:lumMod val="85000"/>
                              <a:lumOff val="15000"/>
                            </a:schemeClr>
                          </a:solidFill>
                          <a:latin typeface="Arial"/>
                        </a:rPr>
                        <a:t>6%</a:t>
                      </a:r>
                    </a:p>
                  </a:txBody>
                  <a:tcPr marT="54864" marB="5486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chemeClr val="tx1">
                              <a:lumMod val="85000"/>
                              <a:lumOff val="15000"/>
                            </a:schemeClr>
                          </a:solidFill>
                          <a:latin typeface="Arial"/>
                        </a:rPr>
                        <a:t>7%</a:t>
                      </a:r>
                    </a:p>
                  </a:txBody>
                  <a:tcPr marT="54864" marB="5486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52270">
                <a:tc>
                  <a:txBody>
                    <a:bodyPr/>
                    <a:lstStyle/>
                    <a:p>
                      <a:pPr algn="l" fontAlgn="b"/>
                      <a:r>
                        <a:rPr lang="en-US" sz="1400" b="1" i="0" u="none" strike="noStrike" dirty="0">
                          <a:solidFill>
                            <a:schemeClr val="tx1">
                              <a:lumMod val="85000"/>
                              <a:lumOff val="15000"/>
                            </a:schemeClr>
                          </a:solidFill>
                          <a:latin typeface="Arial"/>
                        </a:rPr>
                        <a:t>Total (by volume)</a:t>
                      </a:r>
                    </a:p>
                  </a:txBody>
                  <a:tcPr marT="54864" marB="5486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2857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chemeClr val="tx1">
                              <a:lumMod val="85000"/>
                              <a:lumOff val="15000"/>
                            </a:schemeClr>
                          </a:solidFill>
                          <a:latin typeface="Arial"/>
                        </a:rPr>
                        <a:t>100%</a:t>
                      </a:r>
                    </a:p>
                  </a:txBody>
                  <a:tcPr marT="54864" marB="5486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2857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chemeClr val="tx1">
                              <a:lumMod val="85000"/>
                              <a:lumOff val="15000"/>
                            </a:schemeClr>
                          </a:solidFill>
                          <a:latin typeface="Arial"/>
                        </a:rPr>
                        <a:t>100%</a:t>
                      </a:r>
                    </a:p>
                  </a:txBody>
                  <a:tcPr marT="54864" marB="5486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2857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chemeClr val="tx1">
                              <a:lumMod val="85000"/>
                              <a:lumOff val="15000"/>
                            </a:schemeClr>
                          </a:solidFill>
                          <a:latin typeface="Arial"/>
                        </a:rPr>
                        <a:t>100%</a:t>
                      </a:r>
                    </a:p>
                  </a:txBody>
                  <a:tcPr marT="54864" marB="5486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2857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chemeClr val="tx1">
                              <a:lumMod val="85000"/>
                              <a:lumOff val="15000"/>
                            </a:schemeClr>
                          </a:solidFill>
                          <a:latin typeface="Arial"/>
                        </a:rPr>
                        <a:t>100%</a:t>
                      </a:r>
                    </a:p>
                  </a:txBody>
                  <a:tcPr marT="54864" marB="5486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2857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bl>
          </a:graphicData>
        </a:graphic>
      </p:graphicFrame>
      <p:sp>
        <p:nvSpPr>
          <p:cNvPr id="13" name="TextBox 12"/>
          <p:cNvSpPr txBox="1"/>
          <p:nvPr/>
        </p:nvSpPr>
        <p:spPr>
          <a:xfrm>
            <a:off x="577645" y="2104705"/>
            <a:ext cx="4217816" cy="246221"/>
          </a:xfrm>
          <a:prstGeom prst="rect">
            <a:avLst/>
          </a:prstGeom>
          <a:noFill/>
        </p:spPr>
        <p:txBody>
          <a:bodyPr wrap="square" lIns="0" tIns="0" rIns="0" bIns="0" rtlCol="0">
            <a:spAutoFit/>
          </a:bodyPr>
          <a:lstStyle/>
          <a:p>
            <a:r>
              <a:rPr lang="en-US" sz="1600" dirty="0">
                <a:solidFill>
                  <a:schemeClr val="tx1">
                    <a:lumMod val="85000"/>
                    <a:lumOff val="15000"/>
                  </a:schemeClr>
                </a:solidFill>
                <a:latin typeface="Arial" pitchFamily="34" charset="0"/>
                <a:cs typeface="Arial" pitchFamily="34" charset="0"/>
              </a:rPr>
              <a:t>Four </a:t>
            </a:r>
            <a:r>
              <a:rPr lang="en-US" sz="1600" dirty="0" err="1">
                <a:solidFill>
                  <a:schemeClr val="tx1">
                    <a:lumMod val="85000"/>
                    <a:lumOff val="15000"/>
                  </a:schemeClr>
                </a:solidFill>
                <a:latin typeface="Arial" pitchFamily="34" charset="0"/>
                <a:cs typeface="Arial" pitchFamily="34" charset="0"/>
              </a:rPr>
              <a:t>Upflow</a:t>
            </a:r>
            <a:r>
              <a:rPr lang="en-US" sz="1600" dirty="0">
                <a:solidFill>
                  <a:schemeClr val="tx1">
                    <a:lumMod val="85000"/>
                    <a:lumOff val="15000"/>
                  </a:schemeClr>
                </a:solidFill>
                <a:latin typeface="Arial" pitchFamily="34" charset="0"/>
                <a:cs typeface="Arial" pitchFamily="34" charset="0"/>
              </a:rPr>
              <a:t> Media Bioreactors (200 L)</a:t>
            </a:r>
          </a:p>
        </p:txBody>
      </p:sp>
      <p:sp>
        <p:nvSpPr>
          <p:cNvPr id="14" name="TextBox 13"/>
          <p:cNvSpPr txBox="1"/>
          <p:nvPr/>
        </p:nvSpPr>
        <p:spPr>
          <a:xfrm>
            <a:off x="558655" y="5832085"/>
            <a:ext cx="3862645" cy="246221"/>
          </a:xfrm>
          <a:prstGeom prst="rect">
            <a:avLst/>
          </a:prstGeom>
          <a:noFill/>
        </p:spPr>
        <p:txBody>
          <a:bodyPr wrap="square" lIns="0" tIns="0" rIns="0" bIns="0" rtlCol="0">
            <a:spAutoFit/>
          </a:bodyPr>
          <a:lstStyle/>
          <a:p>
            <a:r>
              <a:rPr lang="en-US" sz="1600" dirty="0">
                <a:solidFill>
                  <a:schemeClr val="tx1">
                    <a:lumMod val="85000"/>
                    <a:lumOff val="15000"/>
                  </a:schemeClr>
                </a:solidFill>
                <a:latin typeface="Arial" pitchFamily="34" charset="0"/>
                <a:cs typeface="Arial" pitchFamily="34" charset="0"/>
              </a:rPr>
              <a:t>Four Organic Media (OM) Substrates</a:t>
            </a:r>
          </a:p>
        </p:txBody>
      </p:sp>
      <p:sp>
        <p:nvSpPr>
          <p:cNvPr id="2" name="Slide Number Placeholder 1">
            <a:extLst>
              <a:ext uri="{FF2B5EF4-FFF2-40B4-BE49-F238E27FC236}">
                <a16:creationId xmlns:a16="http://schemas.microsoft.com/office/drawing/2014/main" id="{9391C8ED-5C19-4457-8C4F-E523D7A24807}"/>
              </a:ext>
            </a:extLst>
          </p:cNvPr>
          <p:cNvSpPr>
            <a:spLocks noGrp="1"/>
          </p:cNvSpPr>
          <p:nvPr>
            <p:ph type="sldNum" sz="quarter" idx="12"/>
          </p:nvPr>
        </p:nvSpPr>
        <p:spPr/>
        <p:txBody>
          <a:bodyPr/>
          <a:lstStyle/>
          <a:p>
            <a:fld id="{9B3E39EC-4BE2-4DEA-81C0-4ABC0AAB4AC0}" type="slidenum">
              <a:rPr lang="en-AU" smtClean="0"/>
              <a:t>27</a:t>
            </a:fld>
            <a:endParaRPr lang="en-AU"/>
          </a:p>
        </p:txBody>
      </p:sp>
    </p:spTree>
    <p:extLst>
      <p:ext uri="{BB962C8B-B14F-4D97-AF65-F5344CB8AC3E}">
        <p14:creationId xmlns:p14="http://schemas.microsoft.com/office/powerpoint/2010/main" val="390621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58655" y="431800"/>
            <a:ext cx="6597057" cy="1022353"/>
          </a:xfrm>
        </p:spPr>
        <p:txBody>
          <a:bodyPr>
            <a:noAutofit/>
          </a:bodyPr>
          <a:lstStyle/>
          <a:p>
            <a:r>
              <a:rPr lang="en-US" dirty="0"/>
              <a:t>Pilot Established Removal Rates for Target Hydraulic Residence Times</a:t>
            </a:r>
          </a:p>
        </p:txBody>
      </p:sp>
      <p:sp>
        <p:nvSpPr>
          <p:cNvPr id="6" name="Text Placeholder 5"/>
          <p:cNvSpPr>
            <a:spLocks noGrp="1"/>
          </p:cNvSpPr>
          <p:nvPr>
            <p:ph type="body" idx="1"/>
          </p:nvPr>
        </p:nvSpPr>
        <p:spPr>
          <a:xfrm>
            <a:off x="558800" y="1695450"/>
            <a:ext cx="3587898" cy="639763"/>
          </a:xfrm>
        </p:spPr>
        <p:txBody>
          <a:bodyPr>
            <a:normAutofit/>
          </a:bodyPr>
          <a:lstStyle/>
          <a:p>
            <a:r>
              <a:rPr lang="en-US" sz="1800" dirty="0"/>
              <a:t>Zero-order volumetric </a:t>
            </a:r>
          </a:p>
        </p:txBody>
      </p:sp>
      <p:sp>
        <p:nvSpPr>
          <p:cNvPr id="7" name="Text Placeholder 6"/>
          <p:cNvSpPr>
            <a:spLocks noGrp="1"/>
          </p:cNvSpPr>
          <p:nvPr>
            <p:ph type="body" sz="quarter" idx="3"/>
          </p:nvPr>
        </p:nvSpPr>
        <p:spPr>
          <a:xfrm>
            <a:off x="6221413" y="1704093"/>
            <a:ext cx="3007647" cy="639763"/>
          </a:xfrm>
        </p:spPr>
        <p:txBody>
          <a:bodyPr>
            <a:normAutofit/>
          </a:bodyPr>
          <a:lstStyle/>
          <a:p>
            <a:r>
              <a:rPr lang="en-US" sz="1800" dirty="0"/>
              <a:t>First-order area-based</a:t>
            </a:r>
          </a:p>
        </p:txBody>
      </p:sp>
      <p:sp>
        <p:nvSpPr>
          <p:cNvPr id="2" name="Slide Number Placeholder 1">
            <a:extLst>
              <a:ext uri="{FF2B5EF4-FFF2-40B4-BE49-F238E27FC236}">
                <a16:creationId xmlns:a16="http://schemas.microsoft.com/office/drawing/2014/main" id="{7B428161-9AC0-4096-8102-8E961F1F31F8}"/>
              </a:ext>
            </a:extLst>
          </p:cNvPr>
          <p:cNvSpPr>
            <a:spLocks noGrp="1"/>
          </p:cNvSpPr>
          <p:nvPr>
            <p:ph type="sldNum" sz="quarter" idx="12"/>
          </p:nvPr>
        </p:nvSpPr>
        <p:spPr/>
        <p:txBody>
          <a:bodyPr/>
          <a:lstStyle/>
          <a:p>
            <a:fld id="{9B3E39EC-4BE2-4DEA-81C0-4ABC0AAB4AC0}" type="slidenum">
              <a:rPr lang="en-AU" smtClean="0"/>
              <a:t>28</a:t>
            </a:fld>
            <a:endParaRPr lang="en-AU"/>
          </a:p>
        </p:txBody>
      </p:sp>
      <p:pic>
        <p:nvPicPr>
          <p:cNvPr id="8" name="Picture 7">
            <a:extLst>
              <a:ext uri="{FF2B5EF4-FFF2-40B4-BE49-F238E27FC236}">
                <a16:creationId xmlns:a16="http://schemas.microsoft.com/office/drawing/2014/main" id="{CE123551-5A85-4510-A3D3-773B40416D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550" y="2186259"/>
            <a:ext cx="5389331" cy="3926164"/>
          </a:xfrm>
          <a:prstGeom prst="rect">
            <a:avLst/>
          </a:prstGeom>
        </p:spPr>
      </p:pic>
      <p:pic>
        <p:nvPicPr>
          <p:cNvPr id="11" name="Picture 10">
            <a:extLst>
              <a:ext uri="{FF2B5EF4-FFF2-40B4-BE49-F238E27FC236}">
                <a16:creationId xmlns:a16="http://schemas.microsoft.com/office/drawing/2014/main" id="{482654D5-52EE-4B7A-A82E-4730012DAC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3178" y="2193377"/>
            <a:ext cx="5389331" cy="3920068"/>
          </a:xfrm>
          <a:prstGeom prst="rect">
            <a:avLst/>
          </a:prstGeom>
        </p:spPr>
      </p:pic>
    </p:spTree>
    <p:extLst>
      <p:ext uri="{BB962C8B-B14F-4D97-AF65-F5344CB8AC3E}">
        <p14:creationId xmlns:p14="http://schemas.microsoft.com/office/powerpoint/2010/main" val="36708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000" dirty="0"/>
              <a:t>Case History (2011-present) </a:t>
            </a:r>
            <a:br>
              <a:rPr lang="en-US" dirty="0"/>
            </a:br>
            <a:r>
              <a:rPr lang="en-US" dirty="0"/>
              <a:t>Full-Scale </a:t>
            </a:r>
            <a:r>
              <a:rPr lang="en-US" dirty="0" err="1"/>
              <a:t>BCR</a:t>
            </a:r>
            <a:r>
              <a:rPr lang="en-US" dirty="0"/>
              <a:t> System for Coal Mine Drainage Se Treatment</a:t>
            </a:r>
          </a:p>
        </p:txBody>
      </p:sp>
      <p:sp>
        <p:nvSpPr>
          <p:cNvPr id="2" name="Slide Number Placeholder 1">
            <a:extLst>
              <a:ext uri="{FF2B5EF4-FFF2-40B4-BE49-F238E27FC236}">
                <a16:creationId xmlns:a16="http://schemas.microsoft.com/office/drawing/2014/main" id="{880C2D26-5850-4F74-8EFF-BF504C1307C6}"/>
              </a:ext>
            </a:extLst>
          </p:cNvPr>
          <p:cNvSpPr>
            <a:spLocks noGrp="1"/>
          </p:cNvSpPr>
          <p:nvPr>
            <p:ph type="sldNum" sz="quarter" idx="12"/>
          </p:nvPr>
        </p:nvSpPr>
        <p:spPr/>
        <p:txBody>
          <a:bodyPr/>
          <a:lstStyle/>
          <a:p>
            <a:fld id="{9B3E39EC-4BE2-4DEA-81C0-4ABC0AAB4AC0}" type="slidenum">
              <a:rPr lang="en-AU" smtClean="0"/>
              <a:pPr/>
              <a:t>29</a:t>
            </a:fld>
            <a:endParaRPr lang="en-AU"/>
          </a:p>
        </p:txBody>
      </p:sp>
      <p:sp>
        <p:nvSpPr>
          <p:cNvPr id="6" name="Content Placeholder 7"/>
          <p:cNvSpPr txBox="1">
            <a:spLocks/>
          </p:cNvSpPr>
          <p:nvPr/>
        </p:nvSpPr>
        <p:spPr>
          <a:xfrm>
            <a:off x="5096959" y="1683388"/>
            <a:ext cx="5152227" cy="4494629"/>
          </a:xfrm>
          <a:prstGeom prst="rect">
            <a:avLst/>
          </a:prstGeom>
        </p:spPr>
        <p:txBody>
          <a:bodyPr/>
          <a:lstStyle/>
          <a:p>
            <a:pPr marL="287933" indent="-287933" defTabSz="1218915" fontAlgn="base">
              <a:spcBef>
                <a:spcPts val="600"/>
              </a:spcBef>
              <a:spcAft>
                <a:spcPts val="600"/>
              </a:spcAft>
              <a:buClr>
                <a:schemeClr val="tx1">
                  <a:lumMod val="75000"/>
                  <a:lumOff val="25000"/>
                </a:schemeClr>
              </a:buClr>
              <a:buSzPct val="110000"/>
              <a:buFont typeface="Wingdings" panose="05000000000000000000" pitchFamily="2" charset="2"/>
              <a:buChar char="§"/>
              <a:defRPr/>
            </a:pPr>
            <a:r>
              <a:rPr lang="en-US" sz="2000" dirty="0">
                <a:solidFill>
                  <a:schemeClr val="tx1">
                    <a:lumMod val="85000"/>
                    <a:lumOff val="15000"/>
                  </a:schemeClr>
                </a:solidFill>
                <a:latin typeface="Arial" pitchFamily="34" charset="0"/>
                <a:cs typeface="Arial" pitchFamily="34" charset="0"/>
              </a:rPr>
              <a:t>Replace existing sed pond</a:t>
            </a:r>
          </a:p>
          <a:p>
            <a:pPr marL="287933" indent="-287933" defTabSz="1218915" fontAlgn="base">
              <a:spcBef>
                <a:spcPts val="600"/>
              </a:spcBef>
              <a:spcAft>
                <a:spcPts val="600"/>
              </a:spcAft>
              <a:buClr>
                <a:schemeClr val="tx1">
                  <a:lumMod val="75000"/>
                  <a:lumOff val="25000"/>
                </a:schemeClr>
              </a:buClr>
              <a:buSzPct val="110000"/>
              <a:buFont typeface="Wingdings" panose="05000000000000000000" pitchFamily="2" charset="2"/>
              <a:buChar char="§"/>
              <a:defRPr/>
            </a:pPr>
            <a:r>
              <a:rPr lang="en-US" sz="2000" dirty="0">
                <a:solidFill>
                  <a:schemeClr val="tx1">
                    <a:lumMod val="85000"/>
                    <a:lumOff val="15000"/>
                  </a:schemeClr>
                </a:solidFill>
                <a:latin typeface="Arial" pitchFamily="34" charset="0"/>
                <a:cs typeface="Arial" pitchFamily="34" charset="0"/>
              </a:rPr>
              <a:t>Four cells-in-series:</a:t>
            </a:r>
          </a:p>
          <a:p>
            <a:pPr marL="678822" lvl="1" indent="-342900" defTabSz="1218915" fontAlgn="base">
              <a:spcBef>
                <a:spcPts val="600"/>
              </a:spcBef>
              <a:spcAft>
                <a:spcPts val="600"/>
              </a:spcAft>
              <a:buClr>
                <a:schemeClr val="tx1"/>
              </a:buClr>
              <a:buFont typeface="+mj-lt"/>
              <a:buAutoNum type="arabicPeriod"/>
              <a:defRPr/>
            </a:pPr>
            <a:r>
              <a:rPr lang="en-US" sz="1800" dirty="0">
                <a:solidFill>
                  <a:schemeClr val="tx1">
                    <a:lumMod val="85000"/>
                    <a:lumOff val="15000"/>
                  </a:schemeClr>
                </a:solidFill>
                <a:latin typeface="Arial" pitchFamily="34" charset="0"/>
                <a:cs typeface="Arial" pitchFamily="34" charset="0"/>
              </a:rPr>
              <a:t>0.13 ac Downflow </a:t>
            </a:r>
            <a:r>
              <a:rPr lang="en-US" sz="1800" dirty="0" err="1">
                <a:solidFill>
                  <a:schemeClr val="tx1">
                    <a:lumMod val="85000"/>
                    <a:lumOff val="15000"/>
                  </a:schemeClr>
                </a:solidFill>
                <a:latin typeface="Arial" pitchFamily="34" charset="0"/>
                <a:cs typeface="Arial" pitchFamily="34" charset="0"/>
              </a:rPr>
              <a:t>BCR</a:t>
            </a:r>
            <a:br>
              <a:rPr lang="en-US" sz="1800" dirty="0">
                <a:solidFill>
                  <a:schemeClr val="tx1">
                    <a:lumMod val="85000"/>
                    <a:lumOff val="15000"/>
                  </a:schemeClr>
                </a:solidFill>
                <a:latin typeface="Arial" pitchFamily="34" charset="0"/>
                <a:cs typeface="Arial" pitchFamily="34" charset="0"/>
              </a:rPr>
            </a:br>
            <a:r>
              <a:rPr lang="en-US" sz="1800" dirty="0">
                <a:solidFill>
                  <a:schemeClr val="tx1">
                    <a:lumMod val="85000"/>
                    <a:lumOff val="15000"/>
                  </a:schemeClr>
                </a:solidFill>
                <a:latin typeface="Arial" pitchFamily="34" charset="0"/>
                <a:cs typeface="Arial" pitchFamily="34" charset="0"/>
              </a:rPr>
              <a:t>Barrel “B” mix</a:t>
            </a:r>
          </a:p>
          <a:p>
            <a:pPr marL="623855" lvl="1" indent="-287933" defTabSz="1218915" fontAlgn="base">
              <a:spcBef>
                <a:spcPts val="600"/>
              </a:spcBef>
              <a:spcAft>
                <a:spcPts val="600"/>
              </a:spcAft>
              <a:buClr>
                <a:schemeClr val="tx1"/>
              </a:buClr>
              <a:buFont typeface="Arial" panose="020B0604020202020204" pitchFamily="34" charset="0"/>
              <a:buAutoNum type="arabicPeriod"/>
              <a:defRPr/>
            </a:pPr>
            <a:r>
              <a:rPr lang="en-US" sz="1800" dirty="0">
                <a:solidFill>
                  <a:schemeClr val="tx1">
                    <a:lumMod val="85000"/>
                    <a:lumOff val="15000"/>
                  </a:schemeClr>
                </a:solidFill>
                <a:latin typeface="Arial" pitchFamily="34" charset="0"/>
                <a:cs typeface="Arial" pitchFamily="34" charset="0"/>
              </a:rPr>
              <a:t>0.14 ac Anaerobic </a:t>
            </a:r>
            <a:r>
              <a:rPr lang="en-US" sz="1800" dirty="0" err="1">
                <a:solidFill>
                  <a:schemeClr val="tx1">
                    <a:lumMod val="85000"/>
                    <a:lumOff val="15000"/>
                  </a:schemeClr>
                </a:solidFill>
                <a:latin typeface="Arial" pitchFamily="34" charset="0"/>
                <a:cs typeface="Arial" pitchFamily="34" charset="0"/>
              </a:rPr>
              <a:t>upflow</a:t>
            </a:r>
            <a:r>
              <a:rPr lang="en-US" sz="1800" dirty="0">
                <a:solidFill>
                  <a:schemeClr val="tx1">
                    <a:lumMod val="85000"/>
                    <a:lumOff val="15000"/>
                  </a:schemeClr>
                </a:solidFill>
                <a:latin typeface="Arial" pitchFamily="34" charset="0"/>
                <a:cs typeface="Arial" pitchFamily="34" charset="0"/>
              </a:rPr>
              <a:t> bed</a:t>
            </a:r>
            <a:br>
              <a:rPr lang="en-US" sz="1800" dirty="0">
                <a:solidFill>
                  <a:schemeClr val="tx1">
                    <a:lumMod val="85000"/>
                    <a:lumOff val="15000"/>
                  </a:schemeClr>
                </a:solidFill>
                <a:latin typeface="Arial" pitchFamily="34" charset="0"/>
                <a:cs typeface="Arial" pitchFamily="34" charset="0"/>
              </a:rPr>
            </a:br>
            <a:r>
              <a:rPr lang="en-US" sz="1800" dirty="0">
                <a:solidFill>
                  <a:schemeClr val="tx1">
                    <a:lumMod val="85000"/>
                    <a:lumOff val="15000"/>
                  </a:schemeClr>
                </a:solidFill>
                <a:latin typeface="Arial" pitchFamily="34" charset="0"/>
                <a:cs typeface="Arial" pitchFamily="34" charset="0"/>
              </a:rPr>
              <a:t>Barrel “A” peat</a:t>
            </a:r>
          </a:p>
          <a:p>
            <a:pPr marL="623855" lvl="1" indent="-287933" defTabSz="1218915" fontAlgn="base">
              <a:spcBef>
                <a:spcPts val="600"/>
              </a:spcBef>
              <a:spcAft>
                <a:spcPts val="600"/>
              </a:spcAft>
              <a:buClr>
                <a:schemeClr val="tx1"/>
              </a:buClr>
              <a:buFont typeface="Arial" panose="020B0604020202020204" pitchFamily="34" charset="0"/>
              <a:buAutoNum type="arabicPeriod"/>
              <a:defRPr/>
            </a:pPr>
            <a:r>
              <a:rPr lang="en-US" sz="1800" dirty="0">
                <a:solidFill>
                  <a:schemeClr val="tx1">
                    <a:lumMod val="85000"/>
                    <a:lumOff val="15000"/>
                  </a:schemeClr>
                </a:solidFill>
                <a:latin typeface="Arial" pitchFamily="34" charset="0"/>
                <a:cs typeface="Arial" pitchFamily="34" charset="0"/>
              </a:rPr>
              <a:t>0.16 ac Fill-and-drain wetland</a:t>
            </a:r>
            <a:br>
              <a:rPr lang="en-US" sz="1800" dirty="0">
                <a:solidFill>
                  <a:schemeClr val="tx1">
                    <a:lumMod val="85000"/>
                    <a:lumOff val="15000"/>
                  </a:schemeClr>
                </a:solidFill>
                <a:latin typeface="Arial" pitchFamily="34" charset="0"/>
                <a:cs typeface="Arial" pitchFamily="34" charset="0"/>
              </a:rPr>
            </a:br>
            <a:r>
              <a:rPr lang="en-US" sz="1800" dirty="0">
                <a:solidFill>
                  <a:schemeClr val="tx1">
                    <a:lumMod val="85000"/>
                    <a:lumOff val="15000"/>
                  </a:schemeClr>
                </a:solidFill>
                <a:latin typeface="Arial" pitchFamily="34" charset="0"/>
                <a:cs typeface="Arial" pitchFamily="34" charset="0"/>
              </a:rPr>
              <a:t>Gravel; siphon level control</a:t>
            </a:r>
          </a:p>
          <a:p>
            <a:pPr marL="623855" lvl="1" indent="-287933" defTabSz="1218915" fontAlgn="base">
              <a:spcBef>
                <a:spcPts val="600"/>
              </a:spcBef>
              <a:spcAft>
                <a:spcPts val="600"/>
              </a:spcAft>
              <a:buClr>
                <a:schemeClr val="tx1"/>
              </a:buClr>
              <a:buFont typeface="Arial" panose="020B0604020202020204" pitchFamily="34" charset="0"/>
              <a:buAutoNum type="arabicPeriod"/>
              <a:defRPr/>
            </a:pPr>
            <a:r>
              <a:rPr lang="en-US" sz="1800" dirty="0">
                <a:solidFill>
                  <a:schemeClr val="tx1">
                    <a:lumMod val="85000"/>
                    <a:lumOff val="15000"/>
                  </a:schemeClr>
                </a:solidFill>
                <a:latin typeface="Arial" pitchFamily="34" charset="0"/>
                <a:cs typeface="Arial" pitchFamily="34" charset="0"/>
              </a:rPr>
              <a:t>0.11 ac Surface flow marsh</a:t>
            </a:r>
            <a:endParaRPr lang="en-US" sz="1600" dirty="0">
              <a:solidFill>
                <a:schemeClr val="tx1">
                  <a:lumMod val="85000"/>
                  <a:lumOff val="15000"/>
                </a:schemeClr>
              </a:solidFill>
              <a:latin typeface="Arial" pitchFamily="34" charset="0"/>
              <a:cs typeface="Arial" pitchFamily="34" charset="0"/>
            </a:endParaRPr>
          </a:p>
        </p:txBody>
      </p:sp>
      <p:grpSp>
        <p:nvGrpSpPr>
          <p:cNvPr id="16" name="Group 15">
            <a:extLst>
              <a:ext uri="{FF2B5EF4-FFF2-40B4-BE49-F238E27FC236}">
                <a16:creationId xmlns:a16="http://schemas.microsoft.com/office/drawing/2014/main" id="{5AE6441F-CC0F-4D9C-93B8-5F4CB65106B6}"/>
              </a:ext>
            </a:extLst>
          </p:cNvPr>
          <p:cNvGrpSpPr/>
          <p:nvPr/>
        </p:nvGrpSpPr>
        <p:grpSpPr>
          <a:xfrm>
            <a:off x="338197" y="1454150"/>
            <a:ext cx="4743464" cy="3665404"/>
            <a:chOff x="721671" y="1708162"/>
            <a:chExt cx="4158168" cy="3213130"/>
          </a:xfrm>
        </p:grpSpPr>
        <p:pic>
          <p:nvPicPr>
            <p:cNvPr id="5" name="Content Placeholder 14" descr="C:\Users\dschultz\Desktop\Tudini\CM-002-FIG7.jpg"/>
            <p:cNvPicPr>
              <a:picLocks/>
            </p:cNvPicPr>
            <p:nvPr/>
          </p:nvPicPr>
          <p:blipFill>
            <a:blip r:embed="rId2" cstate="print">
              <a:extLst>
                <a:ext uri="{28A0092B-C50C-407E-A947-70E740481C1C}">
                  <a14:useLocalDpi xmlns:a14="http://schemas.microsoft.com/office/drawing/2010/main" val="0"/>
                </a:ext>
              </a:extLst>
            </a:blip>
            <a:stretch>
              <a:fillRect/>
            </a:stretch>
          </p:blipFill>
          <p:spPr bwMode="auto">
            <a:xfrm>
              <a:off x="721671" y="1708162"/>
              <a:ext cx="4158168" cy="3213130"/>
            </a:xfrm>
            <a:prstGeom prst="rect">
              <a:avLst/>
            </a:prstGeom>
            <a:noFill/>
            <a:ln w="38100">
              <a:noFill/>
              <a:miter lim="800000"/>
              <a:headEnd/>
              <a:tailEnd/>
            </a:ln>
          </p:spPr>
        </p:pic>
        <p:grpSp>
          <p:nvGrpSpPr>
            <p:cNvPr id="7" name="Group 12"/>
            <p:cNvGrpSpPr/>
            <p:nvPr/>
          </p:nvGrpSpPr>
          <p:grpSpPr>
            <a:xfrm>
              <a:off x="1551626" y="2966500"/>
              <a:ext cx="1609709" cy="730004"/>
              <a:chOff x="1709516" y="4011429"/>
              <a:chExt cx="1610128" cy="730195"/>
            </a:xfrm>
          </p:grpSpPr>
          <p:sp>
            <p:nvSpPr>
              <p:cNvPr id="8" name="Oval 7"/>
              <p:cNvSpPr/>
              <p:nvPr/>
            </p:nvSpPr>
            <p:spPr bwMode="auto">
              <a:xfrm>
                <a:off x="1709516" y="4011429"/>
                <a:ext cx="304800" cy="259743"/>
              </a:xfrm>
              <a:prstGeom prst="ellipse">
                <a:avLst/>
              </a:prstGeom>
              <a:solidFill>
                <a:schemeClr val="tx2"/>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algn="ctr" eaLnBrk="0" fontAlgn="base" hangingPunct="0">
                  <a:spcBef>
                    <a:spcPct val="0"/>
                  </a:spcBef>
                  <a:spcAft>
                    <a:spcPct val="0"/>
                  </a:spcAft>
                </a:pPr>
                <a:r>
                  <a:rPr lang="en-US" sz="1200" b="1" dirty="0">
                    <a:solidFill>
                      <a:schemeClr val="bg1"/>
                    </a:solidFill>
                    <a:latin typeface="Arial" pitchFamily="34" charset="0"/>
                    <a:cs typeface="Arial" pitchFamily="34" charset="0"/>
                  </a:rPr>
                  <a:t>1</a:t>
                </a:r>
              </a:p>
            </p:txBody>
          </p:sp>
          <p:sp>
            <p:nvSpPr>
              <p:cNvPr id="9" name="Oval 8"/>
              <p:cNvSpPr/>
              <p:nvPr/>
            </p:nvSpPr>
            <p:spPr bwMode="auto">
              <a:xfrm>
                <a:off x="2126956" y="4177081"/>
                <a:ext cx="304800" cy="259743"/>
              </a:xfrm>
              <a:prstGeom prst="ellipse">
                <a:avLst/>
              </a:prstGeom>
              <a:solidFill>
                <a:schemeClr val="tx2"/>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algn="ctr" eaLnBrk="0" fontAlgn="base" hangingPunct="0">
                  <a:spcBef>
                    <a:spcPct val="0"/>
                  </a:spcBef>
                  <a:spcAft>
                    <a:spcPct val="0"/>
                  </a:spcAft>
                </a:pPr>
                <a:r>
                  <a:rPr lang="en-US" sz="1200" b="1" dirty="0">
                    <a:solidFill>
                      <a:schemeClr val="bg1"/>
                    </a:solidFill>
                    <a:latin typeface="Arial" pitchFamily="34" charset="0"/>
                    <a:cs typeface="Arial" pitchFamily="34" charset="0"/>
                  </a:rPr>
                  <a:t>2</a:t>
                </a:r>
              </a:p>
            </p:txBody>
          </p:sp>
          <p:sp>
            <p:nvSpPr>
              <p:cNvPr id="10" name="Oval 9"/>
              <p:cNvSpPr/>
              <p:nvPr/>
            </p:nvSpPr>
            <p:spPr bwMode="auto">
              <a:xfrm>
                <a:off x="2531144" y="4329481"/>
                <a:ext cx="304800" cy="259743"/>
              </a:xfrm>
              <a:prstGeom prst="ellipse">
                <a:avLst/>
              </a:prstGeom>
              <a:solidFill>
                <a:schemeClr val="tx2"/>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algn="ctr" eaLnBrk="0" fontAlgn="base" hangingPunct="0">
                  <a:spcBef>
                    <a:spcPct val="0"/>
                  </a:spcBef>
                  <a:spcAft>
                    <a:spcPct val="0"/>
                  </a:spcAft>
                </a:pPr>
                <a:r>
                  <a:rPr lang="en-US" sz="1200" b="1" dirty="0">
                    <a:solidFill>
                      <a:schemeClr val="bg1"/>
                    </a:solidFill>
                    <a:latin typeface="Arial" pitchFamily="34" charset="0"/>
                    <a:cs typeface="Arial" pitchFamily="34" charset="0"/>
                  </a:rPr>
                  <a:t>3</a:t>
                </a:r>
              </a:p>
            </p:txBody>
          </p:sp>
          <p:sp>
            <p:nvSpPr>
              <p:cNvPr id="11" name="Oval 10"/>
              <p:cNvSpPr/>
              <p:nvPr/>
            </p:nvSpPr>
            <p:spPr bwMode="auto">
              <a:xfrm>
                <a:off x="3014844" y="4481881"/>
                <a:ext cx="304800" cy="259743"/>
              </a:xfrm>
              <a:prstGeom prst="ellipse">
                <a:avLst/>
              </a:prstGeom>
              <a:solidFill>
                <a:schemeClr val="tx2"/>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algn="ctr" eaLnBrk="0" fontAlgn="base" hangingPunct="0">
                  <a:spcBef>
                    <a:spcPct val="0"/>
                  </a:spcBef>
                  <a:spcAft>
                    <a:spcPct val="0"/>
                  </a:spcAft>
                </a:pPr>
                <a:r>
                  <a:rPr lang="en-US" sz="1200" b="1" dirty="0">
                    <a:solidFill>
                      <a:schemeClr val="bg1"/>
                    </a:solidFill>
                    <a:latin typeface="Arial" pitchFamily="34" charset="0"/>
                    <a:cs typeface="Arial" pitchFamily="34" charset="0"/>
                  </a:rPr>
                  <a:t>4</a:t>
                </a:r>
              </a:p>
            </p:txBody>
          </p:sp>
        </p:grpSp>
        <p:sp>
          <p:nvSpPr>
            <p:cNvPr id="14" name="Left Arrow 13"/>
            <p:cNvSpPr/>
            <p:nvPr/>
          </p:nvSpPr>
          <p:spPr bwMode="auto">
            <a:xfrm rot="12471767">
              <a:off x="1174627" y="2286297"/>
              <a:ext cx="326486" cy="208952"/>
            </a:xfrm>
            <a:prstGeom prst="leftArrow">
              <a:avLst/>
            </a:prstGeom>
            <a:solidFill>
              <a:schemeClr val="tx2"/>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eaLnBrk="0" fontAlgn="base" hangingPunct="0">
                <a:spcBef>
                  <a:spcPct val="0"/>
                </a:spcBef>
                <a:spcAft>
                  <a:spcPct val="0"/>
                </a:spcAft>
              </a:pPr>
              <a:endParaRPr lang="en-US" sz="1200" b="1" dirty="0">
                <a:solidFill>
                  <a:schemeClr val="bg1"/>
                </a:solidFill>
                <a:latin typeface="Arial" pitchFamily="34" charset="0"/>
                <a:cs typeface="Arial" pitchFamily="34" charset="0"/>
              </a:endParaRPr>
            </a:p>
          </p:txBody>
        </p:sp>
      </p:grpSp>
      <p:sp>
        <p:nvSpPr>
          <p:cNvPr id="13" name="Content Placeholder 7"/>
          <p:cNvSpPr txBox="1">
            <a:spLocks/>
          </p:cNvSpPr>
          <p:nvPr/>
        </p:nvSpPr>
        <p:spPr bwMode="auto">
          <a:xfrm>
            <a:off x="566797" y="4999129"/>
            <a:ext cx="5421458" cy="122320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marL="287933" indent="-287933" defTabSz="1218915">
              <a:spcBef>
                <a:spcPts val="800"/>
              </a:spcBef>
              <a:buClr>
                <a:schemeClr val="tx1">
                  <a:lumMod val="75000"/>
                  <a:lumOff val="25000"/>
                </a:schemeClr>
              </a:buClr>
              <a:buSzPct val="110000"/>
              <a:buFont typeface="Wingdings" panose="05000000000000000000" pitchFamily="2" charset="2"/>
              <a:buChar char="§"/>
            </a:pPr>
            <a:r>
              <a:rPr lang="en-US" sz="1800" dirty="0">
                <a:solidFill>
                  <a:schemeClr val="tx1">
                    <a:lumMod val="85000"/>
                    <a:lumOff val="15000"/>
                  </a:schemeClr>
                </a:solidFill>
                <a:latin typeface="Arial" pitchFamily="34" charset="0"/>
                <a:cs typeface="Arial" pitchFamily="34" charset="0"/>
              </a:rPr>
              <a:t>60 gpm base flow</a:t>
            </a:r>
          </a:p>
          <a:p>
            <a:pPr marL="287933" indent="-287933" defTabSz="1218915">
              <a:spcBef>
                <a:spcPts val="800"/>
              </a:spcBef>
              <a:buClr>
                <a:schemeClr val="tx1">
                  <a:lumMod val="75000"/>
                  <a:lumOff val="25000"/>
                </a:schemeClr>
              </a:buClr>
              <a:buSzPct val="110000"/>
              <a:buFont typeface="Wingdings" panose="05000000000000000000" pitchFamily="2" charset="2"/>
              <a:buChar char="§"/>
            </a:pPr>
            <a:r>
              <a:rPr lang="en-US" sz="1800" dirty="0">
                <a:solidFill>
                  <a:schemeClr val="tx1">
                    <a:lumMod val="85000"/>
                    <a:lumOff val="15000"/>
                  </a:schemeClr>
                </a:solidFill>
                <a:latin typeface="Arial" pitchFamily="34" charset="0"/>
                <a:cs typeface="Arial" pitchFamily="34" charset="0"/>
              </a:rPr>
              <a:t>100 gpm max</a:t>
            </a:r>
          </a:p>
          <a:p>
            <a:pPr marL="287933" indent="-287933" defTabSz="1218915">
              <a:spcBef>
                <a:spcPts val="800"/>
              </a:spcBef>
              <a:buClr>
                <a:schemeClr val="tx1">
                  <a:lumMod val="75000"/>
                  <a:lumOff val="25000"/>
                </a:schemeClr>
              </a:buClr>
              <a:buSzPct val="110000"/>
              <a:buFont typeface="Wingdings" panose="05000000000000000000" pitchFamily="2" charset="2"/>
              <a:buChar char="§"/>
            </a:pPr>
            <a:r>
              <a:rPr lang="en-US" sz="1800" dirty="0">
                <a:solidFill>
                  <a:schemeClr val="tx1">
                    <a:lumMod val="85000"/>
                    <a:lumOff val="15000"/>
                  </a:schemeClr>
                </a:solidFill>
                <a:latin typeface="Arial" pitchFamily="34" charset="0"/>
                <a:cs typeface="Arial" pitchFamily="34" charset="0"/>
              </a:rPr>
              <a:t>12 µg/L mean Se to &lt;4.7</a:t>
            </a:r>
          </a:p>
        </p:txBody>
      </p:sp>
      <p:sp>
        <p:nvSpPr>
          <p:cNvPr id="12" name="TextBox 11"/>
          <p:cNvSpPr txBox="1"/>
          <p:nvPr/>
        </p:nvSpPr>
        <p:spPr>
          <a:xfrm>
            <a:off x="3121264" y="4911325"/>
            <a:ext cx="2450320" cy="261610"/>
          </a:xfrm>
          <a:prstGeom prst="rect">
            <a:avLst/>
          </a:prstGeom>
          <a:noFill/>
        </p:spPr>
        <p:txBody>
          <a:bodyPr wrap="square" rtlCol="0">
            <a:spAutoFit/>
          </a:bodyPr>
          <a:lstStyle/>
          <a:p>
            <a:r>
              <a:rPr lang="en-US" sz="1100" dirty="0"/>
              <a:t>Source: </a:t>
            </a:r>
            <a:r>
              <a:rPr lang="en-US" sz="1100" dirty="0" err="1"/>
              <a:t>CH2MHILL</a:t>
            </a:r>
            <a:r>
              <a:rPr lang="en-US" sz="1100" dirty="0"/>
              <a:t> (2012)</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1F48A140-6680-4A67-832B-34F85DB614BA}"/>
              </a:ext>
            </a:extLst>
          </p:cNvPr>
          <p:cNvSpPr>
            <a:spLocks noGrp="1"/>
          </p:cNvSpPr>
          <p:nvPr>
            <p:ph type="title"/>
          </p:nvPr>
        </p:nvSpPr>
        <p:spPr>
          <a:xfrm>
            <a:off x="558655" y="432580"/>
            <a:ext cx="6043626" cy="1263322"/>
          </a:xfrm>
        </p:spPr>
        <p:txBody>
          <a:bodyPr/>
          <a:lstStyle/>
          <a:p>
            <a:r>
              <a:rPr lang="en-US" sz="2000" b="0" dirty="0">
                <a:solidFill>
                  <a:schemeClr val="tx1">
                    <a:lumMod val="85000"/>
                    <a:lumOff val="15000"/>
                  </a:schemeClr>
                </a:solidFill>
                <a:latin typeface="+mj-lt"/>
              </a:rPr>
              <a:t>Health and Safety Moment </a:t>
            </a:r>
            <a:br>
              <a:rPr lang="en-US" dirty="0">
                <a:solidFill>
                  <a:schemeClr val="tx1">
                    <a:lumMod val="85000"/>
                    <a:lumOff val="15000"/>
                  </a:schemeClr>
                </a:solidFill>
                <a:latin typeface="+mj-lt"/>
              </a:rPr>
            </a:br>
            <a:r>
              <a:rPr lang="en-US" sz="2800" b="0" dirty="0">
                <a:solidFill>
                  <a:schemeClr val="tx1">
                    <a:lumMod val="85000"/>
                    <a:lumOff val="15000"/>
                  </a:schemeClr>
                </a:solidFill>
              </a:rPr>
              <a:t>Biological Hazards</a:t>
            </a:r>
            <a:endParaRPr lang="en-US" b="0" dirty="0">
              <a:solidFill>
                <a:schemeClr val="tx1">
                  <a:lumMod val="85000"/>
                  <a:lumOff val="15000"/>
                </a:schemeClr>
              </a:solidFill>
            </a:endParaRPr>
          </a:p>
        </p:txBody>
      </p:sp>
      <p:pic>
        <p:nvPicPr>
          <p:cNvPr id="7" name="Content Placeholder 3">
            <a:extLst>
              <a:ext uri="{FF2B5EF4-FFF2-40B4-BE49-F238E27FC236}">
                <a16:creationId xmlns:a16="http://schemas.microsoft.com/office/drawing/2014/main" id="{95183F7E-CDC3-4684-9312-05E9DF047CF1}"/>
              </a:ext>
            </a:extLst>
          </p:cNvPr>
          <p:cNvPicPr>
            <a:picLocks noChangeAspect="1"/>
          </p:cNvPicPr>
          <p:nvPr/>
        </p:nvPicPr>
        <p:blipFill>
          <a:blip r:embed="rId3"/>
          <a:stretch>
            <a:fillRect/>
          </a:stretch>
        </p:blipFill>
        <p:spPr>
          <a:xfrm>
            <a:off x="6195987" y="1852318"/>
            <a:ext cx="5389745" cy="4012366"/>
          </a:xfrm>
          <a:prstGeom prst="rect">
            <a:avLst/>
          </a:prstGeom>
        </p:spPr>
      </p:pic>
      <p:sp>
        <p:nvSpPr>
          <p:cNvPr id="2" name="Slide Number Placeholder 1">
            <a:extLst>
              <a:ext uri="{FF2B5EF4-FFF2-40B4-BE49-F238E27FC236}">
                <a16:creationId xmlns:a16="http://schemas.microsoft.com/office/drawing/2014/main" id="{AF9631A1-9706-4828-B652-D05D053ED0EF}"/>
              </a:ext>
            </a:extLst>
          </p:cNvPr>
          <p:cNvSpPr>
            <a:spLocks noGrp="1"/>
          </p:cNvSpPr>
          <p:nvPr>
            <p:ph type="sldNum" sz="quarter" idx="12"/>
          </p:nvPr>
        </p:nvSpPr>
        <p:spPr/>
        <p:txBody>
          <a:bodyPr/>
          <a:lstStyle/>
          <a:p>
            <a:fld id="{9B3E39EC-4BE2-4DEA-81C0-4ABC0AAB4AC0}" type="slidenum">
              <a:rPr lang="en-AU" smtClean="0"/>
              <a:t>3</a:t>
            </a:fld>
            <a:endParaRPr lang="en-AU" dirty="0"/>
          </a:p>
        </p:txBody>
      </p:sp>
      <p:sp>
        <p:nvSpPr>
          <p:cNvPr id="9" name="Content Placeholder 2">
            <a:extLst>
              <a:ext uri="{FF2B5EF4-FFF2-40B4-BE49-F238E27FC236}">
                <a16:creationId xmlns:a16="http://schemas.microsoft.com/office/drawing/2014/main" id="{8543D557-CAB9-469D-91A6-6E08D8CCC619}"/>
              </a:ext>
            </a:extLst>
          </p:cNvPr>
          <p:cNvSpPr>
            <a:spLocks noGrp="1"/>
          </p:cNvSpPr>
          <p:nvPr>
            <p:ph idx="1"/>
          </p:nvPr>
        </p:nvSpPr>
        <p:spPr>
          <a:xfrm>
            <a:off x="558656" y="1749014"/>
            <a:ext cx="5421488" cy="1418930"/>
          </a:xfrm>
        </p:spPr>
        <p:txBody>
          <a:bodyPr/>
          <a:lstStyle/>
          <a:p>
            <a:pPr marL="0" indent="0">
              <a:buNone/>
            </a:pPr>
            <a:r>
              <a:rPr lang="en-US" b="1" dirty="0">
                <a:solidFill>
                  <a:schemeClr val="tx1">
                    <a:lumMod val="85000"/>
                    <a:lumOff val="15000"/>
                  </a:schemeClr>
                </a:solidFill>
              </a:rPr>
              <a:t>Can you spot </a:t>
            </a:r>
            <a:br>
              <a:rPr lang="en-US" b="1" dirty="0">
                <a:solidFill>
                  <a:schemeClr val="tx1">
                    <a:lumMod val="85000"/>
                    <a:lumOff val="15000"/>
                  </a:schemeClr>
                </a:solidFill>
              </a:rPr>
            </a:br>
            <a:r>
              <a:rPr lang="en-US" b="1" dirty="0">
                <a:solidFill>
                  <a:schemeClr val="tx1">
                    <a:lumMod val="85000"/>
                    <a:lumOff val="15000"/>
                  </a:schemeClr>
                </a:solidFill>
              </a:rPr>
              <a:t>the copperhead?</a:t>
            </a:r>
          </a:p>
        </p:txBody>
      </p:sp>
      <p:sp>
        <p:nvSpPr>
          <p:cNvPr id="10" name="TextBox 9">
            <a:extLst>
              <a:ext uri="{FF2B5EF4-FFF2-40B4-BE49-F238E27FC236}">
                <a16:creationId xmlns:a16="http://schemas.microsoft.com/office/drawing/2014/main" id="{5B9C2626-052C-475A-8B97-E3857508F858}"/>
              </a:ext>
            </a:extLst>
          </p:cNvPr>
          <p:cNvSpPr txBox="1"/>
          <p:nvPr/>
        </p:nvSpPr>
        <p:spPr>
          <a:xfrm>
            <a:off x="558656" y="3221056"/>
            <a:ext cx="5072123" cy="2759282"/>
          </a:xfrm>
          <a:prstGeom prst="rect">
            <a:avLst/>
          </a:prstGeom>
          <a:noFill/>
        </p:spPr>
        <p:txBody>
          <a:bodyPr wrap="square" lIns="0" tIns="0" rIns="0" bIns="0" rtlCol="0">
            <a:spAutoFit/>
          </a:bodyPr>
          <a:lstStyle/>
          <a:p>
            <a:pPr marL="0" lvl="1">
              <a:spcBef>
                <a:spcPts val="600"/>
              </a:spcBef>
              <a:spcAft>
                <a:spcPts val="600"/>
              </a:spcAft>
            </a:pPr>
            <a:r>
              <a:rPr lang="en-US" sz="2133" dirty="0">
                <a:solidFill>
                  <a:schemeClr val="tx1">
                    <a:lumMod val="85000"/>
                    <a:lumOff val="15000"/>
                  </a:schemeClr>
                </a:solidFill>
              </a:rPr>
              <a:t>Found in much of </a:t>
            </a:r>
            <a:r>
              <a:rPr lang="en-US" sz="2133" b="1" dirty="0">
                <a:solidFill>
                  <a:schemeClr val="tx1">
                    <a:lumMod val="85000"/>
                    <a:lumOff val="15000"/>
                  </a:schemeClr>
                </a:solidFill>
              </a:rPr>
              <a:t>North America</a:t>
            </a:r>
          </a:p>
          <a:p>
            <a:pPr marL="0" lvl="1">
              <a:spcBef>
                <a:spcPts val="600"/>
              </a:spcBef>
              <a:spcAft>
                <a:spcPts val="600"/>
              </a:spcAft>
            </a:pPr>
            <a:r>
              <a:rPr lang="en-US" sz="2133" dirty="0">
                <a:solidFill>
                  <a:schemeClr val="tx1">
                    <a:lumMod val="85000"/>
                    <a:lumOff val="15000"/>
                  </a:schemeClr>
                </a:solidFill>
              </a:rPr>
              <a:t>Pit viper, typically </a:t>
            </a:r>
            <a:r>
              <a:rPr lang="en-US" sz="2133" b="1" dirty="0">
                <a:solidFill>
                  <a:schemeClr val="tx1">
                    <a:lumMod val="85000"/>
                    <a:lumOff val="15000"/>
                  </a:schemeClr>
                </a:solidFill>
              </a:rPr>
              <a:t>2 to 4 feet in length</a:t>
            </a:r>
          </a:p>
          <a:p>
            <a:pPr marL="0" lvl="1">
              <a:spcBef>
                <a:spcPts val="600"/>
              </a:spcBef>
              <a:spcAft>
                <a:spcPts val="600"/>
              </a:spcAft>
            </a:pPr>
            <a:r>
              <a:rPr lang="en-US" sz="2133" b="1" dirty="0">
                <a:solidFill>
                  <a:schemeClr val="tx1">
                    <a:lumMod val="85000"/>
                    <a:lumOff val="15000"/>
                  </a:schemeClr>
                </a:solidFill>
              </a:rPr>
              <a:t>Hemolytic venom </a:t>
            </a:r>
            <a:r>
              <a:rPr lang="en-US" sz="2133" dirty="0">
                <a:solidFill>
                  <a:schemeClr val="tx1">
                    <a:lumMod val="85000"/>
                    <a:lumOff val="15000"/>
                  </a:schemeClr>
                </a:solidFill>
              </a:rPr>
              <a:t>(destroys red corpuscles)</a:t>
            </a:r>
          </a:p>
          <a:p>
            <a:pPr marL="0" lvl="1">
              <a:spcBef>
                <a:spcPts val="600"/>
              </a:spcBef>
              <a:spcAft>
                <a:spcPts val="600"/>
              </a:spcAft>
            </a:pPr>
            <a:r>
              <a:rPr lang="en-US" sz="2133" dirty="0">
                <a:solidFill>
                  <a:schemeClr val="tx1">
                    <a:lumMod val="85000"/>
                    <a:lumOff val="15000"/>
                  </a:schemeClr>
                </a:solidFill>
              </a:rPr>
              <a:t>Bite is not usually fatal to humans, </a:t>
            </a:r>
            <a:br>
              <a:rPr lang="en-US" sz="2133" dirty="0">
                <a:solidFill>
                  <a:schemeClr val="tx1">
                    <a:lumMod val="85000"/>
                    <a:lumOff val="15000"/>
                  </a:schemeClr>
                </a:solidFill>
              </a:rPr>
            </a:br>
            <a:r>
              <a:rPr lang="en-US" sz="2133" dirty="0">
                <a:solidFill>
                  <a:schemeClr val="tx1">
                    <a:lumMod val="85000"/>
                    <a:lumOff val="15000"/>
                  </a:schemeClr>
                </a:solidFill>
              </a:rPr>
              <a:t>but </a:t>
            </a:r>
            <a:r>
              <a:rPr lang="en-US" sz="2133" b="1" dirty="0">
                <a:solidFill>
                  <a:schemeClr val="tx1">
                    <a:lumMod val="85000"/>
                    <a:lumOff val="15000"/>
                  </a:schemeClr>
                </a:solidFill>
              </a:rPr>
              <a:t>long and painful recovery </a:t>
            </a:r>
            <a:br>
              <a:rPr lang="en-US" sz="2133" b="1" dirty="0">
                <a:solidFill>
                  <a:schemeClr val="tx1">
                    <a:lumMod val="85000"/>
                    <a:lumOff val="15000"/>
                  </a:schemeClr>
                </a:solidFill>
              </a:rPr>
            </a:br>
            <a:r>
              <a:rPr lang="en-US" sz="2133" b="1" dirty="0">
                <a:solidFill>
                  <a:schemeClr val="tx1">
                    <a:lumMod val="85000"/>
                    <a:lumOff val="15000"/>
                  </a:schemeClr>
                </a:solidFill>
              </a:rPr>
              <a:t>is common</a:t>
            </a:r>
            <a:r>
              <a:rPr lang="en-US" sz="2133" dirty="0">
                <a:solidFill>
                  <a:schemeClr val="tx1">
                    <a:lumMod val="85000"/>
                    <a:lumOff val="15000"/>
                  </a:schemeClr>
                </a:solidFill>
              </a:rPr>
              <a:t>.</a:t>
            </a:r>
          </a:p>
        </p:txBody>
      </p:sp>
    </p:spTree>
    <p:extLst>
      <p:ext uri="{BB962C8B-B14F-4D97-AF65-F5344CB8AC3E}">
        <p14:creationId xmlns:p14="http://schemas.microsoft.com/office/powerpoint/2010/main" val="3913391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dirty="0"/>
              <a:t>System Consistently Meets Discharge Criteria</a:t>
            </a:r>
          </a:p>
        </p:txBody>
      </p:sp>
      <p:sp>
        <p:nvSpPr>
          <p:cNvPr id="2" name="Slide Number Placeholder 1">
            <a:extLst>
              <a:ext uri="{FF2B5EF4-FFF2-40B4-BE49-F238E27FC236}">
                <a16:creationId xmlns:a16="http://schemas.microsoft.com/office/drawing/2014/main" id="{7217625D-C6B6-4920-B35A-896B5075AC41}"/>
              </a:ext>
            </a:extLst>
          </p:cNvPr>
          <p:cNvSpPr>
            <a:spLocks noGrp="1"/>
          </p:cNvSpPr>
          <p:nvPr>
            <p:ph type="sldNum" sz="quarter" idx="12"/>
          </p:nvPr>
        </p:nvSpPr>
        <p:spPr/>
        <p:txBody>
          <a:bodyPr/>
          <a:lstStyle/>
          <a:p>
            <a:fld id="{9B3E39EC-4BE2-4DEA-81C0-4ABC0AAB4AC0}" type="slidenum">
              <a:rPr lang="en-AU" smtClean="0"/>
              <a:t>30</a:t>
            </a:fld>
            <a:endParaRPr lang="en-AU" dirty="0"/>
          </a:p>
        </p:txBody>
      </p:sp>
      <p:pic>
        <p:nvPicPr>
          <p:cNvPr id="4" name="Picture 3">
            <a:extLst>
              <a:ext uri="{FF2B5EF4-FFF2-40B4-BE49-F238E27FC236}">
                <a16:creationId xmlns:a16="http://schemas.microsoft.com/office/drawing/2014/main" id="{8D982819-019B-4908-9677-1C3E4FDFE39F}"/>
              </a:ext>
            </a:extLst>
          </p:cNvPr>
          <p:cNvPicPr>
            <a:picLocks noChangeAspect="1"/>
          </p:cNvPicPr>
          <p:nvPr/>
        </p:nvPicPr>
        <p:blipFill>
          <a:blip r:embed="rId3"/>
          <a:stretch>
            <a:fillRect/>
          </a:stretch>
        </p:blipFill>
        <p:spPr>
          <a:xfrm>
            <a:off x="837852" y="1031444"/>
            <a:ext cx="7087334" cy="5146766"/>
          </a:xfrm>
          <a:prstGeom prst="rect">
            <a:avLst/>
          </a:prstGeom>
        </p:spPr>
      </p:pic>
    </p:spTree>
    <p:extLst>
      <p:ext uri="{BB962C8B-B14F-4D97-AF65-F5344CB8AC3E}">
        <p14:creationId xmlns:p14="http://schemas.microsoft.com/office/powerpoint/2010/main" val="3051499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a:bodyPr>
          <a:lstStyle/>
          <a:p>
            <a:r>
              <a:rPr lang="en-US" dirty="0"/>
              <a:t>Selenium Meeting Daily Criterion Year-Round</a:t>
            </a:r>
          </a:p>
        </p:txBody>
      </p:sp>
      <p:graphicFrame>
        <p:nvGraphicFramePr>
          <p:cNvPr id="5" name="Content Placeholder 4"/>
          <p:cNvGraphicFramePr>
            <a:graphicFrameLocks/>
          </p:cNvGraphicFramePr>
          <p:nvPr>
            <p:extLst>
              <p:ext uri="{D42A27DB-BD31-4B8C-83A1-F6EECF244321}">
                <p14:modId xmlns:p14="http://schemas.microsoft.com/office/powerpoint/2010/main" val="964605801"/>
              </p:ext>
            </p:extLst>
          </p:nvPr>
        </p:nvGraphicFramePr>
        <p:xfrm>
          <a:off x="7621588" y="1695450"/>
          <a:ext cx="3989574" cy="2070220"/>
        </p:xfrm>
        <a:graphic>
          <a:graphicData uri="http://schemas.openxmlformats.org/drawingml/2006/table">
            <a:tbl>
              <a:tblPr firstRow="1" bandRow="1">
                <a:effectLst/>
                <a:tableStyleId>{5C22544A-7EE6-4342-B048-85BDC9FD1C3A}</a:tableStyleId>
              </a:tblPr>
              <a:tblGrid>
                <a:gridCol w="1329858">
                  <a:extLst>
                    <a:ext uri="{9D8B030D-6E8A-4147-A177-3AD203B41FA5}">
                      <a16:colId xmlns:a16="http://schemas.microsoft.com/office/drawing/2014/main" val="20000"/>
                    </a:ext>
                  </a:extLst>
                </a:gridCol>
                <a:gridCol w="1329858">
                  <a:extLst>
                    <a:ext uri="{9D8B030D-6E8A-4147-A177-3AD203B41FA5}">
                      <a16:colId xmlns:a16="http://schemas.microsoft.com/office/drawing/2014/main" val="20001"/>
                    </a:ext>
                  </a:extLst>
                </a:gridCol>
                <a:gridCol w="1329858">
                  <a:extLst>
                    <a:ext uri="{9D8B030D-6E8A-4147-A177-3AD203B41FA5}">
                      <a16:colId xmlns:a16="http://schemas.microsoft.com/office/drawing/2014/main" val="20002"/>
                    </a:ext>
                  </a:extLst>
                </a:gridCol>
              </a:tblGrid>
              <a:tr h="322255">
                <a:tc>
                  <a:txBody>
                    <a:bodyPr/>
                    <a:lstStyle/>
                    <a:p>
                      <a:pPr algn="ctr"/>
                      <a:r>
                        <a:rPr lang="en-US" sz="1600" dirty="0">
                          <a:solidFill>
                            <a:schemeClr val="bg1"/>
                          </a:solidFill>
                          <a:latin typeface="Calibri" panose="020F0502020204030204" pitchFamily="34" charset="0"/>
                        </a:rPr>
                        <a:t>µ</a:t>
                      </a:r>
                      <a:r>
                        <a:rPr lang="en-US" sz="1600" dirty="0">
                          <a:solidFill>
                            <a:schemeClr val="bg1"/>
                          </a:solidFill>
                          <a:latin typeface="+mn-lt"/>
                        </a:rPr>
                        <a:t>g/L</a:t>
                      </a:r>
                    </a:p>
                  </a:txBody>
                  <a:tcPr marL="170202" marR="170202" marT="85102" marB="85102" anchor="ctr">
                    <a:solidFill>
                      <a:schemeClr val="tx1">
                        <a:lumMod val="85000"/>
                        <a:lumOff val="15000"/>
                      </a:schemeClr>
                    </a:solidFill>
                  </a:tcPr>
                </a:tc>
                <a:tc>
                  <a:txBody>
                    <a:bodyPr/>
                    <a:lstStyle/>
                    <a:p>
                      <a:pPr algn="ctr"/>
                      <a:r>
                        <a:rPr lang="en-US" sz="1600" dirty="0">
                          <a:solidFill>
                            <a:schemeClr val="bg1"/>
                          </a:solidFill>
                          <a:latin typeface="+mn-lt"/>
                        </a:rPr>
                        <a:t>In</a:t>
                      </a:r>
                    </a:p>
                  </a:txBody>
                  <a:tcPr marL="170202" marR="170202" marT="85102" marB="85102" anchor="ctr" anchorCtr="1">
                    <a:solidFill>
                      <a:schemeClr val="tx1">
                        <a:lumMod val="85000"/>
                        <a:lumOff val="15000"/>
                      </a:schemeClr>
                    </a:solidFill>
                  </a:tcPr>
                </a:tc>
                <a:tc>
                  <a:txBody>
                    <a:bodyPr/>
                    <a:lstStyle/>
                    <a:p>
                      <a:pPr algn="ctr"/>
                      <a:r>
                        <a:rPr lang="en-US" sz="1600" dirty="0">
                          <a:solidFill>
                            <a:schemeClr val="bg1"/>
                          </a:solidFill>
                          <a:latin typeface="+mn-lt"/>
                        </a:rPr>
                        <a:t>Out</a:t>
                      </a:r>
                    </a:p>
                  </a:txBody>
                  <a:tcPr marL="170202" marR="170202" marT="85102" marB="85102" anchor="ctr" anchorCtr="1">
                    <a:solidFill>
                      <a:schemeClr val="tx1">
                        <a:lumMod val="85000"/>
                        <a:lumOff val="15000"/>
                      </a:schemeClr>
                    </a:solidFill>
                  </a:tcPr>
                </a:tc>
                <a:extLst>
                  <a:ext uri="{0D108BD9-81ED-4DB2-BD59-A6C34878D82A}">
                    <a16:rowId xmlns:a16="http://schemas.microsoft.com/office/drawing/2014/main" val="10000"/>
                  </a:ext>
                </a:extLst>
              </a:tr>
              <a:tr h="322255">
                <a:tc>
                  <a:txBody>
                    <a:bodyPr/>
                    <a:lstStyle/>
                    <a:p>
                      <a:pPr algn="ctr"/>
                      <a:r>
                        <a:rPr lang="en-US" sz="1600" dirty="0">
                          <a:solidFill>
                            <a:schemeClr val="tx1">
                              <a:lumMod val="85000"/>
                              <a:lumOff val="15000"/>
                            </a:schemeClr>
                          </a:solidFill>
                          <a:latin typeface="+mn-lt"/>
                        </a:rPr>
                        <a:t>Average</a:t>
                      </a:r>
                    </a:p>
                  </a:txBody>
                  <a:tcPr marL="170202" marR="170202" marT="85102" marB="85102" anchor="ctr">
                    <a:lnB w="9525"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chemeClr val="tx1">
                              <a:lumMod val="85000"/>
                              <a:lumOff val="15000"/>
                            </a:schemeClr>
                          </a:solidFill>
                          <a:effectLst/>
                          <a:latin typeface="Calibri" panose="020F0502020204030204" pitchFamily="34" charset="0"/>
                        </a:rPr>
                        <a:t>10.24</a:t>
                      </a:r>
                    </a:p>
                  </a:txBody>
                  <a:tcPr marL="17730" marR="17730" marT="17730" marB="0" anchor="ctr">
                    <a:lnB w="9525"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fontAlgn="b"/>
                      <a:r>
                        <a:rPr lang="en-US" sz="1600" b="0" i="0" u="none" strike="noStrike">
                          <a:solidFill>
                            <a:schemeClr val="tx1">
                              <a:lumMod val="85000"/>
                              <a:lumOff val="15000"/>
                            </a:schemeClr>
                          </a:solidFill>
                          <a:effectLst/>
                          <a:latin typeface="Calibri" panose="020F0502020204030204" pitchFamily="34" charset="0"/>
                        </a:rPr>
                        <a:t>1.32</a:t>
                      </a:r>
                    </a:p>
                  </a:txBody>
                  <a:tcPr marL="17730" marR="17730" marT="17730" marB="0" anchor="ctr">
                    <a:lnB w="9525"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22255">
                <a:tc>
                  <a:txBody>
                    <a:bodyPr/>
                    <a:lstStyle/>
                    <a:p>
                      <a:pPr algn="ctr"/>
                      <a:r>
                        <a:rPr lang="en-US" sz="1600" dirty="0">
                          <a:solidFill>
                            <a:schemeClr val="tx1">
                              <a:lumMod val="85000"/>
                              <a:lumOff val="15000"/>
                            </a:schemeClr>
                          </a:solidFill>
                          <a:latin typeface="+mn-lt"/>
                        </a:rPr>
                        <a:t>Max</a:t>
                      </a:r>
                    </a:p>
                  </a:txBody>
                  <a:tcPr marL="170202" marR="170202" marT="85102" marB="85102" anchor="ct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chemeClr val="tx1">
                              <a:lumMod val="85000"/>
                              <a:lumOff val="15000"/>
                            </a:schemeClr>
                          </a:solidFill>
                          <a:effectLst/>
                          <a:latin typeface="Calibri" panose="020F0502020204030204" pitchFamily="34" charset="0"/>
                        </a:rPr>
                        <a:t>14.47</a:t>
                      </a:r>
                    </a:p>
                  </a:txBody>
                  <a:tcPr marL="17730" marR="17730" marT="17730" marB="0" anchor="ct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fontAlgn="b"/>
                      <a:r>
                        <a:rPr lang="en-US" sz="1600" b="0" i="0" u="none" strike="noStrike">
                          <a:solidFill>
                            <a:schemeClr val="tx1">
                              <a:lumMod val="85000"/>
                              <a:lumOff val="15000"/>
                            </a:schemeClr>
                          </a:solidFill>
                          <a:effectLst/>
                          <a:latin typeface="Calibri" panose="020F0502020204030204" pitchFamily="34" charset="0"/>
                        </a:rPr>
                        <a:t>2.57</a:t>
                      </a:r>
                    </a:p>
                  </a:txBody>
                  <a:tcPr marL="17730" marR="17730" marT="17730" marB="0" anchor="ct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22255">
                <a:tc>
                  <a:txBody>
                    <a:bodyPr/>
                    <a:lstStyle/>
                    <a:p>
                      <a:pPr algn="ctr"/>
                      <a:r>
                        <a:rPr lang="en-US" sz="1600" dirty="0">
                          <a:solidFill>
                            <a:schemeClr val="tx1">
                              <a:lumMod val="85000"/>
                              <a:lumOff val="15000"/>
                            </a:schemeClr>
                          </a:solidFill>
                          <a:latin typeface="+mn-lt"/>
                        </a:rPr>
                        <a:t>Min</a:t>
                      </a:r>
                    </a:p>
                  </a:txBody>
                  <a:tcPr marL="170202" marR="170202" marT="85102" marB="85102" anchor="ct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chemeClr val="tx1">
                              <a:lumMod val="85000"/>
                              <a:lumOff val="15000"/>
                            </a:schemeClr>
                          </a:solidFill>
                          <a:effectLst/>
                          <a:latin typeface="Calibri" panose="020F0502020204030204" pitchFamily="34" charset="0"/>
                        </a:rPr>
                        <a:t>5.53</a:t>
                      </a:r>
                    </a:p>
                  </a:txBody>
                  <a:tcPr marL="17730" marR="17730" marT="17730" marB="0" anchor="ct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chemeClr val="tx1">
                              <a:lumMod val="85000"/>
                              <a:lumOff val="15000"/>
                            </a:schemeClr>
                          </a:solidFill>
                          <a:effectLst/>
                          <a:latin typeface="Calibri" panose="020F0502020204030204" pitchFamily="34" charset="0"/>
                        </a:rPr>
                        <a:t>0.90</a:t>
                      </a:r>
                    </a:p>
                  </a:txBody>
                  <a:tcPr marL="17730" marR="17730" marT="17730" marB="0" anchor="ct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22255">
                <a:tc>
                  <a:txBody>
                    <a:bodyPr/>
                    <a:lstStyle/>
                    <a:p>
                      <a:pPr algn="ctr"/>
                      <a:r>
                        <a:rPr lang="en-US" sz="1600" dirty="0">
                          <a:solidFill>
                            <a:schemeClr val="tx1">
                              <a:lumMod val="85000"/>
                              <a:lumOff val="15000"/>
                            </a:schemeClr>
                          </a:solidFill>
                          <a:latin typeface="+mn-lt"/>
                        </a:rPr>
                        <a:t>Range</a:t>
                      </a:r>
                    </a:p>
                  </a:txBody>
                  <a:tcPr marL="170202" marR="170202" marT="85102" marB="85102" anchor="ctr">
                    <a:lnT w="9525" cap="flat" cmpd="sng" algn="ctr">
                      <a:solidFill>
                        <a:schemeClr val="tx1">
                          <a:lumMod val="85000"/>
                          <a:lumOff val="15000"/>
                        </a:schemeClr>
                      </a:solidFill>
                      <a:prstDash val="solid"/>
                      <a:round/>
                      <a:headEnd type="none" w="med" len="med"/>
                      <a:tailEnd type="none" w="med" len="med"/>
                    </a:lnT>
                    <a:lnB w="28575"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chemeClr val="tx1">
                              <a:lumMod val="85000"/>
                              <a:lumOff val="15000"/>
                            </a:schemeClr>
                          </a:solidFill>
                          <a:effectLst/>
                          <a:latin typeface="Calibri" panose="020F0502020204030204" pitchFamily="34" charset="0"/>
                        </a:rPr>
                        <a:t>8.9</a:t>
                      </a:r>
                    </a:p>
                  </a:txBody>
                  <a:tcPr marL="17730" marR="17730" marT="17730" marB="0" anchor="ctr">
                    <a:lnT w="9525" cap="flat" cmpd="sng" algn="ctr">
                      <a:solidFill>
                        <a:schemeClr val="tx1">
                          <a:lumMod val="85000"/>
                          <a:lumOff val="15000"/>
                        </a:schemeClr>
                      </a:solidFill>
                      <a:prstDash val="solid"/>
                      <a:round/>
                      <a:headEnd type="none" w="med" len="med"/>
                      <a:tailEnd type="none" w="med" len="med"/>
                    </a:lnT>
                    <a:lnB w="28575"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chemeClr val="tx1">
                              <a:lumMod val="85000"/>
                              <a:lumOff val="15000"/>
                            </a:schemeClr>
                          </a:solidFill>
                          <a:effectLst/>
                          <a:latin typeface="Calibri" panose="020F0502020204030204" pitchFamily="34" charset="0"/>
                        </a:rPr>
                        <a:t>1.7</a:t>
                      </a:r>
                    </a:p>
                  </a:txBody>
                  <a:tcPr marL="17730" marR="17730" marT="17730" marB="0" anchor="ctr">
                    <a:lnT w="9525" cap="flat" cmpd="sng" algn="ctr">
                      <a:solidFill>
                        <a:schemeClr val="tx1">
                          <a:lumMod val="85000"/>
                          <a:lumOff val="15000"/>
                        </a:schemeClr>
                      </a:solidFill>
                      <a:prstDash val="solid"/>
                      <a:round/>
                      <a:headEnd type="none" w="med" len="med"/>
                      <a:tailEnd type="none" w="med" len="med"/>
                    </a:lnT>
                    <a:lnB w="28575"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2" name="Slide Number Placeholder 1">
            <a:extLst>
              <a:ext uri="{FF2B5EF4-FFF2-40B4-BE49-F238E27FC236}">
                <a16:creationId xmlns:a16="http://schemas.microsoft.com/office/drawing/2014/main" id="{04B5FC31-9810-4A5A-9F34-6FBB6E6838C1}"/>
              </a:ext>
            </a:extLst>
          </p:cNvPr>
          <p:cNvSpPr>
            <a:spLocks noGrp="1"/>
          </p:cNvSpPr>
          <p:nvPr>
            <p:ph type="sldNum" sz="quarter" idx="12"/>
          </p:nvPr>
        </p:nvSpPr>
        <p:spPr/>
        <p:txBody>
          <a:bodyPr/>
          <a:lstStyle/>
          <a:p>
            <a:fld id="{9B3E39EC-4BE2-4DEA-81C0-4ABC0AAB4AC0}" type="slidenum">
              <a:rPr lang="en-AU" smtClean="0"/>
              <a:t>31</a:t>
            </a:fld>
            <a:endParaRPr lang="en-AU"/>
          </a:p>
        </p:txBody>
      </p:sp>
      <p:pic>
        <p:nvPicPr>
          <p:cNvPr id="8" name="Picture 7">
            <a:extLst>
              <a:ext uri="{FF2B5EF4-FFF2-40B4-BE49-F238E27FC236}">
                <a16:creationId xmlns:a16="http://schemas.microsoft.com/office/drawing/2014/main" id="{95C868FE-E1AC-4F4E-8F9A-F9043E16F0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537" y="1620759"/>
            <a:ext cx="6779340" cy="4596782"/>
          </a:xfrm>
          <a:prstGeom prst="rect">
            <a:avLst/>
          </a:prstGeom>
        </p:spPr>
      </p:pic>
    </p:spTree>
    <p:extLst>
      <p:ext uri="{BB962C8B-B14F-4D97-AF65-F5344CB8AC3E}">
        <p14:creationId xmlns:p14="http://schemas.microsoft.com/office/powerpoint/2010/main" val="1703813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First Five Years </a:t>
            </a:r>
            <a:br>
              <a:rPr lang="en-US" dirty="0"/>
            </a:br>
            <a:r>
              <a:rPr lang="en-US" dirty="0"/>
              <a:t>Five-fold Variation in Flow and Load</a:t>
            </a:r>
          </a:p>
        </p:txBody>
      </p:sp>
      <p:sp>
        <p:nvSpPr>
          <p:cNvPr id="3" name="Slide Number Placeholder 2">
            <a:extLst>
              <a:ext uri="{FF2B5EF4-FFF2-40B4-BE49-F238E27FC236}">
                <a16:creationId xmlns:a16="http://schemas.microsoft.com/office/drawing/2014/main" id="{453BB86E-1140-4BFA-BC0F-F55EA4B8C65B}"/>
              </a:ext>
            </a:extLst>
          </p:cNvPr>
          <p:cNvSpPr>
            <a:spLocks noGrp="1"/>
          </p:cNvSpPr>
          <p:nvPr>
            <p:ph type="sldNum" sz="quarter" idx="12"/>
          </p:nvPr>
        </p:nvSpPr>
        <p:spPr/>
        <p:txBody>
          <a:bodyPr/>
          <a:lstStyle/>
          <a:p>
            <a:fld id="{9B3E39EC-4BE2-4DEA-81C0-4ABC0AAB4AC0}" type="slidenum">
              <a:rPr lang="en-AU" smtClean="0"/>
              <a:pPr/>
              <a:t>32</a:t>
            </a:fld>
            <a:endParaRPr lang="en-AU" dirty="0"/>
          </a:p>
        </p:txBody>
      </p:sp>
      <p:pic>
        <p:nvPicPr>
          <p:cNvPr id="5" name="Picture 4">
            <a:extLst>
              <a:ext uri="{FF2B5EF4-FFF2-40B4-BE49-F238E27FC236}">
                <a16:creationId xmlns:a16="http://schemas.microsoft.com/office/drawing/2014/main" id="{F3BFF832-0F61-43A2-A1DB-8200DCEC8C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987" y="1621268"/>
            <a:ext cx="8407113" cy="4426080"/>
          </a:xfrm>
          <a:prstGeom prst="rect">
            <a:avLst/>
          </a:prstGeom>
        </p:spPr>
      </p:pic>
    </p:spTree>
    <p:extLst>
      <p:ext uri="{BB962C8B-B14F-4D97-AF65-F5344CB8AC3E}">
        <p14:creationId xmlns:p14="http://schemas.microsoft.com/office/powerpoint/2010/main" val="1568913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655" y="431800"/>
            <a:ext cx="6907001" cy="1022353"/>
          </a:xfrm>
        </p:spPr>
        <p:txBody>
          <a:bodyPr>
            <a:normAutofit/>
          </a:bodyPr>
          <a:lstStyle/>
          <a:p>
            <a:r>
              <a:rPr lang="en-US" dirty="0"/>
              <a:t>Removal Rate Sustained Substantial Margin Through Loading Rate Increase</a:t>
            </a:r>
          </a:p>
        </p:txBody>
      </p:sp>
      <p:sp>
        <p:nvSpPr>
          <p:cNvPr id="3" name="Slide Number Placeholder 2">
            <a:extLst>
              <a:ext uri="{FF2B5EF4-FFF2-40B4-BE49-F238E27FC236}">
                <a16:creationId xmlns:a16="http://schemas.microsoft.com/office/drawing/2014/main" id="{10EC1851-63B8-412B-ACDC-2B486E3AB4C0}"/>
              </a:ext>
            </a:extLst>
          </p:cNvPr>
          <p:cNvSpPr>
            <a:spLocks noGrp="1"/>
          </p:cNvSpPr>
          <p:nvPr>
            <p:ph type="sldNum" sz="quarter" idx="12"/>
          </p:nvPr>
        </p:nvSpPr>
        <p:spPr/>
        <p:txBody>
          <a:bodyPr/>
          <a:lstStyle/>
          <a:p>
            <a:fld id="{9B3E39EC-4BE2-4DEA-81C0-4ABC0AAB4AC0}" type="slidenum">
              <a:rPr lang="en-AU" smtClean="0"/>
              <a:t>33</a:t>
            </a:fld>
            <a:endParaRPr lang="en-AU"/>
          </a:p>
        </p:txBody>
      </p:sp>
      <p:pic>
        <p:nvPicPr>
          <p:cNvPr id="6" name="Picture 5">
            <a:extLst>
              <a:ext uri="{FF2B5EF4-FFF2-40B4-BE49-F238E27FC236}">
                <a16:creationId xmlns:a16="http://schemas.microsoft.com/office/drawing/2014/main" id="{DA19BC08-EC6C-49BB-BFC3-1894A90E8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75" y="1611135"/>
            <a:ext cx="7413379" cy="4432176"/>
          </a:xfrm>
          <a:prstGeom prst="rect">
            <a:avLst/>
          </a:prstGeom>
        </p:spPr>
      </p:pic>
    </p:spTree>
    <p:extLst>
      <p:ext uri="{BB962C8B-B14F-4D97-AF65-F5344CB8AC3E}">
        <p14:creationId xmlns:p14="http://schemas.microsoft.com/office/powerpoint/2010/main" val="3282604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CAEFFDD-583A-4A3B-AE62-73C00F61EFD8}"/>
              </a:ext>
            </a:extLst>
          </p:cNvPr>
          <p:cNvSpPr>
            <a:spLocks noGrp="1"/>
          </p:cNvSpPr>
          <p:nvPr>
            <p:ph type="sldNum" sz="quarter" idx="12"/>
          </p:nvPr>
        </p:nvSpPr>
        <p:spPr/>
        <p:txBody>
          <a:bodyPr/>
          <a:lstStyle/>
          <a:p>
            <a:fld id="{9B3E39EC-4BE2-4DEA-81C0-4ABC0AAB4AC0}" type="slidenum">
              <a:rPr lang="en-AU" smtClean="0"/>
              <a:t>34</a:t>
            </a:fld>
            <a:endParaRPr lang="en-AU" dirty="0"/>
          </a:p>
        </p:txBody>
      </p:sp>
      <p:pic>
        <p:nvPicPr>
          <p:cNvPr id="6" name="Picture 5">
            <a:extLst>
              <a:ext uri="{FF2B5EF4-FFF2-40B4-BE49-F238E27FC236}">
                <a16:creationId xmlns:a16="http://schemas.microsoft.com/office/drawing/2014/main" id="{7CAC183E-6B63-49E4-9441-0EAA0FBD03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043" y="1612992"/>
            <a:ext cx="8230313" cy="4462659"/>
          </a:xfrm>
          <a:prstGeom prst="rect">
            <a:avLst/>
          </a:prstGeom>
        </p:spPr>
      </p:pic>
      <p:sp>
        <p:nvSpPr>
          <p:cNvPr id="8" name="Title 1">
            <a:extLst>
              <a:ext uri="{FF2B5EF4-FFF2-40B4-BE49-F238E27FC236}">
                <a16:creationId xmlns:a16="http://schemas.microsoft.com/office/drawing/2014/main" id="{7D2F53E8-84FE-4CEB-8244-CE1BD05DC0B4}"/>
              </a:ext>
            </a:extLst>
          </p:cNvPr>
          <p:cNvSpPr txBox="1">
            <a:spLocks/>
          </p:cNvSpPr>
          <p:nvPr/>
        </p:nvSpPr>
        <p:spPr bwMode="white">
          <a:xfrm>
            <a:off x="558656" y="431800"/>
            <a:ext cx="6171754" cy="1022353"/>
          </a:xfrm>
          <a:prstGeom prst="rect">
            <a:avLst/>
          </a:prstGeom>
        </p:spPr>
        <p:txBody>
          <a:bodyPr vert="horz" lIns="0" tIns="0" rIns="0" bIns="0" rtlCol="0" anchor="t" anchorCtr="0">
            <a:normAutofit/>
          </a:bodyPr>
          <a:lstStyle>
            <a:lvl1pPr algn="l" defTabSz="1218915" rtl="0" eaLnBrk="1" latinLnBrk="0" hangingPunct="1">
              <a:spcBef>
                <a:spcPct val="0"/>
              </a:spcBef>
              <a:buNone/>
              <a:defRPr sz="2800" b="0" kern="1200">
                <a:solidFill>
                  <a:schemeClr val="tx1">
                    <a:lumMod val="85000"/>
                    <a:lumOff val="15000"/>
                  </a:schemeClr>
                </a:solidFill>
                <a:latin typeface="Arial" pitchFamily="34" charset="0"/>
                <a:ea typeface="+mj-ea"/>
                <a:cs typeface="Arial" pitchFamily="34" charset="0"/>
              </a:defRPr>
            </a:lvl1pPr>
          </a:lstStyle>
          <a:p>
            <a:r>
              <a:rPr lang="en-US" dirty="0"/>
              <a:t>Removal Rate Decreases with Increasing Hydraulic Residence Time</a:t>
            </a:r>
          </a:p>
        </p:txBody>
      </p:sp>
    </p:spTree>
    <p:extLst>
      <p:ext uri="{BB962C8B-B14F-4D97-AF65-F5344CB8AC3E}">
        <p14:creationId xmlns:p14="http://schemas.microsoft.com/office/powerpoint/2010/main" val="1613488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646" y="433688"/>
            <a:ext cx="11001738" cy="1022351"/>
          </a:xfrm>
        </p:spPr>
        <p:txBody>
          <a:bodyPr>
            <a:normAutofit/>
          </a:bodyPr>
          <a:lstStyle/>
          <a:p>
            <a:r>
              <a:rPr lang="en-US" dirty="0"/>
              <a:t>Barrel Selenium Profile Reflects </a:t>
            </a:r>
            <a:br>
              <a:rPr lang="en-US" dirty="0"/>
            </a:br>
            <a:r>
              <a:rPr lang="en-US" dirty="0"/>
              <a:t>First-Order Process (2011-2012 Pilot)</a:t>
            </a:r>
          </a:p>
        </p:txBody>
      </p:sp>
      <p:sp>
        <p:nvSpPr>
          <p:cNvPr id="8" name="Slide Number Placeholder 7">
            <a:extLst>
              <a:ext uri="{FF2B5EF4-FFF2-40B4-BE49-F238E27FC236}">
                <a16:creationId xmlns:a16="http://schemas.microsoft.com/office/drawing/2014/main" id="{F615307A-4024-49A3-90CA-320C5165A878}"/>
              </a:ext>
            </a:extLst>
          </p:cNvPr>
          <p:cNvSpPr>
            <a:spLocks noGrp="1"/>
          </p:cNvSpPr>
          <p:nvPr>
            <p:ph type="sldNum" sz="quarter" idx="12"/>
          </p:nvPr>
        </p:nvSpPr>
        <p:spPr/>
        <p:txBody>
          <a:bodyPr/>
          <a:lstStyle/>
          <a:p>
            <a:fld id="{9B3E39EC-4BE2-4DEA-81C0-4ABC0AAB4AC0}" type="slidenum">
              <a:rPr lang="en-AU" smtClean="0"/>
              <a:t>35</a:t>
            </a:fld>
            <a:endParaRPr lang="en-AU"/>
          </a:p>
        </p:txBody>
      </p:sp>
      <p:pic>
        <p:nvPicPr>
          <p:cNvPr id="11" name="Content Placeholder 3">
            <a:extLst>
              <a:ext uri="{FF2B5EF4-FFF2-40B4-BE49-F238E27FC236}">
                <a16:creationId xmlns:a16="http://schemas.microsoft.com/office/drawing/2014/main" id="{08295520-C463-4503-B485-79FDBB97F5EA}"/>
              </a:ext>
            </a:extLst>
          </p:cNvPr>
          <p:cNvPicPr>
            <a:picLocks noGrp="1"/>
          </p:cNvPicPr>
          <p:nvPr>
            <p:ph idx="1"/>
          </p:nvPr>
        </p:nvPicPr>
        <p:blipFill rotWithShape="1">
          <a:blip r:embed="rId2" cstate="email"/>
          <a:srcRect l="1422" t="1633" r="1327" b="1176"/>
          <a:stretch/>
        </p:blipFill>
        <p:spPr bwMode="auto">
          <a:xfrm>
            <a:off x="502221" y="1533832"/>
            <a:ext cx="6533781" cy="4741607"/>
          </a:xfrm>
          <a:prstGeom prst="rect">
            <a:avLst/>
          </a:prstGeom>
          <a:noFill/>
          <a:ln w="9525">
            <a:noFill/>
            <a:miter lim="800000"/>
            <a:headEnd/>
            <a:tailEnd/>
          </a:ln>
          <a:effectLst/>
        </p:spPr>
      </p:pic>
      <p:sp>
        <p:nvSpPr>
          <p:cNvPr id="12" name="Rectangle 11">
            <a:extLst>
              <a:ext uri="{FF2B5EF4-FFF2-40B4-BE49-F238E27FC236}">
                <a16:creationId xmlns:a16="http://schemas.microsoft.com/office/drawing/2014/main" id="{2B5032C6-2D7B-4329-BB78-9520CFA568CA}"/>
              </a:ext>
            </a:extLst>
          </p:cNvPr>
          <p:cNvSpPr/>
          <p:nvPr/>
        </p:nvSpPr>
        <p:spPr>
          <a:xfrm>
            <a:off x="6703631" y="3840480"/>
            <a:ext cx="342166" cy="470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51EC87C-37EA-43E4-90CE-196C2109E334}"/>
              </a:ext>
            </a:extLst>
          </p:cNvPr>
          <p:cNvSpPr/>
          <p:nvPr/>
        </p:nvSpPr>
        <p:spPr bwMode="auto">
          <a:xfrm>
            <a:off x="6715128" y="3858676"/>
            <a:ext cx="292217" cy="215097"/>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eaLnBrk="0" fontAlgn="base" hangingPunct="0">
              <a:spcBef>
                <a:spcPct val="0"/>
              </a:spcBef>
              <a:spcAft>
                <a:spcPct val="0"/>
              </a:spcAft>
            </a:pPr>
            <a:r>
              <a:rPr lang="en-US" sz="800" b="1" dirty="0">
                <a:latin typeface="Arial" pitchFamily="34" charset="0"/>
                <a:cs typeface="Arial" pitchFamily="34" charset="0"/>
              </a:rPr>
              <a:t>A-1</a:t>
            </a:r>
          </a:p>
        </p:txBody>
      </p:sp>
      <p:sp>
        <p:nvSpPr>
          <p:cNvPr id="14" name="Rectangle 13">
            <a:extLst>
              <a:ext uri="{FF2B5EF4-FFF2-40B4-BE49-F238E27FC236}">
                <a16:creationId xmlns:a16="http://schemas.microsoft.com/office/drawing/2014/main" id="{B11097A4-3A6D-4D99-BBF2-CBDA7F1063CA}"/>
              </a:ext>
            </a:extLst>
          </p:cNvPr>
          <p:cNvSpPr/>
          <p:nvPr/>
        </p:nvSpPr>
        <p:spPr bwMode="auto">
          <a:xfrm>
            <a:off x="6686470" y="4073773"/>
            <a:ext cx="349532" cy="215097"/>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eaLnBrk="0" fontAlgn="base" hangingPunct="0">
              <a:spcBef>
                <a:spcPct val="0"/>
              </a:spcBef>
              <a:spcAft>
                <a:spcPct val="0"/>
              </a:spcAft>
            </a:pPr>
            <a:r>
              <a:rPr lang="en-US" sz="800" b="1" dirty="0">
                <a:latin typeface="Arial" pitchFamily="34" charset="0"/>
                <a:cs typeface="Arial" pitchFamily="34" charset="0"/>
              </a:rPr>
              <a:t>A-2</a:t>
            </a:r>
          </a:p>
        </p:txBody>
      </p:sp>
    </p:spTree>
    <p:extLst>
      <p:ext uri="{BB962C8B-B14F-4D97-AF65-F5344CB8AC3E}">
        <p14:creationId xmlns:p14="http://schemas.microsoft.com/office/powerpoint/2010/main" val="1561508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647" y="454954"/>
            <a:ext cx="2911512" cy="3462996"/>
          </a:xfrm>
        </p:spPr>
        <p:txBody>
          <a:bodyPr>
            <a:normAutofit/>
          </a:bodyPr>
          <a:lstStyle/>
          <a:p>
            <a:r>
              <a:rPr lang="en-US" sz="2000" dirty="0"/>
              <a:t>Vertical Distribution and Speciation of Selenium </a:t>
            </a:r>
            <a:br>
              <a:rPr lang="en-US" sz="2000" dirty="0"/>
            </a:br>
            <a:r>
              <a:rPr lang="en-US" dirty="0"/>
              <a:t>Reduction, Sorption, Volatilization (2011-2012 Pilot)</a:t>
            </a:r>
          </a:p>
        </p:txBody>
      </p:sp>
      <p:sp>
        <p:nvSpPr>
          <p:cNvPr id="3" name="Slide Number Placeholder 2">
            <a:extLst>
              <a:ext uri="{FF2B5EF4-FFF2-40B4-BE49-F238E27FC236}">
                <a16:creationId xmlns:a16="http://schemas.microsoft.com/office/drawing/2014/main" id="{9104FD7F-8246-431F-8642-469F8FC32617}"/>
              </a:ext>
            </a:extLst>
          </p:cNvPr>
          <p:cNvSpPr>
            <a:spLocks noGrp="1"/>
          </p:cNvSpPr>
          <p:nvPr>
            <p:ph type="sldNum" sz="quarter" idx="12"/>
          </p:nvPr>
        </p:nvSpPr>
        <p:spPr/>
        <p:txBody>
          <a:bodyPr/>
          <a:lstStyle/>
          <a:p>
            <a:fld id="{9B3E39EC-4BE2-4DEA-81C0-4ABC0AAB4AC0}" type="slidenum">
              <a:rPr lang="en-AU" smtClean="0"/>
              <a:t>36</a:t>
            </a:fld>
            <a:endParaRPr lang="en-AU" dirty="0"/>
          </a:p>
        </p:txBody>
      </p:sp>
      <p:sp>
        <p:nvSpPr>
          <p:cNvPr id="5" name="TextBox 4"/>
          <p:cNvSpPr txBox="1"/>
          <p:nvPr/>
        </p:nvSpPr>
        <p:spPr>
          <a:xfrm>
            <a:off x="10288372" y="5807476"/>
            <a:ext cx="1503338" cy="215444"/>
          </a:xfrm>
          <a:prstGeom prst="rect">
            <a:avLst/>
          </a:prstGeom>
          <a:noFill/>
        </p:spPr>
        <p:txBody>
          <a:bodyPr wrap="square" rtlCol="0">
            <a:spAutoFit/>
          </a:bodyPr>
          <a:lstStyle/>
          <a:p>
            <a:r>
              <a:rPr lang="en-US" sz="800" dirty="0"/>
              <a:t>Source: </a:t>
            </a:r>
            <a:r>
              <a:rPr lang="en-US" sz="800" dirty="0" err="1"/>
              <a:t>CH2MHILL</a:t>
            </a:r>
            <a:r>
              <a:rPr lang="en-US" sz="800" dirty="0"/>
              <a:t> (2012)</a:t>
            </a:r>
          </a:p>
        </p:txBody>
      </p:sp>
      <p:pic>
        <p:nvPicPr>
          <p:cNvPr id="17" name="Content Placeholder 3">
            <a:extLst>
              <a:ext uri="{FF2B5EF4-FFF2-40B4-BE49-F238E27FC236}">
                <a16:creationId xmlns:a16="http://schemas.microsoft.com/office/drawing/2014/main" id="{B308B9AF-CB39-4D70-9A12-4EC92EC3AB6E}"/>
              </a:ext>
            </a:extLst>
          </p:cNvPr>
          <p:cNvPicPr>
            <a:picLocks noGrp="1"/>
          </p:cNvPicPr>
          <p:nvPr>
            <p:ph idx="1"/>
          </p:nvPr>
        </p:nvPicPr>
        <p:blipFill rotWithShape="1">
          <a:blip r:embed="rId2" cstate="email"/>
          <a:srcRect l="1109" t="1542" r="1283" b="1884"/>
          <a:stretch/>
        </p:blipFill>
        <p:spPr bwMode="auto">
          <a:xfrm>
            <a:off x="4317476" y="651014"/>
            <a:ext cx="7173798" cy="5156462"/>
          </a:xfrm>
          <a:prstGeom prst="rect">
            <a:avLst/>
          </a:prstGeom>
          <a:noFill/>
          <a:ln w="9525">
            <a:noFill/>
            <a:miter lim="800000"/>
            <a:headEnd/>
            <a:tailEnd/>
          </a:ln>
          <a:effectLst/>
        </p:spPr>
      </p:pic>
      <p:sp>
        <p:nvSpPr>
          <p:cNvPr id="18" name="TextBox 17">
            <a:extLst>
              <a:ext uri="{FF2B5EF4-FFF2-40B4-BE49-F238E27FC236}">
                <a16:creationId xmlns:a16="http://schemas.microsoft.com/office/drawing/2014/main" id="{2DD37BD2-D000-4C96-B514-83215C95793A}"/>
              </a:ext>
            </a:extLst>
          </p:cNvPr>
          <p:cNvSpPr txBox="1"/>
          <p:nvPr/>
        </p:nvSpPr>
        <p:spPr>
          <a:xfrm>
            <a:off x="7707635" y="4782941"/>
            <a:ext cx="927221" cy="496763"/>
          </a:xfrm>
          <a:prstGeom prst="rect">
            <a:avLst/>
          </a:prstGeom>
          <a:solidFill>
            <a:schemeClr val="bg1"/>
          </a:solidFill>
        </p:spPr>
        <p:txBody>
          <a:bodyPr wrap="square" lIns="0" tIns="0" rIns="0" bIns="0" rtlCol="0">
            <a:noAutofit/>
          </a:bodyPr>
          <a:lstStyle/>
          <a:p>
            <a:pPr algn="r"/>
            <a:r>
              <a:rPr lang="en-US" sz="1800" dirty="0">
                <a:latin typeface="Arial" pitchFamily="34" charset="0"/>
                <a:cs typeface="Arial" pitchFamily="34" charset="0"/>
              </a:rPr>
              <a:t>In</a:t>
            </a:r>
          </a:p>
        </p:txBody>
      </p:sp>
      <p:sp>
        <p:nvSpPr>
          <p:cNvPr id="19" name="TextBox 18">
            <a:extLst>
              <a:ext uri="{FF2B5EF4-FFF2-40B4-BE49-F238E27FC236}">
                <a16:creationId xmlns:a16="http://schemas.microsoft.com/office/drawing/2014/main" id="{B7C5C16D-F077-42B5-A016-B44592B1DAF8}"/>
              </a:ext>
            </a:extLst>
          </p:cNvPr>
          <p:cNvSpPr txBox="1"/>
          <p:nvPr/>
        </p:nvSpPr>
        <p:spPr>
          <a:xfrm>
            <a:off x="6863098" y="4782941"/>
            <a:ext cx="927221" cy="496763"/>
          </a:xfrm>
          <a:prstGeom prst="rect">
            <a:avLst/>
          </a:prstGeom>
          <a:solidFill>
            <a:schemeClr val="bg1"/>
          </a:solidFill>
        </p:spPr>
        <p:txBody>
          <a:bodyPr wrap="square" lIns="0" tIns="0" rIns="0" bIns="0" rtlCol="0">
            <a:noAutofit/>
          </a:bodyPr>
          <a:lstStyle/>
          <a:p>
            <a:pPr algn="ctr"/>
            <a:r>
              <a:rPr lang="en-US" sz="1800" dirty="0">
                <a:latin typeface="Arial" pitchFamily="34" charset="0"/>
                <a:cs typeface="Arial" pitchFamily="34" charset="0"/>
              </a:rPr>
              <a:t>Out</a:t>
            </a:r>
          </a:p>
        </p:txBody>
      </p:sp>
      <p:sp>
        <p:nvSpPr>
          <p:cNvPr id="20" name="TextBox 19">
            <a:extLst>
              <a:ext uri="{FF2B5EF4-FFF2-40B4-BE49-F238E27FC236}">
                <a16:creationId xmlns:a16="http://schemas.microsoft.com/office/drawing/2014/main" id="{A61DD120-C1B2-4474-BB37-D0517488C2FD}"/>
              </a:ext>
            </a:extLst>
          </p:cNvPr>
          <p:cNvSpPr txBox="1"/>
          <p:nvPr/>
        </p:nvSpPr>
        <p:spPr>
          <a:xfrm>
            <a:off x="4692403" y="4834731"/>
            <a:ext cx="2405791" cy="496763"/>
          </a:xfrm>
          <a:prstGeom prst="rect">
            <a:avLst/>
          </a:prstGeom>
          <a:solidFill>
            <a:schemeClr val="bg1"/>
          </a:solidFill>
        </p:spPr>
        <p:txBody>
          <a:bodyPr wrap="square" lIns="0" tIns="0" rIns="0" bIns="0" rtlCol="0">
            <a:noAutofit/>
          </a:bodyPr>
          <a:lstStyle/>
          <a:p>
            <a:pPr algn="ctr"/>
            <a:r>
              <a:rPr lang="en-US" sz="1800" dirty="0">
                <a:latin typeface="Arial" pitchFamily="34" charset="0"/>
                <a:cs typeface="Arial" pitchFamily="34" charset="0"/>
              </a:rPr>
              <a:t>In</a:t>
            </a:r>
          </a:p>
        </p:txBody>
      </p:sp>
      <p:cxnSp>
        <p:nvCxnSpPr>
          <p:cNvPr id="22" name="Straight Connector 21">
            <a:extLst>
              <a:ext uri="{FF2B5EF4-FFF2-40B4-BE49-F238E27FC236}">
                <a16:creationId xmlns:a16="http://schemas.microsoft.com/office/drawing/2014/main" id="{4501DDDC-D02C-42C4-B543-F4AE2D253AD3}"/>
              </a:ext>
            </a:extLst>
          </p:cNvPr>
          <p:cNvCxnSpPr>
            <a:cxnSpLocks/>
          </p:cNvCxnSpPr>
          <p:nvPr/>
        </p:nvCxnSpPr>
        <p:spPr bwMode="auto">
          <a:xfrm flipV="1">
            <a:off x="4958685" y="5190188"/>
            <a:ext cx="1900185" cy="2674"/>
          </a:xfrm>
          <a:prstGeom prst="line">
            <a:avLst/>
          </a:prstGeom>
          <a:solidFill>
            <a:schemeClr val="accent1"/>
          </a:solidFill>
          <a:ln w="25400" cap="flat" cmpd="sng" algn="ctr">
            <a:solidFill>
              <a:schemeClr val="tx1"/>
            </a:solidFill>
            <a:prstDash val="solid"/>
            <a:round/>
            <a:headEnd type="diamond" w="med" len="med"/>
            <a:tailEnd type="diamond" w="med" len="med"/>
          </a:ln>
          <a:effectLst/>
        </p:spPr>
      </p:cxnSp>
      <p:cxnSp>
        <p:nvCxnSpPr>
          <p:cNvPr id="26" name="Straight Connector 25">
            <a:extLst>
              <a:ext uri="{FF2B5EF4-FFF2-40B4-BE49-F238E27FC236}">
                <a16:creationId xmlns:a16="http://schemas.microsoft.com/office/drawing/2014/main" id="{D617C726-5F3A-49E6-A0B4-92D226180E59}"/>
              </a:ext>
            </a:extLst>
          </p:cNvPr>
          <p:cNvCxnSpPr>
            <a:cxnSpLocks/>
          </p:cNvCxnSpPr>
          <p:nvPr/>
        </p:nvCxnSpPr>
        <p:spPr bwMode="auto">
          <a:xfrm>
            <a:off x="7606034" y="4936302"/>
            <a:ext cx="773420" cy="0"/>
          </a:xfrm>
          <a:prstGeom prst="line">
            <a:avLst/>
          </a:prstGeom>
          <a:solidFill>
            <a:schemeClr val="accent1"/>
          </a:solidFill>
          <a:ln w="25400" cap="flat" cmpd="sng" algn="ctr">
            <a:solidFill>
              <a:schemeClr val="tx1"/>
            </a:solidFill>
            <a:prstDash val="solid"/>
            <a:round/>
            <a:headEnd type="triangle" w="med" len="med"/>
            <a:tailEnd type="none" w="med" len="med"/>
          </a:ln>
          <a:effectLst/>
        </p:spPr>
      </p:cxnSp>
      <p:sp>
        <p:nvSpPr>
          <p:cNvPr id="27" name="TextBox 26">
            <a:extLst>
              <a:ext uri="{FF2B5EF4-FFF2-40B4-BE49-F238E27FC236}">
                <a16:creationId xmlns:a16="http://schemas.microsoft.com/office/drawing/2014/main" id="{D76E98BA-6F81-4E43-8FC5-2E33CBCFB071}"/>
              </a:ext>
            </a:extLst>
          </p:cNvPr>
          <p:cNvSpPr txBox="1"/>
          <p:nvPr/>
        </p:nvSpPr>
        <p:spPr>
          <a:xfrm>
            <a:off x="9645299" y="4782941"/>
            <a:ext cx="1286145" cy="762801"/>
          </a:xfrm>
          <a:prstGeom prst="rect">
            <a:avLst/>
          </a:prstGeom>
          <a:solidFill>
            <a:schemeClr val="bg1"/>
          </a:solidFill>
        </p:spPr>
        <p:txBody>
          <a:bodyPr wrap="square" lIns="0" tIns="0" rIns="0" bIns="0" rtlCol="0">
            <a:noAutofit/>
          </a:bodyPr>
          <a:lstStyle/>
          <a:p>
            <a:pPr algn="r"/>
            <a:r>
              <a:rPr lang="en-US" sz="1800" dirty="0">
                <a:latin typeface="Arial" pitchFamily="34" charset="0"/>
                <a:cs typeface="Arial" pitchFamily="34" charset="0"/>
              </a:rPr>
              <a:t>In</a:t>
            </a:r>
          </a:p>
        </p:txBody>
      </p:sp>
      <p:sp>
        <p:nvSpPr>
          <p:cNvPr id="28" name="TextBox 27">
            <a:extLst>
              <a:ext uri="{FF2B5EF4-FFF2-40B4-BE49-F238E27FC236}">
                <a16:creationId xmlns:a16="http://schemas.microsoft.com/office/drawing/2014/main" id="{B2545A57-6F50-44DE-A4FA-A4F3F7B9E134}"/>
              </a:ext>
            </a:extLst>
          </p:cNvPr>
          <p:cNvSpPr txBox="1"/>
          <p:nvPr/>
        </p:nvSpPr>
        <p:spPr>
          <a:xfrm>
            <a:off x="8736455" y="4782941"/>
            <a:ext cx="927221" cy="496763"/>
          </a:xfrm>
          <a:prstGeom prst="rect">
            <a:avLst/>
          </a:prstGeom>
          <a:solidFill>
            <a:schemeClr val="bg1"/>
          </a:solidFill>
        </p:spPr>
        <p:txBody>
          <a:bodyPr wrap="square" lIns="0" tIns="0" rIns="0" bIns="0" rtlCol="0">
            <a:noAutofit/>
          </a:bodyPr>
          <a:lstStyle/>
          <a:p>
            <a:pPr algn="ctr"/>
            <a:r>
              <a:rPr lang="en-US" sz="1800" dirty="0">
                <a:latin typeface="Arial" pitchFamily="34" charset="0"/>
                <a:cs typeface="Arial" pitchFamily="34" charset="0"/>
              </a:rPr>
              <a:t>Out</a:t>
            </a:r>
          </a:p>
        </p:txBody>
      </p:sp>
      <p:cxnSp>
        <p:nvCxnSpPr>
          <p:cNvPr id="29" name="Straight Connector 28">
            <a:extLst>
              <a:ext uri="{FF2B5EF4-FFF2-40B4-BE49-F238E27FC236}">
                <a16:creationId xmlns:a16="http://schemas.microsoft.com/office/drawing/2014/main" id="{AD1CF6B4-396B-418B-B3A0-6952755F571F}"/>
              </a:ext>
            </a:extLst>
          </p:cNvPr>
          <p:cNvCxnSpPr>
            <a:cxnSpLocks/>
          </p:cNvCxnSpPr>
          <p:nvPr/>
        </p:nvCxnSpPr>
        <p:spPr bwMode="auto">
          <a:xfrm>
            <a:off x="9479392" y="4936302"/>
            <a:ext cx="1173874" cy="0"/>
          </a:xfrm>
          <a:prstGeom prst="line">
            <a:avLst/>
          </a:prstGeom>
          <a:solidFill>
            <a:schemeClr val="accent1"/>
          </a:solidFill>
          <a:ln w="25400" cap="flat" cmpd="sng" algn="ctr">
            <a:solidFill>
              <a:schemeClr val="tx1"/>
            </a:solidFill>
            <a:prstDash val="solid"/>
            <a:round/>
            <a:headEnd type="triangle" w="med" len="med"/>
            <a:tailEnd type="none" w="med" len="med"/>
          </a:ln>
          <a:effectLst/>
        </p:spPr>
      </p:cxnSp>
    </p:spTree>
    <p:extLst>
      <p:ext uri="{BB962C8B-B14F-4D97-AF65-F5344CB8AC3E}">
        <p14:creationId xmlns:p14="http://schemas.microsoft.com/office/powerpoint/2010/main" val="3621441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9E2DB73-7AF8-4A04-8087-17E578D33837}"/>
              </a:ext>
            </a:extLst>
          </p:cNvPr>
          <p:cNvSpPr/>
          <p:nvPr/>
        </p:nvSpPr>
        <p:spPr>
          <a:xfrm>
            <a:off x="2" y="0"/>
            <a:ext cx="4579228"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CFE22807-EF97-4FB7-A684-73F65F1A9F13}"/>
              </a:ext>
            </a:extLst>
          </p:cNvPr>
          <p:cNvSpPr>
            <a:spLocks noGrp="1"/>
          </p:cNvSpPr>
          <p:nvPr>
            <p:ph type="title"/>
          </p:nvPr>
        </p:nvSpPr>
        <p:spPr>
          <a:xfrm>
            <a:off x="577646" y="454954"/>
            <a:ext cx="4845388" cy="1565232"/>
          </a:xfrm>
        </p:spPr>
        <p:txBody>
          <a:bodyPr/>
          <a:lstStyle/>
          <a:p>
            <a:r>
              <a:rPr lang="en-US" sz="2000" dirty="0">
                <a:solidFill>
                  <a:schemeClr val="bg1"/>
                </a:solidFill>
              </a:rPr>
              <a:t>Post-</a:t>
            </a:r>
            <a:r>
              <a:rPr lang="en-US" sz="2000" dirty="0" err="1">
                <a:solidFill>
                  <a:schemeClr val="bg1"/>
                </a:solidFill>
              </a:rPr>
              <a:t>BCR</a:t>
            </a:r>
            <a:br>
              <a:rPr lang="en-US" dirty="0">
                <a:solidFill>
                  <a:schemeClr val="bg1"/>
                </a:solidFill>
              </a:rPr>
            </a:br>
            <a:r>
              <a:rPr lang="en-US" dirty="0">
                <a:solidFill>
                  <a:schemeClr val="bg1"/>
                </a:solidFill>
              </a:rPr>
              <a:t>Flow Needs Polishing</a:t>
            </a:r>
          </a:p>
        </p:txBody>
      </p:sp>
      <p:sp>
        <p:nvSpPr>
          <p:cNvPr id="9" name="Content Placeholder 8"/>
          <p:cNvSpPr>
            <a:spLocks noGrp="1"/>
          </p:cNvSpPr>
          <p:nvPr>
            <p:ph sz="half" idx="2"/>
          </p:nvPr>
        </p:nvSpPr>
        <p:spPr>
          <a:xfrm>
            <a:off x="577645" y="2001334"/>
            <a:ext cx="5388986" cy="4641917"/>
          </a:xfrm>
        </p:spPr>
        <p:txBody>
          <a:bodyPr/>
          <a:lstStyle/>
          <a:p>
            <a:pPr lvl="1"/>
            <a:endParaRPr lang="en-US" sz="2000" dirty="0">
              <a:solidFill>
                <a:schemeClr val="bg1"/>
              </a:solidFill>
            </a:endParaRPr>
          </a:p>
          <a:p>
            <a:pPr lvl="1"/>
            <a:endParaRPr lang="en-US" sz="2000" dirty="0">
              <a:solidFill>
                <a:schemeClr val="bg1"/>
              </a:solidFill>
            </a:endParaRPr>
          </a:p>
        </p:txBody>
      </p:sp>
      <p:sp>
        <p:nvSpPr>
          <p:cNvPr id="17" name="Slide Number Placeholder 16">
            <a:extLst>
              <a:ext uri="{FF2B5EF4-FFF2-40B4-BE49-F238E27FC236}">
                <a16:creationId xmlns:a16="http://schemas.microsoft.com/office/drawing/2014/main" id="{688F3988-68A7-4DED-85F1-16A1078CE314}"/>
              </a:ext>
            </a:extLst>
          </p:cNvPr>
          <p:cNvSpPr>
            <a:spLocks noGrp="1"/>
          </p:cNvSpPr>
          <p:nvPr>
            <p:ph type="sldNum" sz="quarter" idx="12"/>
          </p:nvPr>
        </p:nvSpPr>
        <p:spPr/>
        <p:txBody>
          <a:bodyPr/>
          <a:lstStyle/>
          <a:p>
            <a:fld id="{9B3E39EC-4BE2-4DEA-81C0-4ABC0AAB4AC0}" type="slidenum">
              <a:rPr lang="en-AU" smtClean="0">
                <a:solidFill>
                  <a:schemeClr val="bg1"/>
                </a:solidFill>
              </a:rPr>
              <a:pPr/>
              <a:t>37</a:t>
            </a:fld>
            <a:endParaRPr lang="en-AU">
              <a:solidFill>
                <a:schemeClr val="bg1"/>
              </a:solidFill>
            </a:endParaRPr>
          </a:p>
        </p:txBody>
      </p:sp>
      <p:sp>
        <p:nvSpPr>
          <p:cNvPr id="14" name="Content Placeholder 8">
            <a:extLst>
              <a:ext uri="{FF2B5EF4-FFF2-40B4-BE49-F238E27FC236}">
                <a16:creationId xmlns:a16="http://schemas.microsoft.com/office/drawing/2014/main" id="{64BDE8A3-8BD1-4BC7-BF31-C253DC2EC49C}"/>
              </a:ext>
            </a:extLst>
          </p:cNvPr>
          <p:cNvSpPr txBox="1">
            <a:spLocks/>
          </p:cNvSpPr>
          <p:nvPr/>
        </p:nvSpPr>
        <p:spPr>
          <a:xfrm>
            <a:off x="3215384" y="2689613"/>
            <a:ext cx="2346136" cy="2089176"/>
          </a:xfrm>
          <a:prstGeom prst="rect">
            <a:avLst/>
          </a:prstGeom>
        </p:spPr>
        <p:txBody>
          <a:bodyPr vert="horz" lIns="0" tIns="0" rIns="0" bIns="0" rtlCol="0">
            <a:noAutofit/>
          </a:bodyPr>
          <a:lstStyle>
            <a:lvl1pPr marL="216000" indent="-216000" algn="l" defTabSz="914400" rtl="0" eaLnBrk="1" latinLnBrk="0" hangingPunct="1">
              <a:spcBef>
                <a:spcPts val="600"/>
              </a:spcBef>
              <a:spcAft>
                <a:spcPts val="0"/>
              </a:spcAft>
              <a:buClr>
                <a:schemeClr val="tx1">
                  <a:lumMod val="75000"/>
                  <a:lumOff val="25000"/>
                </a:schemeClr>
              </a:buClr>
              <a:buSzPct val="110000"/>
              <a:buFont typeface="Wingdings" panose="05000000000000000000" pitchFamily="2" charset="2"/>
              <a:buChar char="§"/>
              <a:defRPr sz="1800" kern="1200">
                <a:solidFill>
                  <a:schemeClr val="tx1"/>
                </a:solidFill>
                <a:latin typeface="Arial" pitchFamily="34" charset="0"/>
                <a:ea typeface="+mn-ea"/>
                <a:cs typeface="Arial" pitchFamily="34" charset="0"/>
              </a:defRPr>
            </a:lvl1pPr>
            <a:lvl2pPr marL="468000" indent="-216000" algn="l" defTabSz="914400" rtl="0" eaLnBrk="1" latinLnBrk="0" hangingPunct="1">
              <a:spcBef>
                <a:spcPts val="600"/>
              </a:spcBef>
              <a:buClr>
                <a:schemeClr val="tx1"/>
              </a:buClr>
              <a:buFont typeface="Arial" panose="020B0604020202020204" pitchFamily="34" charset="0"/>
              <a:buChar char="‒"/>
              <a:defRPr sz="1800" kern="1200">
                <a:solidFill>
                  <a:schemeClr val="tx1"/>
                </a:solidFill>
                <a:latin typeface="Arial" pitchFamily="34" charset="0"/>
                <a:ea typeface="+mn-ea"/>
                <a:cs typeface="Arial" pitchFamily="34" charset="0"/>
              </a:defRPr>
            </a:lvl2pPr>
            <a:lvl3pPr marL="684000" indent="-180000" algn="l" defTabSz="914400" rtl="0" eaLnBrk="1" latinLnBrk="0" hangingPunct="1">
              <a:spcBef>
                <a:spcPts val="600"/>
              </a:spcBef>
              <a:buClr>
                <a:srgbClr val="6C6F70"/>
              </a:buClr>
              <a:buFont typeface="Arial" pitchFamily="34" charset="0"/>
              <a:buChar char="•"/>
              <a:defRPr sz="1800" kern="1200">
                <a:solidFill>
                  <a:schemeClr val="tx1"/>
                </a:solidFill>
                <a:latin typeface="Arial" pitchFamily="34" charset="0"/>
                <a:ea typeface="+mn-ea"/>
                <a:cs typeface="Arial" pitchFamily="34" charset="0"/>
              </a:defRPr>
            </a:lvl3pPr>
            <a:lvl4pPr marL="972000" indent="-228600" algn="l" defTabSz="914400" rtl="0" eaLnBrk="1" latinLnBrk="0" hangingPunct="1">
              <a:spcBef>
                <a:spcPts val="600"/>
              </a:spcBef>
              <a:buClr>
                <a:srgbClr val="6C6F70"/>
              </a:buClr>
              <a:buFont typeface="Arial" pitchFamily="34" charset="0"/>
              <a:buChar char="–"/>
              <a:defRPr sz="1800" kern="1200">
                <a:solidFill>
                  <a:schemeClr val="tx1"/>
                </a:solidFill>
                <a:latin typeface="Arial" pitchFamily="34" charset="0"/>
                <a:ea typeface="+mn-ea"/>
                <a:cs typeface="Arial" pitchFamily="34" charset="0"/>
              </a:defRPr>
            </a:lvl4pPr>
            <a:lvl5pPr marL="1224000" indent="-228600" algn="l" defTabSz="914400" rtl="0" eaLnBrk="1" latinLnBrk="0" hangingPunct="1">
              <a:spcBef>
                <a:spcPts val="600"/>
              </a:spcBef>
              <a:buClr>
                <a:srgbClr val="6C6F70"/>
              </a:buClr>
              <a:buSzPct val="67000"/>
              <a:buFont typeface="Arial" panose="020B0604020202020204"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lvl="1"/>
            <a:endParaRPr lang="en-US" sz="1866" dirty="0">
              <a:solidFill>
                <a:schemeClr val="tx1">
                  <a:lumMod val="85000"/>
                  <a:lumOff val="15000"/>
                </a:schemeClr>
              </a:solidFill>
            </a:endParaRPr>
          </a:p>
        </p:txBody>
      </p:sp>
      <p:sp>
        <p:nvSpPr>
          <p:cNvPr id="20" name="Rectangle 19">
            <a:extLst>
              <a:ext uri="{FF2B5EF4-FFF2-40B4-BE49-F238E27FC236}">
                <a16:creationId xmlns:a16="http://schemas.microsoft.com/office/drawing/2014/main" id="{07D0C630-E9F4-4673-BAE7-089DFDD42AC7}"/>
              </a:ext>
            </a:extLst>
          </p:cNvPr>
          <p:cNvSpPr/>
          <p:nvPr/>
        </p:nvSpPr>
        <p:spPr>
          <a:xfrm>
            <a:off x="4008010" y="5571028"/>
            <a:ext cx="313705" cy="2983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ontent Placeholder 16">
            <a:extLst>
              <a:ext uri="{FF2B5EF4-FFF2-40B4-BE49-F238E27FC236}">
                <a16:creationId xmlns:a16="http://schemas.microsoft.com/office/drawing/2014/main" id="{BE255165-34F8-4B14-9315-B074B7D4230A}"/>
              </a:ext>
            </a:extLst>
          </p:cNvPr>
          <p:cNvSpPr txBox="1">
            <a:spLocks/>
          </p:cNvSpPr>
          <p:nvPr/>
        </p:nvSpPr>
        <p:spPr>
          <a:xfrm>
            <a:off x="577643" y="1695451"/>
            <a:ext cx="3694441" cy="3313277"/>
          </a:xfrm>
          <a:prstGeom prst="rect">
            <a:avLst/>
          </a:prstGeom>
        </p:spPr>
        <p:txBody>
          <a:bodyPr vert="horz" lIns="0" tIns="0" rIns="0" bIns="0" rtlCol="0">
            <a:noAutofit/>
          </a:bodyPr>
          <a:lstStyle>
            <a:lvl1pPr marL="287933" indent="-287933" algn="l" defTabSz="1218915" rtl="0" eaLnBrk="1" latinLnBrk="0" hangingPunct="1">
              <a:spcBef>
                <a:spcPts val="800"/>
              </a:spcBef>
              <a:spcAft>
                <a:spcPts val="0"/>
              </a:spcAft>
              <a:buClr>
                <a:schemeClr val="tx1">
                  <a:lumMod val="75000"/>
                  <a:lumOff val="25000"/>
                </a:schemeClr>
              </a:buClr>
              <a:buSzPct val="110000"/>
              <a:buFont typeface="Wingdings" panose="05000000000000000000" pitchFamily="2" charset="2"/>
              <a:buChar char="§"/>
              <a:defRPr sz="2399" kern="1200">
                <a:solidFill>
                  <a:schemeClr val="tx1"/>
                </a:solidFill>
                <a:latin typeface="Arial" pitchFamily="34" charset="0"/>
                <a:ea typeface="+mn-ea"/>
                <a:cs typeface="Arial" pitchFamily="34" charset="0"/>
              </a:defRPr>
            </a:lvl1pPr>
            <a:lvl2pPr marL="623855" indent="-287933" algn="l" defTabSz="1218915" rtl="0" eaLnBrk="1" latinLnBrk="0" hangingPunct="1">
              <a:spcBef>
                <a:spcPts val="800"/>
              </a:spcBef>
              <a:buClr>
                <a:schemeClr val="tx1"/>
              </a:buClr>
              <a:buFont typeface="Arial" panose="020B0604020202020204" pitchFamily="34" charset="0"/>
              <a:buChar char="‒"/>
              <a:defRPr sz="2399" kern="1200">
                <a:solidFill>
                  <a:schemeClr val="tx1"/>
                </a:solidFill>
                <a:latin typeface="Arial" pitchFamily="34" charset="0"/>
                <a:ea typeface="+mn-ea"/>
                <a:cs typeface="Arial" pitchFamily="34" charset="0"/>
              </a:defRPr>
            </a:lvl2pPr>
            <a:lvl3pPr marL="911787" indent="-239944" algn="l" defTabSz="1218915" rtl="0" eaLnBrk="1" latinLnBrk="0" hangingPunct="1">
              <a:spcBef>
                <a:spcPts val="800"/>
              </a:spcBef>
              <a:buClr>
                <a:srgbClr val="6C6F70"/>
              </a:buClr>
              <a:buFont typeface="Arial" pitchFamily="34" charset="0"/>
              <a:buChar char="•"/>
              <a:defRPr sz="2399" kern="1200">
                <a:solidFill>
                  <a:schemeClr val="tx1"/>
                </a:solidFill>
                <a:latin typeface="Arial" pitchFamily="34" charset="0"/>
                <a:ea typeface="+mn-ea"/>
                <a:cs typeface="Arial" pitchFamily="34" charset="0"/>
              </a:defRPr>
            </a:lvl3pPr>
            <a:lvl4pPr marL="1295697" indent="-304729" algn="l" defTabSz="1218915" rtl="0" eaLnBrk="1" latinLnBrk="0" hangingPunct="1">
              <a:spcBef>
                <a:spcPts val="800"/>
              </a:spcBef>
              <a:buClr>
                <a:srgbClr val="6C6F70"/>
              </a:buClr>
              <a:buFont typeface="Arial" pitchFamily="34" charset="0"/>
              <a:buChar char="–"/>
              <a:defRPr sz="2399" kern="1200">
                <a:solidFill>
                  <a:schemeClr val="tx1"/>
                </a:solidFill>
                <a:latin typeface="Arial" pitchFamily="34" charset="0"/>
                <a:ea typeface="+mn-ea"/>
                <a:cs typeface="Arial" pitchFamily="34" charset="0"/>
              </a:defRPr>
            </a:lvl4pPr>
            <a:lvl5pPr marL="1631619" indent="-304729" algn="l" defTabSz="1218915" rtl="0" eaLnBrk="1" latinLnBrk="0" hangingPunct="1">
              <a:spcBef>
                <a:spcPts val="800"/>
              </a:spcBef>
              <a:buClr>
                <a:srgbClr val="6C6F70"/>
              </a:buClr>
              <a:buSzPct val="67000"/>
              <a:buFont typeface="Arial" panose="020B0604020202020204" pitchFamily="34" charset="0"/>
              <a:buChar char="•"/>
              <a:defRPr sz="2399" kern="1200">
                <a:solidFill>
                  <a:schemeClr val="tx1"/>
                </a:solidFill>
                <a:latin typeface="Arial" pitchFamily="34" charset="0"/>
                <a:ea typeface="+mn-ea"/>
                <a:cs typeface="Arial" pitchFamily="34" charset="0"/>
              </a:defRPr>
            </a:lvl5pPr>
            <a:lvl6pPr marL="3352018" indent="-304729" algn="l" defTabSz="1218915"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399" kern="1200">
                <a:solidFill>
                  <a:schemeClr val="tx1"/>
                </a:solidFill>
                <a:latin typeface="+mn-lt"/>
                <a:ea typeface="+mn-ea"/>
                <a:cs typeface="+mn-cs"/>
              </a:defRPr>
            </a:lvl9pPr>
          </a:lstStyle>
          <a:p>
            <a:pPr>
              <a:buClr>
                <a:schemeClr val="bg1"/>
              </a:buClr>
            </a:pPr>
            <a:r>
              <a:rPr lang="en-US" sz="2000" dirty="0">
                <a:solidFill>
                  <a:schemeClr val="bg1"/>
                </a:solidFill>
              </a:rPr>
              <a:t>Initial organic color will </a:t>
            </a:r>
            <a:br>
              <a:rPr lang="en-US" sz="2000" dirty="0">
                <a:solidFill>
                  <a:schemeClr val="bg1"/>
                </a:solidFill>
              </a:rPr>
            </a:br>
            <a:r>
              <a:rPr lang="en-US" sz="2000" dirty="0">
                <a:solidFill>
                  <a:schemeClr val="bg1"/>
                </a:solidFill>
              </a:rPr>
              <a:t>be high</a:t>
            </a:r>
          </a:p>
          <a:p>
            <a:pPr>
              <a:buClr>
                <a:schemeClr val="bg1"/>
              </a:buClr>
            </a:pPr>
            <a:r>
              <a:rPr lang="en-US" sz="2000" dirty="0">
                <a:solidFill>
                  <a:schemeClr val="bg1"/>
                </a:solidFill>
              </a:rPr>
              <a:t>Inorganic color often white/ yellow precipitate (elemental sulfur), the oxidation result when pH not optimum for conversion to sulfate</a:t>
            </a:r>
          </a:p>
          <a:p>
            <a:pPr>
              <a:buClr>
                <a:schemeClr val="bg1"/>
              </a:buClr>
            </a:pPr>
            <a:r>
              <a:rPr lang="en-US" sz="2000" dirty="0">
                <a:solidFill>
                  <a:schemeClr val="bg1"/>
                </a:solidFill>
              </a:rPr>
              <a:t>BOD  and COD also elevated</a:t>
            </a:r>
          </a:p>
          <a:p>
            <a:pPr>
              <a:buClr>
                <a:schemeClr val="bg1"/>
              </a:buClr>
            </a:pPr>
            <a:r>
              <a:rPr lang="en-US" sz="2000" dirty="0">
                <a:solidFill>
                  <a:schemeClr val="bg1"/>
                </a:solidFill>
              </a:rPr>
              <a:t>&gt; Addition of oxygen </a:t>
            </a:r>
            <a:br>
              <a:rPr lang="en-US" sz="2000" dirty="0">
                <a:solidFill>
                  <a:schemeClr val="bg1"/>
                </a:solidFill>
              </a:rPr>
            </a:br>
            <a:r>
              <a:rPr lang="en-US" sz="2000" dirty="0">
                <a:solidFill>
                  <a:schemeClr val="bg1"/>
                </a:solidFill>
              </a:rPr>
              <a:t>to system</a:t>
            </a:r>
          </a:p>
        </p:txBody>
      </p:sp>
      <p:pic>
        <p:nvPicPr>
          <p:cNvPr id="23" name="Content Placeholder 8">
            <a:extLst>
              <a:ext uri="{FF2B5EF4-FFF2-40B4-BE49-F238E27FC236}">
                <a16:creationId xmlns:a16="http://schemas.microsoft.com/office/drawing/2014/main" id="{A85E07EA-A005-44DA-A279-1AE4587D6E93}"/>
              </a:ext>
            </a:extLst>
          </p:cNvPr>
          <p:cNvPicPr>
            <a:picLocks noChangeAspect="1"/>
          </p:cNvPicPr>
          <p:nvPr/>
        </p:nvPicPr>
        <p:blipFill rotWithShape="1">
          <a:blip r:embed="rId2"/>
          <a:srcRect t="21295"/>
          <a:stretch/>
        </p:blipFill>
        <p:spPr>
          <a:xfrm>
            <a:off x="4815682" y="1418055"/>
            <a:ext cx="4241805" cy="4451351"/>
          </a:xfrm>
          <a:prstGeom prst="rect">
            <a:avLst/>
          </a:prstGeom>
          <a:effectLst/>
        </p:spPr>
      </p:pic>
      <p:pic>
        <p:nvPicPr>
          <p:cNvPr id="24" name="Content Placeholder 9">
            <a:extLst>
              <a:ext uri="{FF2B5EF4-FFF2-40B4-BE49-F238E27FC236}">
                <a16:creationId xmlns:a16="http://schemas.microsoft.com/office/drawing/2014/main" id="{85C8304D-B34B-40D5-A45F-6C6CB7668E49}"/>
              </a:ext>
            </a:extLst>
          </p:cNvPr>
          <p:cNvPicPr>
            <a:picLocks noChangeAspect="1"/>
          </p:cNvPicPr>
          <p:nvPr/>
        </p:nvPicPr>
        <p:blipFill>
          <a:blip r:embed="rId3"/>
          <a:srcRect l="6780" r="6780"/>
          <a:stretch>
            <a:fillRect/>
          </a:stretch>
        </p:blipFill>
        <p:spPr>
          <a:xfrm rot="5400000">
            <a:off x="9162538" y="4024348"/>
            <a:ext cx="1976458" cy="1713657"/>
          </a:xfrm>
          <a:prstGeom prst="rect">
            <a:avLst/>
          </a:prstGeom>
          <a:effectLst/>
        </p:spPr>
      </p:pic>
    </p:spTree>
    <p:extLst>
      <p:ext uri="{BB962C8B-B14F-4D97-AF65-F5344CB8AC3E}">
        <p14:creationId xmlns:p14="http://schemas.microsoft.com/office/powerpoint/2010/main" val="189838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Completed Passive Se Treatment System</a:t>
            </a:r>
          </a:p>
        </p:txBody>
      </p:sp>
      <p:grpSp>
        <p:nvGrpSpPr>
          <p:cNvPr id="3" name="Group 17"/>
          <p:cNvGrpSpPr/>
          <p:nvPr/>
        </p:nvGrpSpPr>
        <p:grpSpPr>
          <a:xfrm>
            <a:off x="5201325" y="1695450"/>
            <a:ext cx="6384250" cy="3323058"/>
            <a:chOff x="811704" y="1981204"/>
            <a:chExt cx="7550418" cy="3943745"/>
          </a:xfrm>
          <a:effectLst/>
        </p:grpSpPr>
        <p:pic>
          <p:nvPicPr>
            <p:cNvPr id="4" name="Picture 3" descr="IMG_5682.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811704" y="1981204"/>
              <a:ext cx="7550418" cy="3943745"/>
            </a:xfrm>
            <a:prstGeom prst="rect">
              <a:avLst/>
            </a:prstGeom>
          </p:spPr>
        </p:pic>
        <p:sp>
          <p:nvSpPr>
            <p:cNvPr id="5" name="TextBox 4"/>
            <p:cNvSpPr txBox="1"/>
            <p:nvPr/>
          </p:nvSpPr>
          <p:spPr>
            <a:xfrm>
              <a:off x="1061341" y="2097360"/>
              <a:ext cx="2196436" cy="436795"/>
            </a:xfrm>
            <a:prstGeom prst="rect">
              <a:avLst/>
            </a:prstGeom>
            <a:noFill/>
          </p:spPr>
          <p:txBody>
            <a:bodyPr wrap="square" rtlCol="0">
              <a:spAutoFit/>
            </a:bodyPr>
            <a:lstStyle/>
            <a:p>
              <a:r>
                <a:rPr lang="en-US" sz="1800" dirty="0">
                  <a:solidFill>
                    <a:schemeClr val="bg1"/>
                  </a:solidFill>
                  <a:effectLst>
                    <a:outerShdw blurRad="38100" dist="38100" dir="2700000" algn="tl">
                      <a:srgbClr val="000000">
                        <a:alpha val="43137"/>
                      </a:srgbClr>
                    </a:outerShdw>
                  </a:effectLst>
                </a:rPr>
                <a:t>Cell 1 Downflow</a:t>
              </a:r>
            </a:p>
          </p:txBody>
        </p:sp>
        <p:cxnSp>
          <p:nvCxnSpPr>
            <p:cNvPr id="8" name="Straight Arrow Connector 7"/>
            <p:cNvCxnSpPr>
              <a:cxnSpLocks/>
            </p:cNvCxnSpPr>
            <p:nvPr/>
          </p:nvCxnSpPr>
          <p:spPr bwMode="auto">
            <a:xfrm>
              <a:off x="3175042" y="2418345"/>
              <a:ext cx="704723" cy="152583"/>
            </a:xfrm>
            <a:prstGeom prst="straightConnector1">
              <a:avLst/>
            </a:prstGeom>
            <a:solidFill>
              <a:schemeClr val="accent1"/>
            </a:solidFill>
            <a:ln w="19050" cap="flat" cmpd="sng" algn="ctr">
              <a:solidFill>
                <a:schemeClr val="accent3"/>
              </a:solidFill>
              <a:prstDash val="solid"/>
              <a:round/>
              <a:headEnd type="none" w="med" len="med"/>
              <a:tailEnd type="arrow"/>
            </a:ln>
            <a:effectLst/>
          </p:spPr>
        </p:cxnSp>
        <p:sp>
          <p:nvSpPr>
            <p:cNvPr id="9" name="TextBox 8"/>
            <p:cNvSpPr txBox="1"/>
            <p:nvPr/>
          </p:nvSpPr>
          <p:spPr>
            <a:xfrm>
              <a:off x="6145705" y="2133604"/>
              <a:ext cx="1818853" cy="436795"/>
            </a:xfrm>
            <a:prstGeom prst="rect">
              <a:avLst/>
            </a:prstGeom>
            <a:noFill/>
          </p:spPr>
          <p:txBody>
            <a:bodyPr wrap="square" rtlCol="0">
              <a:spAutoFit/>
            </a:bodyPr>
            <a:lstStyle/>
            <a:p>
              <a:r>
                <a:rPr lang="en-US" sz="1800" dirty="0">
                  <a:solidFill>
                    <a:schemeClr val="bg1"/>
                  </a:solidFill>
                  <a:effectLst>
                    <a:outerShdw blurRad="38100" dist="38100" dir="2700000" algn="tl">
                      <a:srgbClr val="000000">
                        <a:alpha val="43137"/>
                      </a:srgbClr>
                    </a:outerShdw>
                  </a:effectLst>
                </a:rPr>
                <a:t>Cell 2 Upflow</a:t>
              </a:r>
            </a:p>
          </p:txBody>
        </p:sp>
        <p:cxnSp>
          <p:nvCxnSpPr>
            <p:cNvPr id="10" name="Straight Arrow Connector 9"/>
            <p:cNvCxnSpPr>
              <a:cxnSpLocks/>
              <a:stCxn id="9" idx="1"/>
            </p:cNvCxnSpPr>
            <p:nvPr/>
          </p:nvCxnSpPr>
          <p:spPr bwMode="auto">
            <a:xfrm flipH="1">
              <a:off x="5155111" y="2352002"/>
              <a:ext cx="990594" cy="391201"/>
            </a:xfrm>
            <a:prstGeom prst="straightConnector1">
              <a:avLst/>
            </a:prstGeom>
            <a:solidFill>
              <a:schemeClr val="accent1"/>
            </a:solidFill>
            <a:ln w="19050" cap="flat" cmpd="sng" algn="ctr">
              <a:solidFill>
                <a:schemeClr val="accent3"/>
              </a:solidFill>
              <a:prstDash val="solid"/>
              <a:round/>
              <a:headEnd type="none" w="med" len="med"/>
              <a:tailEnd type="arrow"/>
            </a:ln>
            <a:effectLst/>
          </p:spPr>
        </p:cxnSp>
        <p:sp>
          <p:nvSpPr>
            <p:cNvPr id="13" name="TextBox 12"/>
            <p:cNvSpPr txBox="1"/>
            <p:nvPr/>
          </p:nvSpPr>
          <p:spPr>
            <a:xfrm>
              <a:off x="2018125" y="2799907"/>
              <a:ext cx="3136986" cy="436795"/>
            </a:xfrm>
            <a:prstGeom prst="rect">
              <a:avLst/>
            </a:prstGeom>
            <a:noFill/>
          </p:spPr>
          <p:txBody>
            <a:bodyPr wrap="square" rtlCol="0">
              <a:spAutoFit/>
            </a:bodyPr>
            <a:lstStyle/>
            <a:p>
              <a:r>
                <a:rPr lang="en-US" sz="1800" dirty="0">
                  <a:solidFill>
                    <a:schemeClr val="bg1"/>
                  </a:solidFill>
                  <a:effectLst>
                    <a:outerShdw blurRad="38100" dist="38100" dir="2700000" algn="tl">
                      <a:srgbClr val="000000">
                        <a:alpha val="43137"/>
                      </a:srgbClr>
                    </a:outerShdw>
                  </a:effectLst>
                </a:rPr>
                <a:t>Cell 3 Fill &amp; Drain Marsh</a:t>
              </a:r>
            </a:p>
          </p:txBody>
        </p:sp>
        <p:sp>
          <p:nvSpPr>
            <p:cNvPr id="14" name="TextBox 13"/>
            <p:cNvSpPr txBox="1"/>
            <p:nvPr/>
          </p:nvSpPr>
          <p:spPr>
            <a:xfrm>
              <a:off x="3724883" y="4131423"/>
              <a:ext cx="2487306" cy="436795"/>
            </a:xfrm>
            <a:prstGeom prst="rect">
              <a:avLst/>
            </a:prstGeom>
            <a:noFill/>
          </p:spPr>
          <p:txBody>
            <a:bodyPr wrap="square" rtlCol="0">
              <a:spAutoFit/>
            </a:bodyPr>
            <a:lstStyle/>
            <a:p>
              <a:r>
                <a:rPr lang="en-US" sz="1800" dirty="0">
                  <a:solidFill>
                    <a:schemeClr val="bg1"/>
                  </a:solidFill>
                  <a:effectLst>
                    <a:outerShdw blurRad="38100" dist="38100" dir="2700000" algn="tl">
                      <a:srgbClr val="000000">
                        <a:alpha val="43137"/>
                      </a:srgbClr>
                    </a:outerShdw>
                  </a:effectLst>
                </a:rPr>
                <a:t>Cell 4 Surface flow</a:t>
              </a:r>
            </a:p>
          </p:txBody>
        </p:sp>
        <p:cxnSp>
          <p:nvCxnSpPr>
            <p:cNvPr id="12" name="Straight Arrow Connector 11"/>
            <p:cNvCxnSpPr>
              <a:cxnSpLocks/>
              <a:stCxn id="13" idx="3"/>
            </p:cNvCxnSpPr>
            <p:nvPr/>
          </p:nvCxnSpPr>
          <p:spPr bwMode="auto">
            <a:xfrm>
              <a:off x="5155111" y="3018305"/>
              <a:ext cx="533220" cy="0"/>
            </a:xfrm>
            <a:prstGeom prst="straightConnector1">
              <a:avLst/>
            </a:prstGeom>
            <a:solidFill>
              <a:schemeClr val="accent1"/>
            </a:solidFill>
            <a:ln w="19050" cap="flat" cmpd="sng" algn="ctr">
              <a:solidFill>
                <a:schemeClr val="accent3"/>
              </a:solidFill>
              <a:prstDash val="solid"/>
              <a:round/>
              <a:headEnd type="none" w="med" len="med"/>
              <a:tailEnd type="arrow"/>
            </a:ln>
            <a:effectLst/>
          </p:spPr>
        </p:cxnSp>
      </p:grpSp>
      <p:sp>
        <p:nvSpPr>
          <p:cNvPr id="15" name="TextBox 14"/>
          <p:cNvSpPr txBox="1"/>
          <p:nvPr/>
        </p:nvSpPr>
        <p:spPr>
          <a:xfrm>
            <a:off x="8820900" y="5066454"/>
            <a:ext cx="2876921" cy="261610"/>
          </a:xfrm>
          <a:prstGeom prst="rect">
            <a:avLst/>
          </a:prstGeom>
          <a:noFill/>
        </p:spPr>
        <p:txBody>
          <a:bodyPr wrap="square" rtlCol="0">
            <a:spAutoFit/>
          </a:bodyPr>
          <a:lstStyle/>
          <a:p>
            <a:pPr algn="r"/>
            <a:r>
              <a:rPr lang="en-US" sz="1100" dirty="0"/>
              <a:t>Source: Thomas, R. (2011)</a:t>
            </a:r>
          </a:p>
        </p:txBody>
      </p:sp>
      <p:graphicFrame>
        <p:nvGraphicFramePr>
          <p:cNvPr id="16" name="Table 15"/>
          <p:cNvGraphicFramePr>
            <a:graphicFrameLocks noGrp="1"/>
          </p:cNvGraphicFramePr>
          <p:nvPr>
            <p:extLst>
              <p:ext uri="{D42A27DB-BD31-4B8C-83A1-F6EECF244321}">
                <p14:modId xmlns:p14="http://schemas.microsoft.com/office/powerpoint/2010/main" val="375775697"/>
              </p:ext>
            </p:extLst>
          </p:nvPr>
        </p:nvGraphicFramePr>
        <p:xfrm>
          <a:off x="558655" y="1700504"/>
          <a:ext cx="4385486" cy="2217446"/>
        </p:xfrm>
        <a:graphic>
          <a:graphicData uri="http://schemas.openxmlformats.org/drawingml/2006/table">
            <a:tbl>
              <a:tblPr/>
              <a:tblGrid>
                <a:gridCol w="1246392">
                  <a:extLst>
                    <a:ext uri="{9D8B030D-6E8A-4147-A177-3AD203B41FA5}">
                      <a16:colId xmlns:a16="http://schemas.microsoft.com/office/drawing/2014/main" val="20000"/>
                    </a:ext>
                  </a:extLst>
                </a:gridCol>
                <a:gridCol w="777503">
                  <a:extLst>
                    <a:ext uri="{9D8B030D-6E8A-4147-A177-3AD203B41FA5}">
                      <a16:colId xmlns:a16="http://schemas.microsoft.com/office/drawing/2014/main" val="20001"/>
                    </a:ext>
                  </a:extLst>
                </a:gridCol>
                <a:gridCol w="787197">
                  <a:extLst>
                    <a:ext uri="{9D8B030D-6E8A-4147-A177-3AD203B41FA5}">
                      <a16:colId xmlns:a16="http://schemas.microsoft.com/office/drawing/2014/main" val="20002"/>
                    </a:ext>
                  </a:extLst>
                </a:gridCol>
                <a:gridCol w="787197">
                  <a:extLst>
                    <a:ext uri="{9D8B030D-6E8A-4147-A177-3AD203B41FA5}">
                      <a16:colId xmlns:a16="http://schemas.microsoft.com/office/drawing/2014/main" val="20003"/>
                    </a:ext>
                  </a:extLst>
                </a:gridCol>
                <a:gridCol w="787197">
                  <a:extLst>
                    <a:ext uri="{9D8B030D-6E8A-4147-A177-3AD203B41FA5}">
                      <a16:colId xmlns:a16="http://schemas.microsoft.com/office/drawing/2014/main" val="20004"/>
                    </a:ext>
                  </a:extLst>
                </a:gridCol>
              </a:tblGrid>
              <a:tr h="323006">
                <a:tc>
                  <a:txBody>
                    <a:bodyPr/>
                    <a:lstStyle/>
                    <a:p>
                      <a:pPr marL="0" marR="0" algn="ctr">
                        <a:spcBef>
                          <a:spcPts val="0"/>
                        </a:spcBef>
                        <a:spcAft>
                          <a:spcPts val="0"/>
                        </a:spcAft>
                      </a:pPr>
                      <a:r>
                        <a:rPr lang="en-US" sz="1200" b="1" dirty="0">
                          <a:solidFill>
                            <a:schemeClr val="bg1"/>
                          </a:solidFill>
                          <a:effectLst/>
                          <a:latin typeface="+mn-lt"/>
                          <a:ea typeface="Times New Roman"/>
                        </a:rPr>
                        <a:t>Parameter</a:t>
                      </a:r>
                      <a:endParaRPr lang="en-US" sz="1200" dirty="0">
                        <a:solidFill>
                          <a:schemeClr val="bg1"/>
                        </a:solidFill>
                        <a:effectLst/>
                        <a:latin typeface="+mn-lt"/>
                        <a:ea typeface="Times New Roman"/>
                      </a:endParaRPr>
                    </a:p>
                  </a:txBody>
                  <a:tcPr marL="68562" marR="68562" marT="36576" marB="36576"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schemeClr>
                    </a:solidFill>
                  </a:tcPr>
                </a:tc>
                <a:tc>
                  <a:txBody>
                    <a:bodyPr/>
                    <a:lstStyle/>
                    <a:p>
                      <a:pPr marL="0" marR="0" algn="ctr">
                        <a:spcBef>
                          <a:spcPts val="0"/>
                        </a:spcBef>
                        <a:spcAft>
                          <a:spcPts val="0"/>
                        </a:spcAft>
                      </a:pPr>
                      <a:r>
                        <a:rPr lang="en-US" sz="1200" b="1">
                          <a:solidFill>
                            <a:schemeClr val="bg1"/>
                          </a:solidFill>
                          <a:effectLst/>
                          <a:latin typeface="+mn-lt"/>
                          <a:ea typeface="Times New Roman"/>
                        </a:rPr>
                        <a:t>Influent </a:t>
                      </a:r>
                      <a:endParaRPr lang="en-US" sz="1200">
                        <a:solidFill>
                          <a:schemeClr val="bg1"/>
                        </a:solidFill>
                        <a:effectLst/>
                        <a:latin typeface="+mn-lt"/>
                        <a:ea typeface="Times New Roman"/>
                      </a:endParaRPr>
                    </a:p>
                  </a:txBody>
                  <a:tcPr marL="68562" marR="68562" marT="36576" marB="36576"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schemeClr>
                    </a:solidFill>
                  </a:tcPr>
                </a:tc>
                <a:tc>
                  <a:txBody>
                    <a:bodyPr/>
                    <a:lstStyle/>
                    <a:p>
                      <a:pPr marL="0" marR="0" algn="ctr">
                        <a:spcBef>
                          <a:spcPts val="0"/>
                        </a:spcBef>
                        <a:spcAft>
                          <a:spcPts val="0"/>
                        </a:spcAft>
                      </a:pPr>
                      <a:r>
                        <a:rPr lang="en-US" sz="1200" b="1">
                          <a:solidFill>
                            <a:schemeClr val="bg1"/>
                          </a:solidFill>
                          <a:effectLst/>
                          <a:latin typeface="+mn-lt"/>
                          <a:ea typeface="Times New Roman"/>
                        </a:rPr>
                        <a:t>Cell 1 Effluent</a:t>
                      </a:r>
                      <a:endParaRPr lang="en-US" sz="1200">
                        <a:solidFill>
                          <a:schemeClr val="bg1"/>
                        </a:solidFill>
                        <a:effectLst/>
                        <a:latin typeface="+mn-lt"/>
                        <a:ea typeface="Times New Roman"/>
                      </a:endParaRPr>
                    </a:p>
                  </a:txBody>
                  <a:tcPr marL="68562" marR="68562" marT="36576" marB="36576"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schemeClr>
                    </a:solidFill>
                  </a:tcPr>
                </a:tc>
                <a:tc>
                  <a:txBody>
                    <a:bodyPr/>
                    <a:lstStyle/>
                    <a:p>
                      <a:pPr marL="0" marR="0" algn="ctr">
                        <a:spcBef>
                          <a:spcPts val="0"/>
                        </a:spcBef>
                        <a:spcAft>
                          <a:spcPts val="0"/>
                        </a:spcAft>
                      </a:pPr>
                      <a:r>
                        <a:rPr lang="en-US" sz="1200" b="1" dirty="0">
                          <a:solidFill>
                            <a:schemeClr val="bg1"/>
                          </a:solidFill>
                          <a:effectLst/>
                          <a:latin typeface="+mn-lt"/>
                          <a:ea typeface="Times New Roman"/>
                        </a:rPr>
                        <a:t>Cell 2 Effluent</a:t>
                      </a:r>
                      <a:endParaRPr lang="en-US" sz="1200" dirty="0">
                        <a:solidFill>
                          <a:schemeClr val="bg1"/>
                        </a:solidFill>
                        <a:effectLst/>
                        <a:latin typeface="+mn-lt"/>
                        <a:ea typeface="Times New Roman"/>
                      </a:endParaRPr>
                    </a:p>
                  </a:txBody>
                  <a:tcPr marL="68562" marR="68562" marT="36576" marB="36576"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schemeClr>
                    </a:solidFill>
                  </a:tcPr>
                </a:tc>
                <a:tc>
                  <a:txBody>
                    <a:bodyPr/>
                    <a:lstStyle/>
                    <a:p>
                      <a:pPr marL="0" marR="0" algn="ctr">
                        <a:spcBef>
                          <a:spcPts val="0"/>
                        </a:spcBef>
                        <a:spcAft>
                          <a:spcPts val="0"/>
                        </a:spcAft>
                      </a:pPr>
                      <a:r>
                        <a:rPr lang="en-US" sz="1200" b="1" dirty="0">
                          <a:solidFill>
                            <a:schemeClr val="bg1"/>
                          </a:solidFill>
                          <a:effectLst/>
                          <a:latin typeface="+mn-lt"/>
                          <a:ea typeface="Times New Roman"/>
                        </a:rPr>
                        <a:t>Final Effluent</a:t>
                      </a:r>
                      <a:endParaRPr lang="en-US" sz="1200" dirty="0">
                        <a:solidFill>
                          <a:schemeClr val="bg1"/>
                        </a:solidFill>
                        <a:effectLst/>
                        <a:latin typeface="+mn-lt"/>
                        <a:ea typeface="Times New Roman"/>
                      </a:endParaRPr>
                    </a:p>
                  </a:txBody>
                  <a:tcPr marL="68562" marR="68562" marT="36576" marB="36576"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schemeClr>
                    </a:solidFill>
                  </a:tcPr>
                </a:tc>
                <a:extLst>
                  <a:ext uri="{0D108BD9-81ED-4DB2-BD59-A6C34878D82A}">
                    <a16:rowId xmlns:a16="http://schemas.microsoft.com/office/drawing/2014/main" val="10000"/>
                  </a:ext>
                </a:extLst>
              </a:tr>
              <a:tr h="157747">
                <a:tc>
                  <a:txBody>
                    <a:bodyPr/>
                    <a:lstStyle/>
                    <a:p>
                      <a:pPr marL="0" marR="0" algn="just">
                        <a:spcBef>
                          <a:spcPts val="0"/>
                        </a:spcBef>
                        <a:spcAft>
                          <a:spcPts val="0"/>
                        </a:spcAft>
                      </a:pPr>
                      <a:r>
                        <a:rPr lang="en-US" sz="1200" dirty="0">
                          <a:solidFill>
                            <a:schemeClr val="tx1">
                              <a:lumMod val="85000"/>
                              <a:lumOff val="15000"/>
                            </a:schemeClr>
                          </a:solidFill>
                          <a:latin typeface="+mn-lt"/>
                          <a:ea typeface="Times New Roman"/>
                        </a:rPr>
                        <a:t>BOD</a:t>
                      </a:r>
                    </a:p>
                  </a:txBody>
                  <a:tcPr marL="68562" marR="68562" marT="36576" marB="36576"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200">
                          <a:solidFill>
                            <a:schemeClr val="tx1">
                              <a:lumMod val="85000"/>
                              <a:lumOff val="15000"/>
                            </a:schemeClr>
                          </a:solidFill>
                          <a:latin typeface="+mn-lt"/>
                          <a:ea typeface="Times New Roman"/>
                        </a:rPr>
                        <a:t>13</a:t>
                      </a:r>
                    </a:p>
                  </a:txBody>
                  <a:tcPr marL="68562" marR="68562" marT="36576" marB="36576"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200">
                          <a:solidFill>
                            <a:schemeClr val="tx1">
                              <a:lumMod val="85000"/>
                              <a:lumOff val="15000"/>
                            </a:schemeClr>
                          </a:solidFill>
                          <a:latin typeface="+mn-lt"/>
                          <a:ea typeface="Times New Roman"/>
                        </a:rPr>
                        <a:t>30</a:t>
                      </a:r>
                    </a:p>
                  </a:txBody>
                  <a:tcPr marL="68562" marR="68562" marT="36576" marB="36576"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200">
                          <a:solidFill>
                            <a:schemeClr val="tx1">
                              <a:lumMod val="85000"/>
                              <a:lumOff val="15000"/>
                            </a:schemeClr>
                          </a:solidFill>
                          <a:latin typeface="+mn-lt"/>
                          <a:ea typeface="Times New Roman"/>
                        </a:rPr>
                        <a:t>26</a:t>
                      </a:r>
                    </a:p>
                  </a:txBody>
                  <a:tcPr marL="68562" marR="68562" marT="36576" marB="36576"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200">
                          <a:solidFill>
                            <a:schemeClr val="tx1">
                              <a:lumMod val="85000"/>
                              <a:lumOff val="15000"/>
                            </a:schemeClr>
                          </a:solidFill>
                          <a:latin typeface="+mn-lt"/>
                          <a:ea typeface="Times New Roman"/>
                        </a:rPr>
                        <a:t>11</a:t>
                      </a:r>
                    </a:p>
                  </a:txBody>
                  <a:tcPr marL="68562" marR="68562" marT="36576" marB="36576"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57747">
                <a:tc>
                  <a:txBody>
                    <a:bodyPr/>
                    <a:lstStyle/>
                    <a:p>
                      <a:pPr marL="0" marR="0" algn="just">
                        <a:spcBef>
                          <a:spcPts val="0"/>
                        </a:spcBef>
                        <a:spcAft>
                          <a:spcPts val="0"/>
                        </a:spcAft>
                      </a:pPr>
                      <a:r>
                        <a:rPr lang="en-US" sz="1200" dirty="0">
                          <a:solidFill>
                            <a:schemeClr val="tx1">
                              <a:lumMod val="85000"/>
                              <a:lumOff val="15000"/>
                            </a:schemeClr>
                          </a:solidFill>
                          <a:latin typeface="+mn-lt"/>
                          <a:ea typeface="Times New Roman"/>
                        </a:rPr>
                        <a:t>COD</a:t>
                      </a:r>
                    </a:p>
                  </a:txBody>
                  <a:tcPr marL="68562" marR="68562" marT="36576" marB="36576"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200">
                          <a:solidFill>
                            <a:schemeClr val="tx1">
                              <a:lumMod val="85000"/>
                              <a:lumOff val="15000"/>
                            </a:schemeClr>
                          </a:solidFill>
                          <a:latin typeface="+mn-lt"/>
                          <a:ea typeface="Times New Roman"/>
                        </a:rPr>
                        <a:t>11</a:t>
                      </a:r>
                    </a:p>
                  </a:txBody>
                  <a:tcPr marL="68562" marR="68562" marT="36576" marB="36576"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200">
                          <a:solidFill>
                            <a:schemeClr val="tx1">
                              <a:lumMod val="85000"/>
                              <a:lumOff val="15000"/>
                            </a:schemeClr>
                          </a:solidFill>
                          <a:latin typeface="+mn-lt"/>
                          <a:ea typeface="Times New Roman"/>
                        </a:rPr>
                        <a:t>43</a:t>
                      </a:r>
                    </a:p>
                  </a:txBody>
                  <a:tcPr marL="68562" marR="68562" marT="36576" marB="36576"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200">
                          <a:solidFill>
                            <a:schemeClr val="tx1">
                              <a:lumMod val="85000"/>
                              <a:lumOff val="15000"/>
                            </a:schemeClr>
                          </a:solidFill>
                          <a:latin typeface="+mn-lt"/>
                          <a:ea typeface="Times New Roman"/>
                        </a:rPr>
                        <a:t>84</a:t>
                      </a:r>
                    </a:p>
                  </a:txBody>
                  <a:tcPr marL="68562" marR="68562" marT="36576" marB="36576"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200">
                          <a:solidFill>
                            <a:schemeClr val="tx1">
                              <a:lumMod val="85000"/>
                              <a:lumOff val="15000"/>
                            </a:schemeClr>
                          </a:solidFill>
                          <a:latin typeface="+mn-lt"/>
                          <a:ea typeface="Times New Roman"/>
                        </a:rPr>
                        <a:t>24</a:t>
                      </a:r>
                    </a:p>
                  </a:txBody>
                  <a:tcPr marL="68562" marR="68562" marT="36576" marB="36576"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15494">
                <a:tc>
                  <a:txBody>
                    <a:bodyPr/>
                    <a:lstStyle/>
                    <a:p>
                      <a:pPr marL="0" marR="0" algn="just">
                        <a:spcBef>
                          <a:spcPts val="0"/>
                        </a:spcBef>
                        <a:spcAft>
                          <a:spcPts val="0"/>
                        </a:spcAft>
                      </a:pPr>
                      <a:r>
                        <a:rPr lang="en-US" sz="1200">
                          <a:solidFill>
                            <a:schemeClr val="tx1">
                              <a:lumMod val="85000"/>
                              <a:lumOff val="15000"/>
                            </a:schemeClr>
                          </a:solidFill>
                          <a:latin typeface="+mn-lt"/>
                          <a:ea typeface="Times New Roman"/>
                        </a:rPr>
                        <a:t>NO</a:t>
                      </a:r>
                      <a:r>
                        <a:rPr lang="en-US" sz="1200" baseline="-25000">
                          <a:solidFill>
                            <a:schemeClr val="tx1">
                              <a:lumMod val="85000"/>
                              <a:lumOff val="15000"/>
                            </a:schemeClr>
                          </a:solidFill>
                          <a:latin typeface="+mn-lt"/>
                          <a:ea typeface="Times New Roman"/>
                        </a:rPr>
                        <a:t>2</a:t>
                      </a:r>
                      <a:r>
                        <a:rPr lang="en-US" sz="1200">
                          <a:solidFill>
                            <a:schemeClr val="tx1">
                              <a:lumMod val="85000"/>
                              <a:lumOff val="15000"/>
                            </a:schemeClr>
                          </a:solidFill>
                          <a:latin typeface="+mn-lt"/>
                          <a:ea typeface="Times New Roman"/>
                        </a:rPr>
                        <a:t>+NO</a:t>
                      </a:r>
                      <a:r>
                        <a:rPr lang="en-US" sz="1200" baseline="-25000">
                          <a:solidFill>
                            <a:schemeClr val="tx1">
                              <a:lumMod val="85000"/>
                              <a:lumOff val="15000"/>
                            </a:schemeClr>
                          </a:solidFill>
                          <a:latin typeface="+mn-lt"/>
                          <a:ea typeface="Times New Roman"/>
                        </a:rPr>
                        <a:t>3</a:t>
                      </a:r>
                      <a:r>
                        <a:rPr lang="en-US" sz="1200">
                          <a:solidFill>
                            <a:schemeClr val="tx1">
                              <a:lumMod val="85000"/>
                              <a:lumOff val="15000"/>
                            </a:schemeClr>
                          </a:solidFill>
                          <a:latin typeface="+mn-lt"/>
                          <a:ea typeface="Times New Roman"/>
                        </a:rPr>
                        <a:t>-N</a:t>
                      </a:r>
                    </a:p>
                  </a:txBody>
                  <a:tcPr marL="68562" marR="68562" marT="36576" marB="36576"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200" dirty="0">
                          <a:solidFill>
                            <a:schemeClr val="tx1">
                              <a:lumMod val="85000"/>
                              <a:lumOff val="15000"/>
                            </a:schemeClr>
                          </a:solidFill>
                          <a:latin typeface="+mn-lt"/>
                          <a:ea typeface="Times New Roman"/>
                        </a:rPr>
                        <a:t>3.6</a:t>
                      </a:r>
                    </a:p>
                  </a:txBody>
                  <a:tcPr marL="68562" marR="68562" marT="36576" marB="36576"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200" dirty="0">
                          <a:solidFill>
                            <a:schemeClr val="tx1">
                              <a:lumMod val="85000"/>
                              <a:lumOff val="15000"/>
                            </a:schemeClr>
                          </a:solidFill>
                          <a:latin typeface="+mn-lt"/>
                          <a:ea typeface="Times New Roman"/>
                        </a:rPr>
                        <a:t>1.5</a:t>
                      </a:r>
                    </a:p>
                  </a:txBody>
                  <a:tcPr marL="68562" marR="68562" marT="36576" marB="36576"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200">
                          <a:solidFill>
                            <a:schemeClr val="tx1">
                              <a:lumMod val="85000"/>
                              <a:lumOff val="15000"/>
                            </a:schemeClr>
                          </a:solidFill>
                          <a:latin typeface="+mn-lt"/>
                          <a:ea typeface="Times New Roman"/>
                        </a:rPr>
                        <a:t>2.4</a:t>
                      </a:r>
                    </a:p>
                  </a:txBody>
                  <a:tcPr marL="68562" marR="68562" marT="36576" marB="36576"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200">
                          <a:solidFill>
                            <a:schemeClr val="tx1">
                              <a:lumMod val="85000"/>
                              <a:lumOff val="15000"/>
                            </a:schemeClr>
                          </a:solidFill>
                          <a:latin typeface="+mn-lt"/>
                          <a:ea typeface="Times New Roman"/>
                        </a:rPr>
                        <a:t>1.2</a:t>
                      </a:r>
                    </a:p>
                  </a:txBody>
                  <a:tcPr marL="68562" marR="68562" marT="36576" marB="36576"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23006">
                <a:tc>
                  <a:txBody>
                    <a:bodyPr/>
                    <a:lstStyle/>
                    <a:p>
                      <a:pPr marL="0" marR="0" algn="just">
                        <a:spcBef>
                          <a:spcPts val="0"/>
                        </a:spcBef>
                        <a:spcAft>
                          <a:spcPts val="0"/>
                        </a:spcAft>
                      </a:pPr>
                      <a:r>
                        <a:rPr lang="en-US" sz="1200" dirty="0">
                          <a:solidFill>
                            <a:schemeClr val="tx1">
                              <a:lumMod val="85000"/>
                              <a:lumOff val="15000"/>
                            </a:schemeClr>
                          </a:solidFill>
                          <a:latin typeface="+mn-lt"/>
                          <a:ea typeface="Times New Roman"/>
                        </a:rPr>
                        <a:t>Total Phosphorus</a:t>
                      </a:r>
                    </a:p>
                  </a:txBody>
                  <a:tcPr marL="68562" marR="68562" marT="36576" marB="36576"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200" dirty="0">
                          <a:solidFill>
                            <a:schemeClr val="tx1">
                              <a:lumMod val="85000"/>
                              <a:lumOff val="15000"/>
                            </a:schemeClr>
                          </a:solidFill>
                          <a:latin typeface="+mn-lt"/>
                          <a:ea typeface="Times New Roman"/>
                        </a:rPr>
                        <a:t>0.28</a:t>
                      </a:r>
                    </a:p>
                  </a:txBody>
                  <a:tcPr marL="68562" marR="68562" marT="36576" marB="36576"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200" dirty="0">
                          <a:solidFill>
                            <a:schemeClr val="tx1">
                              <a:lumMod val="85000"/>
                              <a:lumOff val="15000"/>
                            </a:schemeClr>
                          </a:solidFill>
                          <a:latin typeface="+mn-lt"/>
                          <a:ea typeface="Times New Roman"/>
                        </a:rPr>
                        <a:t>0.09</a:t>
                      </a:r>
                    </a:p>
                  </a:txBody>
                  <a:tcPr marL="68562" marR="68562" marT="36576" marB="36576"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200" dirty="0">
                          <a:solidFill>
                            <a:schemeClr val="tx1">
                              <a:lumMod val="85000"/>
                              <a:lumOff val="15000"/>
                            </a:schemeClr>
                          </a:solidFill>
                          <a:latin typeface="+mn-lt"/>
                          <a:ea typeface="Times New Roman"/>
                        </a:rPr>
                        <a:t>0.13</a:t>
                      </a:r>
                    </a:p>
                  </a:txBody>
                  <a:tcPr marL="68562" marR="68562" marT="36576" marB="36576"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200" dirty="0">
                          <a:solidFill>
                            <a:schemeClr val="tx1">
                              <a:lumMod val="85000"/>
                              <a:lumOff val="15000"/>
                            </a:schemeClr>
                          </a:solidFill>
                          <a:latin typeface="+mn-lt"/>
                          <a:ea typeface="Times New Roman"/>
                        </a:rPr>
                        <a:t>0.1</a:t>
                      </a:r>
                    </a:p>
                  </a:txBody>
                  <a:tcPr marL="68562" marR="68562" marT="36576" marB="36576"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157747">
                <a:tc gridSpan="5">
                  <a:txBody>
                    <a:bodyPr/>
                    <a:lstStyle/>
                    <a:p>
                      <a:pPr marL="0" marR="0" algn="just">
                        <a:spcBef>
                          <a:spcPts val="0"/>
                        </a:spcBef>
                        <a:spcAft>
                          <a:spcPts val="0"/>
                        </a:spcAft>
                      </a:pPr>
                      <a:r>
                        <a:rPr lang="en-US" sz="1200" dirty="0">
                          <a:solidFill>
                            <a:schemeClr val="tx1">
                              <a:lumMod val="85000"/>
                              <a:lumOff val="15000"/>
                            </a:schemeClr>
                          </a:solidFill>
                          <a:latin typeface="+mn-lt"/>
                          <a:ea typeface="Times New Roman"/>
                        </a:rPr>
                        <a:t>All units = mg/L</a:t>
                      </a:r>
                    </a:p>
                  </a:txBody>
                  <a:tcPr marL="68562" marR="68562" marT="36576" marB="36576"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87794">
                <a:tc gridSpan="5">
                  <a:txBody>
                    <a:bodyPr/>
                    <a:lstStyle/>
                    <a:p>
                      <a:pPr marL="0" marR="0" algn="just">
                        <a:spcBef>
                          <a:spcPts val="0"/>
                        </a:spcBef>
                        <a:spcAft>
                          <a:spcPts val="0"/>
                        </a:spcAft>
                      </a:pPr>
                      <a:r>
                        <a:rPr lang="en-US" sz="1200" baseline="30000" dirty="0">
                          <a:solidFill>
                            <a:schemeClr val="tx1">
                              <a:lumMod val="85000"/>
                              <a:lumOff val="15000"/>
                            </a:schemeClr>
                          </a:solidFill>
                          <a:latin typeface="+mn-lt"/>
                          <a:ea typeface="Times New Roman"/>
                        </a:rPr>
                        <a:t>a.</a:t>
                      </a:r>
                      <a:r>
                        <a:rPr lang="en-US" sz="1200" dirty="0">
                          <a:solidFill>
                            <a:schemeClr val="tx1">
                              <a:lumMod val="85000"/>
                              <a:lumOff val="15000"/>
                            </a:schemeClr>
                          </a:solidFill>
                          <a:latin typeface="+mn-lt"/>
                          <a:ea typeface="Times New Roman"/>
                        </a:rPr>
                        <a:t> Monitoring data from February through July 2012</a:t>
                      </a:r>
                    </a:p>
                  </a:txBody>
                  <a:tcPr marL="68562" marR="68562" marT="36576" marB="36576"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85000"/>
                          <a:lumOff val="15000"/>
                        </a:schemeClr>
                      </a:solidFill>
                      <a:prstDash val="solid"/>
                      <a:round/>
                      <a:headEnd type="none" w="med" len="med"/>
                      <a:tailEnd type="none" w="med" len="med"/>
                    </a:lnT>
                    <a:lnB w="2857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pic>
        <p:nvPicPr>
          <p:cNvPr id="17" name="Content Placeholder 3" descr="IMG_8549.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bwMode="auto">
          <a:xfrm rot="5400000">
            <a:off x="3274748" y="4290053"/>
            <a:ext cx="1806546" cy="1532240"/>
          </a:xfrm>
          <a:prstGeom prst="rect">
            <a:avLst/>
          </a:prstGeom>
          <a:noFill/>
          <a:ln w="19050">
            <a:solidFill>
              <a:schemeClr val="tx1">
                <a:lumMod val="85000"/>
                <a:lumOff val="15000"/>
              </a:schemeClr>
            </a:solidFill>
            <a:miter lim="800000"/>
            <a:headEnd/>
            <a:tailEnd/>
          </a:ln>
          <a:effectLst/>
        </p:spPr>
      </p:pic>
      <p:cxnSp>
        <p:nvCxnSpPr>
          <p:cNvPr id="19" name="Straight Connector 18"/>
          <p:cNvCxnSpPr>
            <a:cxnSpLocks/>
          </p:cNvCxnSpPr>
          <p:nvPr/>
        </p:nvCxnSpPr>
        <p:spPr bwMode="auto">
          <a:xfrm flipV="1">
            <a:off x="4952875" y="3501994"/>
            <a:ext cx="2316725" cy="645681"/>
          </a:xfrm>
          <a:prstGeom prst="line">
            <a:avLst/>
          </a:prstGeom>
          <a:solidFill>
            <a:schemeClr val="accent1"/>
          </a:solidFill>
          <a:ln w="19050" cap="flat" cmpd="sng" algn="ctr">
            <a:solidFill>
              <a:schemeClr val="tx1">
                <a:lumMod val="85000"/>
                <a:lumOff val="15000"/>
              </a:schemeClr>
            </a:solidFill>
            <a:prstDash val="solid"/>
            <a:round/>
            <a:headEnd type="oval" w="med" len="med"/>
            <a:tailEnd type="oval" w="med" len="med"/>
          </a:ln>
          <a:effectLst/>
        </p:spPr>
      </p:cxnSp>
      <p:cxnSp>
        <p:nvCxnSpPr>
          <p:cNvPr id="21" name="Straight Connector 20"/>
          <p:cNvCxnSpPr>
            <a:cxnSpLocks/>
          </p:cNvCxnSpPr>
          <p:nvPr/>
        </p:nvCxnSpPr>
        <p:spPr bwMode="auto">
          <a:xfrm flipV="1">
            <a:off x="4944141" y="3501996"/>
            <a:ext cx="2325459" cy="2457450"/>
          </a:xfrm>
          <a:prstGeom prst="line">
            <a:avLst/>
          </a:prstGeom>
          <a:solidFill>
            <a:schemeClr val="accent1"/>
          </a:solidFill>
          <a:ln w="19050" cap="flat" cmpd="sng" algn="ctr">
            <a:solidFill>
              <a:schemeClr val="tx1">
                <a:lumMod val="85000"/>
                <a:lumOff val="15000"/>
              </a:schemeClr>
            </a:solidFill>
            <a:prstDash val="solid"/>
            <a:round/>
            <a:headEnd type="oval" w="med" len="med"/>
            <a:tailEnd type="oval" w="med" len="med"/>
          </a:ln>
          <a:effectLst/>
        </p:spPr>
      </p:cxnSp>
      <p:sp>
        <p:nvSpPr>
          <p:cNvPr id="6" name="Slide Number Placeholder 5">
            <a:extLst>
              <a:ext uri="{FF2B5EF4-FFF2-40B4-BE49-F238E27FC236}">
                <a16:creationId xmlns:a16="http://schemas.microsoft.com/office/drawing/2014/main" id="{C0E3AE73-1371-4B84-A72A-E0F808EB9CE5}"/>
              </a:ext>
            </a:extLst>
          </p:cNvPr>
          <p:cNvSpPr>
            <a:spLocks noGrp="1"/>
          </p:cNvSpPr>
          <p:nvPr>
            <p:ph type="sldNum" sz="quarter" idx="12"/>
          </p:nvPr>
        </p:nvSpPr>
        <p:spPr/>
        <p:txBody>
          <a:bodyPr/>
          <a:lstStyle/>
          <a:p>
            <a:fld id="{9B3E39EC-4BE2-4DEA-81C0-4ABC0AAB4AC0}" type="slidenum">
              <a:rPr lang="en-AU" smtClean="0"/>
              <a:t>38</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Polishing Wetlands Reduced Turbidity by 83%</a:t>
            </a:r>
          </a:p>
        </p:txBody>
      </p:sp>
      <p:pic>
        <p:nvPicPr>
          <p:cNvPr id="7" name="Content Placeholder 3" descr="IMG_8549.JPG"/>
          <p:cNvPicPr>
            <a:picLocks noChangeAspect="1"/>
          </p:cNvPicPr>
          <p:nvPr/>
        </p:nvPicPr>
        <p:blipFill>
          <a:blip r:embed="rId2" cstate="email"/>
          <a:stretch>
            <a:fillRect/>
          </a:stretch>
        </p:blipFill>
        <p:spPr bwMode="auto">
          <a:xfrm rot="5400000">
            <a:off x="9425493" y="3235936"/>
            <a:ext cx="2468666" cy="1851498"/>
          </a:xfrm>
          <a:prstGeom prst="rect">
            <a:avLst/>
          </a:prstGeom>
          <a:noFill/>
          <a:ln w="9525">
            <a:noFill/>
            <a:miter lim="800000"/>
            <a:headEnd/>
            <a:tailEnd/>
          </a:ln>
          <a:effectLst/>
        </p:spPr>
      </p:pic>
      <p:pic>
        <p:nvPicPr>
          <p:cNvPr id="12" name="Content Placeholder 4" descr="IMG_8540.JPG"/>
          <p:cNvPicPr>
            <a:picLocks noChangeAspect="1"/>
          </p:cNvPicPr>
          <p:nvPr/>
        </p:nvPicPr>
        <p:blipFill rotWithShape="1">
          <a:blip r:embed="rId3" cstate="email"/>
          <a:srcRect r="4234"/>
          <a:stretch/>
        </p:blipFill>
        <p:spPr bwMode="auto">
          <a:xfrm>
            <a:off x="6332051" y="2927350"/>
            <a:ext cx="3152192" cy="2468666"/>
          </a:xfrm>
          <a:prstGeom prst="rect">
            <a:avLst/>
          </a:prstGeom>
          <a:noFill/>
          <a:ln w="9525">
            <a:noFill/>
            <a:miter lim="800000"/>
            <a:headEnd/>
            <a:tailEnd/>
          </a:ln>
          <a:effectLst/>
        </p:spPr>
      </p:pic>
      <p:sp>
        <p:nvSpPr>
          <p:cNvPr id="3" name="TextBox 2"/>
          <p:cNvSpPr txBox="1"/>
          <p:nvPr/>
        </p:nvSpPr>
        <p:spPr>
          <a:xfrm>
            <a:off x="6322446" y="2671335"/>
            <a:ext cx="2056191" cy="246221"/>
          </a:xfrm>
          <a:prstGeom prst="rect">
            <a:avLst/>
          </a:prstGeom>
          <a:noFill/>
        </p:spPr>
        <p:txBody>
          <a:bodyPr wrap="square" lIns="0" tIns="0" rIns="0" bIns="0" rtlCol="0">
            <a:spAutoFit/>
          </a:bodyPr>
          <a:lstStyle/>
          <a:p>
            <a:r>
              <a:rPr lang="en-US" sz="1600" dirty="0">
                <a:latin typeface="Arial" pitchFamily="34" charset="0"/>
                <a:cs typeface="Arial" pitchFamily="34" charset="0"/>
              </a:rPr>
              <a:t>Cell 2</a:t>
            </a:r>
          </a:p>
        </p:txBody>
      </p:sp>
      <p:sp>
        <p:nvSpPr>
          <p:cNvPr id="13" name="TextBox 12"/>
          <p:cNvSpPr txBox="1"/>
          <p:nvPr/>
        </p:nvSpPr>
        <p:spPr>
          <a:xfrm>
            <a:off x="9734242" y="2671335"/>
            <a:ext cx="2056191" cy="246221"/>
          </a:xfrm>
          <a:prstGeom prst="rect">
            <a:avLst/>
          </a:prstGeom>
          <a:noFill/>
        </p:spPr>
        <p:txBody>
          <a:bodyPr wrap="square" lIns="0" tIns="0" rIns="0" bIns="0" rtlCol="0">
            <a:spAutoFit/>
          </a:bodyPr>
          <a:lstStyle/>
          <a:p>
            <a:r>
              <a:rPr lang="en-US" sz="1600" dirty="0">
                <a:latin typeface="Arial" pitchFamily="34" charset="0"/>
                <a:cs typeface="Arial" pitchFamily="34" charset="0"/>
              </a:rPr>
              <a:t>Cell 3 into Cell 4</a:t>
            </a:r>
          </a:p>
        </p:txBody>
      </p:sp>
      <p:sp>
        <p:nvSpPr>
          <p:cNvPr id="9" name="Slide Number Placeholder 8">
            <a:extLst>
              <a:ext uri="{FF2B5EF4-FFF2-40B4-BE49-F238E27FC236}">
                <a16:creationId xmlns:a16="http://schemas.microsoft.com/office/drawing/2014/main" id="{58969912-73A9-4CE5-A062-70698811F37B}"/>
              </a:ext>
            </a:extLst>
          </p:cNvPr>
          <p:cNvSpPr>
            <a:spLocks noGrp="1"/>
          </p:cNvSpPr>
          <p:nvPr>
            <p:ph type="sldNum" sz="quarter" idx="12"/>
          </p:nvPr>
        </p:nvSpPr>
        <p:spPr/>
        <p:txBody>
          <a:bodyPr/>
          <a:lstStyle/>
          <a:p>
            <a:fld id="{9B3E39EC-4BE2-4DEA-81C0-4ABC0AAB4AC0}" type="slidenum">
              <a:rPr lang="en-AU" smtClean="0"/>
              <a:t>39</a:t>
            </a:fld>
            <a:endParaRPr lang="en-AU"/>
          </a:p>
        </p:txBody>
      </p:sp>
      <p:pic>
        <p:nvPicPr>
          <p:cNvPr id="16" name="Picture 15">
            <a:extLst>
              <a:ext uri="{FF2B5EF4-FFF2-40B4-BE49-F238E27FC236}">
                <a16:creationId xmlns:a16="http://schemas.microsoft.com/office/drawing/2014/main" id="{E4BD81B7-5C95-4DE9-BDDF-3328B294AE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949" y="1614480"/>
            <a:ext cx="5822185" cy="4480948"/>
          </a:xfrm>
          <a:prstGeom prst="rect">
            <a:avLst/>
          </a:prstGeom>
        </p:spPr>
      </p:pic>
    </p:spTree>
    <p:extLst>
      <p:ext uri="{BB962C8B-B14F-4D97-AF65-F5344CB8AC3E}">
        <p14:creationId xmlns:p14="http://schemas.microsoft.com/office/powerpoint/2010/main" val="3422915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1F48A140-6680-4A67-832B-34F85DB614BA}"/>
              </a:ext>
            </a:extLst>
          </p:cNvPr>
          <p:cNvSpPr>
            <a:spLocks noGrp="1"/>
          </p:cNvSpPr>
          <p:nvPr>
            <p:ph type="title"/>
          </p:nvPr>
        </p:nvSpPr>
        <p:spPr>
          <a:xfrm>
            <a:off x="558655" y="432580"/>
            <a:ext cx="6043626" cy="1263322"/>
          </a:xfrm>
        </p:spPr>
        <p:txBody>
          <a:bodyPr/>
          <a:lstStyle/>
          <a:p>
            <a:r>
              <a:rPr lang="en-US" sz="2000" b="0" dirty="0">
                <a:solidFill>
                  <a:schemeClr val="tx1">
                    <a:lumMod val="85000"/>
                    <a:lumOff val="15000"/>
                  </a:schemeClr>
                </a:solidFill>
                <a:latin typeface="+mj-lt"/>
              </a:rPr>
              <a:t>Health and Safety Moment </a:t>
            </a:r>
            <a:br>
              <a:rPr lang="en-US" dirty="0">
                <a:latin typeface="+mj-lt"/>
              </a:rPr>
            </a:br>
            <a:r>
              <a:rPr lang="en-US" sz="2800" b="0" dirty="0">
                <a:solidFill>
                  <a:schemeClr val="tx1">
                    <a:lumMod val="85000"/>
                    <a:lumOff val="15000"/>
                  </a:schemeClr>
                </a:solidFill>
              </a:rPr>
              <a:t>Biological Hazards</a:t>
            </a:r>
            <a:endParaRPr lang="en-US" b="0" dirty="0">
              <a:solidFill>
                <a:schemeClr val="tx1">
                  <a:lumMod val="85000"/>
                  <a:lumOff val="15000"/>
                </a:schemeClr>
              </a:solidFill>
            </a:endParaRPr>
          </a:p>
        </p:txBody>
      </p:sp>
      <p:sp>
        <p:nvSpPr>
          <p:cNvPr id="8" name="Rectangle 7">
            <a:extLst>
              <a:ext uri="{FF2B5EF4-FFF2-40B4-BE49-F238E27FC236}">
                <a16:creationId xmlns:a16="http://schemas.microsoft.com/office/drawing/2014/main" id="{DF25C2EB-2F4F-48C7-8DA1-059DD00D91EA}"/>
              </a:ext>
            </a:extLst>
          </p:cNvPr>
          <p:cNvSpPr/>
          <p:nvPr/>
        </p:nvSpPr>
        <p:spPr>
          <a:xfrm>
            <a:off x="2691443" y="5549173"/>
            <a:ext cx="3339228" cy="379463"/>
          </a:xfrm>
          <a:prstGeom prst="rect">
            <a:avLst/>
          </a:prstGeom>
        </p:spPr>
        <p:txBody>
          <a:bodyPr wrap="square">
            <a:spAutoFit/>
          </a:bodyPr>
          <a:lstStyle/>
          <a:p>
            <a:r>
              <a:rPr lang="en-US" sz="1866" dirty="0">
                <a:solidFill>
                  <a:schemeClr val="accent2"/>
                </a:solidFill>
                <a:hlinkClick r:id="rId3"/>
              </a:rPr>
              <a:t>www.tnwatchablewildlife.org</a:t>
            </a:r>
            <a:endParaRPr lang="en-US" sz="1866" dirty="0">
              <a:solidFill>
                <a:schemeClr val="accent2"/>
              </a:solidFill>
            </a:endParaRPr>
          </a:p>
        </p:txBody>
      </p:sp>
      <p:pic>
        <p:nvPicPr>
          <p:cNvPr id="10" name="Picture 9">
            <a:extLst>
              <a:ext uri="{FF2B5EF4-FFF2-40B4-BE49-F238E27FC236}">
                <a16:creationId xmlns:a16="http://schemas.microsoft.com/office/drawing/2014/main" id="{A6164E17-01A1-45F7-9CBE-5591A03E08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2114" y="1795555"/>
            <a:ext cx="3529938" cy="3618187"/>
          </a:xfrm>
          <a:prstGeom prst="rect">
            <a:avLst/>
          </a:prstGeom>
        </p:spPr>
      </p:pic>
      <p:pic>
        <p:nvPicPr>
          <p:cNvPr id="11" name="Content Placeholder 3">
            <a:extLst>
              <a:ext uri="{FF2B5EF4-FFF2-40B4-BE49-F238E27FC236}">
                <a16:creationId xmlns:a16="http://schemas.microsoft.com/office/drawing/2014/main" id="{C4ECC41A-246D-4DC3-A00F-EA97F1992316}"/>
              </a:ext>
            </a:extLst>
          </p:cNvPr>
          <p:cNvPicPr>
            <a:picLocks noChangeAspect="1"/>
          </p:cNvPicPr>
          <p:nvPr/>
        </p:nvPicPr>
        <p:blipFill>
          <a:blip r:embed="rId5"/>
          <a:stretch>
            <a:fillRect/>
          </a:stretch>
        </p:blipFill>
        <p:spPr>
          <a:xfrm>
            <a:off x="6195987" y="1852318"/>
            <a:ext cx="5389745" cy="4012366"/>
          </a:xfrm>
          <a:prstGeom prst="rect">
            <a:avLst/>
          </a:prstGeom>
        </p:spPr>
      </p:pic>
      <p:sp>
        <p:nvSpPr>
          <p:cNvPr id="6" name="Slide Number Placeholder 5">
            <a:extLst>
              <a:ext uri="{FF2B5EF4-FFF2-40B4-BE49-F238E27FC236}">
                <a16:creationId xmlns:a16="http://schemas.microsoft.com/office/drawing/2014/main" id="{7C339CF8-BE2F-41DE-A896-5C1C3AAEB6FF}"/>
              </a:ext>
            </a:extLst>
          </p:cNvPr>
          <p:cNvSpPr>
            <a:spLocks noGrp="1"/>
          </p:cNvSpPr>
          <p:nvPr>
            <p:ph type="sldNum" sz="quarter" idx="12"/>
          </p:nvPr>
        </p:nvSpPr>
        <p:spPr/>
        <p:txBody>
          <a:bodyPr/>
          <a:lstStyle/>
          <a:p>
            <a:fld id="{9B3E39EC-4BE2-4DEA-81C0-4ABC0AAB4AC0}" type="slidenum">
              <a:rPr lang="en-AU" smtClean="0"/>
              <a:t>4</a:t>
            </a:fld>
            <a:endParaRPr lang="en-AU" dirty="0"/>
          </a:p>
        </p:txBody>
      </p:sp>
    </p:spTree>
    <p:extLst>
      <p:ext uri="{BB962C8B-B14F-4D97-AF65-F5344CB8AC3E}">
        <p14:creationId xmlns:p14="http://schemas.microsoft.com/office/powerpoint/2010/main" val="1391326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77C39E3-D4DF-4757-AEB8-911886DF2D21}"/>
              </a:ext>
            </a:extLst>
          </p:cNvPr>
          <p:cNvSpPr/>
          <p:nvPr/>
        </p:nvSpPr>
        <p:spPr>
          <a:xfrm>
            <a:off x="-1" y="0"/>
            <a:ext cx="6221413"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F2F9E8-1AEC-4228-9723-05F244EBED5E}"/>
              </a:ext>
            </a:extLst>
          </p:cNvPr>
          <p:cNvSpPr>
            <a:spLocks noGrp="1"/>
          </p:cNvSpPr>
          <p:nvPr>
            <p:ph type="title"/>
          </p:nvPr>
        </p:nvSpPr>
        <p:spPr>
          <a:xfrm>
            <a:off x="577646" y="454954"/>
            <a:ext cx="3884397" cy="2143867"/>
          </a:xfrm>
        </p:spPr>
        <p:txBody>
          <a:bodyPr/>
          <a:lstStyle/>
          <a:p>
            <a:r>
              <a:rPr lang="en-US" dirty="0">
                <a:solidFill>
                  <a:schemeClr val="bg1"/>
                </a:solidFill>
              </a:rPr>
              <a:t>Coal Mac Selenium Treatment System</a:t>
            </a:r>
          </a:p>
        </p:txBody>
      </p:sp>
      <p:sp>
        <p:nvSpPr>
          <p:cNvPr id="3" name="Slide Number Placeholder 2">
            <a:extLst>
              <a:ext uri="{FF2B5EF4-FFF2-40B4-BE49-F238E27FC236}">
                <a16:creationId xmlns:a16="http://schemas.microsoft.com/office/drawing/2014/main" id="{D53F6DBA-D7EF-4D49-BF8D-51F781E066D3}"/>
              </a:ext>
            </a:extLst>
          </p:cNvPr>
          <p:cNvSpPr>
            <a:spLocks noGrp="1"/>
          </p:cNvSpPr>
          <p:nvPr>
            <p:ph type="sldNum" sz="quarter" idx="12"/>
          </p:nvPr>
        </p:nvSpPr>
        <p:spPr/>
        <p:txBody>
          <a:bodyPr/>
          <a:lstStyle/>
          <a:p>
            <a:fld id="{9B3E39EC-4BE2-4DEA-81C0-4ABC0AAB4AC0}" type="slidenum">
              <a:rPr lang="en-AU" smtClean="0">
                <a:solidFill>
                  <a:schemeClr val="bg1"/>
                </a:solidFill>
              </a:rPr>
              <a:pPr/>
              <a:t>40</a:t>
            </a:fld>
            <a:endParaRPr lang="en-AU" dirty="0">
              <a:solidFill>
                <a:schemeClr val="bg1"/>
              </a:solidFill>
            </a:endParaRPr>
          </a:p>
        </p:txBody>
      </p:sp>
      <p:sp>
        <p:nvSpPr>
          <p:cNvPr id="16" name="TextBox 15">
            <a:extLst>
              <a:ext uri="{FF2B5EF4-FFF2-40B4-BE49-F238E27FC236}">
                <a16:creationId xmlns:a16="http://schemas.microsoft.com/office/drawing/2014/main" id="{6D1A5500-5C07-4038-9A97-E85123082EB8}"/>
              </a:ext>
            </a:extLst>
          </p:cNvPr>
          <p:cNvSpPr txBox="1"/>
          <p:nvPr/>
        </p:nvSpPr>
        <p:spPr>
          <a:xfrm>
            <a:off x="577645" y="2291512"/>
            <a:ext cx="1975448" cy="707886"/>
          </a:xfrm>
          <a:prstGeom prst="rect">
            <a:avLst/>
          </a:prstGeom>
          <a:noFill/>
        </p:spPr>
        <p:txBody>
          <a:bodyPr wrap="square" rtlCol="0">
            <a:spAutoFit/>
          </a:bodyPr>
          <a:lstStyle/>
          <a:p>
            <a:pPr algn="ctr"/>
            <a:r>
              <a:rPr lang="en-US" sz="2000" b="1" dirty="0">
                <a:solidFill>
                  <a:schemeClr val="bg1"/>
                </a:solidFill>
              </a:rPr>
              <a:t>Natural Systems</a:t>
            </a:r>
          </a:p>
        </p:txBody>
      </p:sp>
      <p:sp>
        <p:nvSpPr>
          <p:cNvPr id="17" name="TextBox 16">
            <a:extLst>
              <a:ext uri="{FF2B5EF4-FFF2-40B4-BE49-F238E27FC236}">
                <a16:creationId xmlns:a16="http://schemas.microsoft.com/office/drawing/2014/main" id="{F3AD39FD-EC3C-4931-AC12-BB6B6D9EA05B}"/>
              </a:ext>
            </a:extLst>
          </p:cNvPr>
          <p:cNvSpPr txBox="1"/>
          <p:nvPr/>
        </p:nvSpPr>
        <p:spPr>
          <a:xfrm>
            <a:off x="3760623" y="2291512"/>
            <a:ext cx="1810111" cy="707886"/>
          </a:xfrm>
          <a:prstGeom prst="rect">
            <a:avLst/>
          </a:prstGeom>
          <a:noFill/>
        </p:spPr>
        <p:txBody>
          <a:bodyPr wrap="none" rtlCol="0">
            <a:spAutoFit/>
          </a:bodyPr>
          <a:lstStyle/>
          <a:p>
            <a:pPr algn="ctr"/>
            <a:r>
              <a:rPr lang="en-US" sz="2000" b="1" dirty="0">
                <a:solidFill>
                  <a:schemeClr val="bg1"/>
                </a:solidFill>
              </a:rPr>
              <a:t>Conventional</a:t>
            </a:r>
          </a:p>
          <a:p>
            <a:pPr algn="ctr"/>
            <a:r>
              <a:rPr lang="en-US" sz="2000" b="1" dirty="0">
                <a:solidFill>
                  <a:schemeClr val="bg1"/>
                </a:solidFill>
              </a:rPr>
              <a:t>Systems</a:t>
            </a:r>
          </a:p>
        </p:txBody>
      </p:sp>
      <p:sp>
        <p:nvSpPr>
          <p:cNvPr id="18" name="TextBox 17">
            <a:extLst>
              <a:ext uri="{FF2B5EF4-FFF2-40B4-BE49-F238E27FC236}">
                <a16:creationId xmlns:a16="http://schemas.microsoft.com/office/drawing/2014/main" id="{C8FE63DC-3C33-44F8-A0A6-4E6C303C18D7}"/>
              </a:ext>
            </a:extLst>
          </p:cNvPr>
          <p:cNvSpPr txBox="1">
            <a:spLocks noChangeAspect="1"/>
          </p:cNvSpPr>
          <p:nvPr/>
        </p:nvSpPr>
        <p:spPr>
          <a:xfrm>
            <a:off x="492566" y="3199722"/>
            <a:ext cx="2260318" cy="1554272"/>
          </a:xfrm>
          <a:prstGeom prst="rect">
            <a:avLst/>
          </a:prstGeom>
          <a:noFill/>
        </p:spPr>
        <p:txBody>
          <a:bodyPr wrap="square" rtlCol="0">
            <a:spAutoFit/>
          </a:bodyPr>
          <a:lstStyle/>
          <a:p>
            <a:pPr marL="168275" indent="-168275">
              <a:spcBef>
                <a:spcPts val="600"/>
              </a:spcBef>
              <a:buFont typeface="Wingdings" panose="05000000000000000000" pitchFamily="2" charset="2"/>
              <a:buChar char="§"/>
            </a:pPr>
            <a:r>
              <a:rPr lang="en-US" sz="1600" dirty="0" err="1">
                <a:solidFill>
                  <a:schemeClr val="bg1"/>
                </a:solidFill>
              </a:rPr>
              <a:t>BCR+wetland</a:t>
            </a:r>
            <a:r>
              <a:rPr lang="en-US" sz="1600" dirty="0">
                <a:solidFill>
                  <a:schemeClr val="bg1"/>
                </a:solidFill>
              </a:rPr>
              <a:t> footprint fits (just)</a:t>
            </a:r>
          </a:p>
          <a:p>
            <a:pPr marL="168275" indent="-168275">
              <a:spcBef>
                <a:spcPts val="600"/>
              </a:spcBef>
              <a:buFont typeface="Wingdings" panose="05000000000000000000" pitchFamily="2" charset="2"/>
              <a:buChar char="§"/>
            </a:pPr>
            <a:r>
              <a:rPr lang="en-US" sz="1600" dirty="0">
                <a:solidFill>
                  <a:schemeClr val="bg1"/>
                </a:solidFill>
              </a:rPr>
              <a:t>Construction $765K</a:t>
            </a:r>
          </a:p>
          <a:p>
            <a:pPr marL="168275" indent="-168275">
              <a:spcBef>
                <a:spcPts val="600"/>
              </a:spcBef>
              <a:buFont typeface="Wingdings" panose="05000000000000000000" pitchFamily="2" charset="2"/>
              <a:buChar char="§"/>
            </a:pPr>
            <a:r>
              <a:rPr lang="en-US" sz="1600" dirty="0">
                <a:solidFill>
                  <a:schemeClr val="bg1"/>
                </a:solidFill>
              </a:rPr>
              <a:t>Natural processes</a:t>
            </a:r>
          </a:p>
          <a:p>
            <a:pPr marL="168275" indent="-168275">
              <a:spcBef>
                <a:spcPts val="600"/>
              </a:spcBef>
              <a:buFont typeface="Wingdings" panose="05000000000000000000" pitchFamily="2" charset="2"/>
              <a:buChar char="§"/>
            </a:pPr>
            <a:r>
              <a:rPr lang="en-US" sz="1600" dirty="0">
                <a:solidFill>
                  <a:schemeClr val="bg1"/>
                </a:solidFill>
              </a:rPr>
              <a:t>O&amp;M $15K/yr</a:t>
            </a:r>
          </a:p>
        </p:txBody>
      </p:sp>
      <p:sp>
        <p:nvSpPr>
          <p:cNvPr id="19" name="TextBox 18">
            <a:extLst>
              <a:ext uri="{FF2B5EF4-FFF2-40B4-BE49-F238E27FC236}">
                <a16:creationId xmlns:a16="http://schemas.microsoft.com/office/drawing/2014/main" id="{ACDD518F-DAAD-4D5D-9801-F0B760C4E947}"/>
              </a:ext>
            </a:extLst>
          </p:cNvPr>
          <p:cNvSpPr txBox="1">
            <a:spLocks noChangeAspect="1"/>
          </p:cNvSpPr>
          <p:nvPr/>
        </p:nvSpPr>
        <p:spPr>
          <a:xfrm>
            <a:off x="3767063" y="3199722"/>
            <a:ext cx="2260318" cy="1554272"/>
          </a:xfrm>
          <a:prstGeom prst="rect">
            <a:avLst/>
          </a:prstGeom>
          <a:noFill/>
        </p:spPr>
        <p:txBody>
          <a:bodyPr wrap="square" rtlCol="0">
            <a:spAutoFit/>
          </a:bodyPr>
          <a:lstStyle/>
          <a:p>
            <a:pPr marL="168275" indent="-168275">
              <a:spcBef>
                <a:spcPts val="600"/>
              </a:spcBef>
              <a:buFont typeface="Wingdings" panose="05000000000000000000" pitchFamily="2" charset="2"/>
              <a:buChar char="§"/>
            </a:pPr>
            <a:r>
              <a:rPr lang="en-US" sz="1600" dirty="0">
                <a:solidFill>
                  <a:schemeClr val="bg1"/>
                </a:solidFill>
              </a:rPr>
              <a:t>Can be made to fit</a:t>
            </a:r>
          </a:p>
          <a:p>
            <a:pPr marL="168275" indent="-168275">
              <a:spcBef>
                <a:spcPts val="600"/>
              </a:spcBef>
              <a:buFont typeface="Wingdings" panose="05000000000000000000" pitchFamily="2" charset="2"/>
              <a:buChar char="§"/>
            </a:pPr>
            <a:r>
              <a:rPr lang="en-US" sz="1600" dirty="0">
                <a:solidFill>
                  <a:schemeClr val="bg1"/>
                </a:solidFill>
              </a:rPr>
              <a:t>Construction $18MM</a:t>
            </a:r>
          </a:p>
          <a:p>
            <a:pPr marL="168275" indent="-168275">
              <a:spcBef>
                <a:spcPts val="600"/>
              </a:spcBef>
              <a:buFont typeface="Wingdings" panose="05000000000000000000" pitchFamily="2" charset="2"/>
              <a:buChar char="§"/>
            </a:pPr>
            <a:r>
              <a:rPr lang="en-US" sz="1600" dirty="0">
                <a:solidFill>
                  <a:schemeClr val="bg1"/>
                </a:solidFill>
              </a:rPr>
              <a:t>Engineered processes</a:t>
            </a:r>
          </a:p>
          <a:p>
            <a:pPr marL="168275" indent="-168275">
              <a:spcBef>
                <a:spcPts val="600"/>
              </a:spcBef>
              <a:buFont typeface="Wingdings" panose="05000000000000000000" pitchFamily="2" charset="2"/>
              <a:buChar char="§"/>
            </a:pPr>
            <a:r>
              <a:rPr lang="en-US" sz="1600" dirty="0">
                <a:solidFill>
                  <a:schemeClr val="bg1"/>
                </a:solidFill>
              </a:rPr>
              <a:t>O&amp;M $500K</a:t>
            </a:r>
          </a:p>
        </p:txBody>
      </p:sp>
      <p:pic>
        <p:nvPicPr>
          <p:cNvPr id="20" name="Content Placeholder 14" descr="C:\Users\dschultz\Desktop\Tudini\CM-002-FIG7.jpg">
            <a:extLst>
              <a:ext uri="{FF2B5EF4-FFF2-40B4-BE49-F238E27FC236}">
                <a16:creationId xmlns:a16="http://schemas.microsoft.com/office/drawing/2014/main" id="{8B80E70B-8A5C-4669-84EE-6290498E6B1C}"/>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bwMode="auto">
          <a:xfrm>
            <a:off x="6497053" y="1695451"/>
            <a:ext cx="4784725" cy="3697288"/>
          </a:xfrm>
          <a:prstGeom prst="rect">
            <a:avLst/>
          </a:prstGeom>
          <a:noFill/>
          <a:ln w="38100">
            <a:noFill/>
            <a:miter lim="800000"/>
            <a:headEnd/>
            <a:tailEnd/>
          </a:ln>
        </p:spPr>
      </p:pic>
      <p:sp>
        <p:nvSpPr>
          <p:cNvPr id="27" name="Rectangle 26">
            <a:extLst>
              <a:ext uri="{FF2B5EF4-FFF2-40B4-BE49-F238E27FC236}">
                <a16:creationId xmlns:a16="http://schemas.microsoft.com/office/drawing/2014/main" id="{C10716F4-7C6F-4C80-8352-D5E1DCC50E1A}"/>
              </a:ext>
            </a:extLst>
          </p:cNvPr>
          <p:cNvSpPr/>
          <p:nvPr/>
        </p:nvSpPr>
        <p:spPr>
          <a:xfrm>
            <a:off x="3007640" y="4349492"/>
            <a:ext cx="313705" cy="2983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478FB33F-D5FD-458C-86C0-D49CFD7AC3E7}"/>
              </a:ext>
            </a:extLst>
          </p:cNvPr>
          <p:cNvCxnSpPr>
            <a:cxnSpLocks/>
          </p:cNvCxnSpPr>
          <p:nvPr/>
        </p:nvCxnSpPr>
        <p:spPr>
          <a:xfrm>
            <a:off x="577645" y="3082343"/>
            <a:ext cx="5173695"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Isosceles Triangle 29">
            <a:extLst>
              <a:ext uri="{FF2B5EF4-FFF2-40B4-BE49-F238E27FC236}">
                <a16:creationId xmlns:a16="http://schemas.microsoft.com/office/drawing/2014/main" id="{8E36F154-A5B0-488C-ACD3-D1460263C792}"/>
              </a:ext>
            </a:extLst>
          </p:cNvPr>
          <p:cNvSpPr/>
          <p:nvPr/>
        </p:nvSpPr>
        <p:spPr>
          <a:xfrm>
            <a:off x="3007870" y="3130469"/>
            <a:ext cx="313245" cy="107055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874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Passive Designs Currently Being Implemented</a:t>
            </a:r>
          </a:p>
        </p:txBody>
      </p:sp>
      <p:sp>
        <p:nvSpPr>
          <p:cNvPr id="3" name="Slide Number Placeholder 2">
            <a:extLst>
              <a:ext uri="{FF2B5EF4-FFF2-40B4-BE49-F238E27FC236}">
                <a16:creationId xmlns:a16="http://schemas.microsoft.com/office/drawing/2014/main" id="{E97AB1B0-3FB1-4FFE-91C4-CE211714A168}"/>
              </a:ext>
            </a:extLst>
          </p:cNvPr>
          <p:cNvSpPr>
            <a:spLocks noGrp="1"/>
          </p:cNvSpPr>
          <p:nvPr>
            <p:ph type="sldNum" sz="quarter" idx="12"/>
          </p:nvPr>
        </p:nvSpPr>
        <p:spPr/>
        <p:txBody>
          <a:bodyPr/>
          <a:lstStyle/>
          <a:p>
            <a:fld id="{9B3E39EC-4BE2-4DEA-81C0-4ABC0AAB4AC0}" type="slidenum">
              <a:rPr lang="en-AU" smtClean="0"/>
              <a:t>41</a:t>
            </a:fld>
            <a:endParaRPr lang="en-AU"/>
          </a:p>
        </p:txBody>
      </p:sp>
      <p:pic>
        <p:nvPicPr>
          <p:cNvPr id="23" name="Content Placeholder 11">
            <a:extLst>
              <a:ext uri="{FF2B5EF4-FFF2-40B4-BE49-F238E27FC236}">
                <a16:creationId xmlns:a16="http://schemas.microsoft.com/office/drawing/2014/main" id="{159EDB08-038F-4E5B-9F5F-7B95D25C507E}"/>
              </a:ext>
            </a:extLst>
          </p:cNvPr>
          <p:cNvPicPr>
            <a:picLocks noGrp="1" noChangeAspect="1"/>
          </p:cNvPicPr>
          <p:nvPr>
            <p:ph sz="half" idx="1"/>
          </p:nvPr>
        </p:nvPicPr>
        <p:blipFill rotWithShape="1">
          <a:blip r:embed="rId2"/>
          <a:srcRect t="1423" r="5344"/>
          <a:stretch/>
        </p:blipFill>
        <p:spPr>
          <a:xfrm>
            <a:off x="562985" y="1695450"/>
            <a:ext cx="3677562" cy="2872442"/>
          </a:xfrm>
          <a:prstGeom prst="rect">
            <a:avLst/>
          </a:prstGeom>
          <a:effectLst/>
        </p:spPr>
      </p:pic>
      <p:pic>
        <p:nvPicPr>
          <p:cNvPr id="24" name="Content Placeholder 12">
            <a:extLst>
              <a:ext uri="{FF2B5EF4-FFF2-40B4-BE49-F238E27FC236}">
                <a16:creationId xmlns:a16="http://schemas.microsoft.com/office/drawing/2014/main" id="{52FBD6C6-B7EF-4816-AC29-CFF6B54445AA}"/>
              </a:ext>
            </a:extLst>
          </p:cNvPr>
          <p:cNvPicPr>
            <a:picLocks noGrp="1" noChangeAspect="1"/>
          </p:cNvPicPr>
          <p:nvPr>
            <p:ph sz="half" idx="2"/>
          </p:nvPr>
        </p:nvPicPr>
        <p:blipFill rotWithShape="1">
          <a:blip r:embed="rId3"/>
          <a:srcRect t="18288"/>
          <a:stretch/>
        </p:blipFill>
        <p:spPr>
          <a:xfrm>
            <a:off x="4618219" y="1695450"/>
            <a:ext cx="2636487" cy="2872442"/>
          </a:xfrm>
          <a:prstGeom prst="rect">
            <a:avLst/>
          </a:prstGeom>
          <a:effectLst/>
        </p:spPr>
      </p:pic>
      <p:pic>
        <p:nvPicPr>
          <p:cNvPr id="25" name="Content Placeholder 13">
            <a:extLst>
              <a:ext uri="{FF2B5EF4-FFF2-40B4-BE49-F238E27FC236}">
                <a16:creationId xmlns:a16="http://schemas.microsoft.com/office/drawing/2014/main" id="{B965D3B3-FBE8-44B3-AC50-58AC995C39BC}"/>
              </a:ext>
            </a:extLst>
          </p:cNvPr>
          <p:cNvPicPr>
            <a:picLocks noChangeAspect="1"/>
          </p:cNvPicPr>
          <p:nvPr/>
        </p:nvPicPr>
        <p:blipFill rotWithShape="1">
          <a:blip r:embed="rId4"/>
          <a:srcRect t="3734" r="6822"/>
          <a:stretch/>
        </p:blipFill>
        <p:spPr>
          <a:xfrm>
            <a:off x="7682228" y="1718304"/>
            <a:ext cx="3677562" cy="2849588"/>
          </a:xfrm>
          <a:prstGeom prst="rect">
            <a:avLst/>
          </a:prstGeom>
          <a:effectLst/>
        </p:spPr>
      </p:pic>
      <p:sp>
        <p:nvSpPr>
          <p:cNvPr id="26" name="Flowchart: Manual Operation 25">
            <a:extLst>
              <a:ext uri="{FF2B5EF4-FFF2-40B4-BE49-F238E27FC236}">
                <a16:creationId xmlns:a16="http://schemas.microsoft.com/office/drawing/2014/main" id="{5A739178-AD58-4A32-B005-C535EC626E65}"/>
              </a:ext>
            </a:extLst>
          </p:cNvPr>
          <p:cNvSpPr/>
          <p:nvPr/>
        </p:nvSpPr>
        <p:spPr>
          <a:xfrm>
            <a:off x="977535" y="5009306"/>
            <a:ext cx="2848462" cy="907126"/>
          </a:xfrm>
          <a:prstGeom prst="flowChartManualOperation">
            <a:avLst/>
          </a:prstGeom>
          <a:solidFill>
            <a:schemeClr val="accent2"/>
          </a:solidFill>
          <a:ln>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VDF BCR</a:t>
            </a:r>
          </a:p>
        </p:txBody>
      </p:sp>
      <p:sp>
        <p:nvSpPr>
          <p:cNvPr id="27" name="Flowchart: Manual Operation 26">
            <a:extLst>
              <a:ext uri="{FF2B5EF4-FFF2-40B4-BE49-F238E27FC236}">
                <a16:creationId xmlns:a16="http://schemas.microsoft.com/office/drawing/2014/main" id="{5E9D8C17-3EEE-47B7-980A-206FC679FD31}"/>
              </a:ext>
            </a:extLst>
          </p:cNvPr>
          <p:cNvSpPr/>
          <p:nvPr/>
        </p:nvSpPr>
        <p:spPr>
          <a:xfrm>
            <a:off x="4574912" y="5009306"/>
            <a:ext cx="2848462" cy="907126"/>
          </a:xfrm>
          <a:prstGeom prst="flowChartManualOperation">
            <a:avLst/>
          </a:prstGeom>
          <a:solidFill>
            <a:srgbClr val="ED7601"/>
          </a:solidFill>
          <a:ln>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VUF Peat</a:t>
            </a:r>
          </a:p>
        </p:txBody>
      </p:sp>
      <p:sp>
        <p:nvSpPr>
          <p:cNvPr id="31" name="Flowchart: Manual Operation 30">
            <a:extLst>
              <a:ext uri="{FF2B5EF4-FFF2-40B4-BE49-F238E27FC236}">
                <a16:creationId xmlns:a16="http://schemas.microsoft.com/office/drawing/2014/main" id="{6D0CC69B-949C-474F-90AB-44359061D737}"/>
              </a:ext>
            </a:extLst>
          </p:cNvPr>
          <p:cNvSpPr/>
          <p:nvPr/>
        </p:nvSpPr>
        <p:spPr>
          <a:xfrm>
            <a:off x="8172289" y="5193360"/>
            <a:ext cx="2848462" cy="907126"/>
          </a:xfrm>
          <a:prstGeom prst="flowChartManualOperation">
            <a:avLst/>
          </a:prstGeom>
          <a:pattFill prst="horzBrick">
            <a:fgClr>
              <a:schemeClr val="accent1"/>
            </a:fgClr>
            <a:bgClr>
              <a:schemeClr val="bg1"/>
            </a:bgClr>
          </a:pattFill>
          <a:ln>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effectLst>
                  <a:outerShdw blurRad="50800" dist="38100" dir="2700000" algn="tl" rotWithShape="0">
                    <a:prstClr val="black">
                      <a:alpha val="40000"/>
                    </a:prstClr>
                  </a:outerShdw>
                </a:effectLst>
              </a:rPr>
              <a:t>HSSF Polishing</a:t>
            </a:r>
          </a:p>
        </p:txBody>
      </p:sp>
      <p:cxnSp>
        <p:nvCxnSpPr>
          <p:cNvPr id="35" name="Straight Arrow Connector 34">
            <a:extLst>
              <a:ext uri="{FF2B5EF4-FFF2-40B4-BE49-F238E27FC236}">
                <a16:creationId xmlns:a16="http://schemas.microsoft.com/office/drawing/2014/main" id="{FFCF75B1-6D76-4C75-A969-743F3DEE79B8}"/>
              </a:ext>
            </a:extLst>
          </p:cNvPr>
          <p:cNvCxnSpPr>
            <a:cxnSpLocks/>
          </p:cNvCxnSpPr>
          <p:nvPr/>
        </p:nvCxnSpPr>
        <p:spPr>
          <a:xfrm>
            <a:off x="10716126" y="6087338"/>
            <a:ext cx="877780" cy="0"/>
          </a:xfrm>
          <a:prstGeom prst="straightConnector1">
            <a:avLst/>
          </a:prstGeom>
          <a:ln w="2857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4893DD7D-FC27-4219-A6E8-2A6CB7A3A1C5}"/>
              </a:ext>
            </a:extLst>
          </p:cNvPr>
          <p:cNvCxnSpPr>
            <a:cxnSpLocks/>
          </p:cNvCxnSpPr>
          <p:nvPr/>
        </p:nvCxnSpPr>
        <p:spPr>
          <a:xfrm>
            <a:off x="10716126" y="5910875"/>
            <a:ext cx="877780" cy="0"/>
          </a:xfrm>
          <a:prstGeom prst="straightConnector1">
            <a:avLst/>
          </a:prstGeom>
          <a:ln w="2857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61C270E-CA1F-46FC-8334-A9C1235556B1}"/>
              </a:ext>
            </a:extLst>
          </p:cNvPr>
          <p:cNvCxnSpPr>
            <a:cxnSpLocks/>
          </p:cNvCxnSpPr>
          <p:nvPr/>
        </p:nvCxnSpPr>
        <p:spPr>
          <a:xfrm>
            <a:off x="609441" y="4852096"/>
            <a:ext cx="877780" cy="0"/>
          </a:xfrm>
          <a:prstGeom prst="straightConnector1">
            <a:avLst/>
          </a:prstGeom>
          <a:ln w="2857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1A976CC-BA2C-4289-AB0C-0724334ADFA1}"/>
              </a:ext>
            </a:extLst>
          </p:cNvPr>
          <p:cNvCxnSpPr>
            <a:cxnSpLocks/>
          </p:cNvCxnSpPr>
          <p:nvPr/>
        </p:nvCxnSpPr>
        <p:spPr>
          <a:xfrm>
            <a:off x="7621588" y="5257318"/>
            <a:ext cx="415507" cy="0"/>
          </a:xfrm>
          <a:prstGeom prst="straightConnector1">
            <a:avLst/>
          </a:prstGeom>
          <a:ln w="2857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0C0ADD64-2B66-4D5B-BA83-2DA6E067AC85}"/>
              </a:ext>
            </a:extLst>
          </p:cNvPr>
          <p:cNvCxnSpPr>
            <a:cxnSpLocks/>
          </p:cNvCxnSpPr>
          <p:nvPr/>
        </p:nvCxnSpPr>
        <p:spPr>
          <a:xfrm>
            <a:off x="7621588" y="5080855"/>
            <a:ext cx="877780" cy="0"/>
          </a:xfrm>
          <a:prstGeom prst="straightConnector1">
            <a:avLst/>
          </a:prstGeom>
          <a:ln w="2857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5507A44-D6E0-4F69-AE80-883D2C1CC8E0}"/>
              </a:ext>
            </a:extLst>
          </p:cNvPr>
          <p:cNvCxnSpPr>
            <a:cxnSpLocks/>
          </p:cNvCxnSpPr>
          <p:nvPr/>
        </p:nvCxnSpPr>
        <p:spPr>
          <a:xfrm>
            <a:off x="3625515" y="5910976"/>
            <a:ext cx="877780" cy="0"/>
          </a:xfrm>
          <a:prstGeom prst="straightConnector1">
            <a:avLst/>
          </a:prstGeom>
          <a:ln w="2857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F9841A24-6D8A-41E2-9E25-B5D85623F140}"/>
              </a:ext>
            </a:extLst>
          </p:cNvPr>
          <p:cNvCxnSpPr>
            <a:cxnSpLocks/>
          </p:cNvCxnSpPr>
          <p:nvPr/>
        </p:nvCxnSpPr>
        <p:spPr>
          <a:xfrm>
            <a:off x="3625515" y="5734513"/>
            <a:ext cx="877780" cy="0"/>
          </a:xfrm>
          <a:prstGeom prst="straightConnector1">
            <a:avLst/>
          </a:prstGeom>
          <a:ln w="2857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34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000" dirty="0">
                <a:solidFill>
                  <a:schemeClr val="bg1"/>
                </a:solidFill>
              </a:rPr>
              <a:t>Conclusions </a:t>
            </a:r>
            <a:br>
              <a:rPr lang="en-US" dirty="0">
                <a:solidFill>
                  <a:schemeClr val="bg1"/>
                </a:solidFill>
              </a:rPr>
            </a:br>
            <a:r>
              <a:rPr lang="en-US" dirty="0">
                <a:solidFill>
                  <a:schemeClr val="bg1"/>
                </a:solidFill>
              </a:rPr>
              <a:t>Coal Mac Se </a:t>
            </a:r>
            <a:r>
              <a:rPr lang="en-US" dirty="0" err="1">
                <a:solidFill>
                  <a:schemeClr val="bg1"/>
                </a:solidFill>
              </a:rPr>
              <a:t>BCR</a:t>
            </a:r>
            <a:r>
              <a:rPr lang="en-US" dirty="0">
                <a:solidFill>
                  <a:schemeClr val="bg1"/>
                </a:solidFill>
              </a:rPr>
              <a:t> System Demonstrates Robust System Longevity</a:t>
            </a:r>
          </a:p>
        </p:txBody>
      </p:sp>
      <p:pic>
        <p:nvPicPr>
          <p:cNvPr id="23" name="Content Placeholder 9">
            <a:extLst>
              <a:ext uri="{FF2B5EF4-FFF2-40B4-BE49-F238E27FC236}">
                <a16:creationId xmlns:a16="http://schemas.microsoft.com/office/drawing/2014/main" id="{3721566A-2DA4-4952-A387-0348A4BFD23A}"/>
              </a:ext>
            </a:extLst>
          </p:cNvPr>
          <p:cNvPicPr>
            <a:picLocks noChangeAspect="1"/>
          </p:cNvPicPr>
          <p:nvPr/>
        </p:nvPicPr>
        <p:blipFill rotWithShape="1">
          <a:blip r:embed="rId3"/>
          <a:srcRect l="12821" r="13165"/>
          <a:stretch/>
        </p:blipFill>
        <p:spPr>
          <a:xfrm rot="5400000">
            <a:off x="6226176" y="1690690"/>
            <a:ext cx="4210050" cy="4219574"/>
          </a:xfrm>
          <a:prstGeom prst="rect">
            <a:avLst/>
          </a:prstGeom>
          <a:effectLst/>
        </p:spPr>
      </p:pic>
      <p:sp>
        <p:nvSpPr>
          <p:cNvPr id="24" name="Content Placeholder 1">
            <a:extLst>
              <a:ext uri="{FF2B5EF4-FFF2-40B4-BE49-F238E27FC236}">
                <a16:creationId xmlns:a16="http://schemas.microsoft.com/office/drawing/2014/main" id="{D927C9D3-B738-449E-9BE3-8E8D6F81DB14}"/>
              </a:ext>
            </a:extLst>
          </p:cNvPr>
          <p:cNvSpPr>
            <a:spLocks noGrp="1"/>
          </p:cNvSpPr>
          <p:nvPr>
            <p:ph sz="half" idx="1"/>
          </p:nvPr>
        </p:nvSpPr>
        <p:spPr>
          <a:xfrm>
            <a:off x="568219" y="1695449"/>
            <a:ext cx="5526193" cy="4643315"/>
          </a:xfrm>
        </p:spPr>
        <p:txBody>
          <a:bodyPr/>
          <a:lstStyle/>
          <a:p>
            <a:pPr marL="0" indent="0">
              <a:spcBef>
                <a:spcPts val="600"/>
              </a:spcBef>
              <a:spcAft>
                <a:spcPts val="800"/>
              </a:spcAft>
              <a:buClr>
                <a:schemeClr val="bg1"/>
              </a:buClr>
              <a:buNone/>
            </a:pPr>
            <a:r>
              <a:rPr lang="en-US" sz="2800" b="1" kern="0" dirty="0">
                <a:solidFill>
                  <a:schemeClr val="bg1"/>
                </a:solidFill>
              </a:rPr>
              <a:t>Key Points</a:t>
            </a:r>
          </a:p>
          <a:p>
            <a:pPr>
              <a:spcBef>
                <a:spcPts val="600"/>
              </a:spcBef>
              <a:spcAft>
                <a:spcPts val="800"/>
              </a:spcAft>
              <a:buClr>
                <a:schemeClr val="bg1"/>
              </a:buClr>
            </a:pPr>
            <a:r>
              <a:rPr lang="en-US" sz="2000" dirty="0">
                <a:solidFill>
                  <a:schemeClr val="bg1"/>
                </a:solidFill>
              </a:rPr>
              <a:t>8 years continuously compliant performance</a:t>
            </a:r>
          </a:p>
          <a:p>
            <a:pPr lvl="1">
              <a:spcBef>
                <a:spcPts val="600"/>
              </a:spcBef>
              <a:spcAft>
                <a:spcPts val="800"/>
              </a:spcAft>
              <a:buClr>
                <a:schemeClr val="bg1"/>
              </a:buClr>
            </a:pPr>
            <a:r>
              <a:rPr lang="en-US" sz="1800" dirty="0">
                <a:solidFill>
                  <a:schemeClr val="bg1"/>
                </a:solidFill>
              </a:rPr>
              <a:t>No indication of reduction in lifespan</a:t>
            </a:r>
          </a:p>
          <a:p>
            <a:pPr>
              <a:spcBef>
                <a:spcPts val="600"/>
              </a:spcBef>
              <a:spcAft>
                <a:spcPts val="800"/>
              </a:spcAft>
              <a:buClr>
                <a:schemeClr val="bg1"/>
              </a:buClr>
            </a:pPr>
            <a:r>
              <a:rPr lang="en-US" sz="2000" dirty="0">
                <a:solidFill>
                  <a:schemeClr val="bg1"/>
                </a:solidFill>
              </a:rPr>
              <a:t>O&amp;M was budgeted for $</a:t>
            </a:r>
            <a:r>
              <a:rPr lang="en-US" sz="2000" dirty="0" err="1">
                <a:solidFill>
                  <a:schemeClr val="bg1"/>
                </a:solidFill>
              </a:rPr>
              <a:t>15K</a:t>
            </a:r>
            <a:r>
              <a:rPr lang="en-US" sz="2000" dirty="0">
                <a:solidFill>
                  <a:schemeClr val="bg1"/>
                </a:solidFill>
              </a:rPr>
              <a:t>/yr, reality ~$</a:t>
            </a:r>
            <a:r>
              <a:rPr lang="en-US" sz="2000" dirty="0" err="1">
                <a:solidFill>
                  <a:schemeClr val="bg1"/>
                </a:solidFill>
              </a:rPr>
              <a:t>5K</a:t>
            </a:r>
            <a:r>
              <a:rPr lang="en-US" sz="2000" dirty="0">
                <a:solidFill>
                  <a:schemeClr val="bg1"/>
                </a:solidFill>
              </a:rPr>
              <a:t>/yr in weekly monitoring </a:t>
            </a:r>
          </a:p>
          <a:p>
            <a:pPr lvl="1">
              <a:spcBef>
                <a:spcPts val="600"/>
              </a:spcBef>
              <a:spcAft>
                <a:spcPts val="800"/>
              </a:spcAft>
              <a:buClr>
                <a:schemeClr val="bg1"/>
              </a:buClr>
            </a:pPr>
            <a:r>
              <a:rPr lang="en-US" sz="1800" dirty="0">
                <a:solidFill>
                  <a:schemeClr val="bg1"/>
                </a:solidFill>
              </a:rPr>
              <a:t>No substrate adjustment needed</a:t>
            </a:r>
          </a:p>
          <a:p>
            <a:pPr>
              <a:spcBef>
                <a:spcPts val="600"/>
              </a:spcBef>
              <a:spcAft>
                <a:spcPts val="800"/>
              </a:spcAft>
              <a:buClr>
                <a:schemeClr val="bg1"/>
              </a:buClr>
            </a:pPr>
            <a:r>
              <a:rPr lang="en-US" sz="2000" dirty="0">
                <a:solidFill>
                  <a:schemeClr val="bg1"/>
                </a:solidFill>
              </a:rPr>
              <a:t>Averaging &lt;$0.32/1000 gallons treated </a:t>
            </a:r>
          </a:p>
          <a:p>
            <a:pPr lvl="1">
              <a:spcBef>
                <a:spcPts val="600"/>
              </a:spcBef>
              <a:spcAft>
                <a:spcPts val="800"/>
              </a:spcAft>
              <a:buClr>
                <a:schemeClr val="bg1"/>
              </a:buClr>
            </a:pPr>
            <a:r>
              <a:rPr lang="en-US" sz="1800" dirty="0">
                <a:solidFill>
                  <a:schemeClr val="bg1"/>
                </a:solidFill>
              </a:rPr>
              <a:t>Includes hypothetical substrate replacement ~</a:t>
            </a:r>
            <a:r>
              <a:rPr lang="en-US" sz="1800" dirty="0" err="1">
                <a:solidFill>
                  <a:schemeClr val="bg1"/>
                </a:solidFill>
              </a:rPr>
              <a:t>20yrs</a:t>
            </a:r>
            <a:endParaRPr lang="en-US" sz="1800" dirty="0">
              <a:solidFill>
                <a:schemeClr val="bg1"/>
              </a:solidFill>
            </a:endParaRPr>
          </a:p>
          <a:p>
            <a:pPr>
              <a:spcBef>
                <a:spcPts val="600"/>
              </a:spcBef>
              <a:spcAft>
                <a:spcPts val="800"/>
              </a:spcAft>
              <a:buClr>
                <a:schemeClr val="bg1"/>
              </a:buClr>
            </a:pPr>
            <a:r>
              <a:rPr lang="en-US" sz="2000" dirty="0">
                <a:solidFill>
                  <a:schemeClr val="bg1"/>
                </a:solidFill>
              </a:rPr>
              <a:t>Award-winning “innovative” project</a:t>
            </a:r>
            <a:endParaRPr lang="en-US" dirty="0">
              <a:solidFill>
                <a:schemeClr val="bg1"/>
              </a:solidFill>
            </a:endParaRPr>
          </a:p>
        </p:txBody>
      </p:sp>
      <p:sp>
        <p:nvSpPr>
          <p:cNvPr id="25" name="Rectangle 24">
            <a:extLst>
              <a:ext uri="{FF2B5EF4-FFF2-40B4-BE49-F238E27FC236}">
                <a16:creationId xmlns:a16="http://schemas.microsoft.com/office/drawing/2014/main" id="{FA8C1AE4-C1E0-4AF2-BB48-4EF3FFC629D2}"/>
              </a:ext>
            </a:extLst>
          </p:cNvPr>
          <p:cNvSpPr/>
          <p:nvPr/>
        </p:nvSpPr>
        <p:spPr>
          <a:xfrm>
            <a:off x="10682289" y="1695450"/>
            <a:ext cx="313705" cy="2983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B07D778-51C8-4150-BF92-9382CC4139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3909" y="6401110"/>
            <a:ext cx="1711666" cy="256032"/>
          </a:xfrm>
          <a:prstGeom prst="rect">
            <a:avLst/>
          </a:prstGeom>
        </p:spPr>
      </p:pic>
      <p:sp>
        <p:nvSpPr>
          <p:cNvPr id="2" name="Slide Number Placeholder 1">
            <a:extLst>
              <a:ext uri="{FF2B5EF4-FFF2-40B4-BE49-F238E27FC236}">
                <a16:creationId xmlns:a16="http://schemas.microsoft.com/office/drawing/2014/main" id="{29B03183-EDB3-4302-9606-D334927E58CA}"/>
              </a:ext>
            </a:extLst>
          </p:cNvPr>
          <p:cNvSpPr>
            <a:spLocks noGrp="1"/>
          </p:cNvSpPr>
          <p:nvPr>
            <p:ph type="sldNum" sz="quarter" idx="12"/>
          </p:nvPr>
        </p:nvSpPr>
        <p:spPr/>
        <p:txBody>
          <a:bodyPr/>
          <a:lstStyle/>
          <a:p>
            <a:fld id="{9B3E39EC-4BE2-4DEA-81C0-4ABC0AAB4AC0}" type="slidenum">
              <a:rPr lang="en-AU" smtClean="0">
                <a:solidFill>
                  <a:schemeClr val="bg1"/>
                </a:solidFill>
              </a:rPr>
              <a:t>42</a:t>
            </a:fld>
            <a:endParaRPr lang="en-AU">
              <a:solidFill>
                <a:schemeClr val="bg1"/>
              </a:solidFill>
            </a:endParaRPr>
          </a:p>
        </p:txBody>
      </p:sp>
    </p:spTree>
    <p:extLst>
      <p:ext uri="{BB962C8B-B14F-4D97-AF65-F5344CB8AC3E}">
        <p14:creationId xmlns:p14="http://schemas.microsoft.com/office/powerpoint/2010/main" val="2914193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4F5455CF-FB60-48E2-A56C-E01B49164E05}"/>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t="2856"/>
          <a:stretch/>
        </p:blipFill>
        <p:spPr bwMode="auto">
          <a:xfrm>
            <a:off x="6221413" y="2037094"/>
            <a:ext cx="5364162" cy="3830306"/>
          </a:xfrm>
          <a:prstGeom prst="rect">
            <a:avLst/>
          </a:prstGeom>
          <a:noFill/>
          <a:ln w="9525" algn="ctr">
            <a:noFill/>
            <a:miter lim="800000"/>
            <a:headEnd/>
            <a:tailEnd/>
          </a:ln>
        </p:spPr>
      </p:pic>
      <p:sp>
        <p:nvSpPr>
          <p:cNvPr id="26" name="Rectangle 25">
            <a:extLst>
              <a:ext uri="{FF2B5EF4-FFF2-40B4-BE49-F238E27FC236}">
                <a16:creationId xmlns:a16="http://schemas.microsoft.com/office/drawing/2014/main" id="{977C39E3-D4DF-4757-AEB8-911886DF2D21}"/>
              </a:ext>
            </a:extLst>
          </p:cNvPr>
          <p:cNvSpPr/>
          <p:nvPr/>
        </p:nvSpPr>
        <p:spPr>
          <a:xfrm>
            <a:off x="0" y="0"/>
            <a:ext cx="598011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F2F9E8-1AEC-4228-9723-05F244EBED5E}"/>
              </a:ext>
            </a:extLst>
          </p:cNvPr>
          <p:cNvSpPr>
            <a:spLocks noGrp="1"/>
          </p:cNvSpPr>
          <p:nvPr>
            <p:ph type="title"/>
          </p:nvPr>
        </p:nvSpPr>
        <p:spPr>
          <a:xfrm>
            <a:off x="577646" y="454954"/>
            <a:ext cx="4932817" cy="2143867"/>
          </a:xfrm>
        </p:spPr>
        <p:txBody>
          <a:bodyPr/>
          <a:lstStyle/>
          <a:p>
            <a:r>
              <a:rPr lang="en-US" sz="2000" dirty="0">
                <a:solidFill>
                  <a:schemeClr val="bg1"/>
                </a:solidFill>
              </a:rPr>
              <a:t>Case Study 2</a:t>
            </a:r>
            <a:br>
              <a:rPr lang="en-US" dirty="0">
                <a:solidFill>
                  <a:schemeClr val="bg1"/>
                </a:solidFill>
              </a:rPr>
            </a:br>
            <a:r>
              <a:rPr lang="en-US" dirty="0">
                <a:solidFill>
                  <a:schemeClr val="bg1"/>
                </a:solidFill>
              </a:rPr>
              <a:t>Mayer Ranch Passive Treatment System</a:t>
            </a:r>
          </a:p>
        </p:txBody>
      </p:sp>
      <p:sp>
        <p:nvSpPr>
          <p:cNvPr id="3" name="Slide Number Placeholder 2">
            <a:extLst>
              <a:ext uri="{FF2B5EF4-FFF2-40B4-BE49-F238E27FC236}">
                <a16:creationId xmlns:a16="http://schemas.microsoft.com/office/drawing/2014/main" id="{D53F6DBA-D7EF-4D49-BF8D-51F781E066D3}"/>
              </a:ext>
            </a:extLst>
          </p:cNvPr>
          <p:cNvSpPr>
            <a:spLocks noGrp="1"/>
          </p:cNvSpPr>
          <p:nvPr>
            <p:ph type="sldNum" sz="quarter" idx="12"/>
          </p:nvPr>
        </p:nvSpPr>
        <p:spPr/>
        <p:txBody>
          <a:bodyPr/>
          <a:lstStyle/>
          <a:p>
            <a:fld id="{9B3E39EC-4BE2-4DEA-81C0-4ABC0AAB4AC0}" type="slidenum">
              <a:rPr lang="en-AU" smtClean="0">
                <a:solidFill>
                  <a:schemeClr val="bg1"/>
                </a:solidFill>
              </a:rPr>
              <a:pPr/>
              <a:t>43</a:t>
            </a:fld>
            <a:endParaRPr lang="en-AU" dirty="0">
              <a:solidFill>
                <a:schemeClr val="bg1"/>
              </a:solidFill>
            </a:endParaRPr>
          </a:p>
        </p:txBody>
      </p:sp>
      <p:sp>
        <p:nvSpPr>
          <p:cNvPr id="27" name="Rectangle 26">
            <a:extLst>
              <a:ext uri="{FF2B5EF4-FFF2-40B4-BE49-F238E27FC236}">
                <a16:creationId xmlns:a16="http://schemas.microsoft.com/office/drawing/2014/main" id="{C10716F4-7C6F-4C80-8352-D5E1DCC50E1A}"/>
              </a:ext>
            </a:extLst>
          </p:cNvPr>
          <p:cNvSpPr/>
          <p:nvPr/>
        </p:nvSpPr>
        <p:spPr>
          <a:xfrm>
            <a:off x="5377067" y="5569022"/>
            <a:ext cx="313705" cy="2983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6">
            <a:extLst>
              <a:ext uri="{FF2B5EF4-FFF2-40B4-BE49-F238E27FC236}">
                <a16:creationId xmlns:a16="http://schemas.microsoft.com/office/drawing/2014/main" id="{DC9F2438-DB4F-4AEE-AA19-2E3E2EB4C0B1}"/>
              </a:ext>
            </a:extLst>
          </p:cNvPr>
          <p:cNvSpPr txBox="1">
            <a:spLocks/>
          </p:cNvSpPr>
          <p:nvPr/>
        </p:nvSpPr>
        <p:spPr>
          <a:xfrm>
            <a:off x="577643" y="2037094"/>
            <a:ext cx="4799424" cy="4641917"/>
          </a:xfrm>
          <a:prstGeom prst="rect">
            <a:avLst/>
          </a:prstGeom>
        </p:spPr>
        <p:txBody>
          <a:bodyPr vert="horz" lIns="0" tIns="0" rIns="0" bIns="0" rtlCol="0">
            <a:noAutofit/>
          </a:bodyPr>
          <a:lstStyle>
            <a:lvl1pPr marL="287933" indent="-287933" algn="l" defTabSz="1218915" rtl="0" eaLnBrk="1" latinLnBrk="0" hangingPunct="1">
              <a:spcBef>
                <a:spcPts val="800"/>
              </a:spcBef>
              <a:spcAft>
                <a:spcPts val="0"/>
              </a:spcAft>
              <a:buClr>
                <a:schemeClr val="tx1">
                  <a:lumMod val="75000"/>
                  <a:lumOff val="25000"/>
                </a:schemeClr>
              </a:buClr>
              <a:buSzPct val="110000"/>
              <a:buFont typeface="Wingdings" panose="05000000000000000000" pitchFamily="2" charset="2"/>
              <a:buChar char="§"/>
              <a:defRPr sz="2399" kern="1200">
                <a:solidFill>
                  <a:schemeClr val="tx1"/>
                </a:solidFill>
                <a:latin typeface="Arial" pitchFamily="34" charset="0"/>
                <a:ea typeface="+mn-ea"/>
                <a:cs typeface="Arial" pitchFamily="34" charset="0"/>
              </a:defRPr>
            </a:lvl1pPr>
            <a:lvl2pPr marL="623855" indent="-287933" algn="l" defTabSz="1218915" rtl="0" eaLnBrk="1" latinLnBrk="0" hangingPunct="1">
              <a:spcBef>
                <a:spcPts val="800"/>
              </a:spcBef>
              <a:buClr>
                <a:schemeClr val="tx1"/>
              </a:buClr>
              <a:buFont typeface="Arial" panose="020B0604020202020204" pitchFamily="34" charset="0"/>
              <a:buChar char="‒"/>
              <a:defRPr sz="2399" kern="1200">
                <a:solidFill>
                  <a:schemeClr val="tx1"/>
                </a:solidFill>
                <a:latin typeface="Arial" pitchFamily="34" charset="0"/>
                <a:ea typeface="+mn-ea"/>
                <a:cs typeface="Arial" pitchFamily="34" charset="0"/>
              </a:defRPr>
            </a:lvl2pPr>
            <a:lvl3pPr marL="911787" indent="-239944" algn="l" defTabSz="1218915" rtl="0" eaLnBrk="1" latinLnBrk="0" hangingPunct="1">
              <a:spcBef>
                <a:spcPts val="800"/>
              </a:spcBef>
              <a:buClr>
                <a:srgbClr val="6C6F70"/>
              </a:buClr>
              <a:buFont typeface="Arial" pitchFamily="34" charset="0"/>
              <a:buChar char="•"/>
              <a:defRPr sz="2399" kern="1200">
                <a:solidFill>
                  <a:schemeClr val="tx1"/>
                </a:solidFill>
                <a:latin typeface="Arial" pitchFamily="34" charset="0"/>
                <a:ea typeface="+mn-ea"/>
                <a:cs typeface="Arial" pitchFamily="34" charset="0"/>
              </a:defRPr>
            </a:lvl3pPr>
            <a:lvl4pPr marL="1295697" indent="-304729" algn="l" defTabSz="1218915" rtl="0" eaLnBrk="1" latinLnBrk="0" hangingPunct="1">
              <a:spcBef>
                <a:spcPts val="800"/>
              </a:spcBef>
              <a:buClr>
                <a:srgbClr val="6C6F70"/>
              </a:buClr>
              <a:buFont typeface="Arial" pitchFamily="34" charset="0"/>
              <a:buChar char="–"/>
              <a:defRPr sz="2399" kern="1200">
                <a:solidFill>
                  <a:schemeClr val="tx1"/>
                </a:solidFill>
                <a:latin typeface="Arial" pitchFamily="34" charset="0"/>
                <a:ea typeface="+mn-ea"/>
                <a:cs typeface="Arial" pitchFamily="34" charset="0"/>
              </a:defRPr>
            </a:lvl4pPr>
            <a:lvl5pPr marL="1631619" indent="-304729" algn="l" defTabSz="1218915" rtl="0" eaLnBrk="1" latinLnBrk="0" hangingPunct="1">
              <a:spcBef>
                <a:spcPts val="800"/>
              </a:spcBef>
              <a:buClr>
                <a:srgbClr val="6C6F70"/>
              </a:buClr>
              <a:buSzPct val="67000"/>
              <a:buFont typeface="Arial" panose="020B0604020202020204" pitchFamily="34" charset="0"/>
              <a:buChar char="•"/>
              <a:defRPr sz="2399" kern="1200">
                <a:solidFill>
                  <a:schemeClr val="tx1"/>
                </a:solidFill>
                <a:latin typeface="Arial" pitchFamily="34" charset="0"/>
                <a:ea typeface="+mn-ea"/>
                <a:cs typeface="Arial" pitchFamily="34" charset="0"/>
              </a:defRPr>
            </a:lvl5pPr>
            <a:lvl6pPr marL="3352018" indent="-304729" algn="l" defTabSz="1218915"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399" kern="1200">
                <a:solidFill>
                  <a:schemeClr val="tx1"/>
                </a:solidFill>
                <a:latin typeface="+mn-lt"/>
                <a:ea typeface="+mn-ea"/>
                <a:cs typeface="+mn-cs"/>
              </a:defRPr>
            </a:lvl9pPr>
          </a:lstStyle>
          <a:p>
            <a:pPr>
              <a:spcBef>
                <a:spcPts val="600"/>
              </a:spcBef>
              <a:buClr>
                <a:schemeClr val="bg1"/>
              </a:buClr>
            </a:pPr>
            <a:r>
              <a:rPr lang="en-US" sz="1800" dirty="0">
                <a:solidFill>
                  <a:schemeClr val="bg1"/>
                </a:solidFill>
              </a:rPr>
              <a:t>Target artesian discharges of net alkaline mine water</a:t>
            </a:r>
          </a:p>
          <a:p>
            <a:pPr>
              <a:spcBef>
                <a:spcPts val="600"/>
              </a:spcBef>
              <a:buClr>
                <a:schemeClr val="bg1"/>
              </a:buClr>
            </a:pPr>
            <a:r>
              <a:rPr lang="en-US" sz="1800" dirty="0">
                <a:solidFill>
                  <a:schemeClr val="bg1"/>
                </a:solidFill>
              </a:rPr>
              <a:t>Multiple process units for sequential treatment</a:t>
            </a:r>
          </a:p>
          <a:p>
            <a:pPr>
              <a:spcBef>
                <a:spcPts val="600"/>
              </a:spcBef>
              <a:buClr>
                <a:schemeClr val="bg1"/>
              </a:buClr>
            </a:pPr>
            <a:r>
              <a:rPr lang="en-US" sz="1800" dirty="0">
                <a:solidFill>
                  <a:schemeClr val="bg1"/>
                </a:solidFill>
              </a:rPr>
              <a:t>Focus on Unnamed Tributary watershed (200 ha)</a:t>
            </a:r>
          </a:p>
          <a:p>
            <a:pPr>
              <a:spcBef>
                <a:spcPts val="600"/>
              </a:spcBef>
              <a:buClr>
                <a:schemeClr val="bg1"/>
              </a:buClr>
            </a:pPr>
            <a:r>
              <a:rPr lang="en-US" sz="1800" dirty="0">
                <a:solidFill>
                  <a:schemeClr val="bg1"/>
                </a:solidFill>
              </a:rPr>
              <a:t>Location of Original Discharge from Mine Pool after closure</a:t>
            </a:r>
          </a:p>
          <a:p>
            <a:pPr lvl="1">
              <a:spcBef>
                <a:spcPts val="600"/>
              </a:spcBef>
              <a:buClr>
                <a:schemeClr val="bg1"/>
              </a:buClr>
            </a:pPr>
            <a:r>
              <a:rPr lang="en-US" sz="1600" dirty="0">
                <a:solidFill>
                  <a:schemeClr val="bg1"/>
                </a:solidFill>
              </a:rPr>
              <a:t>Mayer Ranch</a:t>
            </a:r>
          </a:p>
          <a:p>
            <a:pPr>
              <a:spcBef>
                <a:spcPts val="600"/>
              </a:spcBef>
              <a:buClr>
                <a:schemeClr val="bg1"/>
              </a:buClr>
            </a:pPr>
            <a:r>
              <a:rPr lang="en-US" sz="1800" dirty="0">
                <a:solidFill>
                  <a:schemeClr val="bg1"/>
                </a:solidFill>
              </a:rPr>
              <a:t>Dr Robert Nairn, University of Oklahoma</a:t>
            </a:r>
          </a:p>
          <a:p>
            <a:pPr lvl="1">
              <a:spcBef>
                <a:spcPts val="600"/>
              </a:spcBef>
              <a:buClr>
                <a:schemeClr val="bg1"/>
              </a:buClr>
            </a:pPr>
            <a:r>
              <a:rPr lang="en-US" sz="1800" dirty="0">
                <a:solidFill>
                  <a:schemeClr val="bg1"/>
                </a:solidFill>
              </a:rPr>
              <a:t>all of data present in this section is credited to </a:t>
            </a:r>
            <a:r>
              <a:rPr lang="en-US" sz="1800" dirty="0" err="1">
                <a:solidFill>
                  <a:schemeClr val="bg1"/>
                </a:solidFill>
              </a:rPr>
              <a:t>OU</a:t>
            </a:r>
            <a:r>
              <a:rPr lang="en-US" sz="1800" dirty="0">
                <a:solidFill>
                  <a:schemeClr val="bg1"/>
                </a:solidFill>
              </a:rPr>
              <a:t>/CREW</a:t>
            </a:r>
          </a:p>
          <a:p>
            <a:pPr marL="0" indent="0">
              <a:spcBef>
                <a:spcPts val="600"/>
              </a:spcBef>
              <a:buClr>
                <a:schemeClr val="bg1"/>
              </a:buClr>
              <a:buNone/>
            </a:pPr>
            <a:endParaRPr lang="en-US" sz="1800" dirty="0">
              <a:solidFill>
                <a:schemeClr val="bg1"/>
              </a:solidFill>
            </a:endParaRPr>
          </a:p>
        </p:txBody>
      </p:sp>
    </p:spTree>
    <p:extLst>
      <p:ext uri="{BB962C8B-B14F-4D97-AF65-F5344CB8AC3E}">
        <p14:creationId xmlns:p14="http://schemas.microsoft.com/office/powerpoint/2010/main" val="3341382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90487" y="2342861"/>
            <a:ext cx="6911669" cy="766935"/>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588"/>
          </a:p>
        </p:txBody>
      </p:sp>
      <p:sp>
        <p:nvSpPr>
          <p:cNvPr id="3" name="object 3"/>
          <p:cNvSpPr/>
          <p:nvPr/>
        </p:nvSpPr>
        <p:spPr>
          <a:xfrm>
            <a:off x="1090486" y="1667993"/>
            <a:ext cx="7027284" cy="1385343"/>
          </a:xfrm>
          <a:prstGeom prst="rect">
            <a:avLst/>
          </a:prstGeom>
          <a:blipFill>
            <a:blip r:embed="rId4"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588"/>
          </a:p>
        </p:txBody>
      </p:sp>
      <p:sp>
        <p:nvSpPr>
          <p:cNvPr id="4" name="object 4"/>
          <p:cNvSpPr/>
          <p:nvPr/>
        </p:nvSpPr>
        <p:spPr>
          <a:xfrm>
            <a:off x="3167089" y="1454150"/>
            <a:ext cx="6114269" cy="4585702"/>
          </a:xfrm>
          <a:prstGeom prst="rect">
            <a:avLst/>
          </a:prstGeom>
          <a:blipFill>
            <a:blip r:embed="rId5"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588"/>
          </a:p>
        </p:txBody>
      </p:sp>
      <p:sp>
        <p:nvSpPr>
          <p:cNvPr id="5" name="object 5"/>
          <p:cNvSpPr/>
          <p:nvPr/>
        </p:nvSpPr>
        <p:spPr>
          <a:xfrm>
            <a:off x="5674656" y="2026431"/>
            <a:ext cx="82109" cy="3651355"/>
          </a:xfrm>
          <a:custGeom>
            <a:avLst/>
            <a:gdLst/>
            <a:ahLst/>
            <a:cxnLst/>
            <a:rect l="l" t="t" r="r" b="b"/>
            <a:pathLst>
              <a:path w="120650" h="4979035">
                <a:moveTo>
                  <a:pt x="52577" y="25908"/>
                </a:moveTo>
                <a:lnTo>
                  <a:pt x="50446" y="15751"/>
                </a:lnTo>
                <a:lnTo>
                  <a:pt x="44672" y="7524"/>
                </a:lnTo>
                <a:lnTo>
                  <a:pt x="36183" y="2012"/>
                </a:lnTo>
                <a:lnTo>
                  <a:pt x="25907" y="0"/>
                </a:lnTo>
                <a:lnTo>
                  <a:pt x="15751" y="2131"/>
                </a:lnTo>
                <a:lnTo>
                  <a:pt x="7524" y="7905"/>
                </a:lnTo>
                <a:lnTo>
                  <a:pt x="2012" y="16394"/>
                </a:lnTo>
                <a:lnTo>
                  <a:pt x="0" y="26670"/>
                </a:lnTo>
                <a:lnTo>
                  <a:pt x="2452" y="36826"/>
                </a:lnTo>
                <a:lnTo>
                  <a:pt x="8191" y="45053"/>
                </a:lnTo>
                <a:lnTo>
                  <a:pt x="16502" y="50565"/>
                </a:lnTo>
                <a:lnTo>
                  <a:pt x="26669" y="52578"/>
                </a:lnTo>
                <a:lnTo>
                  <a:pt x="36826" y="50125"/>
                </a:lnTo>
                <a:lnTo>
                  <a:pt x="45053" y="44386"/>
                </a:lnTo>
                <a:lnTo>
                  <a:pt x="50565" y="36075"/>
                </a:lnTo>
                <a:lnTo>
                  <a:pt x="52577" y="25908"/>
                </a:lnTo>
                <a:close/>
              </a:path>
              <a:path w="120650" h="4979035">
                <a:moveTo>
                  <a:pt x="54101" y="130302"/>
                </a:moveTo>
                <a:lnTo>
                  <a:pt x="51970" y="120145"/>
                </a:lnTo>
                <a:lnTo>
                  <a:pt x="46196" y="111918"/>
                </a:lnTo>
                <a:lnTo>
                  <a:pt x="37707" y="106406"/>
                </a:lnTo>
                <a:lnTo>
                  <a:pt x="27431" y="104394"/>
                </a:lnTo>
                <a:lnTo>
                  <a:pt x="17275" y="106846"/>
                </a:lnTo>
                <a:lnTo>
                  <a:pt x="9048" y="112585"/>
                </a:lnTo>
                <a:lnTo>
                  <a:pt x="3536" y="120896"/>
                </a:lnTo>
                <a:lnTo>
                  <a:pt x="1523" y="131064"/>
                </a:lnTo>
                <a:lnTo>
                  <a:pt x="3655" y="141327"/>
                </a:lnTo>
                <a:lnTo>
                  <a:pt x="9429" y="149733"/>
                </a:lnTo>
                <a:lnTo>
                  <a:pt x="17918" y="155281"/>
                </a:lnTo>
                <a:lnTo>
                  <a:pt x="28193" y="156972"/>
                </a:lnTo>
                <a:lnTo>
                  <a:pt x="38350" y="154840"/>
                </a:lnTo>
                <a:lnTo>
                  <a:pt x="46577" y="149066"/>
                </a:lnTo>
                <a:lnTo>
                  <a:pt x="52089" y="140577"/>
                </a:lnTo>
                <a:lnTo>
                  <a:pt x="54101" y="130302"/>
                </a:lnTo>
                <a:close/>
              </a:path>
              <a:path w="120650" h="4979035">
                <a:moveTo>
                  <a:pt x="55625" y="235458"/>
                </a:moveTo>
                <a:lnTo>
                  <a:pt x="53494" y="225301"/>
                </a:lnTo>
                <a:lnTo>
                  <a:pt x="47720" y="217074"/>
                </a:lnTo>
                <a:lnTo>
                  <a:pt x="39231" y="211562"/>
                </a:lnTo>
                <a:lnTo>
                  <a:pt x="28955" y="209550"/>
                </a:lnTo>
                <a:lnTo>
                  <a:pt x="18799" y="211681"/>
                </a:lnTo>
                <a:lnTo>
                  <a:pt x="10572" y="217455"/>
                </a:lnTo>
                <a:lnTo>
                  <a:pt x="5060" y="225944"/>
                </a:lnTo>
                <a:lnTo>
                  <a:pt x="3047" y="236220"/>
                </a:lnTo>
                <a:lnTo>
                  <a:pt x="5179" y="246376"/>
                </a:lnTo>
                <a:lnTo>
                  <a:pt x="10953" y="254603"/>
                </a:lnTo>
                <a:lnTo>
                  <a:pt x="19442" y="260115"/>
                </a:lnTo>
                <a:lnTo>
                  <a:pt x="29717" y="262128"/>
                </a:lnTo>
                <a:lnTo>
                  <a:pt x="39874" y="259996"/>
                </a:lnTo>
                <a:lnTo>
                  <a:pt x="48101" y="254222"/>
                </a:lnTo>
                <a:lnTo>
                  <a:pt x="53613" y="245733"/>
                </a:lnTo>
                <a:lnTo>
                  <a:pt x="55625" y="235458"/>
                </a:lnTo>
                <a:close/>
              </a:path>
              <a:path w="120650" h="4979035">
                <a:moveTo>
                  <a:pt x="57149" y="340614"/>
                </a:moveTo>
                <a:lnTo>
                  <a:pt x="57149" y="339852"/>
                </a:lnTo>
                <a:lnTo>
                  <a:pt x="54697" y="329707"/>
                </a:lnTo>
                <a:lnTo>
                  <a:pt x="48958" y="321564"/>
                </a:lnTo>
                <a:lnTo>
                  <a:pt x="40647" y="316277"/>
                </a:lnTo>
                <a:lnTo>
                  <a:pt x="30479" y="314706"/>
                </a:lnTo>
                <a:lnTo>
                  <a:pt x="20323" y="316718"/>
                </a:lnTo>
                <a:lnTo>
                  <a:pt x="12096" y="322230"/>
                </a:lnTo>
                <a:lnTo>
                  <a:pt x="6584" y="330457"/>
                </a:lnTo>
                <a:lnTo>
                  <a:pt x="4571" y="340614"/>
                </a:lnTo>
                <a:lnTo>
                  <a:pt x="6703" y="350877"/>
                </a:lnTo>
                <a:lnTo>
                  <a:pt x="12477" y="359283"/>
                </a:lnTo>
                <a:lnTo>
                  <a:pt x="20966" y="364831"/>
                </a:lnTo>
                <a:lnTo>
                  <a:pt x="31241" y="366522"/>
                </a:lnTo>
                <a:lnTo>
                  <a:pt x="41398" y="364509"/>
                </a:lnTo>
                <a:lnTo>
                  <a:pt x="49625" y="358997"/>
                </a:lnTo>
                <a:lnTo>
                  <a:pt x="55137" y="350770"/>
                </a:lnTo>
                <a:lnTo>
                  <a:pt x="57149" y="340614"/>
                </a:lnTo>
                <a:close/>
              </a:path>
              <a:path w="120650" h="4979035">
                <a:moveTo>
                  <a:pt x="58673" y="445008"/>
                </a:moveTo>
                <a:lnTo>
                  <a:pt x="56221" y="434851"/>
                </a:lnTo>
                <a:lnTo>
                  <a:pt x="50482" y="426624"/>
                </a:lnTo>
                <a:lnTo>
                  <a:pt x="42171" y="421112"/>
                </a:lnTo>
                <a:lnTo>
                  <a:pt x="32003" y="419100"/>
                </a:lnTo>
                <a:lnTo>
                  <a:pt x="21847" y="421231"/>
                </a:lnTo>
                <a:lnTo>
                  <a:pt x="13620" y="427005"/>
                </a:lnTo>
                <a:lnTo>
                  <a:pt x="8108" y="435494"/>
                </a:lnTo>
                <a:lnTo>
                  <a:pt x="6095" y="445770"/>
                </a:lnTo>
                <a:lnTo>
                  <a:pt x="8227" y="455926"/>
                </a:lnTo>
                <a:lnTo>
                  <a:pt x="14001" y="464153"/>
                </a:lnTo>
                <a:lnTo>
                  <a:pt x="22490" y="469665"/>
                </a:lnTo>
                <a:lnTo>
                  <a:pt x="32765" y="471678"/>
                </a:lnTo>
                <a:lnTo>
                  <a:pt x="42922" y="469546"/>
                </a:lnTo>
                <a:lnTo>
                  <a:pt x="51149" y="463772"/>
                </a:lnTo>
                <a:lnTo>
                  <a:pt x="56661" y="455283"/>
                </a:lnTo>
                <a:lnTo>
                  <a:pt x="58673" y="445008"/>
                </a:lnTo>
                <a:close/>
              </a:path>
              <a:path w="120650" h="4979035">
                <a:moveTo>
                  <a:pt x="60197" y="550164"/>
                </a:moveTo>
                <a:lnTo>
                  <a:pt x="57745" y="539900"/>
                </a:lnTo>
                <a:lnTo>
                  <a:pt x="52006" y="531495"/>
                </a:lnTo>
                <a:lnTo>
                  <a:pt x="43695" y="525946"/>
                </a:lnTo>
                <a:lnTo>
                  <a:pt x="33527" y="524256"/>
                </a:lnTo>
                <a:lnTo>
                  <a:pt x="23371" y="526387"/>
                </a:lnTo>
                <a:lnTo>
                  <a:pt x="15144" y="532161"/>
                </a:lnTo>
                <a:lnTo>
                  <a:pt x="9632" y="540650"/>
                </a:lnTo>
                <a:lnTo>
                  <a:pt x="7619" y="550926"/>
                </a:lnTo>
                <a:lnTo>
                  <a:pt x="9751" y="561070"/>
                </a:lnTo>
                <a:lnTo>
                  <a:pt x="15525" y="569214"/>
                </a:lnTo>
                <a:lnTo>
                  <a:pt x="24014" y="574500"/>
                </a:lnTo>
                <a:lnTo>
                  <a:pt x="34289" y="576072"/>
                </a:lnTo>
                <a:lnTo>
                  <a:pt x="44446" y="574059"/>
                </a:lnTo>
                <a:lnTo>
                  <a:pt x="52673" y="568547"/>
                </a:lnTo>
                <a:lnTo>
                  <a:pt x="58185" y="560320"/>
                </a:lnTo>
                <a:lnTo>
                  <a:pt x="60197" y="550164"/>
                </a:lnTo>
                <a:close/>
              </a:path>
              <a:path w="120650" h="4979035">
                <a:moveTo>
                  <a:pt x="60959" y="654558"/>
                </a:moveTo>
                <a:lnTo>
                  <a:pt x="58947" y="644401"/>
                </a:lnTo>
                <a:lnTo>
                  <a:pt x="53435" y="636174"/>
                </a:lnTo>
                <a:lnTo>
                  <a:pt x="45208" y="630662"/>
                </a:lnTo>
                <a:lnTo>
                  <a:pt x="35051" y="628650"/>
                </a:lnTo>
                <a:lnTo>
                  <a:pt x="24788" y="631102"/>
                </a:lnTo>
                <a:lnTo>
                  <a:pt x="16382" y="636841"/>
                </a:lnTo>
                <a:lnTo>
                  <a:pt x="10834" y="645152"/>
                </a:lnTo>
                <a:lnTo>
                  <a:pt x="9143" y="655320"/>
                </a:lnTo>
                <a:lnTo>
                  <a:pt x="11275" y="665476"/>
                </a:lnTo>
                <a:lnTo>
                  <a:pt x="17049" y="673703"/>
                </a:lnTo>
                <a:lnTo>
                  <a:pt x="25538" y="679215"/>
                </a:lnTo>
                <a:lnTo>
                  <a:pt x="35813" y="681228"/>
                </a:lnTo>
                <a:lnTo>
                  <a:pt x="45636" y="679096"/>
                </a:lnTo>
                <a:lnTo>
                  <a:pt x="53816" y="673322"/>
                </a:lnTo>
                <a:lnTo>
                  <a:pt x="59281" y="664833"/>
                </a:lnTo>
                <a:lnTo>
                  <a:pt x="60959" y="654558"/>
                </a:lnTo>
                <a:close/>
              </a:path>
              <a:path w="120650" h="4979035">
                <a:moveTo>
                  <a:pt x="62483" y="759714"/>
                </a:moveTo>
                <a:lnTo>
                  <a:pt x="60352" y="749557"/>
                </a:lnTo>
                <a:lnTo>
                  <a:pt x="54578" y="741330"/>
                </a:lnTo>
                <a:lnTo>
                  <a:pt x="46089" y="735818"/>
                </a:lnTo>
                <a:lnTo>
                  <a:pt x="35813" y="733806"/>
                </a:lnTo>
                <a:lnTo>
                  <a:pt x="25669" y="735937"/>
                </a:lnTo>
                <a:lnTo>
                  <a:pt x="17525" y="741711"/>
                </a:lnTo>
                <a:lnTo>
                  <a:pt x="12239" y="750200"/>
                </a:lnTo>
                <a:lnTo>
                  <a:pt x="10667" y="760476"/>
                </a:lnTo>
                <a:lnTo>
                  <a:pt x="12680" y="770632"/>
                </a:lnTo>
                <a:lnTo>
                  <a:pt x="18192" y="778859"/>
                </a:lnTo>
                <a:lnTo>
                  <a:pt x="26419" y="784371"/>
                </a:lnTo>
                <a:lnTo>
                  <a:pt x="36575" y="786384"/>
                </a:lnTo>
                <a:lnTo>
                  <a:pt x="46839" y="783931"/>
                </a:lnTo>
                <a:lnTo>
                  <a:pt x="55244" y="778192"/>
                </a:lnTo>
                <a:lnTo>
                  <a:pt x="60793" y="769881"/>
                </a:lnTo>
                <a:lnTo>
                  <a:pt x="62483" y="759714"/>
                </a:lnTo>
                <a:close/>
              </a:path>
              <a:path w="120650" h="4979035">
                <a:moveTo>
                  <a:pt x="64007" y="864108"/>
                </a:moveTo>
                <a:lnTo>
                  <a:pt x="61876" y="853951"/>
                </a:lnTo>
                <a:lnTo>
                  <a:pt x="56102" y="845724"/>
                </a:lnTo>
                <a:lnTo>
                  <a:pt x="47613" y="840212"/>
                </a:lnTo>
                <a:lnTo>
                  <a:pt x="37337" y="838200"/>
                </a:lnTo>
                <a:lnTo>
                  <a:pt x="27181" y="840652"/>
                </a:lnTo>
                <a:lnTo>
                  <a:pt x="18954" y="846391"/>
                </a:lnTo>
                <a:lnTo>
                  <a:pt x="13442" y="854702"/>
                </a:lnTo>
                <a:lnTo>
                  <a:pt x="11429" y="864870"/>
                </a:lnTo>
                <a:lnTo>
                  <a:pt x="13882" y="875026"/>
                </a:lnTo>
                <a:lnTo>
                  <a:pt x="19621" y="883253"/>
                </a:lnTo>
                <a:lnTo>
                  <a:pt x="27932" y="888765"/>
                </a:lnTo>
                <a:lnTo>
                  <a:pt x="38099" y="890778"/>
                </a:lnTo>
                <a:lnTo>
                  <a:pt x="48256" y="888646"/>
                </a:lnTo>
                <a:lnTo>
                  <a:pt x="56483" y="882872"/>
                </a:lnTo>
                <a:lnTo>
                  <a:pt x="61995" y="874383"/>
                </a:lnTo>
                <a:lnTo>
                  <a:pt x="64007" y="864108"/>
                </a:lnTo>
                <a:close/>
              </a:path>
              <a:path w="120650" h="4979035">
                <a:moveTo>
                  <a:pt x="65531" y="969264"/>
                </a:moveTo>
                <a:lnTo>
                  <a:pt x="63400" y="959107"/>
                </a:lnTo>
                <a:lnTo>
                  <a:pt x="57626" y="950880"/>
                </a:lnTo>
                <a:lnTo>
                  <a:pt x="49137" y="945368"/>
                </a:lnTo>
                <a:lnTo>
                  <a:pt x="38861" y="943356"/>
                </a:lnTo>
                <a:lnTo>
                  <a:pt x="28705" y="945487"/>
                </a:lnTo>
                <a:lnTo>
                  <a:pt x="20478" y="951261"/>
                </a:lnTo>
                <a:lnTo>
                  <a:pt x="14966" y="959750"/>
                </a:lnTo>
                <a:lnTo>
                  <a:pt x="12953" y="970026"/>
                </a:lnTo>
                <a:lnTo>
                  <a:pt x="15406" y="980182"/>
                </a:lnTo>
                <a:lnTo>
                  <a:pt x="21145" y="988409"/>
                </a:lnTo>
                <a:lnTo>
                  <a:pt x="29456" y="993921"/>
                </a:lnTo>
                <a:lnTo>
                  <a:pt x="39623" y="995934"/>
                </a:lnTo>
                <a:lnTo>
                  <a:pt x="49780" y="993481"/>
                </a:lnTo>
                <a:lnTo>
                  <a:pt x="58007" y="987742"/>
                </a:lnTo>
                <a:lnTo>
                  <a:pt x="63519" y="979431"/>
                </a:lnTo>
                <a:lnTo>
                  <a:pt x="65531" y="969264"/>
                </a:lnTo>
                <a:close/>
              </a:path>
              <a:path w="120650" h="4979035">
                <a:moveTo>
                  <a:pt x="67055" y="1073658"/>
                </a:moveTo>
                <a:lnTo>
                  <a:pt x="64924" y="1063501"/>
                </a:lnTo>
                <a:lnTo>
                  <a:pt x="59150" y="1055274"/>
                </a:lnTo>
                <a:lnTo>
                  <a:pt x="50661" y="1049762"/>
                </a:lnTo>
                <a:lnTo>
                  <a:pt x="40385" y="1047750"/>
                </a:lnTo>
                <a:lnTo>
                  <a:pt x="30229" y="1050202"/>
                </a:lnTo>
                <a:lnTo>
                  <a:pt x="22002" y="1055941"/>
                </a:lnTo>
                <a:lnTo>
                  <a:pt x="16490" y="1064252"/>
                </a:lnTo>
                <a:lnTo>
                  <a:pt x="14477" y="1074420"/>
                </a:lnTo>
                <a:lnTo>
                  <a:pt x="16930" y="1084683"/>
                </a:lnTo>
                <a:lnTo>
                  <a:pt x="22669" y="1093089"/>
                </a:lnTo>
                <a:lnTo>
                  <a:pt x="30980" y="1098637"/>
                </a:lnTo>
                <a:lnTo>
                  <a:pt x="41147" y="1100328"/>
                </a:lnTo>
                <a:lnTo>
                  <a:pt x="51304" y="1098196"/>
                </a:lnTo>
                <a:lnTo>
                  <a:pt x="59531" y="1092422"/>
                </a:lnTo>
                <a:lnTo>
                  <a:pt x="65043" y="1083933"/>
                </a:lnTo>
                <a:lnTo>
                  <a:pt x="67055" y="1073658"/>
                </a:lnTo>
                <a:close/>
              </a:path>
              <a:path w="120650" h="4979035">
                <a:moveTo>
                  <a:pt x="68579" y="1178814"/>
                </a:moveTo>
                <a:lnTo>
                  <a:pt x="66448" y="1168657"/>
                </a:lnTo>
                <a:lnTo>
                  <a:pt x="60674" y="1160430"/>
                </a:lnTo>
                <a:lnTo>
                  <a:pt x="52185" y="1154918"/>
                </a:lnTo>
                <a:lnTo>
                  <a:pt x="41909" y="1152906"/>
                </a:lnTo>
                <a:lnTo>
                  <a:pt x="31753" y="1155037"/>
                </a:lnTo>
                <a:lnTo>
                  <a:pt x="23526" y="1160811"/>
                </a:lnTo>
                <a:lnTo>
                  <a:pt x="18014" y="1169300"/>
                </a:lnTo>
                <a:lnTo>
                  <a:pt x="16001" y="1179576"/>
                </a:lnTo>
                <a:lnTo>
                  <a:pt x="18133" y="1189732"/>
                </a:lnTo>
                <a:lnTo>
                  <a:pt x="23907" y="1197959"/>
                </a:lnTo>
                <a:lnTo>
                  <a:pt x="32396" y="1203471"/>
                </a:lnTo>
                <a:lnTo>
                  <a:pt x="42671" y="1205484"/>
                </a:lnTo>
                <a:lnTo>
                  <a:pt x="52828" y="1203352"/>
                </a:lnTo>
                <a:lnTo>
                  <a:pt x="61055" y="1197578"/>
                </a:lnTo>
                <a:lnTo>
                  <a:pt x="66567" y="1189089"/>
                </a:lnTo>
                <a:lnTo>
                  <a:pt x="68579" y="1178814"/>
                </a:lnTo>
                <a:close/>
              </a:path>
              <a:path w="120650" h="4979035">
                <a:moveTo>
                  <a:pt x="70103" y="1283970"/>
                </a:moveTo>
                <a:lnTo>
                  <a:pt x="70103" y="1283208"/>
                </a:lnTo>
                <a:lnTo>
                  <a:pt x="67972" y="1273063"/>
                </a:lnTo>
                <a:lnTo>
                  <a:pt x="62198" y="1264920"/>
                </a:lnTo>
                <a:lnTo>
                  <a:pt x="53709" y="1259633"/>
                </a:lnTo>
                <a:lnTo>
                  <a:pt x="43433" y="1258062"/>
                </a:lnTo>
                <a:lnTo>
                  <a:pt x="33277" y="1260074"/>
                </a:lnTo>
                <a:lnTo>
                  <a:pt x="25050" y="1265586"/>
                </a:lnTo>
                <a:lnTo>
                  <a:pt x="19538" y="1273813"/>
                </a:lnTo>
                <a:lnTo>
                  <a:pt x="17525" y="1283970"/>
                </a:lnTo>
                <a:lnTo>
                  <a:pt x="19657" y="1294233"/>
                </a:lnTo>
                <a:lnTo>
                  <a:pt x="25431" y="1302639"/>
                </a:lnTo>
                <a:lnTo>
                  <a:pt x="33920" y="1308187"/>
                </a:lnTo>
                <a:lnTo>
                  <a:pt x="44195" y="1309878"/>
                </a:lnTo>
                <a:lnTo>
                  <a:pt x="54352" y="1307865"/>
                </a:lnTo>
                <a:lnTo>
                  <a:pt x="62579" y="1302353"/>
                </a:lnTo>
                <a:lnTo>
                  <a:pt x="68091" y="1294126"/>
                </a:lnTo>
                <a:lnTo>
                  <a:pt x="70103" y="1283970"/>
                </a:lnTo>
                <a:close/>
              </a:path>
              <a:path w="120650" h="4979035">
                <a:moveTo>
                  <a:pt x="71627" y="1388364"/>
                </a:moveTo>
                <a:lnTo>
                  <a:pt x="69175" y="1378207"/>
                </a:lnTo>
                <a:lnTo>
                  <a:pt x="63436" y="1369980"/>
                </a:lnTo>
                <a:lnTo>
                  <a:pt x="55125" y="1364468"/>
                </a:lnTo>
                <a:lnTo>
                  <a:pt x="44957" y="1362456"/>
                </a:lnTo>
                <a:lnTo>
                  <a:pt x="34801" y="1364587"/>
                </a:lnTo>
                <a:lnTo>
                  <a:pt x="26574" y="1370361"/>
                </a:lnTo>
                <a:lnTo>
                  <a:pt x="21062" y="1378850"/>
                </a:lnTo>
                <a:lnTo>
                  <a:pt x="19049" y="1389126"/>
                </a:lnTo>
                <a:lnTo>
                  <a:pt x="21181" y="1399282"/>
                </a:lnTo>
                <a:lnTo>
                  <a:pt x="26955" y="1407509"/>
                </a:lnTo>
                <a:lnTo>
                  <a:pt x="35444" y="1413021"/>
                </a:lnTo>
                <a:lnTo>
                  <a:pt x="45719" y="1415034"/>
                </a:lnTo>
                <a:lnTo>
                  <a:pt x="55876" y="1412902"/>
                </a:lnTo>
                <a:lnTo>
                  <a:pt x="64103" y="1407128"/>
                </a:lnTo>
                <a:lnTo>
                  <a:pt x="69615" y="1398639"/>
                </a:lnTo>
                <a:lnTo>
                  <a:pt x="71627" y="1388364"/>
                </a:lnTo>
                <a:close/>
              </a:path>
              <a:path w="120650" h="4979035">
                <a:moveTo>
                  <a:pt x="73151" y="1493520"/>
                </a:moveTo>
                <a:lnTo>
                  <a:pt x="70699" y="1483256"/>
                </a:lnTo>
                <a:lnTo>
                  <a:pt x="64960" y="1474851"/>
                </a:lnTo>
                <a:lnTo>
                  <a:pt x="56649" y="1469302"/>
                </a:lnTo>
                <a:lnTo>
                  <a:pt x="46481" y="1467612"/>
                </a:lnTo>
                <a:lnTo>
                  <a:pt x="36325" y="1469743"/>
                </a:lnTo>
                <a:lnTo>
                  <a:pt x="28098" y="1475517"/>
                </a:lnTo>
                <a:lnTo>
                  <a:pt x="22586" y="1484006"/>
                </a:lnTo>
                <a:lnTo>
                  <a:pt x="20573" y="1494282"/>
                </a:lnTo>
                <a:lnTo>
                  <a:pt x="22705" y="1504438"/>
                </a:lnTo>
                <a:lnTo>
                  <a:pt x="28479" y="1512665"/>
                </a:lnTo>
                <a:lnTo>
                  <a:pt x="36968" y="1518177"/>
                </a:lnTo>
                <a:lnTo>
                  <a:pt x="47243" y="1520190"/>
                </a:lnTo>
                <a:lnTo>
                  <a:pt x="57400" y="1517737"/>
                </a:lnTo>
                <a:lnTo>
                  <a:pt x="65627" y="1511998"/>
                </a:lnTo>
                <a:lnTo>
                  <a:pt x="71139" y="1503687"/>
                </a:lnTo>
                <a:lnTo>
                  <a:pt x="73151" y="1493520"/>
                </a:lnTo>
                <a:close/>
              </a:path>
              <a:path w="120650" h="4979035">
                <a:moveTo>
                  <a:pt x="73913" y="1597914"/>
                </a:moveTo>
                <a:lnTo>
                  <a:pt x="71901" y="1587757"/>
                </a:lnTo>
                <a:lnTo>
                  <a:pt x="66389" y="1579530"/>
                </a:lnTo>
                <a:lnTo>
                  <a:pt x="58162" y="1574018"/>
                </a:lnTo>
                <a:lnTo>
                  <a:pt x="48005" y="1572006"/>
                </a:lnTo>
                <a:lnTo>
                  <a:pt x="37742" y="1574458"/>
                </a:lnTo>
                <a:lnTo>
                  <a:pt x="29336" y="1580197"/>
                </a:lnTo>
                <a:lnTo>
                  <a:pt x="23788" y="1588508"/>
                </a:lnTo>
                <a:lnTo>
                  <a:pt x="22097" y="1598676"/>
                </a:lnTo>
                <a:lnTo>
                  <a:pt x="24229" y="1608832"/>
                </a:lnTo>
                <a:lnTo>
                  <a:pt x="30003" y="1617059"/>
                </a:lnTo>
                <a:lnTo>
                  <a:pt x="38492" y="1622571"/>
                </a:lnTo>
                <a:lnTo>
                  <a:pt x="48767" y="1624584"/>
                </a:lnTo>
                <a:lnTo>
                  <a:pt x="58912" y="1622452"/>
                </a:lnTo>
                <a:lnTo>
                  <a:pt x="67055" y="1616678"/>
                </a:lnTo>
                <a:lnTo>
                  <a:pt x="72342" y="1608189"/>
                </a:lnTo>
                <a:lnTo>
                  <a:pt x="73913" y="1597914"/>
                </a:lnTo>
                <a:close/>
              </a:path>
              <a:path w="120650" h="4979035">
                <a:moveTo>
                  <a:pt x="75437" y="1703070"/>
                </a:moveTo>
                <a:lnTo>
                  <a:pt x="73425" y="1692913"/>
                </a:lnTo>
                <a:lnTo>
                  <a:pt x="67913" y="1684686"/>
                </a:lnTo>
                <a:lnTo>
                  <a:pt x="59686" y="1679174"/>
                </a:lnTo>
                <a:lnTo>
                  <a:pt x="49529" y="1677162"/>
                </a:lnTo>
                <a:lnTo>
                  <a:pt x="39266" y="1679293"/>
                </a:lnTo>
                <a:lnTo>
                  <a:pt x="30860" y="1685067"/>
                </a:lnTo>
                <a:lnTo>
                  <a:pt x="25312" y="1693556"/>
                </a:lnTo>
                <a:lnTo>
                  <a:pt x="23621" y="1703832"/>
                </a:lnTo>
                <a:lnTo>
                  <a:pt x="25741" y="1713988"/>
                </a:lnTo>
                <a:lnTo>
                  <a:pt x="31432" y="1722215"/>
                </a:lnTo>
                <a:lnTo>
                  <a:pt x="39695" y="1727727"/>
                </a:lnTo>
                <a:lnTo>
                  <a:pt x="49529" y="1729740"/>
                </a:lnTo>
                <a:lnTo>
                  <a:pt x="59793" y="1727287"/>
                </a:lnTo>
                <a:lnTo>
                  <a:pt x="68198" y="1721548"/>
                </a:lnTo>
                <a:lnTo>
                  <a:pt x="73747" y="1713237"/>
                </a:lnTo>
                <a:lnTo>
                  <a:pt x="75437" y="1703070"/>
                </a:lnTo>
                <a:close/>
              </a:path>
              <a:path w="120650" h="4979035">
                <a:moveTo>
                  <a:pt x="76961" y="1807464"/>
                </a:moveTo>
                <a:lnTo>
                  <a:pt x="74830" y="1797307"/>
                </a:lnTo>
                <a:lnTo>
                  <a:pt x="69056" y="1789080"/>
                </a:lnTo>
                <a:lnTo>
                  <a:pt x="60567" y="1783568"/>
                </a:lnTo>
                <a:lnTo>
                  <a:pt x="50291" y="1781556"/>
                </a:lnTo>
                <a:lnTo>
                  <a:pt x="40147" y="1784008"/>
                </a:lnTo>
                <a:lnTo>
                  <a:pt x="32003" y="1789747"/>
                </a:lnTo>
                <a:lnTo>
                  <a:pt x="26717" y="1798058"/>
                </a:lnTo>
                <a:lnTo>
                  <a:pt x="25145" y="1808226"/>
                </a:lnTo>
                <a:lnTo>
                  <a:pt x="27158" y="1818382"/>
                </a:lnTo>
                <a:lnTo>
                  <a:pt x="32670" y="1826609"/>
                </a:lnTo>
                <a:lnTo>
                  <a:pt x="40897" y="1832121"/>
                </a:lnTo>
                <a:lnTo>
                  <a:pt x="51053" y="1834134"/>
                </a:lnTo>
                <a:lnTo>
                  <a:pt x="61317" y="1832002"/>
                </a:lnTo>
                <a:lnTo>
                  <a:pt x="69722" y="1826228"/>
                </a:lnTo>
                <a:lnTo>
                  <a:pt x="75271" y="1817739"/>
                </a:lnTo>
                <a:lnTo>
                  <a:pt x="76961" y="1807464"/>
                </a:lnTo>
                <a:close/>
              </a:path>
              <a:path w="120650" h="4979035">
                <a:moveTo>
                  <a:pt x="78485" y="1912620"/>
                </a:moveTo>
                <a:lnTo>
                  <a:pt x="76354" y="1902463"/>
                </a:lnTo>
                <a:lnTo>
                  <a:pt x="70580" y="1894236"/>
                </a:lnTo>
                <a:lnTo>
                  <a:pt x="62091" y="1888724"/>
                </a:lnTo>
                <a:lnTo>
                  <a:pt x="51815" y="1886712"/>
                </a:lnTo>
                <a:lnTo>
                  <a:pt x="41659" y="1888843"/>
                </a:lnTo>
                <a:lnTo>
                  <a:pt x="33432" y="1894617"/>
                </a:lnTo>
                <a:lnTo>
                  <a:pt x="27920" y="1903106"/>
                </a:lnTo>
                <a:lnTo>
                  <a:pt x="25907" y="1913382"/>
                </a:lnTo>
                <a:lnTo>
                  <a:pt x="28360" y="1923538"/>
                </a:lnTo>
                <a:lnTo>
                  <a:pt x="34099" y="1931765"/>
                </a:lnTo>
                <a:lnTo>
                  <a:pt x="42410" y="1937277"/>
                </a:lnTo>
                <a:lnTo>
                  <a:pt x="52577" y="1939290"/>
                </a:lnTo>
                <a:lnTo>
                  <a:pt x="62734" y="1936837"/>
                </a:lnTo>
                <a:lnTo>
                  <a:pt x="70961" y="1931098"/>
                </a:lnTo>
                <a:lnTo>
                  <a:pt x="76473" y="1922787"/>
                </a:lnTo>
                <a:lnTo>
                  <a:pt x="78485" y="1912620"/>
                </a:lnTo>
                <a:close/>
              </a:path>
              <a:path w="120650" h="4979035">
                <a:moveTo>
                  <a:pt x="80009" y="2017014"/>
                </a:moveTo>
                <a:lnTo>
                  <a:pt x="77878" y="2006857"/>
                </a:lnTo>
                <a:lnTo>
                  <a:pt x="72104" y="1998630"/>
                </a:lnTo>
                <a:lnTo>
                  <a:pt x="63615" y="1993118"/>
                </a:lnTo>
                <a:lnTo>
                  <a:pt x="53339" y="1991106"/>
                </a:lnTo>
                <a:lnTo>
                  <a:pt x="43183" y="1993558"/>
                </a:lnTo>
                <a:lnTo>
                  <a:pt x="34956" y="1999297"/>
                </a:lnTo>
                <a:lnTo>
                  <a:pt x="29444" y="2007608"/>
                </a:lnTo>
                <a:lnTo>
                  <a:pt x="27431" y="2017776"/>
                </a:lnTo>
                <a:lnTo>
                  <a:pt x="29884" y="2028039"/>
                </a:lnTo>
                <a:lnTo>
                  <a:pt x="35623" y="2036445"/>
                </a:lnTo>
                <a:lnTo>
                  <a:pt x="43934" y="2041993"/>
                </a:lnTo>
                <a:lnTo>
                  <a:pt x="54101" y="2043684"/>
                </a:lnTo>
                <a:lnTo>
                  <a:pt x="64258" y="2041552"/>
                </a:lnTo>
                <a:lnTo>
                  <a:pt x="72485" y="2035778"/>
                </a:lnTo>
                <a:lnTo>
                  <a:pt x="77997" y="2027289"/>
                </a:lnTo>
                <a:lnTo>
                  <a:pt x="80009" y="2017014"/>
                </a:lnTo>
                <a:close/>
              </a:path>
              <a:path w="120650" h="4979035">
                <a:moveTo>
                  <a:pt x="81533" y="2122170"/>
                </a:moveTo>
                <a:lnTo>
                  <a:pt x="79402" y="2112013"/>
                </a:lnTo>
                <a:lnTo>
                  <a:pt x="73628" y="2103786"/>
                </a:lnTo>
                <a:lnTo>
                  <a:pt x="65139" y="2098274"/>
                </a:lnTo>
                <a:lnTo>
                  <a:pt x="54863" y="2096262"/>
                </a:lnTo>
                <a:lnTo>
                  <a:pt x="44707" y="2098393"/>
                </a:lnTo>
                <a:lnTo>
                  <a:pt x="36480" y="2104167"/>
                </a:lnTo>
                <a:lnTo>
                  <a:pt x="30968" y="2112656"/>
                </a:lnTo>
                <a:lnTo>
                  <a:pt x="28955" y="2122932"/>
                </a:lnTo>
                <a:lnTo>
                  <a:pt x="31408" y="2133088"/>
                </a:lnTo>
                <a:lnTo>
                  <a:pt x="37147" y="2141315"/>
                </a:lnTo>
                <a:lnTo>
                  <a:pt x="45458" y="2146827"/>
                </a:lnTo>
                <a:lnTo>
                  <a:pt x="55625" y="2148840"/>
                </a:lnTo>
                <a:lnTo>
                  <a:pt x="65782" y="2146708"/>
                </a:lnTo>
                <a:lnTo>
                  <a:pt x="74009" y="2140934"/>
                </a:lnTo>
                <a:lnTo>
                  <a:pt x="79521" y="2132445"/>
                </a:lnTo>
                <a:lnTo>
                  <a:pt x="81533" y="2122170"/>
                </a:lnTo>
                <a:close/>
              </a:path>
              <a:path w="120650" h="4979035">
                <a:moveTo>
                  <a:pt x="83057" y="2227326"/>
                </a:moveTo>
                <a:lnTo>
                  <a:pt x="83057" y="2226564"/>
                </a:lnTo>
                <a:lnTo>
                  <a:pt x="80926" y="2216419"/>
                </a:lnTo>
                <a:lnTo>
                  <a:pt x="75152" y="2208276"/>
                </a:lnTo>
                <a:lnTo>
                  <a:pt x="66663" y="2202989"/>
                </a:lnTo>
                <a:lnTo>
                  <a:pt x="56387" y="2201418"/>
                </a:lnTo>
                <a:lnTo>
                  <a:pt x="46231" y="2203430"/>
                </a:lnTo>
                <a:lnTo>
                  <a:pt x="38004" y="2208942"/>
                </a:lnTo>
                <a:lnTo>
                  <a:pt x="32492" y="2217169"/>
                </a:lnTo>
                <a:lnTo>
                  <a:pt x="30479" y="2227326"/>
                </a:lnTo>
                <a:lnTo>
                  <a:pt x="32611" y="2237589"/>
                </a:lnTo>
                <a:lnTo>
                  <a:pt x="38385" y="2245995"/>
                </a:lnTo>
                <a:lnTo>
                  <a:pt x="46874" y="2251543"/>
                </a:lnTo>
                <a:lnTo>
                  <a:pt x="57149" y="2253234"/>
                </a:lnTo>
                <a:lnTo>
                  <a:pt x="67306" y="2251221"/>
                </a:lnTo>
                <a:lnTo>
                  <a:pt x="75533" y="2245709"/>
                </a:lnTo>
                <a:lnTo>
                  <a:pt x="81045" y="2237482"/>
                </a:lnTo>
                <a:lnTo>
                  <a:pt x="83057" y="2227326"/>
                </a:lnTo>
                <a:close/>
              </a:path>
              <a:path w="120650" h="4979035">
                <a:moveTo>
                  <a:pt x="84581" y="2331720"/>
                </a:moveTo>
                <a:lnTo>
                  <a:pt x="82450" y="2321563"/>
                </a:lnTo>
                <a:lnTo>
                  <a:pt x="76676" y="2313336"/>
                </a:lnTo>
                <a:lnTo>
                  <a:pt x="68187" y="2307824"/>
                </a:lnTo>
                <a:lnTo>
                  <a:pt x="57911" y="2305812"/>
                </a:lnTo>
                <a:lnTo>
                  <a:pt x="47755" y="2307943"/>
                </a:lnTo>
                <a:lnTo>
                  <a:pt x="39528" y="2313717"/>
                </a:lnTo>
                <a:lnTo>
                  <a:pt x="34016" y="2322206"/>
                </a:lnTo>
                <a:lnTo>
                  <a:pt x="32003" y="2332482"/>
                </a:lnTo>
                <a:lnTo>
                  <a:pt x="34135" y="2342638"/>
                </a:lnTo>
                <a:lnTo>
                  <a:pt x="39909" y="2350865"/>
                </a:lnTo>
                <a:lnTo>
                  <a:pt x="48398" y="2356377"/>
                </a:lnTo>
                <a:lnTo>
                  <a:pt x="58673" y="2358390"/>
                </a:lnTo>
                <a:lnTo>
                  <a:pt x="68830" y="2356258"/>
                </a:lnTo>
                <a:lnTo>
                  <a:pt x="77057" y="2350484"/>
                </a:lnTo>
                <a:lnTo>
                  <a:pt x="82569" y="2341995"/>
                </a:lnTo>
                <a:lnTo>
                  <a:pt x="84581" y="2331720"/>
                </a:lnTo>
                <a:close/>
              </a:path>
              <a:path w="120650" h="4979035">
                <a:moveTo>
                  <a:pt x="86105" y="2436876"/>
                </a:moveTo>
                <a:lnTo>
                  <a:pt x="83653" y="2426612"/>
                </a:lnTo>
                <a:lnTo>
                  <a:pt x="77914" y="2418207"/>
                </a:lnTo>
                <a:lnTo>
                  <a:pt x="69603" y="2412658"/>
                </a:lnTo>
                <a:lnTo>
                  <a:pt x="59435" y="2410968"/>
                </a:lnTo>
                <a:lnTo>
                  <a:pt x="49279" y="2413099"/>
                </a:lnTo>
                <a:lnTo>
                  <a:pt x="41052" y="2418873"/>
                </a:lnTo>
                <a:lnTo>
                  <a:pt x="35540" y="2427362"/>
                </a:lnTo>
                <a:lnTo>
                  <a:pt x="33527" y="2437638"/>
                </a:lnTo>
                <a:lnTo>
                  <a:pt x="35659" y="2447794"/>
                </a:lnTo>
                <a:lnTo>
                  <a:pt x="41433" y="2456021"/>
                </a:lnTo>
                <a:lnTo>
                  <a:pt x="49922" y="2461533"/>
                </a:lnTo>
                <a:lnTo>
                  <a:pt x="60197" y="2463546"/>
                </a:lnTo>
                <a:lnTo>
                  <a:pt x="70354" y="2461093"/>
                </a:lnTo>
                <a:lnTo>
                  <a:pt x="78581" y="2455354"/>
                </a:lnTo>
                <a:lnTo>
                  <a:pt x="84093" y="2447043"/>
                </a:lnTo>
                <a:lnTo>
                  <a:pt x="86105" y="2436876"/>
                </a:lnTo>
                <a:close/>
              </a:path>
              <a:path w="120650" h="4979035">
                <a:moveTo>
                  <a:pt x="87629" y="2541270"/>
                </a:moveTo>
                <a:lnTo>
                  <a:pt x="85177" y="2531113"/>
                </a:lnTo>
                <a:lnTo>
                  <a:pt x="79438" y="2522886"/>
                </a:lnTo>
                <a:lnTo>
                  <a:pt x="71127" y="2517374"/>
                </a:lnTo>
                <a:lnTo>
                  <a:pt x="60959" y="2515362"/>
                </a:lnTo>
                <a:lnTo>
                  <a:pt x="50803" y="2517814"/>
                </a:lnTo>
                <a:lnTo>
                  <a:pt x="42576" y="2523553"/>
                </a:lnTo>
                <a:lnTo>
                  <a:pt x="37064" y="2531864"/>
                </a:lnTo>
                <a:lnTo>
                  <a:pt x="35051" y="2542032"/>
                </a:lnTo>
                <a:lnTo>
                  <a:pt x="37183" y="2552188"/>
                </a:lnTo>
                <a:lnTo>
                  <a:pt x="42957" y="2560415"/>
                </a:lnTo>
                <a:lnTo>
                  <a:pt x="51446" y="2565927"/>
                </a:lnTo>
                <a:lnTo>
                  <a:pt x="61721" y="2567940"/>
                </a:lnTo>
                <a:lnTo>
                  <a:pt x="71878" y="2565808"/>
                </a:lnTo>
                <a:lnTo>
                  <a:pt x="80105" y="2560034"/>
                </a:lnTo>
                <a:lnTo>
                  <a:pt x="85617" y="2551545"/>
                </a:lnTo>
                <a:lnTo>
                  <a:pt x="87629" y="2541270"/>
                </a:lnTo>
                <a:close/>
              </a:path>
              <a:path w="120650" h="4979035">
                <a:moveTo>
                  <a:pt x="88391" y="2646426"/>
                </a:moveTo>
                <a:lnTo>
                  <a:pt x="86379" y="2636269"/>
                </a:lnTo>
                <a:lnTo>
                  <a:pt x="80867" y="2628042"/>
                </a:lnTo>
                <a:lnTo>
                  <a:pt x="72640" y="2622530"/>
                </a:lnTo>
                <a:lnTo>
                  <a:pt x="62483" y="2620518"/>
                </a:lnTo>
                <a:lnTo>
                  <a:pt x="52220" y="2622649"/>
                </a:lnTo>
                <a:lnTo>
                  <a:pt x="43814" y="2628423"/>
                </a:lnTo>
                <a:lnTo>
                  <a:pt x="38266" y="2636912"/>
                </a:lnTo>
                <a:lnTo>
                  <a:pt x="36575" y="2647188"/>
                </a:lnTo>
                <a:lnTo>
                  <a:pt x="38707" y="2657344"/>
                </a:lnTo>
                <a:lnTo>
                  <a:pt x="44481" y="2665571"/>
                </a:lnTo>
                <a:lnTo>
                  <a:pt x="52970" y="2671083"/>
                </a:lnTo>
                <a:lnTo>
                  <a:pt x="63245" y="2673096"/>
                </a:lnTo>
                <a:lnTo>
                  <a:pt x="73390" y="2670643"/>
                </a:lnTo>
                <a:lnTo>
                  <a:pt x="81534" y="2664904"/>
                </a:lnTo>
                <a:lnTo>
                  <a:pt x="86820" y="2656593"/>
                </a:lnTo>
                <a:lnTo>
                  <a:pt x="88391" y="2646426"/>
                </a:lnTo>
                <a:close/>
              </a:path>
              <a:path w="120650" h="4979035">
                <a:moveTo>
                  <a:pt x="89916" y="2750820"/>
                </a:moveTo>
                <a:lnTo>
                  <a:pt x="87903" y="2740663"/>
                </a:lnTo>
                <a:lnTo>
                  <a:pt x="82391" y="2732436"/>
                </a:lnTo>
                <a:lnTo>
                  <a:pt x="74164" y="2726924"/>
                </a:lnTo>
                <a:lnTo>
                  <a:pt x="64007" y="2724912"/>
                </a:lnTo>
                <a:lnTo>
                  <a:pt x="53744" y="2727364"/>
                </a:lnTo>
                <a:lnTo>
                  <a:pt x="45338" y="2733103"/>
                </a:lnTo>
                <a:lnTo>
                  <a:pt x="39790" y="2741414"/>
                </a:lnTo>
                <a:lnTo>
                  <a:pt x="38099" y="2751582"/>
                </a:lnTo>
                <a:lnTo>
                  <a:pt x="40112" y="2761738"/>
                </a:lnTo>
                <a:lnTo>
                  <a:pt x="45624" y="2769965"/>
                </a:lnTo>
                <a:lnTo>
                  <a:pt x="53851" y="2775477"/>
                </a:lnTo>
                <a:lnTo>
                  <a:pt x="64007" y="2777490"/>
                </a:lnTo>
                <a:lnTo>
                  <a:pt x="74271" y="2775358"/>
                </a:lnTo>
                <a:lnTo>
                  <a:pt x="82677" y="2769584"/>
                </a:lnTo>
                <a:lnTo>
                  <a:pt x="88225" y="2761095"/>
                </a:lnTo>
                <a:lnTo>
                  <a:pt x="89916" y="2750820"/>
                </a:lnTo>
                <a:close/>
              </a:path>
              <a:path w="120650" h="4979035">
                <a:moveTo>
                  <a:pt x="91440" y="2855976"/>
                </a:moveTo>
                <a:lnTo>
                  <a:pt x="89308" y="2845819"/>
                </a:lnTo>
                <a:lnTo>
                  <a:pt x="83534" y="2837592"/>
                </a:lnTo>
                <a:lnTo>
                  <a:pt x="75045" y="2832080"/>
                </a:lnTo>
                <a:lnTo>
                  <a:pt x="64769" y="2830068"/>
                </a:lnTo>
                <a:lnTo>
                  <a:pt x="54625" y="2832199"/>
                </a:lnTo>
                <a:lnTo>
                  <a:pt x="46482" y="2837973"/>
                </a:lnTo>
                <a:lnTo>
                  <a:pt x="41195" y="2846462"/>
                </a:lnTo>
                <a:lnTo>
                  <a:pt x="39624" y="2856738"/>
                </a:lnTo>
                <a:lnTo>
                  <a:pt x="41636" y="2866894"/>
                </a:lnTo>
                <a:lnTo>
                  <a:pt x="47148" y="2875121"/>
                </a:lnTo>
                <a:lnTo>
                  <a:pt x="55375" y="2880633"/>
                </a:lnTo>
                <a:lnTo>
                  <a:pt x="65532" y="2882646"/>
                </a:lnTo>
                <a:lnTo>
                  <a:pt x="75795" y="2880193"/>
                </a:lnTo>
                <a:lnTo>
                  <a:pt x="84201" y="2874454"/>
                </a:lnTo>
                <a:lnTo>
                  <a:pt x="89749" y="2866143"/>
                </a:lnTo>
                <a:lnTo>
                  <a:pt x="91440" y="2855976"/>
                </a:lnTo>
                <a:close/>
              </a:path>
              <a:path w="120650" h="4979035">
                <a:moveTo>
                  <a:pt x="92964" y="2960370"/>
                </a:moveTo>
                <a:lnTo>
                  <a:pt x="90832" y="2950213"/>
                </a:lnTo>
                <a:lnTo>
                  <a:pt x="85058" y="2941986"/>
                </a:lnTo>
                <a:lnTo>
                  <a:pt x="76569" y="2936474"/>
                </a:lnTo>
                <a:lnTo>
                  <a:pt x="66294" y="2934462"/>
                </a:lnTo>
                <a:lnTo>
                  <a:pt x="56137" y="2936914"/>
                </a:lnTo>
                <a:lnTo>
                  <a:pt x="47910" y="2942653"/>
                </a:lnTo>
                <a:lnTo>
                  <a:pt x="42398" y="2950964"/>
                </a:lnTo>
                <a:lnTo>
                  <a:pt x="40386" y="2961132"/>
                </a:lnTo>
                <a:lnTo>
                  <a:pt x="42838" y="2971395"/>
                </a:lnTo>
                <a:lnTo>
                  <a:pt x="48577" y="2979801"/>
                </a:lnTo>
                <a:lnTo>
                  <a:pt x="56888" y="2985349"/>
                </a:lnTo>
                <a:lnTo>
                  <a:pt x="67056" y="2987040"/>
                </a:lnTo>
                <a:lnTo>
                  <a:pt x="77212" y="2984908"/>
                </a:lnTo>
                <a:lnTo>
                  <a:pt x="85439" y="2979134"/>
                </a:lnTo>
                <a:lnTo>
                  <a:pt x="90951" y="2970645"/>
                </a:lnTo>
                <a:lnTo>
                  <a:pt x="92964" y="2960370"/>
                </a:lnTo>
                <a:close/>
              </a:path>
              <a:path w="120650" h="4979035">
                <a:moveTo>
                  <a:pt x="94488" y="3065526"/>
                </a:moveTo>
                <a:lnTo>
                  <a:pt x="92356" y="3055369"/>
                </a:lnTo>
                <a:lnTo>
                  <a:pt x="86582" y="3047142"/>
                </a:lnTo>
                <a:lnTo>
                  <a:pt x="78093" y="3041630"/>
                </a:lnTo>
                <a:lnTo>
                  <a:pt x="67818" y="3039618"/>
                </a:lnTo>
                <a:lnTo>
                  <a:pt x="57661" y="3041749"/>
                </a:lnTo>
                <a:lnTo>
                  <a:pt x="49434" y="3047523"/>
                </a:lnTo>
                <a:lnTo>
                  <a:pt x="43922" y="3056012"/>
                </a:lnTo>
                <a:lnTo>
                  <a:pt x="41910" y="3066288"/>
                </a:lnTo>
                <a:lnTo>
                  <a:pt x="44362" y="3076444"/>
                </a:lnTo>
                <a:lnTo>
                  <a:pt x="50101" y="3084671"/>
                </a:lnTo>
                <a:lnTo>
                  <a:pt x="58412" y="3090183"/>
                </a:lnTo>
                <a:lnTo>
                  <a:pt x="68580" y="3092196"/>
                </a:lnTo>
                <a:lnTo>
                  <a:pt x="78736" y="3090064"/>
                </a:lnTo>
                <a:lnTo>
                  <a:pt x="86963" y="3084290"/>
                </a:lnTo>
                <a:lnTo>
                  <a:pt x="92475" y="3075801"/>
                </a:lnTo>
                <a:lnTo>
                  <a:pt x="94488" y="3065526"/>
                </a:lnTo>
                <a:close/>
              </a:path>
              <a:path w="120650" h="4979035">
                <a:moveTo>
                  <a:pt x="96012" y="3170682"/>
                </a:moveTo>
                <a:lnTo>
                  <a:pt x="96012" y="3169920"/>
                </a:lnTo>
                <a:lnTo>
                  <a:pt x="93880" y="3159775"/>
                </a:lnTo>
                <a:lnTo>
                  <a:pt x="88106" y="3151632"/>
                </a:lnTo>
                <a:lnTo>
                  <a:pt x="79617" y="3146345"/>
                </a:lnTo>
                <a:lnTo>
                  <a:pt x="69342" y="3144774"/>
                </a:lnTo>
                <a:lnTo>
                  <a:pt x="59185" y="3146786"/>
                </a:lnTo>
                <a:lnTo>
                  <a:pt x="50958" y="3152298"/>
                </a:lnTo>
                <a:lnTo>
                  <a:pt x="45446" y="3160525"/>
                </a:lnTo>
                <a:lnTo>
                  <a:pt x="43434" y="3170682"/>
                </a:lnTo>
                <a:lnTo>
                  <a:pt x="45565" y="3180945"/>
                </a:lnTo>
                <a:lnTo>
                  <a:pt x="51339" y="3189351"/>
                </a:lnTo>
                <a:lnTo>
                  <a:pt x="59828" y="3194899"/>
                </a:lnTo>
                <a:lnTo>
                  <a:pt x="70104" y="3196590"/>
                </a:lnTo>
                <a:lnTo>
                  <a:pt x="80260" y="3194577"/>
                </a:lnTo>
                <a:lnTo>
                  <a:pt x="88487" y="3189065"/>
                </a:lnTo>
                <a:lnTo>
                  <a:pt x="93999" y="3180838"/>
                </a:lnTo>
                <a:lnTo>
                  <a:pt x="96012" y="3170682"/>
                </a:lnTo>
                <a:close/>
              </a:path>
              <a:path w="120650" h="4979035">
                <a:moveTo>
                  <a:pt x="97536" y="3275076"/>
                </a:moveTo>
                <a:lnTo>
                  <a:pt x="95404" y="3264919"/>
                </a:lnTo>
                <a:lnTo>
                  <a:pt x="89630" y="3256692"/>
                </a:lnTo>
                <a:lnTo>
                  <a:pt x="81141" y="3251180"/>
                </a:lnTo>
                <a:lnTo>
                  <a:pt x="70866" y="3249168"/>
                </a:lnTo>
                <a:lnTo>
                  <a:pt x="60709" y="3251299"/>
                </a:lnTo>
                <a:lnTo>
                  <a:pt x="52482" y="3257073"/>
                </a:lnTo>
                <a:lnTo>
                  <a:pt x="46970" y="3265562"/>
                </a:lnTo>
                <a:lnTo>
                  <a:pt x="44958" y="3275838"/>
                </a:lnTo>
                <a:lnTo>
                  <a:pt x="47089" y="3285994"/>
                </a:lnTo>
                <a:lnTo>
                  <a:pt x="52863" y="3294221"/>
                </a:lnTo>
                <a:lnTo>
                  <a:pt x="61352" y="3299733"/>
                </a:lnTo>
                <a:lnTo>
                  <a:pt x="71628" y="3301746"/>
                </a:lnTo>
                <a:lnTo>
                  <a:pt x="81784" y="3299614"/>
                </a:lnTo>
                <a:lnTo>
                  <a:pt x="90011" y="3293840"/>
                </a:lnTo>
                <a:lnTo>
                  <a:pt x="95523" y="3285351"/>
                </a:lnTo>
                <a:lnTo>
                  <a:pt x="97536" y="3275076"/>
                </a:lnTo>
                <a:close/>
              </a:path>
              <a:path w="120650" h="4979035">
                <a:moveTo>
                  <a:pt x="99060" y="3380232"/>
                </a:moveTo>
                <a:lnTo>
                  <a:pt x="96928" y="3369968"/>
                </a:lnTo>
                <a:lnTo>
                  <a:pt x="91154" y="3361563"/>
                </a:lnTo>
                <a:lnTo>
                  <a:pt x="82665" y="3356014"/>
                </a:lnTo>
                <a:lnTo>
                  <a:pt x="72390" y="3354324"/>
                </a:lnTo>
                <a:lnTo>
                  <a:pt x="62233" y="3356455"/>
                </a:lnTo>
                <a:lnTo>
                  <a:pt x="54006" y="3362229"/>
                </a:lnTo>
                <a:lnTo>
                  <a:pt x="48494" y="3370718"/>
                </a:lnTo>
                <a:lnTo>
                  <a:pt x="46482" y="3380994"/>
                </a:lnTo>
                <a:lnTo>
                  <a:pt x="48613" y="3391150"/>
                </a:lnTo>
                <a:lnTo>
                  <a:pt x="54387" y="3399377"/>
                </a:lnTo>
                <a:lnTo>
                  <a:pt x="62876" y="3404889"/>
                </a:lnTo>
                <a:lnTo>
                  <a:pt x="73152" y="3406902"/>
                </a:lnTo>
                <a:lnTo>
                  <a:pt x="83308" y="3404449"/>
                </a:lnTo>
                <a:lnTo>
                  <a:pt x="91535" y="3398710"/>
                </a:lnTo>
                <a:lnTo>
                  <a:pt x="97047" y="3390399"/>
                </a:lnTo>
                <a:lnTo>
                  <a:pt x="99060" y="3380232"/>
                </a:lnTo>
                <a:close/>
              </a:path>
              <a:path w="120650" h="4979035">
                <a:moveTo>
                  <a:pt x="100584" y="3484626"/>
                </a:moveTo>
                <a:lnTo>
                  <a:pt x="98131" y="3474469"/>
                </a:lnTo>
                <a:lnTo>
                  <a:pt x="92392" y="3466242"/>
                </a:lnTo>
                <a:lnTo>
                  <a:pt x="84081" y="3460730"/>
                </a:lnTo>
                <a:lnTo>
                  <a:pt x="73914" y="3458718"/>
                </a:lnTo>
                <a:lnTo>
                  <a:pt x="63757" y="3461170"/>
                </a:lnTo>
                <a:lnTo>
                  <a:pt x="55530" y="3466909"/>
                </a:lnTo>
                <a:lnTo>
                  <a:pt x="50018" y="3475220"/>
                </a:lnTo>
                <a:lnTo>
                  <a:pt x="48006" y="3485388"/>
                </a:lnTo>
                <a:lnTo>
                  <a:pt x="50137" y="3495544"/>
                </a:lnTo>
                <a:lnTo>
                  <a:pt x="55911" y="3503771"/>
                </a:lnTo>
                <a:lnTo>
                  <a:pt x="64400" y="3509283"/>
                </a:lnTo>
                <a:lnTo>
                  <a:pt x="74676" y="3511296"/>
                </a:lnTo>
                <a:lnTo>
                  <a:pt x="84832" y="3509164"/>
                </a:lnTo>
                <a:lnTo>
                  <a:pt x="93059" y="3503390"/>
                </a:lnTo>
                <a:lnTo>
                  <a:pt x="98571" y="3494901"/>
                </a:lnTo>
                <a:lnTo>
                  <a:pt x="100584" y="3484626"/>
                </a:lnTo>
                <a:close/>
              </a:path>
              <a:path w="120650" h="4979035">
                <a:moveTo>
                  <a:pt x="102108" y="3589782"/>
                </a:moveTo>
                <a:lnTo>
                  <a:pt x="99655" y="3579625"/>
                </a:lnTo>
                <a:lnTo>
                  <a:pt x="93916" y="3571398"/>
                </a:lnTo>
                <a:lnTo>
                  <a:pt x="85605" y="3565886"/>
                </a:lnTo>
                <a:lnTo>
                  <a:pt x="75438" y="3563874"/>
                </a:lnTo>
                <a:lnTo>
                  <a:pt x="65281" y="3566005"/>
                </a:lnTo>
                <a:lnTo>
                  <a:pt x="57054" y="3571779"/>
                </a:lnTo>
                <a:lnTo>
                  <a:pt x="51542" y="3580268"/>
                </a:lnTo>
                <a:lnTo>
                  <a:pt x="49530" y="3590544"/>
                </a:lnTo>
                <a:lnTo>
                  <a:pt x="51661" y="3600700"/>
                </a:lnTo>
                <a:lnTo>
                  <a:pt x="57435" y="3608927"/>
                </a:lnTo>
                <a:lnTo>
                  <a:pt x="65924" y="3614439"/>
                </a:lnTo>
                <a:lnTo>
                  <a:pt x="76200" y="3616452"/>
                </a:lnTo>
                <a:lnTo>
                  <a:pt x="86356" y="3613999"/>
                </a:lnTo>
                <a:lnTo>
                  <a:pt x="94583" y="3608260"/>
                </a:lnTo>
                <a:lnTo>
                  <a:pt x="100095" y="3599949"/>
                </a:lnTo>
                <a:lnTo>
                  <a:pt x="102108" y="3589782"/>
                </a:lnTo>
                <a:close/>
              </a:path>
              <a:path w="120650" h="4979035">
                <a:moveTo>
                  <a:pt x="102870" y="3694176"/>
                </a:moveTo>
                <a:lnTo>
                  <a:pt x="100857" y="3684019"/>
                </a:lnTo>
                <a:lnTo>
                  <a:pt x="95345" y="3675792"/>
                </a:lnTo>
                <a:lnTo>
                  <a:pt x="87118" y="3670280"/>
                </a:lnTo>
                <a:lnTo>
                  <a:pt x="76962" y="3668268"/>
                </a:lnTo>
                <a:lnTo>
                  <a:pt x="66698" y="3670720"/>
                </a:lnTo>
                <a:lnTo>
                  <a:pt x="58293" y="3676459"/>
                </a:lnTo>
                <a:lnTo>
                  <a:pt x="52744" y="3684770"/>
                </a:lnTo>
                <a:lnTo>
                  <a:pt x="51054" y="3694938"/>
                </a:lnTo>
                <a:lnTo>
                  <a:pt x="53185" y="3705094"/>
                </a:lnTo>
                <a:lnTo>
                  <a:pt x="58959" y="3713321"/>
                </a:lnTo>
                <a:lnTo>
                  <a:pt x="67448" y="3718833"/>
                </a:lnTo>
                <a:lnTo>
                  <a:pt x="77724" y="3720846"/>
                </a:lnTo>
                <a:lnTo>
                  <a:pt x="87868" y="3718714"/>
                </a:lnTo>
                <a:lnTo>
                  <a:pt x="96012" y="3712940"/>
                </a:lnTo>
                <a:lnTo>
                  <a:pt x="101298" y="3704451"/>
                </a:lnTo>
                <a:lnTo>
                  <a:pt x="102870" y="3694176"/>
                </a:lnTo>
                <a:close/>
              </a:path>
              <a:path w="120650" h="4979035">
                <a:moveTo>
                  <a:pt x="104394" y="3799332"/>
                </a:moveTo>
                <a:lnTo>
                  <a:pt x="102274" y="3789175"/>
                </a:lnTo>
                <a:lnTo>
                  <a:pt x="96583" y="3780948"/>
                </a:lnTo>
                <a:lnTo>
                  <a:pt x="88320" y="3775436"/>
                </a:lnTo>
                <a:lnTo>
                  <a:pt x="78486" y="3773424"/>
                </a:lnTo>
                <a:lnTo>
                  <a:pt x="68222" y="3775555"/>
                </a:lnTo>
                <a:lnTo>
                  <a:pt x="59817" y="3781329"/>
                </a:lnTo>
                <a:lnTo>
                  <a:pt x="54268" y="3789818"/>
                </a:lnTo>
                <a:lnTo>
                  <a:pt x="52578" y="3800094"/>
                </a:lnTo>
                <a:lnTo>
                  <a:pt x="54590" y="3810250"/>
                </a:lnTo>
                <a:lnTo>
                  <a:pt x="60102" y="3818477"/>
                </a:lnTo>
                <a:lnTo>
                  <a:pt x="68329" y="3823989"/>
                </a:lnTo>
                <a:lnTo>
                  <a:pt x="78486" y="3826002"/>
                </a:lnTo>
                <a:lnTo>
                  <a:pt x="88749" y="3823549"/>
                </a:lnTo>
                <a:lnTo>
                  <a:pt x="97155" y="3817810"/>
                </a:lnTo>
                <a:lnTo>
                  <a:pt x="102703" y="3809499"/>
                </a:lnTo>
                <a:lnTo>
                  <a:pt x="104394" y="3799332"/>
                </a:lnTo>
                <a:close/>
              </a:path>
              <a:path w="120650" h="4979035">
                <a:moveTo>
                  <a:pt x="105918" y="3903726"/>
                </a:moveTo>
                <a:lnTo>
                  <a:pt x="103786" y="3893569"/>
                </a:lnTo>
                <a:lnTo>
                  <a:pt x="98012" y="3885342"/>
                </a:lnTo>
                <a:lnTo>
                  <a:pt x="89523" y="3879830"/>
                </a:lnTo>
                <a:lnTo>
                  <a:pt x="79248" y="3877818"/>
                </a:lnTo>
                <a:lnTo>
                  <a:pt x="69103" y="3880270"/>
                </a:lnTo>
                <a:lnTo>
                  <a:pt x="60960" y="3886009"/>
                </a:lnTo>
                <a:lnTo>
                  <a:pt x="55673" y="3894320"/>
                </a:lnTo>
                <a:lnTo>
                  <a:pt x="54102" y="3904488"/>
                </a:lnTo>
                <a:lnTo>
                  <a:pt x="56114" y="3914751"/>
                </a:lnTo>
                <a:lnTo>
                  <a:pt x="61626" y="3923157"/>
                </a:lnTo>
                <a:lnTo>
                  <a:pt x="69853" y="3928705"/>
                </a:lnTo>
                <a:lnTo>
                  <a:pt x="80010" y="3930396"/>
                </a:lnTo>
                <a:lnTo>
                  <a:pt x="90273" y="3928264"/>
                </a:lnTo>
                <a:lnTo>
                  <a:pt x="98679" y="3922490"/>
                </a:lnTo>
                <a:lnTo>
                  <a:pt x="104227" y="3914001"/>
                </a:lnTo>
                <a:lnTo>
                  <a:pt x="105918" y="3903726"/>
                </a:lnTo>
                <a:close/>
              </a:path>
              <a:path w="120650" h="4979035">
                <a:moveTo>
                  <a:pt x="107442" y="4008882"/>
                </a:moveTo>
                <a:lnTo>
                  <a:pt x="105310" y="3998725"/>
                </a:lnTo>
                <a:lnTo>
                  <a:pt x="99536" y="3990498"/>
                </a:lnTo>
                <a:lnTo>
                  <a:pt x="91047" y="3984986"/>
                </a:lnTo>
                <a:lnTo>
                  <a:pt x="80772" y="3982974"/>
                </a:lnTo>
                <a:lnTo>
                  <a:pt x="70615" y="3985105"/>
                </a:lnTo>
                <a:lnTo>
                  <a:pt x="62388" y="3990879"/>
                </a:lnTo>
                <a:lnTo>
                  <a:pt x="56876" y="3999368"/>
                </a:lnTo>
                <a:lnTo>
                  <a:pt x="54864" y="4009644"/>
                </a:lnTo>
                <a:lnTo>
                  <a:pt x="57316" y="4019800"/>
                </a:lnTo>
                <a:lnTo>
                  <a:pt x="63055" y="4028027"/>
                </a:lnTo>
                <a:lnTo>
                  <a:pt x="71366" y="4033539"/>
                </a:lnTo>
                <a:lnTo>
                  <a:pt x="81534" y="4035552"/>
                </a:lnTo>
                <a:lnTo>
                  <a:pt x="91690" y="4033420"/>
                </a:lnTo>
                <a:lnTo>
                  <a:pt x="99917" y="4027646"/>
                </a:lnTo>
                <a:lnTo>
                  <a:pt x="105429" y="4019157"/>
                </a:lnTo>
                <a:lnTo>
                  <a:pt x="107442" y="4008882"/>
                </a:lnTo>
                <a:close/>
              </a:path>
              <a:path w="120650" h="4979035">
                <a:moveTo>
                  <a:pt x="108966" y="4114038"/>
                </a:moveTo>
                <a:lnTo>
                  <a:pt x="108966" y="4113276"/>
                </a:lnTo>
                <a:lnTo>
                  <a:pt x="106834" y="4103131"/>
                </a:lnTo>
                <a:lnTo>
                  <a:pt x="101060" y="4094988"/>
                </a:lnTo>
                <a:lnTo>
                  <a:pt x="92571" y="4089701"/>
                </a:lnTo>
                <a:lnTo>
                  <a:pt x="82296" y="4088130"/>
                </a:lnTo>
                <a:lnTo>
                  <a:pt x="72139" y="4090142"/>
                </a:lnTo>
                <a:lnTo>
                  <a:pt x="63912" y="4095654"/>
                </a:lnTo>
                <a:lnTo>
                  <a:pt x="58400" y="4103881"/>
                </a:lnTo>
                <a:lnTo>
                  <a:pt x="56388" y="4114038"/>
                </a:lnTo>
                <a:lnTo>
                  <a:pt x="58840" y="4124301"/>
                </a:lnTo>
                <a:lnTo>
                  <a:pt x="64579" y="4132707"/>
                </a:lnTo>
                <a:lnTo>
                  <a:pt x="72890" y="4138255"/>
                </a:lnTo>
                <a:lnTo>
                  <a:pt x="83058" y="4139946"/>
                </a:lnTo>
                <a:lnTo>
                  <a:pt x="93214" y="4137933"/>
                </a:lnTo>
                <a:lnTo>
                  <a:pt x="101441" y="4132421"/>
                </a:lnTo>
                <a:lnTo>
                  <a:pt x="106953" y="4124194"/>
                </a:lnTo>
                <a:lnTo>
                  <a:pt x="108966" y="4114038"/>
                </a:lnTo>
                <a:close/>
              </a:path>
              <a:path w="120650" h="4979035">
                <a:moveTo>
                  <a:pt x="110490" y="4218432"/>
                </a:moveTo>
                <a:lnTo>
                  <a:pt x="108358" y="4208275"/>
                </a:lnTo>
                <a:lnTo>
                  <a:pt x="102584" y="4200048"/>
                </a:lnTo>
                <a:lnTo>
                  <a:pt x="94095" y="4194536"/>
                </a:lnTo>
                <a:lnTo>
                  <a:pt x="83820" y="4192524"/>
                </a:lnTo>
                <a:lnTo>
                  <a:pt x="73663" y="4194655"/>
                </a:lnTo>
                <a:lnTo>
                  <a:pt x="65436" y="4200429"/>
                </a:lnTo>
                <a:lnTo>
                  <a:pt x="59924" y="4208918"/>
                </a:lnTo>
                <a:lnTo>
                  <a:pt x="57912" y="4219194"/>
                </a:lnTo>
                <a:lnTo>
                  <a:pt x="60043" y="4229350"/>
                </a:lnTo>
                <a:lnTo>
                  <a:pt x="65817" y="4237577"/>
                </a:lnTo>
                <a:lnTo>
                  <a:pt x="74306" y="4243089"/>
                </a:lnTo>
                <a:lnTo>
                  <a:pt x="84582" y="4245102"/>
                </a:lnTo>
                <a:lnTo>
                  <a:pt x="94738" y="4242970"/>
                </a:lnTo>
                <a:lnTo>
                  <a:pt x="102965" y="4237196"/>
                </a:lnTo>
                <a:lnTo>
                  <a:pt x="108477" y="4228707"/>
                </a:lnTo>
                <a:lnTo>
                  <a:pt x="110490" y="4218432"/>
                </a:lnTo>
                <a:close/>
              </a:path>
              <a:path w="120650" h="4979035">
                <a:moveTo>
                  <a:pt x="112014" y="4323588"/>
                </a:moveTo>
                <a:lnTo>
                  <a:pt x="109882" y="4313324"/>
                </a:lnTo>
                <a:lnTo>
                  <a:pt x="104108" y="4304919"/>
                </a:lnTo>
                <a:lnTo>
                  <a:pt x="95619" y="4299370"/>
                </a:lnTo>
                <a:lnTo>
                  <a:pt x="85344" y="4297680"/>
                </a:lnTo>
                <a:lnTo>
                  <a:pt x="75187" y="4299811"/>
                </a:lnTo>
                <a:lnTo>
                  <a:pt x="66960" y="4305585"/>
                </a:lnTo>
                <a:lnTo>
                  <a:pt x="61448" y="4314074"/>
                </a:lnTo>
                <a:lnTo>
                  <a:pt x="59436" y="4324350"/>
                </a:lnTo>
                <a:lnTo>
                  <a:pt x="61567" y="4334506"/>
                </a:lnTo>
                <a:lnTo>
                  <a:pt x="67341" y="4342733"/>
                </a:lnTo>
                <a:lnTo>
                  <a:pt x="75830" y="4348245"/>
                </a:lnTo>
                <a:lnTo>
                  <a:pt x="86106" y="4350258"/>
                </a:lnTo>
                <a:lnTo>
                  <a:pt x="96262" y="4347805"/>
                </a:lnTo>
                <a:lnTo>
                  <a:pt x="104489" y="4342066"/>
                </a:lnTo>
                <a:lnTo>
                  <a:pt x="110001" y="4333755"/>
                </a:lnTo>
                <a:lnTo>
                  <a:pt x="112014" y="4323588"/>
                </a:lnTo>
                <a:close/>
              </a:path>
              <a:path w="120650" h="4979035">
                <a:moveTo>
                  <a:pt x="113538" y="4427982"/>
                </a:moveTo>
                <a:lnTo>
                  <a:pt x="111085" y="4417825"/>
                </a:lnTo>
                <a:lnTo>
                  <a:pt x="105346" y="4409598"/>
                </a:lnTo>
                <a:lnTo>
                  <a:pt x="97035" y="4404086"/>
                </a:lnTo>
                <a:lnTo>
                  <a:pt x="86868" y="4402074"/>
                </a:lnTo>
                <a:lnTo>
                  <a:pt x="76711" y="4404526"/>
                </a:lnTo>
                <a:lnTo>
                  <a:pt x="68484" y="4410265"/>
                </a:lnTo>
                <a:lnTo>
                  <a:pt x="62972" y="4418576"/>
                </a:lnTo>
                <a:lnTo>
                  <a:pt x="60960" y="4428744"/>
                </a:lnTo>
                <a:lnTo>
                  <a:pt x="63091" y="4438900"/>
                </a:lnTo>
                <a:lnTo>
                  <a:pt x="68865" y="4447127"/>
                </a:lnTo>
                <a:lnTo>
                  <a:pt x="77354" y="4452639"/>
                </a:lnTo>
                <a:lnTo>
                  <a:pt x="87630" y="4454652"/>
                </a:lnTo>
                <a:lnTo>
                  <a:pt x="97786" y="4452520"/>
                </a:lnTo>
                <a:lnTo>
                  <a:pt x="106013" y="4446746"/>
                </a:lnTo>
                <a:lnTo>
                  <a:pt x="111525" y="4438257"/>
                </a:lnTo>
                <a:lnTo>
                  <a:pt x="113538" y="4427982"/>
                </a:lnTo>
                <a:close/>
              </a:path>
              <a:path w="120650" h="4979035">
                <a:moveTo>
                  <a:pt x="115062" y="4533138"/>
                </a:moveTo>
                <a:lnTo>
                  <a:pt x="112609" y="4522981"/>
                </a:lnTo>
                <a:lnTo>
                  <a:pt x="106870" y="4514754"/>
                </a:lnTo>
                <a:lnTo>
                  <a:pt x="98559" y="4509242"/>
                </a:lnTo>
                <a:lnTo>
                  <a:pt x="88392" y="4507230"/>
                </a:lnTo>
                <a:lnTo>
                  <a:pt x="78235" y="4509361"/>
                </a:lnTo>
                <a:lnTo>
                  <a:pt x="70008" y="4515135"/>
                </a:lnTo>
                <a:lnTo>
                  <a:pt x="64496" y="4523624"/>
                </a:lnTo>
                <a:lnTo>
                  <a:pt x="62484" y="4533900"/>
                </a:lnTo>
                <a:lnTo>
                  <a:pt x="64615" y="4544056"/>
                </a:lnTo>
                <a:lnTo>
                  <a:pt x="70389" y="4552283"/>
                </a:lnTo>
                <a:lnTo>
                  <a:pt x="78878" y="4557795"/>
                </a:lnTo>
                <a:lnTo>
                  <a:pt x="89154" y="4559808"/>
                </a:lnTo>
                <a:lnTo>
                  <a:pt x="99310" y="4557355"/>
                </a:lnTo>
                <a:lnTo>
                  <a:pt x="107537" y="4551616"/>
                </a:lnTo>
                <a:lnTo>
                  <a:pt x="113049" y="4543305"/>
                </a:lnTo>
                <a:lnTo>
                  <a:pt x="115062" y="4533138"/>
                </a:lnTo>
                <a:close/>
              </a:path>
              <a:path w="120650" h="4979035">
                <a:moveTo>
                  <a:pt x="116586" y="4637532"/>
                </a:moveTo>
                <a:lnTo>
                  <a:pt x="114133" y="4627375"/>
                </a:lnTo>
                <a:lnTo>
                  <a:pt x="108394" y="4619148"/>
                </a:lnTo>
                <a:lnTo>
                  <a:pt x="100083" y="4613636"/>
                </a:lnTo>
                <a:lnTo>
                  <a:pt x="89916" y="4611624"/>
                </a:lnTo>
                <a:lnTo>
                  <a:pt x="79759" y="4614076"/>
                </a:lnTo>
                <a:lnTo>
                  <a:pt x="71532" y="4619815"/>
                </a:lnTo>
                <a:lnTo>
                  <a:pt x="66020" y="4628126"/>
                </a:lnTo>
                <a:lnTo>
                  <a:pt x="64008" y="4638294"/>
                </a:lnTo>
                <a:lnTo>
                  <a:pt x="66139" y="4648450"/>
                </a:lnTo>
                <a:lnTo>
                  <a:pt x="71913" y="4656677"/>
                </a:lnTo>
                <a:lnTo>
                  <a:pt x="80402" y="4662189"/>
                </a:lnTo>
                <a:lnTo>
                  <a:pt x="90678" y="4664202"/>
                </a:lnTo>
                <a:lnTo>
                  <a:pt x="100834" y="4662070"/>
                </a:lnTo>
                <a:lnTo>
                  <a:pt x="109061" y="4656296"/>
                </a:lnTo>
                <a:lnTo>
                  <a:pt x="114573" y="4647807"/>
                </a:lnTo>
                <a:lnTo>
                  <a:pt x="116586" y="4637532"/>
                </a:lnTo>
                <a:close/>
              </a:path>
              <a:path w="120650" h="4979035">
                <a:moveTo>
                  <a:pt x="117348" y="4742688"/>
                </a:moveTo>
                <a:lnTo>
                  <a:pt x="115335" y="4732531"/>
                </a:lnTo>
                <a:lnTo>
                  <a:pt x="109823" y="4724304"/>
                </a:lnTo>
                <a:lnTo>
                  <a:pt x="101596" y="4718792"/>
                </a:lnTo>
                <a:lnTo>
                  <a:pt x="91440" y="4716780"/>
                </a:lnTo>
                <a:lnTo>
                  <a:pt x="81176" y="4718911"/>
                </a:lnTo>
                <a:lnTo>
                  <a:pt x="72771" y="4724685"/>
                </a:lnTo>
                <a:lnTo>
                  <a:pt x="67222" y="4733174"/>
                </a:lnTo>
                <a:lnTo>
                  <a:pt x="65532" y="4743450"/>
                </a:lnTo>
                <a:lnTo>
                  <a:pt x="67663" y="4753606"/>
                </a:lnTo>
                <a:lnTo>
                  <a:pt x="73437" y="4761833"/>
                </a:lnTo>
                <a:lnTo>
                  <a:pt x="81926" y="4767345"/>
                </a:lnTo>
                <a:lnTo>
                  <a:pt x="92202" y="4769358"/>
                </a:lnTo>
                <a:lnTo>
                  <a:pt x="102346" y="4766905"/>
                </a:lnTo>
                <a:lnTo>
                  <a:pt x="110490" y="4761166"/>
                </a:lnTo>
                <a:lnTo>
                  <a:pt x="115776" y="4752855"/>
                </a:lnTo>
                <a:lnTo>
                  <a:pt x="117348" y="4742688"/>
                </a:lnTo>
                <a:close/>
              </a:path>
              <a:path w="120650" h="4979035">
                <a:moveTo>
                  <a:pt x="118872" y="4847082"/>
                </a:moveTo>
                <a:lnTo>
                  <a:pt x="116752" y="4836925"/>
                </a:lnTo>
                <a:lnTo>
                  <a:pt x="111061" y="4828698"/>
                </a:lnTo>
                <a:lnTo>
                  <a:pt x="102798" y="4823186"/>
                </a:lnTo>
                <a:lnTo>
                  <a:pt x="92964" y="4821174"/>
                </a:lnTo>
                <a:lnTo>
                  <a:pt x="82700" y="4823626"/>
                </a:lnTo>
                <a:lnTo>
                  <a:pt x="74295" y="4829365"/>
                </a:lnTo>
                <a:lnTo>
                  <a:pt x="68746" y="4837676"/>
                </a:lnTo>
                <a:lnTo>
                  <a:pt x="67056" y="4847844"/>
                </a:lnTo>
                <a:lnTo>
                  <a:pt x="69068" y="4858107"/>
                </a:lnTo>
                <a:lnTo>
                  <a:pt x="74580" y="4866513"/>
                </a:lnTo>
                <a:lnTo>
                  <a:pt x="82807" y="4872061"/>
                </a:lnTo>
                <a:lnTo>
                  <a:pt x="92964" y="4873752"/>
                </a:lnTo>
                <a:lnTo>
                  <a:pt x="103227" y="4871620"/>
                </a:lnTo>
                <a:lnTo>
                  <a:pt x="111633" y="4865846"/>
                </a:lnTo>
                <a:lnTo>
                  <a:pt x="117181" y="4857357"/>
                </a:lnTo>
                <a:lnTo>
                  <a:pt x="118872" y="4847082"/>
                </a:lnTo>
                <a:close/>
              </a:path>
              <a:path w="120650" h="4979035">
                <a:moveTo>
                  <a:pt x="120396" y="4952238"/>
                </a:moveTo>
                <a:lnTo>
                  <a:pt x="118264" y="4942081"/>
                </a:lnTo>
                <a:lnTo>
                  <a:pt x="112490" y="4933854"/>
                </a:lnTo>
                <a:lnTo>
                  <a:pt x="104001" y="4928342"/>
                </a:lnTo>
                <a:lnTo>
                  <a:pt x="93726" y="4926330"/>
                </a:lnTo>
                <a:lnTo>
                  <a:pt x="83581" y="4928461"/>
                </a:lnTo>
                <a:lnTo>
                  <a:pt x="75438" y="4934235"/>
                </a:lnTo>
                <a:lnTo>
                  <a:pt x="70151" y="4942724"/>
                </a:lnTo>
                <a:lnTo>
                  <a:pt x="68580" y="4953000"/>
                </a:lnTo>
                <a:lnTo>
                  <a:pt x="70592" y="4963156"/>
                </a:lnTo>
                <a:lnTo>
                  <a:pt x="76104" y="4971383"/>
                </a:lnTo>
                <a:lnTo>
                  <a:pt x="84331" y="4976895"/>
                </a:lnTo>
                <a:lnTo>
                  <a:pt x="94488" y="4978908"/>
                </a:lnTo>
                <a:lnTo>
                  <a:pt x="104751" y="4976776"/>
                </a:lnTo>
                <a:lnTo>
                  <a:pt x="113157" y="4971002"/>
                </a:lnTo>
                <a:lnTo>
                  <a:pt x="118705" y="4962513"/>
                </a:lnTo>
                <a:lnTo>
                  <a:pt x="120396" y="4952238"/>
                </a:lnTo>
                <a:close/>
              </a:path>
            </a:pathLst>
          </a:custGeom>
          <a:solidFill>
            <a:srgbClr val="CC0000"/>
          </a:solidFill>
        </p:spPr>
        <p:txBody>
          <a:bodyPr wrap="square" lIns="0" tIns="0" rIns="0" bIns="0" rtlCol="0"/>
          <a:lstStyle/>
          <a:p>
            <a:endParaRPr sz="1588"/>
          </a:p>
        </p:txBody>
      </p:sp>
      <p:sp>
        <p:nvSpPr>
          <p:cNvPr id="6" name="object 6"/>
          <p:cNvSpPr/>
          <p:nvPr/>
        </p:nvSpPr>
        <p:spPr>
          <a:xfrm>
            <a:off x="3172314" y="4173757"/>
            <a:ext cx="2584451" cy="64114"/>
          </a:xfrm>
          <a:custGeom>
            <a:avLst/>
            <a:gdLst/>
            <a:ahLst/>
            <a:cxnLst/>
            <a:rect l="l" t="t" r="r" b="b"/>
            <a:pathLst>
              <a:path w="3092450" h="98425">
                <a:moveTo>
                  <a:pt x="3092196" y="25908"/>
                </a:moveTo>
                <a:lnTo>
                  <a:pt x="3090064" y="15644"/>
                </a:lnTo>
                <a:lnTo>
                  <a:pt x="3084290" y="7238"/>
                </a:lnTo>
                <a:lnTo>
                  <a:pt x="3075801" y="1690"/>
                </a:lnTo>
                <a:lnTo>
                  <a:pt x="3065526" y="0"/>
                </a:lnTo>
                <a:lnTo>
                  <a:pt x="3055369" y="2131"/>
                </a:lnTo>
                <a:lnTo>
                  <a:pt x="3047142" y="7905"/>
                </a:lnTo>
                <a:lnTo>
                  <a:pt x="3041630" y="16394"/>
                </a:lnTo>
                <a:lnTo>
                  <a:pt x="3039618" y="26670"/>
                </a:lnTo>
                <a:lnTo>
                  <a:pt x="3041749" y="36826"/>
                </a:lnTo>
                <a:lnTo>
                  <a:pt x="3047523" y="45053"/>
                </a:lnTo>
                <a:lnTo>
                  <a:pt x="3056012" y="50565"/>
                </a:lnTo>
                <a:lnTo>
                  <a:pt x="3066288" y="52577"/>
                </a:lnTo>
                <a:lnTo>
                  <a:pt x="3076444" y="50125"/>
                </a:lnTo>
                <a:lnTo>
                  <a:pt x="3084671" y="44386"/>
                </a:lnTo>
                <a:lnTo>
                  <a:pt x="3090183" y="36075"/>
                </a:lnTo>
                <a:lnTo>
                  <a:pt x="3092196" y="25908"/>
                </a:lnTo>
                <a:close/>
              </a:path>
              <a:path w="3092450" h="98425">
                <a:moveTo>
                  <a:pt x="2987040" y="27432"/>
                </a:moveTo>
                <a:lnTo>
                  <a:pt x="2984908" y="17275"/>
                </a:lnTo>
                <a:lnTo>
                  <a:pt x="2979134" y="9048"/>
                </a:lnTo>
                <a:lnTo>
                  <a:pt x="2970645" y="3536"/>
                </a:lnTo>
                <a:lnTo>
                  <a:pt x="2960370" y="1524"/>
                </a:lnTo>
                <a:lnTo>
                  <a:pt x="2950225" y="3655"/>
                </a:lnTo>
                <a:lnTo>
                  <a:pt x="2942082" y="9429"/>
                </a:lnTo>
                <a:lnTo>
                  <a:pt x="2936795" y="17918"/>
                </a:lnTo>
                <a:lnTo>
                  <a:pt x="2935224" y="28194"/>
                </a:lnTo>
                <a:lnTo>
                  <a:pt x="2937236" y="38350"/>
                </a:lnTo>
                <a:lnTo>
                  <a:pt x="2942748" y="46577"/>
                </a:lnTo>
                <a:lnTo>
                  <a:pt x="2950975" y="52089"/>
                </a:lnTo>
                <a:lnTo>
                  <a:pt x="2961132" y="54102"/>
                </a:lnTo>
                <a:lnTo>
                  <a:pt x="2961894" y="54102"/>
                </a:lnTo>
                <a:lnTo>
                  <a:pt x="2971716" y="51649"/>
                </a:lnTo>
                <a:lnTo>
                  <a:pt x="2979896" y="45910"/>
                </a:lnTo>
                <a:lnTo>
                  <a:pt x="2985361" y="37599"/>
                </a:lnTo>
                <a:lnTo>
                  <a:pt x="2987040" y="27432"/>
                </a:lnTo>
                <a:close/>
              </a:path>
              <a:path w="3092450" h="98425">
                <a:moveTo>
                  <a:pt x="2882646" y="28956"/>
                </a:moveTo>
                <a:lnTo>
                  <a:pt x="2880514" y="18799"/>
                </a:lnTo>
                <a:lnTo>
                  <a:pt x="2874740" y="10572"/>
                </a:lnTo>
                <a:lnTo>
                  <a:pt x="2866251" y="5060"/>
                </a:lnTo>
                <a:lnTo>
                  <a:pt x="2855976" y="3048"/>
                </a:lnTo>
                <a:lnTo>
                  <a:pt x="2845819" y="5179"/>
                </a:lnTo>
                <a:lnTo>
                  <a:pt x="2837592" y="10953"/>
                </a:lnTo>
                <a:lnTo>
                  <a:pt x="2832080" y="19442"/>
                </a:lnTo>
                <a:lnTo>
                  <a:pt x="2830068" y="29718"/>
                </a:lnTo>
                <a:lnTo>
                  <a:pt x="2832199" y="39874"/>
                </a:lnTo>
                <a:lnTo>
                  <a:pt x="2837973" y="48101"/>
                </a:lnTo>
                <a:lnTo>
                  <a:pt x="2846462" y="53613"/>
                </a:lnTo>
                <a:lnTo>
                  <a:pt x="2856738" y="55626"/>
                </a:lnTo>
                <a:lnTo>
                  <a:pt x="2866894" y="53173"/>
                </a:lnTo>
                <a:lnTo>
                  <a:pt x="2875121" y="47434"/>
                </a:lnTo>
                <a:lnTo>
                  <a:pt x="2880633" y="39123"/>
                </a:lnTo>
                <a:lnTo>
                  <a:pt x="2882646" y="28956"/>
                </a:lnTo>
                <a:close/>
              </a:path>
              <a:path w="3092450" h="98425">
                <a:moveTo>
                  <a:pt x="2777490" y="30480"/>
                </a:moveTo>
                <a:lnTo>
                  <a:pt x="2775358" y="20323"/>
                </a:lnTo>
                <a:lnTo>
                  <a:pt x="2769584" y="12096"/>
                </a:lnTo>
                <a:lnTo>
                  <a:pt x="2761095" y="6584"/>
                </a:lnTo>
                <a:lnTo>
                  <a:pt x="2750820" y="4572"/>
                </a:lnTo>
                <a:lnTo>
                  <a:pt x="2740663" y="6703"/>
                </a:lnTo>
                <a:lnTo>
                  <a:pt x="2732436" y="12477"/>
                </a:lnTo>
                <a:lnTo>
                  <a:pt x="2726924" y="20966"/>
                </a:lnTo>
                <a:lnTo>
                  <a:pt x="2724912" y="31242"/>
                </a:lnTo>
                <a:lnTo>
                  <a:pt x="2727364" y="41398"/>
                </a:lnTo>
                <a:lnTo>
                  <a:pt x="2733103" y="49625"/>
                </a:lnTo>
                <a:lnTo>
                  <a:pt x="2741414" y="55137"/>
                </a:lnTo>
                <a:lnTo>
                  <a:pt x="2751582" y="57150"/>
                </a:lnTo>
                <a:lnTo>
                  <a:pt x="2761845" y="54697"/>
                </a:lnTo>
                <a:lnTo>
                  <a:pt x="2770251" y="48958"/>
                </a:lnTo>
                <a:lnTo>
                  <a:pt x="2775799" y="40647"/>
                </a:lnTo>
                <a:lnTo>
                  <a:pt x="2777490" y="30480"/>
                </a:lnTo>
                <a:close/>
              </a:path>
              <a:path w="3092450" h="98425">
                <a:moveTo>
                  <a:pt x="2673096" y="32004"/>
                </a:moveTo>
                <a:lnTo>
                  <a:pt x="2670643" y="21847"/>
                </a:lnTo>
                <a:lnTo>
                  <a:pt x="2664904" y="13620"/>
                </a:lnTo>
                <a:lnTo>
                  <a:pt x="2656593" y="8108"/>
                </a:lnTo>
                <a:lnTo>
                  <a:pt x="2646426" y="6096"/>
                </a:lnTo>
                <a:lnTo>
                  <a:pt x="2636269" y="8227"/>
                </a:lnTo>
                <a:lnTo>
                  <a:pt x="2628042" y="14001"/>
                </a:lnTo>
                <a:lnTo>
                  <a:pt x="2622530" y="22490"/>
                </a:lnTo>
                <a:lnTo>
                  <a:pt x="2620518" y="32766"/>
                </a:lnTo>
                <a:lnTo>
                  <a:pt x="2622649" y="42922"/>
                </a:lnTo>
                <a:lnTo>
                  <a:pt x="2628423" y="51149"/>
                </a:lnTo>
                <a:lnTo>
                  <a:pt x="2636912" y="56661"/>
                </a:lnTo>
                <a:lnTo>
                  <a:pt x="2647188" y="58674"/>
                </a:lnTo>
                <a:lnTo>
                  <a:pt x="2657344" y="56542"/>
                </a:lnTo>
                <a:lnTo>
                  <a:pt x="2665571" y="50768"/>
                </a:lnTo>
                <a:lnTo>
                  <a:pt x="2671083" y="42279"/>
                </a:lnTo>
                <a:lnTo>
                  <a:pt x="2673096" y="32004"/>
                </a:lnTo>
                <a:close/>
              </a:path>
              <a:path w="3092450" h="98425">
                <a:moveTo>
                  <a:pt x="2567940" y="33528"/>
                </a:moveTo>
                <a:lnTo>
                  <a:pt x="2565808" y="23371"/>
                </a:lnTo>
                <a:lnTo>
                  <a:pt x="2560034" y="15144"/>
                </a:lnTo>
                <a:lnTo>
                  <a:pt x="2551545" y="9632"/>
                </a:lnTo>
                <a:lnTo>
                  <a:pt x="2541270" y="7620"/>
                </a:lnTo>
                <a:lnTo>
                  <a:pt x="2531113" y="9751"/>
                </a:lnTo>
                <a:lnTo>
                  <a:pt x="2522886" y="15525"/>
                </a:lnTo>
                <a:lnTo>
                  <a:pt x="2517374" y="24014"/>
                </a:lnTo>
                <a:lnTo>
                  <a:pt x="2515362" y="34290"/>
                </a:lnTo>
                <a:lnTo>
                  <a:pt x="2517814" y="44446"/>
                </a:lnTo>
                <a:lnTo>
                  <a:pt x="2523553" y="52673"/>
                </a:lnTo>
                <a:lnTo>
                  <a:pt x="2531864" y="58185"/>
                </a:lnTo>
                <a:lnTo>
                  <a:pt x="2542032" y="60198"/>
                </a:lnTo>
                <a:lnTo>
                  <a:pt x="2552188" y="58066"/>
                </a:lnTo>
                <a:lnTo>
                  <a:pt x="2560415" y="52292"/>
                </a:lnTo>
                <a:lnTo>
                  <a:pt x="2565927" y="43803"/>
                </a:lnTo>
                <a:lnTo>
                  <a:pt x="2567940" y="33528"/>
                </a:lnTo>
                <a:close/>
              </a:path>
              <a:path w="3092450" h="98425">
                <a:moveTo>
                  <a:pt x="2463546" y="35052"/>
                </a:moveTo>
                <a:lnTo>
                  <a:pt x="2461093" y="24895"/>
                </a:lnTo>
                <a:lnTo>
                  <a:pt x="2455354" y="16668"/>
                </a:lnTo>
                <a:lnTo>
                  <a:pt x="2447043" y="11156"/>
                </a:lnTo>
                <a:lnTo>
                  <a:pt x="2436876" y="9144"/>
                </a:lnTo>
                <a:lnTo>
                  <a:pt x="2426719" y="11596"/>
                </a:lnTo>
                <a:lnTo>
                  <a:pt x="2418492" y="17335"/>
                </a:lnTo>
                <a:lnTo>
                  <a:pt x="2412980" y="25646"/>
                </a:lnTo>
                <a:lnTo>
                  <a:pt x="2410968" y="35814"/>
                </a:lnTo>
                <a:lnTo>
                  <a:pt x="2413099" y="45970"/>
                </a:lnTo>
                <a:lnTo>
                  <a:pt x="2418873" y="54197"/>
                </a:lnTo>
                <a:lnTo>
                  <a:pt x="2427362" y="59709"/>
                </a:lnTo>
                <a:lnTo>
                  <a:pt x="2437638" y="61722"/>
                </a:lnTo>
                <a:lnTo>
                  <a:pt x="2447794" y="59590"/>
                </a:lnTo>
                <a:lnTo>
                  <a:pt x="2456021" y="53816"/>
                </a:lnTo>
                <a:lnTo>
                  <a:pt x="2461533" y="45327"/>
                </a:lnTo>
                <a:lnTo>
                  <a:pt x="2463546" y="35052"/>
                </a:lnTo>
                <a:close/>
              </a:path>
              <a:path w="3092450" h="98425">
                <a:moveTo>
                  <a:pt x="2358390" y="36576"/>
                </a:moveTo>
                <a:lnTo>
                  <a:pt x="2356258" y="26419"/>
                </a:lnTo>
                <a:lnTo>
                  <a:pt x="2350484" y="18192"/>
                </a:lnTo>
                <a:lnTo>
                  <a:pt x="2341995" y="12680"/>
                </a:lnTo>
                <a:lnTo>
                  <a:pt x="2331720" y="10668"/>
                </a:lnTo>
                <a:lnTo>
                  <a:pt x="2321563" y="13120"/>
                </a:lnTo>
                <a:lnTo>
                  <a:pt x="2313336" y="18859"/>
                </a:lnTo>
                <a:lnTo>
                  <a:pt x="2307824" y="27170"/>
                </a:lnTo>
                <a:lnTo>
                  <a:pt x="2305812" y="37338"/>
                </a:lnTo>
                <a:lnTo>
                  <a:pt x="2308264" y="47494"/>
                </a:lnTo>
                <a:lnTo>
                  <a:pt x="2314003" y="55721"/>
                </a:lnTo>
                <a:lnTo>
                  <a:pt x="2322314" y="61233"/>
                </a:lnTo>
                <a:lnTo>
                  <a:pt x="2332482" y="63246"/>
                </a:lnTo>
                <a:lnTo>
                  <a:pt x="2342638" y="61114"/>
                </a:lnTo>
                <a:lnTo>
                  <a:pt x="2350865" y="55340"/>
                </a:lnTo>
                <a:lnTo>
                  <a:pt x="2356377" y="46851"/>
                </a:lnTo>
                <a:lnTo>
                  <a:pt x="2358390" y="36576"/>
                </a:lnTo>
                <a:close/>
              </a:path>
              <a:path w="3092450" h="98425">
                <a:moveTo>
                  <a:pt x="2253234" y="38100"/>
                </a:moveTo>
                <a:lnTo>
                  <a:pt x="2251221" y="27943"/>
                </a:lnTo>
                <a:lnTo>
                  <a:pt x="2245709" y="19716"/>
                </a:lnTo>
                <a:lnTo>
                  <a:pt x="2237482" y="14204"/>
                </a:lnTo>
                <a:lnTo>
                  <a:pt x="2227326" y="12192"/>
                </a:lnTo>
                <a:lnTo>
                  <a:pt x="2217062" y="14644"/>
                </a:lnTo>
                <a:lnTo>
                  <a:pt x="2208657" y="20383"/>
                </a:lnTo>
                <a:lnTo>
                  <a:pt x="2203108" y="28694"/>
                </a:lnTo>
                <a:lnTo>
                  <a:pt x="2201417" y="38862"/>
                </a:lnTo>
                <a:lnTo>
                  <a:pt x="2203549" y="49018"/>
                </a:lnTo>
                <a:lnTo>
                  <a:pt x="2209323" y="57245"/>
                </a:lnTo>
                <a:lnTo>
                  <a:pt x="2217812" y="62757"/>
                </a:lnTo>
                <a:lnTo>
                  <a:pt x="2228088" y="64770"/>
                </a:lnTo>
                <a:lnTo>
                  <a:pt x="2238232" y="62638"/>
                </a:lnTo>
                <a:lnTo>
                  <a:pt x="2246376" y="56864"/>
                </a:lnTo>
                <a:lnTo>
                  <a:pt x="2251662" y="48375"/>
                </a:lnTo>
                <a:lnTo>
                  <a:pt x="2253234" y="38100"/>
                </a:lnTo>
                <a:close/>
              </a:path>
              <a:path w="3092450" h="98425">
                <a:moveTo>
                  <a:pt x="2148840" y="39624"/>
                </a:moveTo>
                <a:lnTo>
                  <a:pt x="2146708" y="29479"/>
                </a:lnTo>
                <a:lnTo>
                  <a:pt x="2140934" y="21336"/>
                </a:lnTo>
                <a:lnTo>
                  <a:pt x="2132445" y="16049"/>
                </a:lnTo>
                <a:lnTo>
                  <a:pt x="2122170" y="14478"/>
                </a:lnTo>
                <a:lnTo>
                  <a:pt x="2112013" y="16490"/>
                </a:lnTo>
                <a:lnTo>
                  <a:pt x="2103786" y="22002"/>
                </a:lnTo>
                <a:lnTo>
                  <a:pt x="2098274" y="30229"/>
                </a:lnTo>
                <a:lnTo>
                  <a:pt x="2096262" y="40386"/>
                </a:lnTo>
                <a:lnTo>
                  <a:pt x="2098393" y="50649"/>
                </a:lnTo>
                <a:lnTo>
                  <a:pt x="2104167" y="59055"/>
                </a:lnTo>
                <a:lnTo>
                  <a:pt x="2112656" y="64603"/>
                </a:lnTo>
                <a:lnTo>
                  <a:pt x="2122932" y="66294"/>
                </a:lnTo>
                <a:lnTo>
                  <a:pt x="2133088" y="64162"/>
                </a:lnTo>
                <a:lnTo>
                  <a:pt x="2141315" y="58388"/>
                </a:lnTo>
                <a:lnTo>
                  <a:pt x="2146827" y="49899"/>
                </a:lnTo>
                <a:lnTo>
                  <a:pt x="2148840" y="39624"/>
                </a:lnTo>
                <a:close/>
              </a:path>
              <a:path w="3092450" h="98425">
                <a:moveTo>
                  <a:pt x="2043684" y="41148"/>
                </a:moveTo>
                <a:lnTo>
                  <a:pt x="2041552" y="31003"/>
                </a:lnTo>
                <a:lnTo>
                  <a:pt x="2035778" y="22860"/>
                </a:lnTo>
                <a:lnTo>
                  <a:pt x="2027289" y="17573"/>
                </a:lnTo>
                <a:lnTo>
                  <a:pt x="2017014" y="16002"/>
                </a:lnTo>
                <a:lnTo>
                  <a:pt x="2006869" y="18121"/>
                </a:lnTo>
                <a:lnTo>
                  <a:pt x="1998726" y="23812"/>
                </a:lnTo>
                <a:lnTo>
                  <a:pt x="1993439" y="32075"/>
                </a:lnTo>
                <a:lnTo>
                  <a:pt x="1991867" y="41910"/>
                </a:lnTo>
                <a:lnTo>
                  <a:pt x="1993880" y="52173"/>
                </a:lnTo>
                <a:lnTo>
                  <a:pt x="1999392" y="60579"/>
                </a:lnTo>
                <a:lnTo>
                  <a:pt x="2007619" y="66127"/>
                </a:lnTo>
                <a:lnTo>
                  <a:pt x="2017014" y="67691"/>
                </a:lnTo>
                <a:lnTo>
                  <a:pt x="2018538" y="67818"/>
                </a:lnTo>
                <a:lnTo>
                  <a:pt x="2028682" y="65686"/>
                </a:lnTo>
                <a:lnTo>
                  <a:pt x="2036826" y="59912"/>
                </a:lnTo>
                <a:lnTo>
                  <a:pt x="2042112" y="51423"/>
                </a:lnTo>
                <a:lnTo>
                  <a:pt x="2043684" y="41148"/>
                </a:lnTo>
                <a:close/>
              </a:path>
              <a:path w="3092450" h="98425">
                <a:moveTo>
                  <a:pt x="1939289" y="43434"/>
                </a:moveTo>
                <a:lnTo>
                  <a:pt x="1937158" y="33170"/>
                </a:lnTo>
                <a:lnTo>
                  <a:pt x="1931384" y="24765"/>
                </a:lnTo>
                <a:lnTo>
                  <a:pt x="1922895" y="19216"/>
                </a:lnTo>
                <a:lnTo>
                  <a:pt x="1912620" y="17526"/>
                </a:lnTo>
                <a:lnTo>
                  <a:pt x="1902463" y="19657"/>
                </a:lnTo>
                <a:lnTo>
                  <a:pt x="1894236" y="25431"/>
                </a:lnTo>
                <a:lnTo>
                  <a:pt x="1888724" y="33920"/>
                </a:lnTo>
                <a:lnTo>
                  <a:pt x="1886712" y="44196"/>
                </a:lnTo>
                <a:lnTo>
                  <a:pt x="1888843" y="54340"/>
                </a:lnTo>
                <a:lnTo>
                  <a:pt x="1894617" y="62484"/>
                </a:lnTo>
                <a:lnTo>
                  <a:pt x="1903106" y="67770"/>
                </a:lnTo>
                <a:lnTo>
                  <a:pt x="1913382" y="69342"/>
                </a:lnTo>
                <a:lnTo>
                  <a:pt x="1923538" y="67329"/>
                </a:lnTo>
                <a:lnTo>
                  <a:pt x="1931765" y="61817"/>
                </a:lnTo>
                <a:lnTo>
                  <a:pt x="1937277" y="53590"/>
                </a:lnTo>
                <a:lnTo>
                  <a:pt x="1939289" y="43434"/>
                </a:lnTo>
                <a:close/>
              </a:path>
              <a:path w="3092450" h="98425">
                <a:moveTo>
                  <a:pt x="1834134" y="44958"/>
                </a:moveTo>
                <a:lnTo>
                  <a:pt x="1832002" y="34694"/>
                </a:lnTo>
                <a:lnTo>
                  <a:pt x="1826228" y="26289"/>
                </a:lnTo>
                <a:lnTo>
                  <a:pt x="1817739" y="20740"/>
                </a:lnTo>
                <a:lnTo>
                  <a:pt x="1807464" y="19050"/>
                </a:lnTo>
                <a:lnTo>
                  <a:pt x="1797307" y="21181"/>
                </a:lnTo>
                <a:lnTo>
                  <a:pt x="1789080" y="26955"/>
                </a:lnTo>
                <a:lnTo>
                  <a:pt x="1783568" y="35444"/>
                </a:lnTo>
                <a:lnTo>
                  <a:pt x="1781556" y="45720"/>
                </a:lnTo>
                <a:lnTo>
                  <a:pt x="1784008" y="55876"/>
                </a:lnTo>
                <a:lnTo>
                  <a:pt x="1789747" y="64103"/>
                </a:lnTo>
                <a:lnTo>
                  <a:pt x="1798058" y="69615"/>
                </a:lnTo>
                <a:lnTo>
                  <a:pt x="1808226" y="71628"/>
                </a:lnTo>
                <a:lnTo>
                  <a:pt x="1818489" y="69175"/>
                </a:lnTo>
                <a:lnTo>
                  <a:pt x="1826895" y="63436"/>
                </a:lnTo>
                <a:lnTo>
                  <a:pt x="1832443" y="55125"/>
                </a:lnTo>
                <a:lnTo>
                  <a:pt x="1834134" y="44958"/>
                </a:lnTo>
                <a:close/>
              </a:path>
              <a:path w="3092450" h="98425">
                <a:moveTo>
                  <a:pt x="1729739" y="46482"/>
                </a:moveTo>
                <a:lnTo>
                  <a:pt x="1727287" y="36325"/>
                </a:lnTo>
                <a:lnTo>
                  <a:pt x="1721548" y="28098"/>
                </a:lnTo>
                <a:lnTo>
                  <a:pt x="1713237" y="22586"/>
                </a:lnTo>
                <a:lnTo>
                  <a:pt x="1703070" y="20574"/>
                </a:lnTo>
                <a:lnTo>
                  <a:pt x="1692913" y="22705"/>
                </a:lnTo>
                <a:lnTo>
                  <a:pt x="1684686" y="28479"/>
                </a:lnTo>
                <a:lnTo>
                  <a:pt x="1679174" y="36968"/>
                </a:lnTo>
                <a:lnTo>
                  <a:pt x="1677162" y="47244"/>
                </a:lnTo>
                <a:lnTo>
                  <a:pt x="1679293" y="57400"/>
                </a:lnTo>
                <a:lnTo>
                  <a:pt x="1685067" y="65627"/>
                </a:lnTo>
                <a:lnTo>
                  <a:pt x="1693556" y="71139"/>
                </a:lnTo>
                <a:lnTo>
                  <a:pt x="1703832" y="73152"/>
                </a:lnTo>
                <a:lnTo>
                  <a:pt x="1713988" y="70699"/>
                </a:lnTo>
                <a:lnTo>
                  <a:pt x="1722215" y="64960"/>
                </a:lnTo>
                <a:lnTo>
                  <a:pt x="1727727" y="56649"/>
                </a:lnTo>
                <a:lnTo>
                  <a:pt x="1729739" y="46482"/>
                </a:lnTo>
                <a:close/>
              </a:path>
              <a:path w="3092450" h="98425">
                <a:moveTo>
                  <a:pt x="1624584" y="48006"/>
                </a:moveTo>
                <a:lnTo>
                  <a:pt x="1622452" y="37849"/>
                </a:lnTo>
                <a:lnTo>
                  <a:pt x="1616678" y="29622"/>
                </a:lnTo>
                <a:lnTo>
                  <a:pt x="1608189" y="24110"/>
                </a:lnTo>
                <a:lnTo>
                  <a:pt x="1597914" y="22098"/>
                </a:lnTo>
                <a:lnTo>
                  <a:pt x="1587757" y="24229"/>
                </a:lnTo>
                <a:lnTo>
                  <a:pt x="1579530" y="30003"/>
                </a:lnTo>
                <a:lnTo>
                  <a:pt x="1574018" y="38492"/>
                </a:lnTo>
                <a:lnTo>
                  <a:pt x="1572006" y="48768"/>
                </a:lnTo>
                <a:lnTo>
                  <a:pt x="1574458" y="58924"/>
                </a:lnTo>
                <a:lnTo>
                  <a:pt x="1580197" y="67151"/>
                </a:lnTo>
                <a:lnTo>
                  <a:pt x="1588508" y="72663"/>
                </a:lnTo>
                <a:lnTo>
                  <a:pt x="1598676" y="74676"/>
                </a:lnTo>
                <a:lnTo>
                  <a:pt x="1608832" y="72223"/>
                </a:lnTo>
                <a:lnTo>
                  <a:pt x="1617059" y="66484"/>
                </a:lnTo>
                <a:lnTo>
                  <a:pt x="1622571" y="58173"/>
                </a:lnTo>
                <a:lnTo>
                  <a:pt x="1624584" y="48006"/>
                </a:lnTo>
                <a:close/>
              </a:path>
              <a:path w="3092450" h="98425">
                <a:moveTo>
                  <a:pt x="1520189" y="49530"/>
                </a:moveTo>
                <a:lnTo>
                  <a:pt x="1517737" y="39373"/>
                </a:lnTo>
                <a:lnTo>
                  <a:pt x="1511998" y="31146"/>
                </a:lnTo>
                <a:lnTo>
                  <a:pt x="1503687" y="25634"/>
                </a:lnTo>
                <a:lnTo>
                  <a:pt x="1493520" y="23622"/>
                </a:lnTo>
                <a:lnTo>
                  <a:pt x="1483363" y="25753"/>
                </a:lnTo>
                <a:lnTo>
                  <a:pt x="1475136" y="31527"/>
                </a:lnTo>
                <a:lnTo>
                  <a:pt x="1469624" y="40016"/>
                </a:lnTo>
                <a:lnTo>
                  <a:pt x="1467612" y="50292"/>
                </a:lnTo>
                <a:lnTo>
                  <a:pt x="1469743" y="60448"/>
                </a:lnTo>
                <a:lnTo>
                  <a:pt x="1475517" y="68675"/>
                </a:lnTo>
                <a:lnTo>
                  <a:pt x="1484006" y="74187"/>
                </a:lnTo>
                <a:lnTo>
                  <a:pt x="1494282" y="76200"/>
                </a:lnTo>
                <a:lnTo>
                  <a:pt x="1504438" y="73747"/>
                </a:lnTo>
                <a:lnTo>
                  <a:pt x="1512665" y="68008"/>
                </a:lnTo>
                <a:lnTo>
                  <a:pt x="1518177" y="59697"/>
                </a:lnTo>
                <a:lnTo>
                  <a:pt x="1520189" y="49530"/>
                </a:lnTo>
                <a:close/>
              </a:path>
              <a:path w="3092450" h="98425">
                <a:moveTo>
                  <a:pt x="1415033" y="51054"/>
                </a:moveTo>
                <a:lnTo>
                  <a:pt x="1412902" y="40897"/>
                </a:lnTo>
                <a:lnTo>
                  <a:pt x="1407128" y="32670"/>
                </a:lnTo>
                <a:lnTo>
                  <a:pt x="1398639" y="27158"/>
                </a:lnTo>
                <a:lnTo>
                  <a:pt x="1388364" y="25146"/>
                </a:lnTo>
                <a:lnTo>
                  <a:pt x="1378207" y="27277"/>
                </a:lnTo>
                <a:lnTo>
                  <a:pt x="1369980" y="33051"/>
                </a:lnTo>
                <a:lnTo>
                  <a:pt x="1364468" y="41540"/>
                </a:lnTo>
                <a:lnTo>
                  <a:pt x="1362456" y="51816"/>
                </a:lnTo>
                <a:lnTo>
                  <a:pt x="1364908" y="61972"/>
                </a:lnTo>
                <a:lnTo>
                  <a:pt x="1370647" y="70199"/>
                </a:lnTo>
                <a:lnTo>
                  <a:pt x="1378958" y="75711"/>
                </a:lnTo>
                <a:lnTo>
                  <a:pt x="1389126" y="77724"/>
                </a:lnTo>
                <a:lnTo>
                  <a:pt x="1399282" y="75592"/>
                </a:lnTo>
                <a:lnTo>
                  <a:pt x="1407509" y="69818"/>
                </a:lnTo>
                <a:lnTo>
                  <a:pt x="1413021" y="61329"/>
                </a:lnTo>
                <a:lnTo>
                  <a:pt x="1415033" y="51054"/>
                </a:lnTo>
                <a:close/>
              </a:path>
              <a:path w="3092450" h="98425">
                <a:moveTo>
                  <a:pt x="1310639" y="52578"/>
                </a:moveTo>
                <a:lnTo>
                  <a:pt x="1308187" y="42421"/>
                </a:lnTo>
                <a:lnTo>
                  <a:pt x="1302448" y="34194"/>
                </a:lnTo>
                <a:lnTo>
                  <a:pt x="1294137" y="28682"/>
                </a:lnTo>
                <a:lnTo>
                  <a:pt x="1283970" y="26670"/>
                </a:lnTo>
                <a:lnTo>
                  <a:pt x="1273706" y="28801"/>
                </a:lnTo>
                <a:lnTo>
                  <a:pt x="1265301" y="34575"/>
                </a:lnTo>
                <a:lnTo>
                  <a:pt x="1259752" y="43064"/>
                </a:lnTo>
                <a:lnTo>
                  <a:pt x="1258062" y="53340"/>
                </a:lnTo>
                <a:lnTo>
                  <a:pt x="1260193" y="63496"/>
                </a:lnTo>
                <a:lnTo>
                  <a:pt x="1265967" y="71723"/>
                </a:lnTo>
                <a:lnTo>
                  <a:pt x="1274456" y="77235"/>
                </a:lnTo>
                <a:lnTo>
                  <a:pt x="1284732" y="79248"/>
                </a:lnTo>
                <a:lnTo>
                  <a:pt x="1294888" y="77116"/>
                </a:lnTo>
                <a:lnTo>
                  <a:pt x="1303115" y="71342"/>
                </a:lnTo>
                <a:lnTo>
                  <a:pt x="1308627" y="62853"/>
                </a:lnTo>
                <a:lnTo>
                  <a:pt x="1310639" y="52578"/>
                </a:lnTo>
                <a:close/>
              </a:path>
              <a:path w="3092450" h="98425">
                <a:moveTo>
                  <a:pt x="1205483" y="54102"/>
                </a:moveTo>
                <a:lnTo>
                  <a:pt x="1203352" y="43945"/>
                </a:lnTo>
                <a:lnTo>
                  <a:pt x="1197578" y="35718"/>
                </a:lnTo>
                <a:lnTo>
                  <a:pt x="1189089" y="30206"/>
                </a:lnTo>
                <a:lnTo>
                  <a:pt x="1178814" y="28194"/>
                </a:lnTo>
                <a:lnTo>
                  <a:pt x="1168657" y="30646"/>
                </a:lnTo>
                <a:lnTo>
                  <a:pt x="1160430" y="36385"/>
                </a:lnTo>
                <a:lnTo>
                  <a:pt x="1154918" y="44696"/>
                </a:lnTo>
                <a:lnTo>
                  <a:pt x="1152906" y="54864"/>
                </a:lnTo>
                <a:lnTo>
                  <a:pt x="1155037" y="65020"/>
                </a:lnTo>
                <a:lnTo>
                  <a:pt x="1160811" y="73247"/>
                </a:lnTo>
                <a:lnTo>
                  <a:pt x="1169300" y="78759"/>
                </a:lnTo>
                <a:lnTo>
                  <a:pt x="1179576" y="80772"/>
                </a:lnTo>
                <a:lnTo>
                  <a:pt x="1189732" y="78640"/>
                </a:lnTo>
                <a:lnTo>
                  <a:pt x="1197959" y="72866"/>
                </a:lnTo>
                <a:lnTo>
                  <a:pt x="1203471" y="64377"/>
                </a:lnTo>
                <a:lnTo>
                  <a:pt x="1205483" y="54102"/>
                </a:lnTo>
                <a:close/>
              </a:path>
              <a:path w="3092450" h="98425">
                <a:moveTo>
                  <a:pt x="1100327" y="55626"/>
                </a:moveTo>
                <a:lnTo>
                  <a:pt x="1098315" y="45469"/>
                </a:lnTo>
                <a:lnTo>
                  <a:pt x="1092803" y="37242"/>
                </a:lnTo>
                <a:lnTo>
                  <a:pt x="1084576" y="31730"/>
                </a:lnTo>
                <a:lnTo>
                  <a:pt x="1074420" y="29718"/>
                </a:lnTo>
                <a:lnTo>
                  <a:pt x="1073658" y="29718"/>
                </a:lnTo>
                <a:lnTo>
                  <a:pt x="1063513" y="32170"/>
                </a:lnTo>
                <a:lnTo>
                  <a:pt x="1055370" y="37909"/>
                </a:lnTo>
                <a:lnTo>
                  <a:pt x="1050083" y="46220"/>
                </a:lnTo>
                <a:lnTo>
                  <a:pt x="1048512" y="56388"/>
                </a:lnTo>
                <a:lnTo>
                  <a:pt x="1050631" y="66544"/>
                </a:lnTo>
                <a:lnTo>
                  <a:pt x="1056322" y="74771"/>
                </a:lnTo>
                <a:lnTo>
                  <a:pt x="1064585" y="80283"/>
                </a:lnTo>
                <a:lnTo>
                  <a:pt x="1074420" y="82296"/>
                </a:lnTo>
                <a:lnTo>
                  <a:pt x="1075182" y="82296"/>
                </a:lnTo>
                <a:lnTo>
                  <a:pt x="1085326" y="80164"/>
                </a:lnTo>
                <a:lnTo>
                  <a:pt x="1093469" y="74390"/>
                </a:lnTo>
                <a:lnTo>
                  <a:pt x="1098756" y="65901"/>
                </a:lnTo>
                <a:lnTo>
                  <a:pt x="1100327" y="55626"/>
                </a:lnTo>
                <a:close/>
              </a:path>
              <a:path w="3092450" h="98425">
                <a:moveTo>
                  <a:pt x="995933" y="57150"/>
                </a:moveTo>
                <a:lnTo>
                  <a:pt x="993802" y="46993"/>
                </a:lnTo>
                <a:lnTo>
                  <a:pt x="988028" y="38766"/>
                </a:lnTo>
                <a:lnTo>
                  <a:pt x="979539" y="33254"/>
                </a:lnTo>
                <a:lnTo>
                  <a:pt x="969263" y="31242"/>
                </a:lnTo>
                <a:lnTo>
                  <a:pt x="959107" y="33694"/>
                </a:lnTo>
                <a:lnTo>
                  <a:pt x="950880" y="39433"/>
                </a:lnTo>
                <a:lnTo>
                  <a:pt x="945368" y="47744"/>
                </a:lnTo>
                <a:lnTo>
                  <a:pt x="943356" y="57912"/>
                </a:lnTo>
                <a:lnTo>
                  <a:pt x="945487" y="68068"/>
                </a:lnTo>
                <a:lnTo>
                  <a:pt x="951261" y="76295"/>
                </a:lnTo>
                <a:lnTo>
                  <a:pt x="959750" y="81807"/>
                </a:lnTo>
                <a:lnTo>
                  <a:pt x="970026" y="83820"/>
                </a:lnTo>
                <a:lnTo>
                  <a:pt x="980182" y="81688"/>
                </a:lnTo>
                <a:lnTo>
                  <a:pt x="988409" y="75914"/>
                </a:lnTo>
                <a:lnTo>
                  <a:pt x="993921" y="67425"/>
                </a:lnTo>
                <a:lnTo>
                  <a:pt x="995933" y="57150"/>
                </a:lnTo>
                <a:close/>
              </a:path>
              <a:path w="3092450" h="98425">
                <a:moveTo>
                  <a:pt x="890777" y="58674"/>
                </a:moveTo>
                <a:lnTo>
                  <a:pt x="888646" y="48517"/>
                </a:lnTo>
                <a:lnTo>
                  <a:pt x="882872" y="40290"/>
                </a:lnTo>
                <a:lnTo>
                  <a:pt x="874383" y="34778"/>
                </a:lnTo>
                <a:lnTo>
                  <a:pt x="864107" y="32766"/>
                </a:lnTo>
                <a:lnTo>
                  <a:pt x="853951" y="35218"/>
                </a:lnTo>
                <a:lnTo>
                  <a:pt x="845724" y="40957"/>
                </a:lnTo>
                <a:lnTo>
                  <a:pt x="840212" y="49268"/>
                </a:lnTo>
                <a:lnTo>
                  <a:pt x="838200" y="59436"/>
                </a:lnTo>
                <a:lnTo>
                  <a:pt x="840652" y="69699"/>
                </a:lnTo>
                <a:lnTo>
                  <a:pt x="846391" y="78105"/>
                </a:lnTo>
                <a:lnTo>
                  <a:pt x="854702" y="83653"/>
                </a:lnTo>
                <a:lnTo>
                  <a:pt x="864869" y="85344"/>
                </a:lnTo>
                <a:lnTo>
                  <a:pt x="875133" y="83212"/>
                </a:lnTo>
                <a:lnTo>
                  <a:pt x="883539" y="77438"/>
                </a:lnTo>
                <a:lnTo>
                  <a:pt x="889087" y="68949"/>
                </a:lnTo>
                <a:lnTo>
                  <a:pt x="890777" y="58674"/>
                </a:lnTo>
                <a:close/>
              </a:path>
              <a:path w="3092450" h="98425">
                <a:moveTo>
                  <a:pt x="786383" y="60198"/>
                </a:moveTo>
                <a:lnTo>
                  <a:pt x="783931" y="50053"/>
                </a:lnTo>
                <a:lnTo>
                  <a:pt x="778192" y="41910"/>
                </a:lnTo>
                <a:lnTo>
                  <a:pt x="769881" y="36623"/>
                </a:lnTo>
                <a:lnTo>
                  <a:pt x="759713" y="35052"/>
                </a:lnTo>
                <a:lnTo>
                  <a:pt x="749557" y="37064"/>
                </a:lnTo>
                <a:lnTo>
                  <a:pt x="741330" y="42576"/>
                </a:lnTo>
                <a:lnTo>
                  <a:pt x="735818" y="50803"/>
                </a:lnTo>
                <a:lnTo>
                  <a:pt x="733806" y="60960"/>
                </a:lnTo>
                <a:lnTo>
                  <a:pt x="735937" y="71223"/>
                </a:lnTo>
                <a:lnTo>
                  <a:pt x="741711" y="79629"/>
                </a:lnTo>
                <a:lnTo>
                  <a:pt x="750200" y="85177"/>
                </a:lnTo>
                <a:lnTo>
                  <a:pt x="760476" y="86868"/>
                </a:lnTo>
                <a:lnTo>
                  <a:pt x="770632" y="84736"/>
                </a:lnTo>
                <a:lnTo>
                  <a:pt x="778859" y="78962"/>
                </a:lnTo>
                <a:lnTo>
                  <a:pt x="784371" y="70473"/>
                </a:lnTo>
                <a:lnTo>
                  <a:pt x="786383" y="60198"/>
                </a:lnTo>
                <a:close/>
              </a:path>
              <a:path w="3092450" h="98425">
                <a:moveTo>
                  <a:pt x="681227" y="62484"/>
                </a:moveTo>
                <a:lnTo>
                  <a:pt x="679096" y="52220"/>
                </a:lnTo>
                <a:lnTo>
                  <a:pt x="673322" y="43815"/>
                </a:lnTo>
                <a:lnTo>
                  <a:pt x="664833" y="38266"/>
                </a:lnTo>
                <a:lnTo>
                  <a:pt x="654557" y="36576"/>
                </a:lnTo>
                <a:lnTo>
                  <a:pt x="644401" y="38707"/>
                </a:lnTo>
                <a:lnTo>
                  <a:pt x="636174" y="44481"/>
                </a:lnTo>
                <a:lnTo>
                  <a:pt x="630662" y="52970"/>
                </a:lnTo>
                <a:lnTo>
                  <a:pt x="628650" y="63246"/>
                </a:lnTo>
                <a:lnTo>
                  <a:pt x="631102" y="73390"/>
                </a:lnTo>
                <a:lnTo>
                  <a:pt x="636841" y="81534"/>
                </a:lnTo>
                <a:lnTo>
                  <a:pt x="645152" y="86820"/>
                </a:lnTo>
                <a:lnTo>
                  <a:pt x="655319" y="88392"/>
                </a:lnTo>
                <a:lnTo>
                  <a:pt x="665476" y="86272"/>
                </a:lnTo>
                <a:lnTo>
                  <a:pt x="673703" y="80581"/>
                </a:lnTo>
                <a:lnTo>
                  <a:pt x="679215" y="72318"/>
                </a:lnTo>
                <a:lnTo>
                  <a:pt x="681227" y="62484"/>
                </a:lnTo>
                <a:close/>
              </a:path>
              <a:path w="3092450" h="98425">
                <a:moveTo>
                  <a:pt x="576833" y="64008"/>
                </a:moveTo>
                <a:lnTo>
                  <a:pt x="574381" y="53744"/>
                </a:lnTo>
                <a:lnTo>
                  <a:pt x="568642" y="45339"/>
                </a:lnTo>
                <a:lnTo>
                  <a:pt x="560331" y="39790"/>
                </a:lnTo>
                <a:lnTo>
                  <a:pt x="550163" y="38100"/>
                </a:lnTo>
                <a:lnTo>
                  <a:pt x="540007" y="40231"/>
                </a:lnTo>
                <a:lnTo>
                  <a:pt x="531780" y="46005"/>
                </a:lnTo>
                <a:lnTo>
                  <a:pt x="526268" y="54494"/>
                </a:lnTo>
                <a:lnTo>
                  <a:pt x="524256" y="64770"/>
                </a:lnTo>
                <a:lnTo>
                  <a:pt x="526387" y="74914"/>
                </a:lnTo>
                <a:lnTo>
                  <a:pt x="532161" y="83058"/>
                </a:lnTo>
                <a:lnTo>
                  <a:pt x="540650" y="88344"/>
                </a:lnTo>
                <a:lnTo>
                  <a:pt x="550926" y="89916"/>
                </a:lnTo>
                <a:lnTo>
                  <a:pt x="561082" y="87903"/>
                </a:lnTo>
                <a:lnTo>
                  <a:pt x="569309" y="82391"/>
                </a:lnTo>
                <a:lnTo>
                  <a:pt x="574821" y="74164"/>
                </a:lnTo>
                <a:lnTo>
                  <a:pt x="576833" y="64008"/>
                </a:lnTo>
                <a:close/>
              </a:path>
              <a:path w="3092450" h="98425">
                <a:moveTo>
                  <a:pt x="471677" y="65532"/>
                </a:moveTo>
                <a:lnTo>
                  <a:pt x="469546" y="55375"/>
                </a:lnTo>
                <a:lnTo>
                  <a:pt x="463772" y="47148"/>
                </a:lnTo>
                <a:lnTo>
                  <a:pt x="455283" y="41636"/>
                </a:lnTo>
                <a:lnTo>
                  <a:pt x="445007" y="39624"/>
                </a:lnTo>
                <a:lnTo>
                  <a:pt x="434851" y="41755"/>
                </a:lnTo>
                <a:lnTo>
                  <a:pt x="426624" y="47529"/>
                </a:lnTo>
                <a:lnTo>
                  <a:pt x="421112" y="56018"/>
                </a:lnTo>
                <a:lnTo>
                  <a:pt x="419100" y="66294"/>
                </a:lnTo>
                <a:lnTo>
                  <a:pt x="421552" y="76450"/>
                </a:lnTo>
                <a:lnTo>
                  <a:pt x="427291" y="84677"/>
                </a:lnTo>
                <a:lnTo>
                  <a:pt x="435602" y="90189"/>
                </a:lnTo>
                <a:lnTo>
                  <a:pt x="445769" y="92202"/>
                </a:lnTo>
                <a:lnTo>
                  <a:pt x="455926" y="89749"/>
                </a:lnTo>
                <a:lnTo>
                  <a:pt x="464153" y="84010"/>
                </a:lnTo>
                <a:lnTo>
                  <a:pt x="469665" y="75699"/>
                </a:lnTo>
                <a:lnTo>
                  <a:pt x="471677" y="65532"/>
                </a:lnTo>
                <a:close/>
              </a:path>
              <a:path w="3092450" h="98425">
                <a:moveTo>
                  <a:pt x="367283" y="67056"/>
                </a:moveTo>
                <a:lnTo>
                  <a:pt x="364831" y="56899"/>
                </a:lnTo>
                <a:lnTo>
                  <a:pt x="359092" y="48672"/>
                </a:lnTo>
                <a:lnTo>
                  <a:pt x="350781" y="43160"/>
                </a:lnTo>
                <a:lnTo>
                  <a:pt x="340613" y="41148"/>
                </a:lnTo>
                <a:lnTo>
                  <a:pt x="330350" y="43279"/>
                </a:lnTo>
                <a:lnTo>
                  <a:pt x="321944" y="49053"/>
                </a:lnTo>
                <a:lnTo>
                  <a:pt x="316396" y="57542"/>
                </a:lnTo>
                <a:lnTo>
                  <a:pt x="314706" y="67818"/>
                </a:lnTo>
                <a:lnTo>
                  <a:pt x="316837" y="77974"/>
                </a:lnTo>
                <a:lnTo>
                  <a:pt x="322611" y="86201"/>
                </a:lnTo>
                <a:lnTo>
                  <a:pt x="331100" y="91713"/>
                </a:lnTo>
                <a:lnTo>
                  <a:pt x="341375" y="93726"/>
                </a:lnTo>
                <a:lnTo>
                  <a:pt x="351532" y="91273"/>
                </a:lnTo>
                <a:lnTo>
                  <a:pt x="359759" y="85534"/>
                </a:lnTo>
                <a:lnTo>
                  <a:pt x="365271" y="77223"/>
                </a:lnTo>
                <a:lnTo>
                  <a:pt x="367283" y="67056"/>
                </a:lnTo>
                <a:close/>
              </a:path>
              <a:path w="3092450" h="98425">
                <a:moveTo>
                  <a:pt x="262127" y="68580"/>
                </a:moveTo>
                <a:lnTo>
                  <a:pt x="259996" y="58423"/>
                </a:lnTo>
                <a:lnTo>
                  <a:pt x="254222" y="50196"/>
                </a:lnTo>
                <a:lnTo>
                  <a:pt x="245733" y="44684"/>
                </a:lnTo>
                <a:lnTo>
                  <a:pt x="235457" y="42672"/>
                </a:lnTo>
                <a:lnTo>
                  <a:pt x="225301" y="44803"/>
                </a:lnTo>
                <a:lnTo>
                  <a:pt x="217074" y="50577"/>
                </a:lnTo>
                <a:lnTo>
                  <a:pt x="211562" y="59066"/>
                </a:lnTo>
                <a:lnTo>
                  <a:pt x="209550" y="69342"/>
                </a:lnTo>
                <a:lnTo>
                  <a:pt x="211681" y="79498"/>
                </a:lnTo>
                <a:lnTo>
                  <a:pt x="217455" y="87725"/>
                </a:lnTo>
                <a:lnTo>
                  <a:pt x="225944" y="93237"/>
                </a:lnTo>
                <a:lnTo>
                  <a:pt x="236219" y="95250"/>
                </a:lnTo>
                <a:lnTo>
                  <a:pt x="246376" y="92797"/>
                </a:lnTo>
                <a:lnTo>
                  <a:pt x="254603" y="87058"/>
                </a:lnTo>
                <a:lnTo>
                  <a:pt x="260115" y="78747"/>
                </a:lnTo>
                <a:lnTo>
                  <a:pt x="262127" y="68580"/>
                </a:lnTo>
                <a:close/>
              </a:path>
              <a:path w="3092450" h="98425">
                <a:moveTo>
                  <a:pt x="156971" y="70104"/>
                </a:moveTo>
                <a:lnTo>
                  <a:pt x="154959" y="59947"/>
                </a:lnTo>
                <a:lnTo>
                  <a:pt x="149447" y="51720"/>
                </a:lnTo>
                <a:lnTo>
                  <a:pt x="141220" y="46208"/>
                </a:lnTo>
                <a:lnTo>
                  <a:pt x="131063" y="44196"/>
                </a:lnTo>
                <a:lnTo>
                  <a:pt x="130301" y="44196"/>
                </a:lnTo>
                <a:lnTo>
                  <a:pt x="120157" y="46327"/>
                </a:lnTo>
                <a:lnTo>
                  <a:pt x="112014" y="52101"/>
                </a:lnTo>
                <a:lnTo>
                  <a:pt x="106727" y="60590"/>
                </a:lnTo>
                <a:lnTo>
                  <a:pt x="105156" y="70866"/>
                </a:lnTo>
                <a:lnTo>
                  <a:pt x="107287" y="81022"/>
                </a:lnTo>
                <a:lnTo>
                  <a:pt x="113061" y="89249"/>
                </a:lnTo>
                <a:lnTo>
                  <a:pt x="121550" y="94761"/>
                </a:lnTo>
                <a:lnTo>
                  <a:pt x="131825" y="96774"/>
                </a:lnTo>
                <a:lnTo>
                  <a:pt x="141970" y="94642"/>
                </a:lnTo>
                <a:lnTo>
                  <a:pt x="150113" y="88868"/>
                </a:lnTo>
                <a:lnTo>
                  <a:pt x="155400" y="80379"/>
                </a:lnTo>
                <a:lnTo>
                  <a:pt x="156971" y="70104"/>
                </a:lnTo>
                <a:close/>
              </a:path>
              <a:path w="3092450" h="98425">
                <a:moveTo>
                  <a:pt x="52577" y="71628"/>
                </a:moveTo>
                <a:lnTo>
                  <a:pt x="50446" y="61471"/>
                </a:lnTo>
                <a:lnTo>
                  <a:pt x="44672" y="53244"/>
                </a:lnTo>
                <a:lnTo>
                  <a:pt x="36183" y="47732"/>
                </a:lnTo>
                <a:lnTo>
                  <a:pt x="25907" y="45720"/>
                </a:lnTo>
                <a:lnTo>
                  <a:pt x="15751" y="47851"/>
                </a:lnTo>
                <a:lnTo>
                  <a:pt x="7524" y="53625"/>
                </a:lnTo>
                <a:lnTo>
                  <a:pt x="2012" y="62114"/>
                </a:lnTo>
                <a:lnTo>
                  <a:pt x="0" y="72390"/>
                </a:lnTo>
                <a:lnTo>
                  <a:pt x="2131" y="82546"/>
                </a:lnTo>
                <a:lnTo>
                  <a:pt x="7905" y="90773"/>
                </a:lnTo>
                <a:lnTo>
                  <a:pt x="16394" y="96285"/>
                </a:lnTo>
                <a:lnTo>
                  <a:pt x="26669" y="98298"/>
                </a:lnTo>
                <a:lnTo>
                  <a:pt x="36826" y="96166"/>
                </a:lnTo>
                <a:lnTo>
                  <a:pt x="45053" y="90392"/>
                </a:lnTo>
                <a:lnTo>
                  <a:pt x="50565" y="81903"/>
                </a:lnTo>
                <a:lnTo>
                  <a:pt x="52577" y="71628"/>
                </a:lnTo>
                <a:close/>
              </a:path>
            </a:pathLst>
          </a:custGeom>
          <a:solidFill>
            <a:srgbClr val="CC0000"/>
          </a:solidFill>
        </p:spPr>
        <p:txBody>
          <a:bodyPr wrap="square" lIns="0" tIns="0" rIns="0" bIns="0" rtlCol="0"/>
          <a:lstStyle/>
          <a:p>
            <a:endParaRPr sz="1588"/>
          </a:p>
        </p:txBody>
      </p:sp>
      <p:sp>
        <p:nvSpPr>
          <p:cNvPr id="7" name="object 7"/>
          <p:cNvSpPr txBox="1"/>
          <p:nvPr/>
        </p:nvSpPr>
        <p:spPr>
          <a:xfrm>
            <a:off x="3418287" y="3468075"/>
            <a:ext cx="2215947" cy="1641964"/>
          </a:xfrm>
          <a:prstGeom prst="rect">
            <a:avLst/>
          </a:prstGeom>
        </p:spPr>
        <p:txBody>
          <a:bodyPr vert="horz" wrap="square" lIns="0" tIns="10644" rIns="0" bIns="0" rtlCol="0">
            <a:spAutoFit/>
          </a:bodyPr>
          <a:lstStyle/>
          <a:p>
            <a:pPr marL="211754" marR="4482" indent="-151252">
              <a:lnSpc>
                <a:spcPct val="100400"/>
              </a:lnSpc>
              <a:spcBef>
                <a:spcPts val="84"/>
              </a:spcBef>
            </a:pPr>
            <a:r>
              <a:rPr sz="1800" b="1" dirty="0">
                <a:solidFill>
                  <a:srgbClr val="CC0000"/>
                </a:solidFill>
                <a:latin typeface="Arial"/>
                <a:cs typeface="Arial"/>
              </a:rPr>
              <a:t>Cherokee</a:t>
            </a:r>
            <a:r>
              <a:rPr sz="1800" b="1" spc="-49" dirty="0">
                <a:solidFill>
                  <a:srgbClr val="CC0000"/>
                </a:solidFill>
                <a:latin typeface="Arial"/>
                <a:cs typeface="Arial"/>
              </a:rPr>
              <a:t> </a:t>
            </a:r>
            <a:r>
              <a:rPr sz="1800" b="1" dirty="0">
                <a:solidFill>
                  <a:srgbClr val="CC0000"/>
                </a:solidFill>
                <a:latin typeface="Arial"/>
                <a:cs typeface="Arial"/>
              </a:rPr>
              <a:t>County  Superfund</a:t>
            </a:r>
            <a:r>
              <a:rPr sz="1800" b="1" spc="-13" dirty="0">
                <a:solidFill>
                  <a:srgbClr val="CC0000"/>
                </a:solidFill>
                <a:latin typeface="Arial"/>
                <a:cs typeface="Arial"/>
              </a:rPr>
              <a:t> </a:t>
            </a:r>
            <a:r>
              <a:rPr sz="1800" b="1" spc="-4" dirty="0">
                <a:solidFill>
                  <a:srgbClr val="CC0000"/>
                </a:solidFill>
                <a:latin typeface="Arial"/>
                <a:cs typeface="Arial"/>
              </a:rPr>
              <a:t>Site</a:t>
            </a:r>
            <a:endParaRPr sz="1800" dirty="0">
              <a:latin typeface="Arial"/>
              <a:cs typeface="Arial"/>
            </a:endParaRPr>
          </a:p>
          <a:p>
            <a:pPr>
              <a:spcBef>
                <a:spcPts val="13"/>
              </a:spcBef>
            </a:pPr>
            <a:endParaRPr sz="1600" dirty="0">
              <a:latin typeface="Times New Roman"/>
              <a:cs typeface="Times New Roman"/>
            </a:endParaRPr>
          </a:p>
          <a:p>
            <a:pPr marL="10644" marR="198869" algn="ctr">
              <a:lnSpc>
                <a:spcPct val="100400"/>
              </a:lnSpc>
            </a:pPr>
            <a:r>
              <a:rPr sz="1800" b="1" spc="-49" dirty="0">
                <a:solidFill>
                  <a:srgbClr val="CC0000"/>
                </a:solidFill>
                <a:latin typeface="Arial"/>
                <a:cs typeface="Arial"/>
              </a:rPr>
              <a:t>Tar </a:t>
            </a:r>
            <a:r>
              <a:rPr sz="1800" b="1" dirty="0">
                <a:solidFill>
                  <a:srgbClr val="CC0000"/>
                </a:solidFill>
                <a:latin typeface="Arial"/>
                <a:cs typeface="Arial"/>
              </a:rPr>
              <a:t>Creek  </a:t>
            </a:r>
            <a:br>
              <a:rPr lang="en-US" sz="1800" b="1" dirty="0">
                <a:solidFill>
                  <a:srgbClr val="CC0000"/>
                </a:solidFill>
                <a:latin typeface="Arial"/>
                <a:cs typeface="Arial"/>
              </a:rPr>
            </a:br>
            <a:r>
              <a:rPr sz="1800" b="1" dirty="0">
                <a:solidFill>
                  <a:srgbClr val="CC0000"/>
                </a:solidFill>
                <a:latin typeface="Arial"/>
                <a:cs typeface="Arial"/>
              </a:rPr>
              <a:t>(Ottawa</a:t>
            </a:r>
            <a:r>
              <a:rPr sz="1800" b="1" spc="-57" dirty="0">
                <a:solidFill>
                  <a:srgbClr val="CC0000"/>
                </a:solidFill>
                <a:latin typeface="Arial"/>
                <a:cs typeface="Arial"/>
              </a:rPr>
              <a:t> </a:t>
            </a:r>
            <a:r>
              <a:rPr sz="1800" b="1" dirty="0">
                <a:solidFill>
                  <a:srgbClr val="CC0000"/>
                </a:solidFill>
                <a:latin typeface="Arial"/>
                <a:cs typeface="Arial"/>
              </a:rPr>
              <a:t>County)  Superfund</a:t>
            </a:r>
            <a:r>
              <a:rPr sz="1800" b="1" spc="-23" dirty="0">
                <a:solidFill>
                  <a:srgbClr val="CC0000"/>
                </a:solidFill>
                <a:latin typeface="Arial"/>
                <a:cs typeface="Arial"/>
              </a:rPr>
              <a:t> </a:t>
            </a:r>
            <a:r>
              <a:rPr sz="1800" b="1" spc="-4" dirty="0">
                <a:solidFill>
                  <a:srgbClr val="CC0000"/>
                </a:solidFill>
                <a:latin typeface="Arial"/>
                <a:cs typeface="Arial"/>
              </a:rPr>
              <a:t>Site</a:t>
            </a:r>
            <a:endParaRPr sz="1800" dirty="0">
              <a:latin typeface="Arial"/>
              <a:cs typeface="Arial"/>
            </a:endParaRPr>
          </a:p>
        </p:txBody>
      </p:sp>
      <p:sp>
        <p:nvSpPr>
          <p:cNvPr id="8" name="object 8"/>
          <p:cNvSpPr txBox="1">
            <a:spLocks noGrp="1"/>
          </p:cNvSpPr>
          <p:nvPr>
            <p:ph type="title"/>
          </p:nvPr>
        </p:nvSpPr>
        <p:spPr/>
        <p:txBody>
          <a:bodyPr/>
          <a:lstStyle/>
          <a:p>
            <a:r>
              <a:rPr lang="en-US" dirty="0">
                <a:solidFill>
                  <a:schemeClr val="tx1"/>
                </a:solidFill>
              </a:rPr>
              <a:t>Tri-State Mining District</a:t>
            </a:r>
          </a:p>
        </p:txBody>
      </p:sp>
      <p:sp>
        <p:nvSpPr>
          <p:cNvPr id="15" name="Slide Number Placeholder 14">
            <a:extLst>
              <a:ext uri="{FF2B5EF4-FFF2-40B4-BE49-F238E27FC236}">
                <a16:creationId xmlns:a16="http://schemas.microsoft.com/office/drawing/2014/main" id="{1462B754-7919-47FF-A5A8-26FEFF3B3890}"/>
              </a:ext>
            </a:extLst>
          </p:cNvPr>
          <p:cNvSpPr>
            <a:spLocks noGrp="1"/>
          </p:cNvSpPr>
          <p:nvPr>
            <p:ph type="sldNum" sz="quarter" idx="12"/>
          </p:nvPr>
        </p:nvSpPr>
        <p:spPr/>
        <p:txBody>
          <a:bodyPr/>
          <a:lstStyle/>
          <a:p>
            <a:fld id="{81D60167-4931-47E6-BA6A-407CBD079E47}" type="slidenum">
              <a:rPr lang="en-US" smtClean="0"/>
              <a:pPr/>
              <a:t>44</a:t>
            </a:fld>
            <a:endParaRPr lang="en-US" dirty="0"/>
          </a:p>
        </p:txBody>
      </p:sp>
      <p:sp>
        <p:nvSpPr>
          <p:cNvPr id="9" name="object 9"/>
          <p:cNvSpPr txBox="1"/>
          <p:nvPr/>
        </p:nvSpPr>
        <p:spPr>
          <a:xfrm>
            <a:off x="6160858" y="4133425"/>
            <a:ext cx="2895406" cy="564746"/>
          </a:xfrm>
          <a:prstGeom prst="rect">
            <a:avLst/>
          </a:prstGeom>
        </p:spPr>
        <p:txBody>
          <a:bodyPr vert="horz" wrap="square" lIns="0" tIns="10644" rIns="0" bIns="0" rtlCol="0">
            <a:spAutoFit/>
          </a:bodyPr>
          <a:lstStyle/>
          <a:p>
            <a:pPr marL="11204" marR="4482" indent="155175">
              <a:lnSpc>
                <a:spcPct val="100400"/>
              </a:lnSpc>
              <a:spcBef>
                <a:spcPts val="84"/>
              </a:spcBef>
            </a:pPr>
            <a:r>
              <a:rPr sz="1800" b="1" dirty="0">
                <a:solidFill>
                  <a:srgbClr val="CC0000"/>
                </a:solidFill>
                <a:latin typeface="Arial"/>
                <a:cs typeface="Arial"/>
              </a:rPr>
              <a:t>Newton County Mine  </a:t>
            </a:r>
            <a:r>
              <a:rPr sz="1800" b="1" spc="-23" dirty="0">
                <a:solidFill>
                  <a:srgbClr val="CC0000"/>
                </a:solidFill>
                <a:latin typeface="Arial"/>
                <a:cs typeface="Arial"/>
              </a:rPr>
              <a:t>Tailings </a:t>
            </a:r>
            <a:r>
              <a:rPr sz="1800" b="1" dirty="0">
                <a:solidFill>
                  <a:srgbClr val="CC0000"/>
                </a:solidFill>
                <a:latin typeface="Arial"/>
                <a:cs typeface="Arial"/>
              </a:rPr>
              <a:t>Superfund </a:t>
            </a:r>
            <a:r>
              <a:rPr sz="1800" b="1" spc="-4" dirty="0">
                <a:solidFill>
                  <a:srgbClr val="CC0000"/>
                </a:solidFill>
                <a:latin typeface="Arial"/>
                <a:cs typeface="Arial"/>
              </a:rPr>
              <a:t>Site</a:t>
            </a:r>
            <a:endParaRPr sz="1800" dirty="0">
              <a:latin typeface="Arial"/>
              <a:cs typeface="Arial"/>
            </a:endParaRPr>
          </a:p>
        </p:txBody>
      </p:sp>
      <p:sp>
        <p:nvSpPr>
          <p:cNvPr id="11" name="object 11"/>
          <p:cNvSpPr/>
          <p:nvPr/>
        </p:nvSpPr>
        <p:spPr>
          <a:xfrm>
            <a:off x="9432861" y="2886283"/>
            <a:ext cx="2152714" cy="1631002"/>
          </a:xfrm>
          <a:prstGeom prst="rect">
            <a:avLst/>
          </a:prstGeom>
          <a:blipFill>
            <a:blip r:embed="rId6"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588" dirty="0"/>
          </a:p>
        </p:txBody>
      </p:sp>
      <p:sp>
        <p:nvSpPr>
          <p:cNvPr id="12" name="object 12"/>
          <p:cNvSpPr/>
          <p:nvPr/>
        </p:nvSpPr>
        <p:spPr>
          <a:xfrm>
            <a:off x="1090488" y="3031171"/>
            <a:ext cx="2200823" cy="1667000"/>
          </a:xfrm>
          <a:custGeom>
            <a:avLst/>
            <a:gdLst/>
            <a:ahLst/>
            <a:cxnLst/>
            <a:rect l="l" t="t" r="r" b="b"/>
            <a:pathLst>
              <a:path w="2494915" h="1889760">
                <a:moveTo>
                  <a:pt x="2494407" y="1889760"/>
                </a:moveTo>
                <a:lnTo>
                  <a:pt x="2494407" y="0"/>
                </a:lnTo>
                <a:lnTo>
                  <a:pt x="0" y="0"/>
                </a:lnTo>
                <a:lnTo>
                  <a:pt x="0" y="9906"/>
                </a:lnTo>
                <a:lnTo>
                  <a:pt x="2483739" y="9906"/>
                </a:lnTo>
                <a:lnTo>
                  <a:pt x="2483739" y="4572"/>
                </a:lnTo>
                <a:lnTo>
                  <a:pt x="2489073" y="9906"/>
                </a:lnTo>
                <a:lnTo>
                  <a:pt x="2489073" y="1889760"/>
                </a:lnTo>
                <a:lnTo>
                  <a:pt x="2494407" y="1889760"/>
                </a:lnTo>
                <a:close/>
              </a:path>
              <a:path w="2494915" h="1889760">
                <a:moveTo>
                  <a:pt x="2489073" y="1879092"/>
                </a:moveTo>
                <a:lnTo>
                  <a:pt x="0" y="1879092"/>
                </a:lnTo>
                <a:lnTo>
                  <a:pt x="0" y="1889760"/>
                </a:lnTo>
                <a:lnTo>
                  <a:pt x="2483739" y="1889760"/>
                </a:lnTo>
                <a:lnTo>
                  <a:pt x="2483739" y="1884426"/>
                </a:lnTo>
                <a:lnTo>
                  <a:pt x="2489073" y="1879092"/>
                </a:lnTo>
                <a:close/>
              </a:path>
              <a:path w="2494915" h="1889760">
                <a:moveTo>
                  <a:pt x="2489073" y="9906"/>
                </a:moveTo>
                <a:lnTo>
                  <a:pt x="2483739" y="4572"/>
                </a:lnTo>
                <a:lnTo>
                  <a:pt x="2483739" y="9906"/>
                </a:lnTo>
                <a:lnTo>
                  <a:pt x="2489073" y="9906"/>
                </a:lnTo>
                <a:close/>
              </a:path>
              <a:path w="2494915" h="1889760">
                <a:moveTo>
                  <a:pt x="2489073" y="1879092"/>
                </a:moveTo>
                <a:lnTo>
                  <a:pt x="2489073" y="9906"/>
                </a:lnTo>
                <a:lnTo>
                  <a:pt x="2483739" y="9906"/>
                </a:lnTo>
                <a:lnTo>
                  <a:pt x="2483739" y="1879092"/>
                </a:lnTo>
                <a:lnTo>
                  <a:pt x="2489073" y="1879092"/>
                </a:lnTo>
                <a:close/>
              </a:path>
              <a:path w="2494915" h="1889760">
                <a:moveTo>
                  <a:pt x="2489073" y="1889760"/>
                </a:moveTo>
                <a:lnTo>
                  <a:pt x="2489073" y="1879092"/>
                </a:lnTo>
                <a:lnTo>
                  <a:pt x="2483739" y="1884426"/>
                </a:lnTo>
                <a:lnTo>
                  <a:pt x="2483739" y="1889760"/>
                </a:lnTo>
                <a:lnTo>
                  <a:pt x="2489073" y="1889760"/>
                </a:lnTo>
                <a:close/>
              </a:path>
            </a:pathLst>
          </a:custGeom>
          <a:solidFill>
            <a:srgbClr val="FFFFCC"/>
          </a:solidFill>
        </p:spPr>
        <p:txBody>
          <a:bodyPr wrap="square" lIns="0" tIns="0" rIns="0" bIns="0" rtlCol="0"/>
          <a:lstStyle/>
          <a:p>
            <a:endParaRPr sz="1588"/>
          </a:p>
        </p:txBody>
      </p:sp>
      <p:sp>
        <p:nvSpPr>
          <p:cNvPr id="13" name="object 13"/>
          <p:cNvSpPr/>
          <p:nvPr/>
        </p:nvSpPr>
        <p:spPr>
          <a:xfrm>
            <a:off x="9432861" y="4638584"/>
            <a:ext cx="2152713" cy="1427950"/>
          </a:xfrm>
          <a:prstGeom prst="rect">
            <a:avLst/>
          </a:prstGeom>
          <a:blipFill>
            <a:blip r:embed="rId7" cstate="print">
              <a:extLst>
                <a:ext uri="{28A0092B-C50C-407E-A947-70E740481C1C}">
                  <a14:useLocalDpi xmlns:a14="http://schemas.microsoft.com/office/drawing/2010/main" val="0"/>
                </a:ext>
              </a:extLst>
            </a:blip>
            <a:stretch>
              <a:fillRect l="-2171" t="-12155" r="-1323" b="-5253"/>
            </a:stretch>
          </a:blipFill>
        </p:spPr>
        <p:txBody>
          <a:bodyPr wrap="square" lIns="0" tIns="0" rIns="0" bIns="0" rtlCol="0"/>
          <a:lstStyle/>
          <a:p>
            <a:endParaRPr sz="1588" dirty="0"/>
          </a:p>
        </p:txBody>
      </p:sp>
      <p:sp>
        <p:nvSpPr>
          <p:cNvPr id="14" name="object 14"/>
          <p:cNvSpPr/>
          <p:nvPr/>
        </p:nvSpPr>
        <p:spPr>
          <a:xfrm>
            <a:off x="1090486" y="4982502"/>
            <a:ext cx="2224908" cy="1676523"/>
          </a:xfrm>
          <a:custGeom>
            <a:avLst/>
            <a:gdLst/>
            <a:ahLst/>
            <a:cxnLst/>
            <a:rect l="l" t="t" r="r" b="b"/>
            <a:pathLst>
              <a:path w="2522220" h="1900554">
                <a:moveTo>
                  <a:pt x="2521839" y="1900427"/>
                </a:moveTo>
                <a:lnTo>
                  <a:pt x="2521839" y="0"/>
                </a:lnTo>
                <a:lnTo>
                  <a:pt x="0" y="0"/>
                </a:lnTo>
                <a:lnTo>
                  <a:pt x="0" y="9906"/>
                </a:lnTo>
                <a:lnTo>
                  <a:pt x="2511933" y="9906"/>
                </a:lnTo>
                <a:lnTo>
                  <a:pt x="2511933" y="4572"/>
                </a:lnTo>
                <a:lnTo>
                  <a:pt x="2517267" y="9906"/>
                </a:lnTo>
                <a:lnTo>
                  <a:pt x="2517267" y="1900427"/>
                </a:lnTo>
                <a:lnTo>
                  <a:pt x="2521839" y="1900427"/>
                </a:lnTo>
                <a:close/>
              </a:path>
              <a:path w="2522220" h="1900554">
                <a:moveTo>
                  <a:pt x="2517267" y="9906"/>
                </a:moveTo>
                <a:lnTo>
                  <a:pt x="2511933" y="4572"/>
                </a:lnTo>
                <a:lnTo>
                  <a:pt x="2511933" y="9906"/>
                </a:lnTo>
                <a:lnTo>
                  <a:pt x="2517267" y="9906"/>
                </a:lnTo>
                <a:close/>
              </a:path>
              <a:path w="2522220" h="1900554">
                <a:moveTo>
                  <a:pt x="2517267" y="1900427"/>
                </a:moveTo>
                <a:lnTo>
                  <a:pt x="2517267" y="9906"/>
                </a:lnTo>
                <a:lnTo>
                  <a:pt x="2511933" y="9906"/>
                </a:lnTo>
                <a:lnTo>
                  <a:pt x="2511933" y="1900427"/>
                </a:lnTo>
                <a:lnTo>
                  <a:pt x="2517267" y="1900427"/>
                </a:lnTo>
                <a:close/>
              </a:path>
            </a:pathLst>
          </a:custGeom>
          <a:solidFill>
            <a:srgbClr val="FFFFCC"/>
          </a:solidFill>
        </p:spPr>
        <p:txBody>
          <a:bodyPr wrap="square" lIns="0" tIns="0" rIns="0" bIns="0" rtlCol="0"/>
          <a:lstStyle/>
          <a:p>
            <a:endParaRPr sz="1588"/>
          </a:p>
        </p:txBody>
      </p:sp>
      <p:pic>
        <p:nvPicPr>
          <p:cNvPr id="16" name="Picture 3">
            <a:extLst>
              <a:ext uri="{FF2B5EF4-FFF2-40B4-BE49-F238E27FC236}">
                <a16:creationId xmlns:a16="http://schemas.microsoft.com/office/drawing/2014/main" id="{AB5EF86F-25B6-4540-B9EE-41D8E196C6D8}"/>
              </a:ext>
            </a:extLst>
          </p:cNvPr>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l="8359" r="8073" b="4749"/>
          <a:stretch/>
        </p:blipFill>
        <p:spPr bwMode="auto">
          <a:xfrm>
            <a:off x="566054" y="1454150"/>
            <a:ext cx="2368017" cy="2247634"/>
          </a:xfrm>
          <a:prstGeom prst="rect">
            <a:avLst/>
          </a:prstGeom>
          <a:noFill/>
          <a:ln w="38100">
            <a:noFill/>
            <a:miter lim="800000"/>
            <a:headEnd/>
            <a:tailEnd/>
          </a:ln>
        </p:spPr>
      </p:pic>
      <p:pic>
        <p:nvPicPr>
          <p:cNvPr id="17" name="Picture 4">
            <a:extLst>
              <a:ext uri="{FF2B5EF4-FFF2-40B4-BE49-F238E27FC236}">
                <a16:creationId xmlns:a16="http://schemas.microsoft.com/office/drawing/2014/main" id="{E7D0B0A1-10D1-485E-8929-489700161F38}"/>
              </a:ext>
            </a:extLst>
          </p:cNvPr>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l="9327" r="1291"/>
          <a:stretch/>
        </p:blipFill>
        <p:spPr bwMode="auto">
          <a:xfrm>
            <a:off x="558800" y="3880464"/>
            <a:ext cx="2368017" cy="2155695"/>
          </a:xfrm>
          <a:prstGeom prst="rect">
            <a:avLst/>
          </a:prstGeom>
          <a:noFill/>
          <a:ln w="38100">
            <a:noFill/>
            <a:miter lim="800000"/>
            <a:headEnd/>
            <a:tailEnd/>
          </a:ln>
        </p:spPr>
      </p:pic>
      <p:sp>
        <p:nvSpPr>
          <p:cNvPr id="18" name="Text Box 6">
            <a:extLst>
              <a:ext uri="{FF2B5EF4-FFF2-40B4-BE49-F238E27FC236}">
                <a16:creationId xmlns:a16="http://schemas.microsoft.com/office/drawing/2014/main" id="{604BD120-B103-4E7B-97A3-1931B0F0FCE4}"/>
              </a:ext>
            </a:extLst>
          </p:cNvPr>
          <p:cNvSpPr txBox="1">
            <a:spLocks noChangeArrowheads="1"/>
          </p:cNvSpPr>
          <p:nvPr/>
        </p:nvSpPr>
        <p:spPr bwMode="auto">
          <a:xfrm>
            <a:off x="492300" y="5728117"/>
            <a:ext cx="3397197" cy="261610"/>
          </a:xfrm>
          <a:prstGeom prst="rect">
            <a:avLst/>
          </a:prstGeom>
          <a:noFill/>
          <a:ln w="9525" algn="ctr">
            <a:noFill/>
            <a:miter lim="800000"/>
            <a:headEnd/>
            <a:tailEnd/>
          </a:ln>
        </p:spPr>
        <p:txBody>
          <a:bodyPr wrap="square">
            <a:spAutoFit/>
          </a:bodyPr>
          <a:lstStyle/>
          <a:p>
            <a:r>
              <a:rPr lang="en-US" sz="1100" dirty="0"/>
              <a:t>Picher, OK 1926</a:t>
            </a:r>
          </a:p>
        </p:txBody>
      </p:sp>
      <p:sp>
        <p:nvSpPr>
          <p:cNvPr id="19" name="Title 1">
            <a:extLst>
              <a:ext uri="{FF2B5EF4-FFF2-40B4-BE49-F238E27FC236}">
                <a16:creationId xmlns:a16="http://schemas.microsoft.com/office/drawing/2014/main" id="{B72757BA-F76E-4C35-93D7-AB54F9406D56}"/>
              </a:ext>
            </a:extLst>
          </p:cNvPr>
          <p:cNvSpPr txBox="1">
            <a:spLocks/>
          </p:cNvSpPr>
          <p:nvPr/>
        </p:nvSpPr>
        <p:spPr>
          <a:xfrm>
            <a:off x="177754" y="1060197"/>
            <a:ext cx="10106569" cy="663379"/>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177" b="0" i="0" kern="1200">
                <a:solidFill>
                  <a:srgbClr val="FFFFCC"/>
                </a:solidFill>
                <a:latin typeface="Arial"/>
                <a:ea typeface="+mj-ea"/>
                <a:cs typeface="Arial"/>
              </a:defRPr>
            </a:lvl1pPr>
          </a:lstStyle>
          <a:p>
            <a:endParaRPr lang="en-US" dirty="0">
              <a:solidFill>
                <a:schemeClr val="tx1"/>
              </a:solidFill>
            </a:endParaRPr>
          </a:p>
        </p:txBody>
      </p:sp>
      <p:sp>
        <p:nvSpPr>
          <p:cNvPr id="30" name="object 9">
            <a:extLst>
              <a:ext uri="{FF2B5EF4-FFF2-40B4-BE49-F238E27FC236}">
                <a16:creationId xmlns:a16="http://schemas.microsoft.com/office/drawing/2014/main" id="{B0081377-0075-483D-B4F4-EBB1560B8C1C}"/>
              </a:ext>
            </a:extLst>
          </p:cNvPr>
          <p:cNvSpPr txBox="1"/>
          <p:nvPr/>
        </p:nvSpPr>
        <p:spPr>
          <a:xfrm>
            <a:off x="5885432" y="2914709"/>
            <a:ext cx="3384334" cy="564746"/>
          </a:xfrm>
          <a:prstGeom prst="rect">
            <a:avLst/>
          </a:prstGeom>
        </p:spPr>
        <p:txBody>
          <a:bodyPr vert="horz" wrap="square" lIns="0" tIns="10644" rIns="0" bIns="0" rtlCol="0">
            <a:spAutoFit/>
          </a:bodyPr>
          <a:lstStyle/>
          <a:p>
            <a:pPr marL="11113" marR="4482" indent="-11113" algn="ctr">
              <a:lnSpc>
                <a:spcPct val="100400"/>
              </a:lnSpc>
              <a:spcBef>
                <a:spcPts val="84"/>
              </a:spcBef>
            </a:pPr>
            <a:r>
              <a:rPr lang="en-US" sz="1800" b="1" dirty="0" err="1">
                <a:solidFill>
                  <a:srgbClr val="CC0000"/>
                </a:solidFill>
                <a:cs typeface="Arial"/>
              </a:rPr>
              <a:t>Oronogo-Duenweg</a:t>
            </a:r>
            <a:r>
              <a:rPr lang="en-US" sz="1800" b="1" dirty="0">
                <a:solidFill>
                  <a:srgbClr val="CC0000"/>
                </a:solidFill>
                <a:cs typeface="Arial"/>
              </a:rPr>
              <a:t>  Mining Belt Superfund Site</a:t>
            </a:r>
            <a:endParaRPr sz="1800" dirty="0">
              <a:latin typeface="Arial"/>
              <a:cs typeface="Arial"/>
            </a:endParaRPr>
          </a:p>
        </p:txBody>
      </p:sp>
      <p:grpSp>
        <p:nvGrpSpPr>
          <p:cNvPr id="34" name="Group 33">
            <a:extLst>
              <a:ext uri="{FF2B5EF4-FFF2-40B4-BE49-F238E27FC236}">
                <a16:creationId xmlns:a16="http://schemas.microsoft.com/office/drawing/2014/main" id="{26015AB4-5F78-464D-B55D-F07786913484}"/>
              </a:ext>
            </a:extLst>
          </p:cNvPr>
          <p:cNvGrpSpPr/>
          <p:nvPr/>
        </p:nvGrpSpPr>
        <p:grpSpPr>
          <a:xfrm>
            <a:off x="9314411" y="1446415"/>
            <a:ext cx="2252749" cy="1188720"/>
            <a:chOff x="9314411" y="1446415"/>
            <a:chExt cx="2252749" cy="1188720"/>
          </a:xfrm>
        </p:grpSpPr>
        <p:grpSp>
          <p:nvGrpSpPr>
            <p:cNvPr id="32" name="Group 31">
              <a:extLst>
                <a:ext uri="{FF2B5EF4-FFF2-40B4-BE49-F238E27FC236}">
                  <a16:creationId xmlns:a16="http://schemas.microsoft.com/office/drawing/2014/main" id="{B24EACFB-8F6B-413D-807F-EC96FEB9E96C}"/>
                </a:ext>
              </a:extLst>
            </p:cNvPr>
            <p:cNvGrpSpPr/>
            <p:nvPr/>
          </p:nvGrpSpPr>
          <p:grpSpPr>
            <a:xfrm>
              <a:off x="9314411" y="1446415"/>
              <a:ext cx="2252749" cy="1188720"/>
              <a:chOff x="9314411" y="1446415"/>
              <a:chExt cx="2252749" cy="1188720"/>
            </a:xfrm>
          </p:grpSpPr>
          <p:sp>
            <p:nvSpPr>
              <p:cNvPr id="10" name="object 10"/>
              <p:cNvSpPr/>
              <p:nvPr/>
            </p:nvSpPr>
            <p:spPr>
              <a:xfrm>
                <a:off x="9333057" y="1485715"/>
                <a:ext cx="2215861" cy="1095007"/>
              </a:xfrm>
              <a:prstGeom prst="rect">
                <a:avLst/>
              </a:prstGeom>
              <a:blipFill>
                <a:blip r:embed="rId10"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588" dirty="0"/>
              </a:p>
            </p:txBody>
          </p:sp>
          <p:sp>
            <p:nvSpPr>
              <p:cNvPr id="31" name="Freeform: Shape 30">
                <a:extLst>
                  <a:ext uri="{FF2B5EF4-FFF2-40B4-BE49-F238E27FC236}">
                    <a16:creationId xmlns:a16="http://schemas.microsoft.com/office/drawing/2014/main" id="{8385F541-0B07-4F74-866C-F7FD4A11960F}"/>
                  </a:ext>
                </a:extLst>
              </p:cNvPr>
              <p:cNvSpPr/>
              <p:nvPr/>
            </p:nvSpPr>
            <p:spPr>
              <a:xfrm>
                <a:off x="9314411" y="1446415"/>
                <a:ext cx="2252749" cy="1188720"/>
              </a:xfrm>
              <a:custGeom>
                <a:avLst/>
                <a:gdLst>
                  <a:gd name="connsiteX0" fmla="*/ 2252749 w 2252749"/>
                  <a:gd name="connsiteY0" fmla="*/ 1167938 h 1188720"/>
                  <a:gd name="connsiteX1" fmla="*/ 2207029 w 2252749"/>
                  <a:gd name="connsiteY1" fmla="*/ 1130530 h 1188720"/>
                  <a:gd name="connsiteX2" fmla="*/ 1675014 w 2252749"/>
                  <a:gd name="connsiteY2" fmla="*/ 1126374 h 1188720"/>
                  <a:gd name="connsiteX3" fmla="*/ 29094 w 2252749"/>
                  <a:gd name="connsiteY3" fmla="*/ 1109749 h 1188720"/>
                  <a:gd name="connsiteX4" fmla="*/ 37407 w 2252749"/>
                  <a:gd name="connsiteY4" fmla="*/ 203661 h 1188720"/>
                  <a:gd name="connsiteX5" fmla="*/ 24938 w 2252749"/>
                  <a:gd name="connsiteY5" fmla="*/ 187036 h 1188720"/>
                  <a:gd name="connsiteX6" fmla="*/ 29094 w 2252749"/>
                  <a:gd name="connsiteY6" fmla="*/ 8312 h 1188720"/>
                  <a:gd name="connsiteX7" fmla="*/ 4156 w 2252749"/>
                  <a:gd name="connsiteY7" fmla="*/ 0 h 1188720"/>
                  <a:gd name="connsiteX8" fmla="*/ 0 w 2252749"/>
                  <a:gd name="connsiteY8" fmla="*/ 1155469 h 1188720"/>
                  <a:gd name="connsiteX9" fmla="*/ 1654233 w 2252749"/>
                  <a:gd name="connsiteY9" fmla="*/ 1188720 h 1188720"/>
                  <a:gd name="connsiteX10" fmla="*/ 2252749 w 2252749"/>
                  <a:gd name="connsiteY10" fmla="*/ 1167938 h 1188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52749" h="1188720">
                    <a:moveTo>
                      <a:pt x="2252749" y="1167938"/>
                    </a:moveTo>
                    <a:lnTo>
                      <a:pt x="2207029" y="1130530"/>
                    </a:lnTo>
                    <a:lnTo>
                      <a:pt x="1675014" y="1126374"/>
                    </a:lnTo>
                    <a:lnTo>
                      <a:pt x="29094" y="1109749"/>
                    </a:lnTo>
                    <a:lnTo>
                      <a:pt x="37407" y="203661"/>
                    </a:lnTo>
                    <a:lnTo>
                      <a:pt x="24938" y="187036"/>
                    </a:lnTo>
                    <a:cubicBezTo>
                      <a:pt x="26323" y="127461"/>
                      <a:pt x="27709" y="67887"/>
                      <a:pt x="29094" y="8312"/>
                    </a:cubicBezTo>
                    <a:lnTo>
                      <a:pt x="4156" y="0"/>
                    </a:lnTo>
                    <a:cubicBezTo>
                      <a:pt x="2771" y="385156"/>
                      <a:pt x="1385" y="770313"/>
                      <a:pt x="0" y="1155469"/>
                    </a:cubicBezTo>
                    <a:lnTo>
                      <a:pt x="1654233" y="1188720"/>
                    </a:lnTo>
                    <a:lnTo>
                      <a:pt x="2252749" y="116793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Freeform: Shape 32">
              <a:extLst>
                <a:ext uri="{FF2B5EF4-FFF2-40B4-BE49-F238E27FC236}">
                  <a16:creationId xmlns:a16="http://schemas.microsoft.com/office/drawing/2014/main" id="{8254F19A-CD0E-459D-8F9F-62DE38BCFB6E}"/>
                </a:ext>
              </a:extLst>
            </p:cNvPr>
            <p:cNvSpPr/>
            <p:nvPr/>
          </p:nvSpPr>
          <p:spPr>
            <a:xfrm>
              <a:off x="10994834" y="2555913"/>
              <a:ext cx="547171" cy="77118"/>
            </a:xfrm>
            <a:custGeom>
              <a:avLst/>
              <a:gdLst>
                <a:gd name="connsiteX0" fmla="*/ 0 w 547171"/>
                <a:gd name="connsiteY0" fmla="*/ 0 h 77118"/>
                <a:gd name="connsiteX1" fmla="*/ 84462 w 547171"/>
                <a:gd name="connsiteY1" fmla="*/ 11017 h 77118"/>
                <a:gd name="connsiteX2" fmla="*/ 517793 w 547171"/>
                <a:gd name="connsiteY2" fmla="*/ 11017 h 77118"/>
                <a:gd name="connsiteX3" fmla="*/ 547171 w 547171"/>
                <a:gd name="connsiteY3" fmla="*/ 29379 h 77118"/>
                <a:gd name="connsiteX4" fmla="*/ 29378 w 547171"/>
                <a:gd name="connsiteY4" fmla="*/ 77118 h 77118"/>
                <a:gd name="connsiteX5" fmla="*/ 0 w 547171"/>
                <a:gd name="connsiteY5" fmla="*/ 0 h 7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171" h="77118">
                  <a:moveTo>
                    <a:pt x="0" y="0"/>
                  </a:moveTo>
                  <a:lnTo>
                    <a:pt x="84462" y="11017"/>
                  </a:lnTo>
                  <a:lnTo>
                    <a:pt x="517793" y="11017"/>
                  </a:lnTo>
                  <a:lnTo>
                    <a:pt x="547171" y="29379"/>
                  </a:lnTo>
                  <a:lnTo>
                    <a:pt x="29378" y="7711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58374" y="1608744"/>
            <a:ext cx="6911669" cy="766935"/>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588"/>
          </a:p>
        </p:txBody>
      </p:sp>
      <p:sp>
        <p:nvSpPr>
          <p:cNvPr id="38" name="Title 37">
            <a:extLst>
              <a:ext uri="{FF2B5EF4-FFF2-40B4-BE49-F238E27FC236}">
                <a16:creationId xmlns:a16="http://schemas.microsoft.com/office/drawing/2014/main" id="{2AC1860D-4F03-43EE-BE52-C769C8D96BB1}"/>
              </a:ext>
            </a:extLst>
          </p:cNvPr>
          <p:cNvSpPr>
            <a:spLocks noGrp="1"/>
          </p:cNvSpPr>
          <p:nvPr>
            <p:ph type="title"/>
          </p:nvPr>
        </p:nvSpPr>
        <p:spPr>
          <a:xfrm>
            <a:off x="577645" y="454954"/>
            <a:ext cx="5222654" cy="657757"/>
          </a:xfrm>
        </p:spPr>
        <p:txBody>
          <a:bodyPr/>
          <a:lstStyle/>
          <a:p>
            <a:r>
              <a:rPr lang="en-US" dirty="0"/>
              <a:t>Tar Creek Superfund Site</a:t>
            </a:r>
          </a:p>
        </p:txBody>
      </p:sp>
      <p:sp>
        <p:nvSpPr>
          <p:cNvPr id="41" name="Content Placeholder 40">
            <a:extLst>
              <a:ext uri="{FF2B5EF4-FFF2-40B4-BE49-F238E27FC236}">
                <a16:creationId xmlns:a16="http://schemas.microsoft.com/office/drawing/2014/main" id="{D2D5DF57-A427-4422-AAB3-EECA9291A235}"/>
              </a:ext>
            </a:extLst>
          </p:cNvPr>
          <p:cNvSpPr>
            <a:spLocks noGrp="1"/>
          </p:cNvSpPr>
          <p:nvPr>
            <p:ph sz="half" idx="2"/>
          </p:nvPr>
        </p:nvSpPr>
        <p:spPr>
          <a:xfrm>
            <a:off x="4811101" y="1606439"/>
            <a:ext cx="6774474" cy="2897878"/>
          </a:xfrm>
        </p:spPr>
        <p:txBody>
          <a:bodyPr numCol="2" spcCol="182880"/>
          <a:lstStyle/>
          <a:p>
            <a:r>
              <a:rPr lang="en-US" sz="1800" dirty="0"/>
              <a:t>Mining </a:t>
            </a:r>
            <a:r>
              <a:rPr lang="en-US" sz="1800" dirty="0" err="1"/>
              <a:t>1890s-1960s</a:t>
            </a:r>
            <a:endParaRPr lang="en-US" sz="1800" dirty="0"/>
          </a:p>
          <a:p>
            <a:r>
              <a:rPr lang="en-US" sz="1800" dirty="0"/>
              <a:t>1979: discharge to surface</a:t>
            </a:r>
          </a:p>
          <a:p>
            <a:pPr lvl="1"/>
            <a:r>
              <a:rPr lang="en-US" sz="1600" dirty="0"/>
              <a:t>First from 2 abandoned boreholes on the </a:t>
            </a:r>
            <a:r>
              <a:rPr lang="en-US" sz="1600" b="1" dirty="0"/>
              <a:t>Mayer Ranch </a:t>
            </a:r>
            <a:r>
              <a:rPr lang="en-US" sz="1600" dirty="0"/>
              <a:t>Property in Commerce, Oklahoma </a:t>
            </a:r>
          </a:p>
          <a:p>
            <a:r>
              <a:rPr lang="en-US" sz="1800" dirty="0"/>
              <a:t>National Priorities List (1983)</a:t>
            </a:r>
          </a:p>
          <a:p>
            <a:r>
              <a:rPr lang="en-US" sz="1800" dirty="0"/>
              <a:t>Elevated Fe, Zn, Cd, Pb, As in water,  chat, soils and biota</a:t>
            </a:r>
          </a:p>
          <a:p>
            <a:r>
              <a:rPr lang="en-US" sz="1800" dirty="0"/>
              <a:t>Mining “mega-site”</a:t>
            </a:r>
          </a:p>
          <a:p>
            <a:pPr lvl="1">
              <a:spcBef>
                <a:spcPts val="600"/>
              </a:spcBef>
            </a:pPr>
            <a:r>
              <a:rPr lang="en-US" sz="1600" dirty="0"/>
              <a:t>&gt;1000 surface hectares</a:t>
            </a:r>
          </a:p>
          <a:p>
            <a:pPr lvl="1">
              <a:spcBef>
                <a:spcPts val="600"/>
              </a:spcBef>
            </a:pPr>
            <a:r>
              <a:rPr lang="en-US" sz="1600" dirty="0"/>
              <a:t>500 km of tunnels, 2600 open shafts and boreholes.</a:t>
            </a:r>
          </a:p>
          <a:p>
            <a:pPr lvl="1">
              <a:spcBef>
                <a:spcPts val="600"/>
              </a:spcBef>
            </a:pPr>
            <a:r>
              <a:rPr lang="en-US" sz="1600" dirty="0"/>
              <a:t>94 million </a:t>
            </a:r>
            <a:r>
              <a:rPr lang="en-US" sz="1600" dirty="0" err="1"/>
              <a:t>m3</a:t>
            </a:r>
            <a:r>
              <a:rPr lang="en-US" sz="1600" dirty="0"/>
              <a:t> contaminated water</a:t>
            </a:r>
          </a:p>
          <a:p>
            <a:r>
              <a:rPr lang="en-US" sz="1800" dirty="0"/>
              <a:t>Six Communities &amp; Ten Native American Tribes</a:t>
            </a:r>
          </a:p>
        </p:txBody>
      </p:sp>
      <p:sp>
        <p:nvSpPr>
          <p:cNvPr id="5" name="Slide Number Placeholder 4">
            <a:extLst>
              <a:ext uri="{FF2B5EF4-FFF2-40B4-BE49-F238E27FC236}">
                <a16:creationId xmlns:a16="http://schemas.microsoft.com/office/drawing/2014/main" id="{1DC4EAD3-0862-4DA2-8B72-95C42DBCFED3}"/>
              </a:ext>
            </a:extLst>
          </p:cNvPr>
          <p:cNvSpPr>
            <a:spLocks noGrp="1"/>
          </p:cNvSpPr>
          <p:nvPr>
            <p:ph type="sldNum" sz="quarter" idx="12"/>
          </p:nvPr>
        </p:nvSpPr>
        <p:spPr/>
        <p:txBody>
          <a:bodyPr/>
          <a:lstStyle/>
          <a:p>
            <a:fld id="{9B3E39EC-4BE2-4DEA-81C0-4ABC0AAB4AC0}" type="slidenum">
              <a:rPr lang="en-AU" smtClean="0"/>
              <a:pPr/>
              <a:t>45</a:t>
            </a:fld>
            <a:endParaRPr lang="en-AU" dirty="0"/>
          </a:p>
        </p:txBody>
      </p:sp>
      <p:grpSp>
        <p:nvGrpSpPr>
          <p:cNvPr id="37" name="Group 36">
            <a:extLst>
              <a:ext uri="{FF2B5EF4-FFF2-40B4-BE49-F238E27FC236}">
                <a16:creationId xmlns:a16="http://schemas.microsoft.com/office/drawing/2014/main" id="{4E85887C-4EFB-4E74-970A-9310CFDBC33C}"/>
              </a:ext>
            </a:extLst>
          </p:cNvPr>
          <p:cNvGrpSpPr/>
          <p:nvPr/>
        </p:nvGrpSpPr>
        <p:grpSpPr>
          <a:xfrm>
            <a:off x="550749" y="1106979"/>
            <a:ext cx="3831862" cy="4990921"/>
            <a:chOff x="8084969" y="933225"/>
            <a:chExt cx="3832860" cy="4992221"/>
          </a:xfrm>
        </p:grpSpPr>
        <p:sp>
          <p:nvSpPr>
            <p:cNvPr id="6" name="object 6"/>
            <p:cNvSpPr/>
            <p:nvPr/>
          </p:nvSpPr>
          <p:spPr>
            <a:xfrm>
              <a:off x="8096174" y="933225"/>
              <a:ext cx="3821654" cy="4992221"/>
            </a:xfrm>
            <a:prstGeom prst="rect">
              <a:avLst/>
            </a:prstGeom>
            <a:blipFill>
              <a:blip r:embed="rId4"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400"/>
            </a:p>
          </p:txBody>
        </p:sp>
        <p:sp>
          <p:nvSpPr>
            <p:cNvPr id="7" name="object 7"/>
            <p:cNvSpPr/>
            <p:nvPr/>
          </p:nvSpPr>
          <p:spPr>
            <a:xfrm>
              <a:off x="9521562" y="970877"/>
              <a:ext cx="1106021" cy="336176"/>
            </a:xfrm>
            <a:custGeom>
              <a:avLst/>
              <a:gdLst/>
              <a:ahLst/>
              <a:cxnLst/>
              <a:rect l="l" t="t" r="r" b="b"/>
              <a:pathLst>
                <a:path w="1253490" h="381000">
                  <a:moveTo>
                    <a:pt x="0" y="0"/>
                  </a:moveTo>
                  <a:lnTo>
                    <a:pt x="0" y="380999"/>
                  </a:lnTo>
                  <a:lnTo>
                    <a:pt x="1253490" y="380999"/>
                  </a:lnTo>
                  <a:lnTo>
                    <a:pt x="1253490" y="0"/>
                  </a:lnTo>
                  <a:lnTo>
                    <a:pt x="0" y="0"/>
                  </a:lnTo>
                  <a:close/>
                </a:path>
              </a:pathLst>
            </a:custGeom>
            <a:solidFill>
              <a:srgbClr val="710000"/>
            </a:solidFill>
          </p:spPr>
          <p:txBody>
            <a:bodyPr wrap="square" lIns="0" tIns="0" rIns="0" bIns="0" rtlCol="0"/>
            <a:lstStyle/>
            <a:p>
              <a:endParaRPr sz="1400"/>
            </a:p>
          </p:txBody>
        </p:sp>
        <p:sp>
          <p:nvSpPr>
            <p:cNvPr id="8" name="object 8"/>
            <p:cNvSpPr txBox="1"/>
            <p:nvPr/>
          </p:nvSpPr>
          <p:spPr>
            <a:xfrm>
              <a:off x="9576920" y="987238"/>
              <a:ext cx="984997" cy="260995"/>
            </a:xfrm>
            <a:prstGeom prst="rect">
              <a:avLst/>
            </a:prstGeom>
          </p:spPr>
          <p:txBody>
            <a:bodyPr vert="horz" wrap="square" lIns="0" tIns="14564" rIns="0" bIns="0" rtlCol="0">
              <a:spAutoFit/>
            </a:bodyPr>
            <a:lstStyle/>
            <a:p>
              <a:pPr marL="11204">
                <a:spcBef>
                  <a:spcPts val="115"/>
                </a:spcBef>
              </a:pPr>
              <a:r>
                <a:rPr sz="1600" spc="-53" dirty="0">
                  <a:solidFill>
                    <a:srgbClr val="FFFFCC"/>
                  </a:solidFill>
                  <a:latin typeface="Arial"/>
                  <a:cs typeface="Arial"/>
                </a:rPr>
                <a:t>Tar</a:t>
              </a:r>
              <a:r>
                <a:rPr sz="1600" spc="-63" dirty="0">
                  <a:solidFill>
                    <a:srgbClr val="FFFFCC"/>
                  </a:solidFill>
                  <a:latin typeface="Arial"/>
                  <a:cs typeface="Arial"/>
                </a:rPr>
                <a:t> </a:t>
              </a:r>
              <a:r>
                <a:rPr sz="1600" spc="9" dirty="0">
                  <a:solidFill>
                    <a:srgbClr val="FFFFCC"/>
                  </a:solidFill>
                  <a:latin typeface="Arial"/>
                  <a:cs typeface="Arial"/>
                </a:rPr>
                <a:t>Creek</a:t>
              </a:r>
              <a:endParaRPr sz="1600">
                <a:latin typeface="Arial"/>
                <a:cs typeface="Arial"/>
              </a:endParaRPr>
            </a:p>
          </p:txBody>
        </p:sp>
        <p:sp>
          <p:nvSpPr>
            <p:cNvPr id="9" name="object 9"/>
            <p:cNvSpPr/>
            <p:nvPr/>
          </p:nvSpPr>
          <p:spPr>
            <a:xfrm>
              <a:off x="10645064" y="4138332"/>
              <a:ext cx="1272764" cy="297851"/>
            </a:xfrm>
            <a:prstGeom prst="rect">
              <a:avLst/>
            </a:prstGeom>
            <a:blipFill>
              <a:blip r:embed="rId5"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400"/>
            </a:p>
          </p:txBody>
        </p:sp>
        <p:sp>
          <p:nvSpPr>
            <p:cNvPr id="10" name="object 10"/>
            <p:cNvSpPr txBox="1"/>
            <p:nvPr/>
          </p:nvSpPr>
          <p:spPr>
            <a:xfrm>
              <a:off x="10704456" y="4158726"/>
              <a:ext cx="1153085" cy="235410"/>
            </a:xfrm>
            <a:prstGeom prst="rect">
              <a:avLst/>
            </a:prstGeom>
          </p:spPr>
          <p:txBody>
            <a:bodyPr vert="horz" wrap="square" lIns="0" tIns="11204" rIns="0" bIns="0" rtlCol="0">
              <a:spAutoFit/>
            </a:bodyPr>
            <a:lstStyle/>
            <a:p>
              <a:pPr marL="11204">
                <a:spcBef>
                  <a:spcPts val="88"/>
                </a:spcBef>
              </a:pPr>
              <a:r>
                <a:rPr sz="1400" dirty="0">
                  <a:solidFill>
                    <a:srgbClr val="FFFFCC"/>
                  </a:solidFill>
                  <a:latin typeface="Arial"/>
                  <a:cs typeface="Arial"/>
                </a:rPr>
                <a:t>Beaver</a:t>
              </a:r>
              <a:r>
                <a:rPr sz="1400" spc="-79" dirty="0">
                  <a:solidFill>
                    <a:srgbClr val="FFFFCC"/>
                  </a:solidFill>
                  <a:latin typeface="Arial"/>
                  <a:cs typeface="Arial"/>
                </a:rPr>
                <a:t> </a:t>
              </a:r>
              <a:r>
                <a:rPr sz="1400" dirty="0">
                  <a:solidFill>
                    <a:srgbClr val="FFFFCC"/>
                  </a:solidFill>
                  <a:latin typeface="Arial"/>
                  <a:cs typeface="Arial"/>
                </a:rPr>
                <a:t>Creek</a:t>
              </a:r>
              <a:endParaRPr sz="1400" dirty="0">
                <a:latin typeface="Arial"/>
                <a:cs typeface="Arial"/>
              </a:endParaRPr>
            </a:p>
          </p:txBody>
        </p:sp>
        <p:sp>
          <p:nvSpPr>
            <p:cNvPr id="11" name="object 11"/>
            <p:cNvSpPr/>
            <p:nvPr/>
          </p:nvSpPr>
          <p:spPr>
            <a:xfrm>
              <a:off x="10252412" y="2597971"/>
              <a:ext cx="1082487" cy="301213"/>
            </a:xfrm>
            <a:prstGeom prst="rect">
              <a:avLst/>
            </a:prstGeom>
            <a:blipFill>
              <a:blip r:embed="rId6"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400"/>
            </a:p>
          </p:txBody>
        </p:sp>
        <p:sp>
          <p:nvSpPr>
            <p:cNvPr id="12" name="object 12"/>
            <p:cNvSpPr txBox="1"/>
            <p:nvPr/>
          </p:nvSpPr>
          <p:spPr>
            <a:xfrm>
              <a:off x="10313148" y="2619710"/>
              <a:ext cx="950819" cy="235410"/>
            </a:xfrm>
            <a:prstGeom prst="rect">
              <a:avLst/>
            </a:prstGeom>
          </p:spPr>
          <p:txBody>
            <a:bodyPr vert="horz" wrap="square" lIns="0" tIns="11204" rIns="0" bIns="0" rtlCol="0">
              <a:spAutoFit/>
            </a:bodyPr>
            <a:lstStyle/>
            <a:p>
              <a:pPr marL="11204">
                <a:spcBef>
                  <a:spcPts val="88"/>
                </a:spcBef>
              </a:pPr>
              <a:r>
                <a:rPr sz="1400" spc="-13" dirty="0">
                  <a:solidFill>
                    <a:srgbClr val="FFFFCC"/>
                  </a:solidFill>
                  <a:latin typeface="Arial"/>
                  <a:cs typeface="Arial"/>
                </a:rPr>
                <a:t>Lytle</a:t>
              </a:r>
              <a:r>
                <a:rPr sz="1400" spc="-71" dirty="0">
                  <a:solidFill>
                    <a:srgbClr val="FFFFCC"/>
                  </a:solidFill>
                  <a:latin typeface="Arial"/>
                  <a:cs typeface="Arial"/>
                </a:rPr>
                <a:t> </a:t>
              </a:r>
              <a:r>
                <a:rPr sz="1400" dirty="0">
                  <a:solidFill>
                    <a:srgbClr val="FFFFCC"/>
                  </a:solidFill>
                  <a:latin typeface="Arial"/>
                  <a:cs typeface="Arial"/>
                </a:rPr>
                <a:t>Creek</a:t>
              </a:r>
              <a:endParaRPr sz="1400" dirty="0">
                <a:latin typeface="Arial"/>
                <a:cs typeface="Arial"/>
              </a:endParaRPr>
            </a:p>
          </p:txBody>
        </p:sp>
        <p:sp>
          <p:nvSpPr>
            <p:cNvPr id="13" name="object 13"/>
            <p:cNvSpPr/>
            <p:nvPr/>
          </p:nvSpPr>
          <p:spPr>
            <a:xfrm>
              <a:off x="8679106" y="3327475"/>
              <a:ext cx="1013235" cy="297851"/>
            </a:xfrm>
            <a:prstGeom prst="rect">
              <a:avLst/>
            </a:prstGeom>
            <a:blipFill>
              <a:blip r:embed="rId7"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400"/>
            </a:p>
          </p:txBody>
        </p:sp>
        <p:sp>
          <p:nvSpPr>
            <p:cNvPr id="14" name="object 14"/>
            <p:cNvSpPr txBox="1"/>
            <p:nvPr/>
          </p:nvSpPr>
          <p:spPr>
            <a:xfrm>
              <a:off x="8738496" y="3348542"/>
              <a:ext cx="886383" cy="235410"/>
            </a:xfrm>
            <a:prstGeom prst="rect">
              <a:avLst/>
            </a:prstGeom>
          </p:spPr>
          <p:txBody>
            <a:bodyPr vert="horz" wrap="square" lIns="0" tIns="11204" rIns="0" bIns="0" rtlCol="0">
              <a:spAutoFit/>
            </a:bodyPr>
            <a:lstStyle/>
            <a:p>
              <a:pPr marL="11204">
                <a:spcBef>
                  <a:spcPts val="88"/>
                </a:spcBef>
              </a:pPr>
              <a:r>
                <a:rPr sz="1400" dirty="0">
                  <a:solidFill>
                    <a:srgbClr val="FFFFCC"/>
                  </a:solidFill>
                  <a:latin typeface="Arial"/>
                  <a:cs typeface="Arial"/>
                </a:rPr>
                <a:t>Elm</a:t>
              </a:r>
              <a:r>
                <a:rPr sz="1400" spc="-75" dirty="0">
                  <a:solidFill>
                    <a:srgbClr val="FFFFCC"/>
                  </a:solidFill>
                  <a:latin typeface="Arial"/>
                  <a:cs typeface="Arial"/>
                </a:rPr>
                <a:t> </a:t>
              </a:r>
              <a:r>
                <a:rPr sz="1400" dirty="0">
                  <a:solidFill>
                    <a:srgbClr val="FFFFCC"/>
                  </a:solidFill>
                  <a:latin typeface="Arial"/>
                  <a:cs typeface="Arial"/>
                </a:rPr>
                <a:t>Creek</a:t>
              </a:r>
              <a:endParaRPr sz="1400">
                <a:latin typeface="Arial"/>
                <a:cs typeface="Arial"/>
              </a:endParaRPr>
            </a:p>
          </p:txBody>
        </p:sp>
        <p:sp>
          <p:nvSpPr>
            <p:cNvPr id="15" name="object 15"/>
            <p:cNvSpPr/>
            <p:nvPr/>
          </p:nvSpPr>
          <p:spPr>
            <a:xfrm>
              <a:off x="8478072" y="4430806"/>
              <a:ext cx="1117787" cy="604557"/>
            </a:xfrm>
            <a:custGeom>
              <a:avLst/>
              <a:gdLst/>
              <a:ahLst/>
              <a:cxnLst/>
              <a:rect l="l" t="t" r="r" b="b"/>
              <a:pathLst>
                <a:path w="1266825" h="685164">
                  <a:moveTo>
                    <a:pt x="0" y="0"/>
                  </a:moveTo>
                  <a:lnTo>
                    <a:pt x="0" y="685038"/>
                  </a:lnTo>
                  <a:lnTo>
                    <a:pt x="1266443" y="685038"/>
                  </a:lnTo>
                  <a:lnTo>
                    <a:pt x="1266443" y="0"/>
                  </a:lnTo>
                  <a:lnTo>
                    <a:pt x="0" y="0"/>
                  </a:lnTo>
                  <a:close/>
                </a:path>
              </a:pathLst>
            </a:custGeom>
            <a:solidFill>
              <a:srgbClr val="710000"/>
            </a:solidFill>
          </p:spPr>
          <p:txBody>
            <a:bodyPr wrap="square" lIns="0" tIns="0" rIns="0" bIns="0" rtlCol="0"/>
            <a:lstStyle/>
            <a:p>
              <a:endParaRPr sz="1400"/>
            </a:p>
          </p:txBody>
        </p:sp>
        <p:sp>
          <p:nvSpPr>
            <p:cNvPr id="16" name="object 16"/>
            <p:cNvSpPr txBox="1"/>
            <p:nvPr/>
          </p:nvSpPr>
          <p:spPr>
            <a:xfrm>
              <a:off x="8534102" y="4446494"/>
              <a:ext cx="985557" cy="492739"/>
            </a:xfrm>
            <a:prstGeom prst="rect">
              <a:avLst/>
            </a:prstGeom>
          </p:spPr>
          <p:txBody>
            <a:bodyPr vert="horz" wrap="square" lIns="0" tIns="10644" rIns="0" bIns="0" rtlCol="0">
              <a:spAutoFit/>
            </a:bodyPr>
            <a:lstStyle/>
            <a:p>
              <a:pPr marL="11204" marR="4482">
                <a:lnSpc>
                  <a:spcPct val="101499"/>
                </a:lnSpc>
                <a:spcBef>
                  <a:spcPts val="84"/>
                </a:spcBef>
              </a:pPr>
              <a:r>
                <a:rPr sz="1600" spc="9" dirty="0">
                  <a:solidFill>
                    <a:srgbClr val="FFFFCC"/>
                  </a:solidFill>
                  <a:latin typeface="Arial"/>
                  <a:cs typeface="Arial"/>
                </a:rPr>
                <a:t>Unnamed  </a:t>
              </a:r>
              <a:r>
                <a:rPr sz="1600" dirty="0">
                  <a:solidFill>
                    <a:srgbClr val="FFFFCC"/>
                  </a:solidFill>
                  <a:latin typeface="Arial"/>
                  <a:cs typeface="Arial"/>
                </a:rPr>
                <a:t>Tributary</a:t>
              </a:r>
              <a:endParaRPr sz="1600">
                <a:latin typeface="Arial"/>
                <a:cs typeface="Arial"/>
              </a:endParaRPr>
            </a:p>
          </p:txBody>
        </p:sp>
        <p:sp>
          <p:nvSpPr>
            <p:cNvPr id="17" name="object 17"/>
            <p:cNvSpPr txBox="1"/>
            <p:nvPr/>
          </p:nvSpPr>
          <p:spPr>
            <a:xfrm>
              <a:off x="8084969" y="2296308"/>
              <a:ext cx="3751728" cy="260995"/>
            </a:xfrm>
            <a:prstGeom prst="rect">
              <a:avLst/>
            </a:prstGeom>
          </p:spPr>
          <p:txBody>
            <a:bodyPr vert="horz" wrap="square" lIns="0" tIns="14564" rIns="0" bIns="0" rtlCol="0">
              <a:spAutoFit/>
            </a:bodyPr>
            <a:lstStyle/>
            <a:p>
              <a:pPr marL="11204">
                <a:spcBef>
                  <a:spcPts val="115"/>
                </a:spcBef>
                <a:tabLst>
                  <a:tab pos="3443508" algn="l"/>
                </a:tabLst>
              </a:pPr>
              <a:r>
                <a:rPr sz="1600" u="sng" dirty="0">
                  <a:solidFill>
                    <a:srgbClr val="FFFFFF"/>
                  </a:solidFill>
                  <a:uFill>
                    <a:solidFill>
                      <a:srgbClr val="FFFFFF"/>
                    </a:solidFill>
                  </a:uFill>
                  <a:latin typeface="Times New Roman"/>
                  <a:cs typeface="Times New Roman"/>
                </a:rPr>
                <a:t> 	</a:t>
              </a:r>
              <a:r>
                <a:rPr sz="1600" u="sng" spc="9" dirty="0">
                  <a:solidFill>
                    <a:srgbClr val="FFFFFF"/>
                  </a:solidFill>
                  <a:uFill>
                    <a:solidFill>
                      <a:srgbClr val="FFFFFF"/>
                    </a:solidFill>
                  </a:uFill>
                  <a:latin typeface="Arial"/>
                  <a:cs typeface="Arial"/>
                </a:rPr>
                <a:t>KS</a:t>
              </a:r>
              <a:endParaRPr sz="1600">
                <a:latin typeface="Arial"/>
                <a:cs typeface="Arial"/>
              </a:endParaRPr>
            </a:p>
          </p:txBody>
        </p:sp>
        <p:sp>
          <p:nvSpPr>
            <p:cNvPr id="18" name="object 18"/>
            <p:cNvSpPr txBox="1"/>
            <p:nvPr/>
          </p:nvSpPr>
          <p:spPr>
            <a:xfrm>
              <a:off x="11493817" y="2621137"/>
              <a:ext cx="344021" cy="260995"/>
            </a:xfrm>
            <a:prstGeom prst="rect">
              <a:avLst/>
            </a:prstGeom>
          </p:spPr>
          <p:txBody>
            <a:bodyPr vert="horz" wrap="square" lIns="0" tIns="14564" rIns="0" bIns="0" rtlCol="0">
              <a:spAutoFit/>
            </a:bodyPr>
            <a:lstStyle/>
            <a:p>
              <a:pPr marL="11204">
                <a:spcBef>
                  <a:spcPts val="115"/>
                </a:spcBef>
              </a:pPr>
              <a:r>
                <a:rPr sz="1600" spc="13" dirty="0">
                  <a:solidFill>
                    <a:srgbClr val="FFFFFF"/>
                  </a:solidFill>
                  <a:latin typeface="Arial"/>
                  <a:cs typeface="Arial"/>
                </a:rPr>
                <a:t>OK</a:t>
              </a:r>
              <a:endParaRPr sz="1600">
                <a:latin typeface="Arial"/>
                <a:cs typeface="Arial"/>
              </a:endParaRPr>
            </a:p>
          </p:txBody>
        </p:sp>
        <p:sp>
          <p:nvSpPr>
            <p:cNvPr id="19" name="object 19"/>
            <p:cNvSpPr/>
            <p:nvPr/>
          </p:nvSpPr>
          <p:spPr>
            <a:xfrm>
              <a:off x="10081634" y="1384375"/>
              <a:ext cx="73693" cy="73714"/>
            </a:xfrm>
            <a:prstGeom prst="rect">
              <a:avLst/>
            </a:prstGeom>
            <a:blipFill>
              <a:blip r:embed="rId8"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400"/>
            </a:p>
          </p:txBody>
        </p:sp>
        <p:sp>
          <p:nvSpPr>
            <p:cNvPr id="20" name="object 20"/>
            <p:cNvSpPr/>
            <p:nvPr/>
          </p:nvSpPr>
          <p:spPr>
            <a:xfrm>
              <a:off x="9922958" y="2565913"/>
              <a:ext cx="73916" cy="73744"/>
            </a:xfrm>
            <a:prstGeom prst="rect">
              <a:avLst/>
            </a:prstGeom>
            <a:blipFill>
              <a:blip r:embed="rId9"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400"/>
            </a:p>
          </p:txBody>
        </p:sp>
        <p:sp>
          <p:nvSpPr>
            <p:cNvPr id="21" name="object 21"/>
            <p:cNvSpPr/>
            <p:nvPr/>
          </p:nvSpPr>
          <p:spPr>
            <a:xfrm>
              <a:off x="10037930" y="3399291"/>
              <a:ext cx="252098" cy="248265"/>
            </a:xfrm>
            <a:prstGeom prst="rect">
              <a:avLst/>
            </a:prstGeom>
            <a:blipFill>
              <a:blip r:embed="rId10"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400"/>
            </a:p>
          </p:txBody>
        </p:sp>
        <p:sp>
          <p:nvSpPr>
            <p:cNvPr id="22" name="object 22"/>
            <p:cNvSpPr/>
            <p:nvPr/>
          </p:nvSpPr>
          <p:spPr>
            <a:xfrm>
              <a:off x="10023138" y="3157916"/>
              <a:ext cx="73349" cy="73471"/>
            </a:xfrm>
            <a:prstGeom prst="rect">
              <a:avLst/>
            </a:prstGeom>
            <a:blipFill>
              <a:blip r:embed="rId11"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400"/>
            </a:p>
          </p:txBody>
        </p:sp>
        <p:sp>
          <p:nvSpPr>
            <p:cNvPr id="23" name="object 23"/>
            <p:cNvSpPr/>
            <p:nvPr/>
          </p:nvSpPr>
          <p:spPr>
            <a:xfrm>
              <a:off x="10126681" y="3158634"/>
              <a:ext cx="73361" cy="73496"/>
            </a:xfrm>
            <a:prstGeom prst="rect">
              <a:avLst/>
            </a:prstGeom>
            <a:blipFill>
              <a:blip r:embed="rId1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400"/>
            </a:p>
          </p:txBody>
        </p:sp>
        <p:sp>
          <p:nvSpPr>
            <p:cNvPr id="24" name="object 24"/>
            <p:cNvSpPr/>
            <p:nvPr/>
          </p:nvSpPr>
          <p:spPr>
            <a:xfrm>
              <a:off x="11216565" y="3663652"/>
              <a:ext cx="446787" cy="269496"/>
            </a:xfrm>
            <a:prstGeom prst="rect">
              <a:avLst/>
            </a:prstGeom>
            <a:blipFill>
              <a:blip r:embed="rId13"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400"/>
            </a:p>
          </p:txBody>
        </p:sp>
        <p:sp>
          <p:nvSpPr>
            <p:cNvPr id="25" name="object 25"/>
            <p:cNvSpPr/>
            <p:nvPr/>
          </p:nvSpPr>
          <p:spPr>
            <a:xfrm>
              <a:off x="9890012" y="3782573"/>
              <a:ext cx="73345" cy="73454"/>
            </a:xfrm>
            <a:prstGeom prst="rect">
              <a:avLst/>
            </a:prstGeom>
            <a:blipFill>
              <a:blip r:embed="rId14"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400"/>
            </a:p>
          </p:txBody>
        </p:sp>
        <p:sp>
          <p:nvSpPr>
            <p:cNvPr id="26" name="object 26"/>
            <p:cNvSpPr/>
            <p:nvPr/>
          </p:nvSpPr>
          <p:spPr>
            <a:xfrm>
              <a:off x="11775963" y="4038366"/>
              <a:ext cx="83661" cy="74706"/>
            </a:xfrm>
            <a:prstGeom prst="rect">
              <a:avLst/>
            </a:prstGeom>
            <a:blipFill>
              <a:blip r:embed="rId15"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400"/>
            </a:p>
          </p:txBody>
        </p:sp>
        <p:sp>
          <p:nvSpPr>
            <p:cNvPr id="27" name="object 27"/>
            <p:cNvSpPr/>
            <p:nvPr/>
          </p:nvSpPr>
          <p:spPr>
            <a:xfrm>
              <a:off x="9504754" y="4182640"/>
              <a:ext cx="316081" cy="295285"/>
            </a:xfrm>
            <a:prstGeom prst="rect">
              <a:avLst/>
            </a:prstGeom>
            <a:blipFill>
              <a:blip r:embed="rId16"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400"/>
            </a:p>
          </p:txBody>
        </p:sp>
        <p:sp>
          <p:nvSpPr>
            <p:cNvPr id="28" name="object 28"/>
            <p:cNvSpPr/>
            <p:nvPr/>
          </p:nvSpPr>
          <p:spPr>
            <a:xfrm>
              <a:off x="8835092" y="4225629"/>
              <a:ext cx="73349" cy="73408"/>
            </a:xfrm>
            <a:prstGeom prst="rect">
              <a:avLst/>
            </a:prstGeom>
            <a:blipFill>
              <a:blip r:embed="rId17"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400"/>
            </a:p>
          </p:txBody>
        </p:sp>
        <p:sp>
          <p:nvSpPr>
            <p:cNvPr id="29" name="object 29"/>
            <p:cNvSpPr/>
            <p:nvPr/>
          </p:nvSpPr>
          <p:spPr>
            <a:xfrm>
              <a:off x="9600228" y="5099015"/>
              <a:ext cx="73349" cy="73408"/>
            </a:xfrm>
            <a:prstGeom prst="rect">
              <a:avLst/>
            </a:prstGeom>
            <a:blipFill>
              <a:blip r:embed="rId18"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400"/>
            </a:p>
          </p:txBody>
        </p:sp>
        <p:sp>
          <p:nvSpPr>
            <p:cNvPr id="30" name="object 30"/>
            <p:cNvSpPr/>
            <p:nvPr/>
          </p:nvSpPr>
          <p:spPr>
            <a:xfrm>
              <a:off x="9243882" y="3219139"/>
              <a:ext cx="73286" cy="73424"/>
            </a:xfrm>
            <a:prstGeom prst="rect">
              <a:avLst/>
            </a:prstGeom>
            <a:blipFill>
              <a:blip r:embed="rId19"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400"/>
            </a:p>
          </p:txBody>
        </p:sp>
        <p:sp>
          <p:nvSpPr>
            <p:cNvPr id="31" name="object 31"/>
            <p:cNvSpPr/>
            <p:nvPr/>
          </p:nvSpPr>
          <p:spPr>
            <a:xfrm>
              <a:off x="10793655" y="2243860"/>
              <a:ext cx="73307" cy="73340"/>
            </a:xfrm>
            <a:prstGeom prst="rect">
              <a:avLst/>
            </a:prstGeom>
            <a:blipFill>
              <a:blip r:embed="rId20"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400"/>
            </a:p>
          </p:txBody>
        </p:sp>
        <p:sp>
          <p:nvSpPr>
            <p:cNvPr id="32" name="object 32"/>
            <p:cNvSpPr/>
            <p:nvPr/>
          </p:nvSpPr>
          <p:spPr>
            <a:xfrm>
              <a:off x="11437769" y="933225"/>
              <a:ext cx="480060" cy="774551"/>
            </a:xfrm>
            <a:prstGeom prst="rect">
              <a:avLst/>
            </a:prstGeom>
            <a:blipFill>
              <a:blip r:embed="rId21"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400"/>
            </a:p>
          </p:txBody>
        </p:sp>
        <p:sp>
          <p:nvSpPr>
            <p:cNvPr id="33" name="object 33"/>
            <p:cNvSpPr/>
            <p:nvPr/>
          </p:nvSpPr>
          <p:spPr>
            <a:xfrm>
              <a:off x="10086340" y="3331383"/>
              <a:ext cx="166806" cy="309114"/>
            </a:xfrm>
            <a:prstGeom prst="rect">
              <a:avLst/>
            </a:prstGeom>
            <a:blipFill>
              <a:blip r:embed="rId2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400"/>
            </a:p>
          </p:txBody>
        </p:sp>
        <p:sp>
          <p:nvSpPr>
            <p:cNvPr id="34" name="object 34"/>
            <p:cNvSpPr/>
            <p:nvPr/>
          </p:nvSpPr>
          <p:spPr>
            <a:xfrm>
              <a:off x="9479878" y="4310455"/>
              <a:ext cx="66675" cy="66675"/>
            </a:xfrm>
            <a:custGeom>
              <a:avLst/>
              <a:gdLst/>
              <a:ahLst/>
              <a:cxnLst/>
              <a:rect l="l" t="t" r="r" b="b"/>
              <a:pathLst>
                <a:path w="75565" h="75564">
                  <a:moveTo>
                    <a:pt x="75438" y="38099"/>
                  </a:moveTo>
                  <a:lnTo>
                    <a:pt x="72497" y="23467"/>
                  </a:lnTo>
                  <a:lnTo>
                    <a:pt x="64484" y="11334"/>
                  </a:lnTo>
                  <a:lnTo>
                    <a:pt x="52613" y="3059"/>
                  </a:lnTo>
                  <a:lnTo>
                    <a:pt x="38100" y="0"/>
                  </a:lnTo>
                  <a:lnTo>
                    <a:pt x="23467" y="3059"/>
                  </a:lnTo>
                  <a:lnTo>
                    <a:pt x="11334" y="11334"/>
                  </a:lnTo>
                  <a:lnTo>
                    <a:pt x="3059" y="23467"/>
                  </a:lnTo>
                  <a:lnTo>
                    <a:pt x="0" y="38100"/>
                  </a:lnTo>
                  <a:lnTo>
                    <a:pt x="3059" y="52613"/>
                  </a:lnTo>
                  <a:lnTo>
                    <a:pt x="11334" y="64484"/>
                  </a:lnTo>
                  <a:lnTo>
                    <a:pt x="23467" y="72497"/>
                  </a:lnTo>
                  <a:lnTo>
                    <a:pt x="38100" y="75438"/>
                  </a:lnTo>
                  <a:lnTo>
                    <a:pt x="52613" y="72497"/>
                  </a:lnTo>
                  <a:lnTo>
                    <a:pt x="64484" y="64484"/>
                  </a:lnTo>
                  <a:lnTo>
                    <a:pt x="72497" y="52613"/>
                  </a:lnTo>
                  <a:lnTo>
                    <a:pt x="75438" y="38099"/>
                  </a:lnTo>
                  <a:close/>
                </a:path>
              </a:pathLst>
            </a:custGeom>
            <a:solidFill>
              <a:srgbClr val="FFFF00"/>
            </a:solidFill>
          </p:spPr>
          <p:txBody>
            <a:bodyPr wrap="square" lIns="0" tIns="0" rIns="0" bIns="0" rtlCol="0"/>
            <a:lstStyle/>
            <a:p>
              <a:endParaRPr sz="1400"/>
            </a:p>
          </p:txBody>
        </p:sp>
        <p:sp>
          <p:nvSpPr>
            <p:cNvPr id="35" name="object 35"/>
            <p:cNvSpPr/>
            <p:nvPr/>
          </p:nvSpPr>
          <p:spPr>
            <a:xfrm>
              <a:off x="9476516" y="4307092"/>
              <a:ext cx="73959" cy="73959"/>
            </a:xfrm>
            <a:custGeom>
              <a:avLst/>
              <a:gdLst/>
              <a:ahLst/>
              <a:cxnLst/>
              <a:rect l="l" t="t" r="r" b="b"/>
              <a:pathLst>
                <a:path w="83820" h="83820">
                  <a:moveTo>
                    <a:pt x="762" y="46482"/>
                  </a:moveTo>
                  <a:lnTo>
                    <a:pt x="761" y="38100"/>
                  </a:lnTo>
                  <a:lnTo>
                    <a:pt x="0" y="41910"/>
                  </a:lnTo>
                  <a:lnTo>
                    <a:pt x="762" y="46482"/>
                  </a:lnTo>
                  <a:close/>
                </a:path>
                <a:path w="83820" h="83820">
                  <a:moveTo>
                    <a:pt x="83486" y="43876"/>
                  </a:moveTo>
                  <a:lnTo>
                    <a:pt x="82322" y="33042"/>
                  </a:lnTo>
                  <a:lnTo>
                    <a:pt x="78486" y="22098"/>
                  </a:lnTo>
                  <a:lnTo>
                    <a:pt x="76200" y="19050"/>
                  </a:lnTo>
                  <a:lnTo>
                    <a:pt x="76200" y="18288"/>
                  </a:lnTo>
                  <a:lnTo>
                    <a:pt x="71628" y="12954"/>
                  </a:lnTo>
                  <a:lnTo>
                    <a:pt x="71628" y="12192"/>
                  </a:lnTo>
                  <a:lnTo>
                    <a:pt x="70866" y="12192"/>
                  </a:lnTo>
                  <a:lnTo>
                    <a:pt x="65532" y="7620"/>
                  </a:lnTo>
                  <a:lnTo>
                    <a:pt x="64769" y="7620"/>
                  </a:lnTo>
                  <a:lnTo>
                    <a:pt x="61722" y="5334"/>
                  </a:lnTo>
                  <a:lnTo>
                    <a:pt x="50292" y="762"/>
                  </a:lnTo>
                  <a:lnTo>
                    <a:pt x="45720" y="762"/>
                  </a:lnTo>
                  <a:lnTo>
                    <a:pt x="41910" y="0"/>
                  </a:lnTo>
                  <a:lnTo>
                    <a:pt x="37338" y="762"/>
                  </a:lnTo>
                  <a:lnTo>
                    <a:pt x="33612" y="1507"/>
                  </a:lnTo>
                  <a:lnTo>
                    <a:pt x="28956" y="2286"/>
                  </a:lnTo>
                  <a:lnTo>
                    <a:pt x="25145" y="3810"/>
                  </a:lnTo>
                  <a:lnTo>
                    <a:pt x="19049" y="6858"/>
                  </a:lnTo>
                  <a:lnTo>
                    <a:pt x="18287" y="7620"/>
                  </a:lnTo>
                  <a:lnTo>
                    <a:pt x="12953" y="12192"/>
                  </a:lnTo>
                  <a:lnTo>
                    <a:pt x="12191" y="12192"/>
                  </a:lnTo>
                  <a:lnTo>
                    <a:pt x="12191" y="12954"/>
                  </a:lnTo>
                  <a:lnTo>
                    <a:pt x="7619" y="18288"/>
                  </a:lnTo>
                  <a:lnTo>
                    <a:pt x="6857" y="19050"/>
                  </a:lnTo>
                  <a:lnTo>
                    <a:pt x="5333" y="22098"/>
                  </a:lnTo>
                  <a:lnTo>
                    <a:pt x="3047" y="25908"/>
                  </a:lnTo>
                  <a:lnTo>
                    <a:pt x="2285" y="29718"/>
                  </a:lnTo>
                  <a:lnTo>
                    <a:pt x="761" y="33528"/>
                  </a:lnTo>
                  <a:lnTo>
                    <a:pt x="762" y="50292"/>
                  </a:lnTo>
                  <a:lnTo>
                    <a:pt x="2286" y="54102"/>
                  </a:lnTo>
                  <a:lnTo>
                    <a:pt x="3810" y="58674"/>
                  </a:lnTo>
                  <a:lnTo>
                    <a:pt x="6858" y="64770"/>
                  </a:lnTo>
                  <a:lnTo>
                    <a:pt x="7620" y="65532"/>
                  </a:lnTo>
                  <a:lnTo>
                    <a:pt x="8382" y="66421"/>
                  </a:lnTo>
                  <a:lnTo>
                    <a:pt x="8382" y="38100"/>
                  </a:lnTo>
                  <a:lnTo>
                    <a:pt x="9906" y="32004"/>
                  </a:lnTo>
                  <a:lnTo>
                    <a:pt x="10667" y="28194"/>
                  </a:lnTo>
                  <a:lnTo>
                    <a:pt x="12191" y="25908"/>
                  </a:lnTo>
                  <a:lnTo>
                    <a:pt x="13716" y="22860"/>
                  </a:lnTo>
                  <a:lnTo>
                    <a:pt x="13716" y="23622"/>
                  </a:lnTo>
                  <a:lnTo>
                    <a:pt x="17525" y="18542"/>
                  </a:lnTo>
                  <a:lnTo>
                    <a:pt x="17525" y="18288"/>
                  </a:lnTo>
                  <a:lnTo>
                    <a:pt x="18287" y="17526"/>
                  </a:lnTo>
                  <a:lnTo>
                    <a:pt x="18287" y="17716"/>
                  </a:lnTo>
                  <a:lnTo>
                    <a:pt x="22859" y="14287"/>
                  </a:lnTo>
                  <a:lnTo>
                    <a:pt x="22859" y="13716"/>
                  </a:lnTo>
                  <a:lnTo>
                    <a:pt x="25908" y="12192"/>
                  </a:lnTo>
                  <a:lnTo>
                    <a:pt x="33528" y="9159"/>
                  </a:lnTo>
                  <a:lnTo>
                    <a:pt x="34326" y="9048"/>
                  </a:lnTo>
                  <a:lnTo>
                    <a:pt x="41824" y="8243"/>
                  </a:lnTo>
                  <a:lnTo>
                    <a:pt x="50078" y="9336"/>
                  </a:lnTo>
                  <a:lnTo>
                    <a:pt x="57912" y="12192"/>
                  </a:lnTo>
                  <a:lnTo>
                    <a:pt x="60960" y="13716"/>
                  </a:lnTo>
                  <a:lnTo>
                    <a:pt x="60960" y="14287"/>
                  </a:lnTo>
                  <a:lnTo>
                    <a:pt x="65532" y="17716"/>
                  </a:lnTo>
                  <a:lnTo>
                    <a:pt x="65532" y="17526"/>
                  </a:lnTo>
                  <a:lnTo>
                    <a:pt x="66294" y="18288"/>
                  </a:lnTo>
                  <a:lnTo>
                    <a:pt x="66294" y="18542"/>
                  </a:lnTo>
                  <a:lnTo>
                    <a:pt x="70104" y="23622"/>
                  </a:lnTo>
                  <a:lnTo>
                    <a:pt x="70104" y="22860"/>
                  </a:lnTo>
                  <a:lnTo>
                    <a:pt x="71628" y="25908"/>
                  </a:lnTo>
                  <a:lnTo>
                    <a:pt x="74676" y="34544"/>
                  </a:lnTo>
                  <a:lnTo>
                    <a:pt x="75409" y="43657"/>
                  </a:lnTo>
                  <a:lnTo>
                    <a:pt x="75409" y="65824"/>
                  </a:lnTo>
                  <a:lnTo>
                    <a:pt x="76200" y="64770"/>
                  </a:lnTo>
                  <a:lnTo>
                    <a:pt x="81579" y="54489"/>
                  </a:lnTo>
                  <a:lnTo>
                    <a:pt x="83486" y="43876"/>
                  </a:lnTo>
                  <a:close/>
                </a:path>
                <a:path w="83820" h="83820">
                  <a:moveTo>
                    <a:pt x="17961" y="65858"/>
                  </a:moveTo>
                  <a:lnTo>
                    <a:pt x="13716" y="60198"/>
                  </a:lnTo>
                  <a:lnTo>
                    <a:pt x="13716" y="60960"/>
                  </a:lnTo>
                  <a:lnTo>
                    <a:pt x="10668" y="54864"/>
                  </a:lnTo>
                  <a:lnTo>
                    <a:pt x="9906" y="51816"/>
                  </a:lnTo>
                  <a:lnTo>
                    <a:pt x="8382" y="48768"/>
                  </a:lnTo>
                  <a:lnTo>
                    <a:pt x="8382" y="66421"/>
                  </a:lnTo>
                  <a:lnTo>
                    <a:pt x="12192" y="70866"/>
                  </a:lnTo>
                  <a:lnTo>
                    <a:pt x="12192" y="71628"/>
                  </a:lnTo>
                  <a:lnTo>
                    <a:pt x="12954" y="71628"/>
                  </a:lnTo>
                  <a:lnTo>
                    <a:pt x="17526" y="75546"/>
                  </a:lnTo>
                  <a:lnTo>
                    <a:pt x="17526" y="65532"/>
                  </a:lnTo>
                  <a:lnTo>
                    <a:pt x="17961" y="65858"/>
                  </a:lnTo>
                  <a:close/>
                </a:path>
                <a:path w="83820" h="83820">
                  <a:moveTo>
                    <a:pt x="18287" y="17526"/>
                  </a:moveTo>
                  <a:lnTo>
                    <a:pt x="17525" y="18288"/>
                  </a:lnTo>
                  <a:lnTo>
                    <a:pt x="17961" y="17961"/>
                  </a:lnTo>
                  <a:lnTo>
                    <a:pt x="18287" y="17526"/>
                  </a:lnTo>
                  <a:close/>
                </a:path>
                <a:path w="83820" h="83820">
                  <a:moveTo>
                    <a:pt x="17961" y="17961"/>
                  </a:moveTo>
                  <a:lnTo>
                    <a:pt x="17525" y="18288"/>
                  </a:lnTo>
                  <a:lnTo>
                    <a:pt x="17525" y="18542"/>
                  </a:lnTo>
                  <a:lnTo>
                    <a:pt x="17961" y="17961"/>
                  </a:lnTo>
                  <a:close/>
                </a:path>
                <a:path w="83820" h="83820">
                  <a:moveTo>
                    <a:pt x="18288" y="66294"/>
                  </a:moveTo>
                  <a:lnTo>
                    <a:pt x="17961" y="65858"/>
                  </a:lnTo>
                  <a:lnTo>
                    <a:pt x="17526" y="65532"/>
                  </a:lnTo>
                  <a:lnTo>
                    <a:pt x="18288" y="66294"/>
                  </a:lnTo>
                  <a:close/>
                </a:path>
                <a:path w="83820" h="83820">
                  <a:moveTo>
                    <a:pt x="18288" y="76200"/>
                  </a:moveTo>
                  <a:lnTo>
                    <a:pt x="18288" y="66294"/>
                  </a:lnTo>
                  <a:lnTo>
                    <a:pt x="17526" y="65532"/>
                  </a:lnTo>
                  <a:lnTo>
                    <a:pt x="17526" y="75546"/>
                  </a:lnTo>
                  <a:lnTo>
                    <a:pt x="18288" y="76200"/>
                  </a:lnTo>
                  <a:close/>
                </a:path>
                <a:path w="83820" h="83820">
                  <a:moveTo>
                    <a:pt x="18287" y="17716"/>
                  </a:moveTo>
                  <a:lnTo>
                    <a:pt x="18287" y="17526"/>
                  </a:lnTo>
                  <a:lnTo>
                    <a:pt x="17961" y="17961"/>
                  </a:lnTo>
                  <a:lnTo>
                    <a:pt x="18287" y="17716"/>
                  </a:lnTo>
                  <a:close/>
                </a:path>
                <a:path w="83820" h="83820">
                  <a:moveTo>
                    <a:pt x="23622" y="70104"/>
                  </a:moveTo>
                  <a:lnTo>
                    <a:pt x="17961" y="65858"/>
                  </a:lnTo>
                  <a:lnTo>
                    <a:pt x="18288" y="66294"/>
                  </a:lnTo>
                  <a:lnTo>
                    <a:pt x="18288" y="76200"/>
                  </a:lnTo>
                  <a:lnTo>
                    <a:pt x="19050" y="76200"/>
                  </a:lnTo>
                  <a:lnTo>
                    <a:pt x="22098" y="78486"/>
                  </a:lnTo>
                  <a:lnTo>
                    <a:pt x="22860" y="78772"/>
                  </a:lnTo>
                  <a:lnTo>
                    <a:pt x="22860" y="70104"/>
                  </a:lnTo>
                  <a:lnTo>
                    <a:pt x="23622" y="70104"/>
                  </a:lnTo>
                  <a:close/>
                </a:path>
                <a:path w="83820" h="83820">
                  <a:moveTo>
                    <a:pt x="23621" y="13716"/>
                  </a:moveTo>
                  <a:lnTo>
                    <a:pt x="22859" y="13716"/>
                  </a:lnTo>
                  <a:lnTo>
                    <a:pt x="22859" y="14287"/>
                  </a:lnTo>
                  <a:lnTo>
                    <a:pt x="23621" y="13716"/>
                  </a:lnTo>
                  <a:close/>
                </a:path>
                <a:path w="83820" h="83820">
                  <a:moveTo>
                    <a:pt x="65989" y="65760"/>
                  </a:moveTo>
                  <a:lnTo>
                    <a:pt x="60198" y="70104"/>
                  </a:lnTo>
                  <a:lnTo>
                    <a:pt x="52164" y="74133"/>
                  </a:lnTo>
                  <a:lnTo>
                    <a:pt x="43310" y="75576"/>
                  </a:lnTo>
                  <a:lnTo>
                    <a:pt x="34326" y="74663"/>
                  </a:lnTo>
                  <a:lnTo>
                    <a:pt x="25908" y="71628"/>
                  </a:lnTo>
                  <a:lnTo>
                    <a:pt x="22860" y="70104"/>
                  </a:lnTo>
                  <a:lnTo>
                    <a:pt x="22860" y="78772"/>
                  </a:lnTo>
                  <a:lnTo>
                    <a:pt x="32949" y="82559"/>
                  </a:lnTo>
                  <a:lnTo>
                    <a:pt x="44062" y="83367"/>
                  </a:lnTo>
                  <a:lnTo>
                    <a:pt x="55052" y="81163"/>
                  </a:lnTo>
                  <a:lnTo>
                    <a:pt x="65532" y="76200"/>
                  </a:lnTo>
                  <a:lnTo>
                    <a:pt x="65532" y="66294"/>
                  </a:lnTo>
                  <a:lnTo>
                    <a:pt x="65989" y="65760"/>
                  </a:lnTo>
                  <a:close/>
                </a:path>
                <a:path w="83820" h="83820">
                  <a:moveTo>
                    <a:pt x="60960" y="14287"/>
                  </a:moveTo>
                  <a:lnTo>
                    <a:pt x="60960" y="13716"/>
                  </a:lnTo>
                  <a:lnTo>
                    <a:pt x="60198" y="13716"/>
                  </a:lnTo>
                  <a:lnTo>
                    <a:pt x="60960" y="14287"/>
                  </a:lnTo>
                  <a:close/>
                </a:path>
                <a:path w="83820" h="83820">
                  <a:moveTo>
                    <a:pt x="66294" y="18288"/>
                  </a:moveTo>
                  <a:lnTo>
                    <a:pt x="65532" y="17526"/>
                  </a:lnTo>
                  <a:lnTo>
                    <a:pt x="65858" y="17961"/>
                  </a:lnTo>
                  <a:lnTo>
                    <a:pt x="66294" y="18288"/>
                  </a:lnTo>
                  <a:close/>
                </a:path>
                <a:path w="83820" h="83820">
                  <a:moveTo>
                    <a:pt x="65858" y="17961"/>
                  </a:moveTo>
                  <a:lnTo>
                    <a:pt x="65532" y="17526"/>
                  </a:lnTo>
                  <a:lnTo>
                    <a:pt x="65532" y="17716"/>
                  </a:lnTo>
                  <a:lnTo>
                    <a:pt x="65858" y="17961"/>
                  </a:lnTo>
                  <a:close/>
                </a:path>
                <a:path w="83820" h="83820">
                  <a:moveTo>
                    <a:pt x="66294" y="65532"/>
                  </a:moveTo>
                  <a:lnTo>
                    <a:pt x="65989" y="65760"/>
                  </a:lnTo>
                  <a:lnTo>
                    <a:pt x="65532" y="66294"/>
                  </a:lnTo>
                  <a:lnTo>
                    <a:pt x="66294" y="65532"/>
                  </a:lnTo>
                  <a:close/>
                </a:path>
                <a:path w="83820" h="83820">
                  <a:moveTo>
                    <a:pt x="66294" y="75546"/>
                  </a:moveTo>
                  <a:lnTo>
                    <a:pt x="66294" y="65532"/>
                  </a:lnTo>
                  <a:lnTo>
                    <a:pt x="65532" y="66294"/>
                  </a:lnTo>
                  <a:lnTo>
                    <a:pt x="65532" y="76200"/>
                  </a:lnTo>
                  <a:lnTo>
                    <a:pt x="66294" y="75546"/>
                  </a:lnTo>
                  <a:close/>
                </a:path>
                <a:path w="83820" h="83820">
                  <a:moveTo>
                    <a:pt x="66294" y="18542"/>
                  </a:moveTo>
                  <a:lnTo>
                    <a:pt x="66294" y="18288"/>
                  </a:lnTo>
                  <a:lnTo>
                    <a:pt x="65858" y="17961"/>
                  </a:lnTo>
                  <a:lnTo>
                    <a:pt x="66294" y="18542"/>
                  </a:lnTo>
                  <a:close/>
                </a:path>
                <a:path w="83820" h="83820">
                  <a:moveTo>
                    <a:pt x="75409" y="65824"/>
                  </a:moveTo>
                  <a:lnTo>
                    <a:pt x="75409" y="43657"/>
                  </a:lnTo>
                  <a:lnTo>
                    <a:pt x="73871" y="52659"/>
                  </a:lnTo>
                  <a:lnTo>
                    <a:pt x="70104" y="60960"/>
                  </a:lnTo>
                  <a:lnTo>
                    <a:pt x="65989" y="65760"/>
                  </a:lnTo>
                  <a:lnTo>
                    <a:pt x="66294" y="65532"/>
                  </a:lnTo>
                  <a:lnTo>
                    <a:pt x="66294" y="75546"/>
                  </a:lnTo>
                  <a:lnTo>
                    <a:pt x="70866" y="71628"/>
                  </a:lnTo>
                  <a:lnTo>
                    <a:pt x="71628" y="71628"/>
                  </a:lnTo>
                  <a:lnTo>
                    <a:pt x="71628" y="70866"/>
                  </a:lnTo>
                  <a:lnTo>
                    <a:pt x="75409" y="65824"/>
                  </a:lnTo>
                  <a:close/>
                </a:path>
              </a:pathLst>
            </a:custGeom>
            <a:solidFill>
              <a:srgbClr val="8B0000"/>
            </a:solidFill>
          </p:spPr>
          <p:txBody>
            <a:bodyPr wrap="square" lIns="0" tIns="0" rIns="0" bIns="0" rtlCol="0"/>
            <a:lstStyle/>
            <a:p>
              <a:endParaRPr sz="1400"/>
            </a:p>
          </p:txBody>
        </p:sp>
      </p:grpSp>
      <p:sp>
        <p:nvSpPr>
          <p:cNvPr id="45" name="Content Placeholder 40">
            <a:extLst>
              <a:ext uri="{FF2B5EF4-FFF2-40B4-BE49-F238E27FC236}">
                <a16:creationId xmlns:a16="http://schemas.microsoft.com/office/drawing/2014/main" id="{79DC3704-6851-4A3C-BF37-DB5643CC3EF9}"/>
              </a:ext>
            </a:extLst>
          </p:cNvPr>
          <p:cNvSpPr txBox="1">
            <a:spLocks/>
          </p:cNvSpPr>
          <p:nvPr/>
        </p:nvSpPr>
        <p:spPr>
          <a:xfrm>
            <a:off x="4789675" y="4802332"/>
            <a:ext cx="6824337" cy="1430272"/>
          </a:xfrm>
          <a:prstGeom prst="rect">
            <a:avLst/>
          </a:prstGeom>
        </p:spPr>
        <p:txBody>
          <a:bodyPr vert="horz" lIns="0" tIns="0" rIns="0" bIns="0" rtlCol="0">
            <a:noAutofit/>
          </a:bodyPr>
          <a:lstStyle>
            <a:lvl1pPr marL="287933" indent="-287933" algn="l" defTabSz="1218915" rtl="0" eaLnBrk="1" latinLnBrk="0" hangingPunct="1">
              <a:spcBef>
                <a:spcPts val="800"/>
              </a:spcBef>
              <a:spcAft>
                <a:spcPts val="0"/>
              </a:spcAft>
              <a:buClr>
                <a:schemeClr val="tx1">
                  <a:lumMod val="75000"/>
                  <a:lumOff val="25000"/>
                </a:schemeClr>
              </a:buClr>
              <a:buSzPct val="110000"/>
              <a:buFont typeface="Wingdings" panose="05000000000000000000" pitchFamily="2" charset="2"/>
              <a:buChar char="§"/>
              <a:defRPr sz="2399" kern="1200">
                <a:solidFill>
                  <a:schemeClr val="tx1"/>
                </a:solidFill>
                <a:latin typeface="Arial" pitchFamily="34" charset="0"/>
                <a:ea typeface="+mn-ea"/>
                <a:cs typeface="Arial" pitchFamily="34" charset="0"/>
              </a:defRPr>
            </a:lvl1pPr>
            <a:lvl2pPr marL="623855" indent="-287933" algn="l" defTabSz="1218915" rtl="0" eaLnBrk="1" latinLnBrk="0" hangingPunct="1">
              <a:spcBef>
                <a:spcPts val="800"/>
              </a:spcBef>
              <a:buClr>
                <a:schemeClr val="tx1"/>
              </a:buClr>
              <a:buFont typeface="Arial" panose="020B0604020202020204" pitchFamily="34" charset="0"/>
              <a:buChar char="‒"/>
              <a:defRPr sz="2399" kern="1200">
                <a:solidFill>
                  <a:schemeClr val="tx1"/>
                </a:solidFill>
                <a:latin typeface="Arial" pitchFamily="34" charset="0"/>
                <a:ea typeface="+mn-ea"/>
                <a:cs typeface="Arial" pitchFamily="34" charset="0"/>
              </a:defRPr>
            </a:lvl2pPr>
            <a:lvl3pPr marL="911787" indent="-239944" algn="l" defTabSz="1218915" rtl="0" eaLnBrk="1" latinLnBrk="0" hangingPunct="1">
              <a:spcBef>
                <a:spcPts val="800"/>
              </a:spcBef>
              <a:buClr>
                <a:srgbClr val="6C6F70"/>
              </a:buClr>
              <a:buFont typeface="Arial" pitchFamily="34" charset="0"/>
              <a:buChar char="•"/>
              <a:defRPr sz="2399" kern="1200">
                <a:solidFill>
                  <a:schemeClr val="tx1"/>
                </a:solidFill>
                <a:latin typeface="Arial" pitchFamily="34" charset="0"/>
                <a:ea typeface="+mn-ea"/>
                <a:cs typeface="Arial" pitchFamily="34" charset="0"/>
              </a:defRPr>
            </a:lvl3pPr>
            <a:lvl4pPr marL="1295697" indent="-304729" algn="l" defTabSz="1218915" rtl="0" eaLnBrk="1" latinLnBrk="0" hangingPunct="1">
              <a:spcBef>
                <a:spcPts val="800"/>
              </a:spcBef>
              <a:buClr>
                <a:srgbClr val="6C6F70"/>
              </a:buClr>
              <a:buFont typeface="Arial" pitchFamily="34" charset="0"/>
              <a:buChar char="–"/>
              <a:defRPr sz="2399" kern="1200">
                <a:solidFill>
                  <a:schemeClr val="tx1"/>
                </a:solidFill>
                <a:latin typeface="Arial" pitchFamily="34" charset="0"/>
                <a:ea typeface="+mn-ea"/>
                <a:cs typeface="Arial" pitchFamily="34" charset="0"/>
              </a:defRPr>
            </a:lvl4pPr>
            <a:lvl5pPr marL="1631619" indent="-304729" algn="l" defTabSz="1218915" rtl="0" eaLnBrk="1" latinLnBrk="0" hangingPunct="1">
              <a:spcBef>
                <a:spcPts val="800"/>
              </a:spcBef>
              <a:buClr>
                <a:srgbClr val="6C6F70"/>
              </a:buClr>
              <a:buSzPct val="67000"/>
              <a:buFont typeface="Arial" panose="020B0604020202020204" pitchFamily="34" charset="0"/>
              <a:buChar char="•"/>
              <a:defRPr sz="2399" kern="1200">
                <a:solidFill>
                  <a:schemeClr val="tx1"/>
                </a:solidFill>
                <a:latin typeface="Arial" pitchFamily="34" charset="0"/>
                <a:ea typeface="+mn-ea"/>
                <a:cs typeface="Arial" pitchFamily="34" charset="0"/>
              </a:defRPr>
            </a:lvl5pPr>
            <a:lvl6pPr marL="3352018" indent="-304729" algn="l" defTabSz="1218915"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399" kern="1200">
                <a:solidFill>
                  <a:schemeClr val="tx1"/>
                </a:solidFill>
                <a:latin typeface="+mn-lt"/>
                <a:ea typeface="+mn-ea"/>
                <a:cs typeface="+mn-cs"/>
              </a:defRPr>
            </a:lvl9pPr>
          </a:lstStyle>
          <a:p>
            <a:pPr marL="0" indent="0">
              <a:buNone/>
            </a:pPr>
            <a:r>
              <a:rPr lang="en-US" sz="1800" b="1" dirty="0"/>
              <a:t>University of Oklahoma comprehensive  watershed monitoring</a:t>
            </a:r>
          </a:p>
          <a:p>
            <a:r>
              <a:rPr lang="en-US" sz="1800" dirty="0"/>
              <a:t>1997 - 2018</a:t>
            </a:r>
          </a:p>
          <a:p>
            <a:r>
              <a:rPr lang="en-US" sz="1800" dirty="0"/>
              <a:t>Streams, point (artesian discharges),  nonpoint (waste pile runoff / leachate)  sources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en-US" sz="2000" dirty="0"/>
              <a:t>Mayer Ranch </a:t>
            </a:r>
            <a:br>
              <a:rPr lang="en-US" dirty="0"/>
            </a:br>
            <a:r>
              <a:rPr lang="en-US" dirty="0"/>
              <a:t>Annual Mass Loadings (kg/</a:t>
            </a:r>
            <a:r>
              <a:rPr lang="en-US" dirty="0" err="1"/>
              <a:t>yr</a:t>
            </a:r>
            <a:r>
              <a:rPr lang="en-US" dirty="0"/>
              <a:t>)</a:t>
            </a:r>
          </a:p>
        </p:txBody>
      </p:sp>
      <p:graphicFrame>
        <p:nvGraphicFramePr>
          <p:cNvPr id="110595" name="Group 3"/>
          <p:cNvGraphicFramePr>
            <a:graphicFrameLocks noGrp="1"/>
          </p:cNvGraphicFramePr>
          <p:nvPr>
            <p:ph sz="half" idx="1"/>
            <p:extLst>
              <p:ext uri="{D42A27DB-BD31-4B8C-83A1-F6EECF244321}">
                <p14:modId xmlns:p14="http://schemas.microsoft.com/office/powerpoint/2010/main" val="833326152"/>
              </p:ext>
            </p:extLst>
          </p:nvPr>
        </p:nvGraphicFramePr>
        <p:xfrm>
          <a:off x="558799" y="1719593"/>
          <a:ext cx="4846177" cy="1584864"/>
        </p:xfrm>
        <a:graphic>
          <a:graphicData uri="http://schemas.openxmlformats.org/drawingml/2006/table">
            <a:tbl>
              <a:tblPr/>
              <a:tblGrid>
                <a:gridCol w="2078921">
                  <a:extLst>
                    <a:ext uri="{9D8B030D-6E8A-4147-A177-3AD203B41FA5}">
                      <a16:colId xmlns:a16="http://schemas.microsoft.com/office/drawing/2014/main" val="20000"/>
                    </a:ext>
                  </a:extLst>
                </a:gridCol>
                <a:gridCol w="2767256">
                  <a:extLst>
                    <a:ext uri="{9D8B030D-6E8A-4147-A177-3AD203B41FA5}">
                      <a16:colId xmlns:a16="http://schemas.microsoft.com/office/drawing/2014/main" val="20001"/>
                    </a:ext>
                  </a:extLst>
                </a:gridCol>
              </a:tblGrid>
              <a:tr h="3110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Fe</a:t>
                      </a:r>
                    </a:p>
                  </a:txBody>
                  <a:tcPr marL="122032" marR="122032" marT="45708" marB="45708" anchor="ctr" horzOverflow="overflow">
                    <a:lnL cap="flat">
                      <a:noFill/>
                    </a:lnL>
                    <a:lnR>
                      <a:noFill/>
                    </a:lnR>
                    <a:lnT w="9525" cap="flat" cmpd="sng" algn="ctr">
                      <a:solidFill>
                        <a:schemeClr val="tx1">
                          <a:lumMod val="85000"/>
                          <a:lumOff val="15000"/>
                        </a:schemeClr>
                      </a:solidFill>
                      <a:prstDash val="solid"/>
                      <a:round/>
                      <a:headEnd type="none" w="med" len="med"/>
                      <a:tailEnd type="none" w="med" len="med"/>
                    </a:lnT>
                    <a:lnB>
                      <a:noFill/>
                    </a:lnB>
                    <a:lnTlToBr>
                      <a:noFill/>
                    </a:lnTlToBr>
                    <a:lnBlToTr>
                      <a:noFill/>
                    </a:lnBlToTr>
                    <a:noFill/>
                  </a:tcPr>
                </a:tc>
                <a:tc>
                  <a:txBody>
                    <a:bodyPr/>
                    <a:lstStyle/>
                    <a:p>
                      <a:pPr algn="ctr" fontAlgn="b"/>
                      <a:r>
                        <a:rPr lang="en-US" sz="2000" b="0" i="0" u="none" strike="noStrike" dirty="0">
                          <a:latin typeface="Arial"/>
                        </a:rPr>
                        <a:t>      ~88,730 </a:t>
                      </a:r>
                    </a:p>
                  </a:txBody>
                  <a:tcPr marL="12713" marR="12713" marT="9523" marB="0" anchor="ctr">
                    <a:lnL>
                      <a:noFill/>
                    </a:lnL>
                    <a:lnR cap="flat">
                      <a:noFill/>
                    </a:lnR>
                    <a:lnT w="9525" cap="flat" cmpd="sng" algn="ctr">
                      <a:solidFill>
                        <a:schemeClr val="tx1">
                          <a:lumMod val="85000"/>
                          <a:lumOff val="15000"/>
                        </a:schemeClr>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31031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Zn</a:t>
                      </a:r>
                    </a:p>
                  </a:txBody>
                  <a:tcPr marL="122032" marR="122032" marT="45708" marB="45708" anchor="ctr" horzOverflow="overflow">
                    <a:lnL cap="flat">
                      <a:noFill/>
                    </a:lnL>
                    <a:lnR>
                      <a:noFill/>
                    </a:lnR>
                    <a:lnT>
                      <a:noFill/>
                    </a:lnT>
                    <a:lnB>
                      <a:noFill/>
                    </a:lnB>
                    <a:lnTlToBr>
                      <a:noFill/>
                    </a:lnTlToBr>
                    <a:lnBlToTr>
                      <a:noFill/>
                    </a:lnBlToTr>
                    <a:noFill/>
                  </a:tcPr>
                </a:tc>
                <a:tc>
                  <a:txBody>
                    <a:bodyPr/>
                    <a:lstStyle/>
                    <a:p>
                      <a:pPr algn="ctr" fontAlgn="b"/>
                      <a:r>
                        <a:rPr lang="en-US" sz="2000" b="0" i="0" u="none" strike="noStrike" dirty="0">
                          <a:latin typeface="Arial"/>
                        </a:rPr>
                        <a:t>       ~6,210 </a:t>
                      </a:r>
                    </a:p>
                  </a:txBody>
                  <a:tcPr marL="12713" marR="12713" marT="9523" marB="0" anchor="ctr">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31031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Cd</a:t>
                      </a:r>
                    </a:p>
                  </a:txBody>
                  <a:tcPr marL="122032" marR="122032" marT="45708" marB="45708" anchor="ctr" horzOverflow="overflow">
                    <a:lnL cap="flat">
                      <a:noFill/>
                    </a:lnL>
                    <a:lnR>
                      <a:noFill/>
                    </a:lnR>
                    <a:lnT>
                      <a:noFill/>
                    </a:lnT>
                    <a:lnB>
                      <a:noFill/>
                    </a:lnB>
                    <a:lnTlToBr>
                      <a:noFill/>
                    </a:lnTlToBr>
                    <a:lnBlToTr>
                      <a:noFill/>
                    </a:lnBlToTr>
                    <a:noFill/>
                  </a:tcPr>
                </a:tc>
                <a:tc>
                  <a:txBody>
                    <a:bodyPr/>
                    <a:lstStyle/>
                    <a:p>
                      <a:pPr algn="ctr" fontAlgn="b"/>
                      <a:r>
                        <a:rPr lang="en-US" sz="2000" b="0" i="0" u="none" strike="noStrike" dirty="0">
                          <a:latin typeface="Arial"/>
                        </a:rPr>
                        <a:t>              ~5 </a:t>
                      </a:r>
                    </a:p>
                  </a:txBody>
                  <a:tcPr marL="12713" marR="12713" marT="9523" marB="0" anchor="ctr">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31031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Pb</a:t>
                      </a:r>
                    </a:p>
                  </a:txBody>
                  <a:tcPr marL="122032" marR="122032" marT="45708" marB="45708" anchor="ctr" horzOverflow="overflow">
                    <a:lnL cap="flat">
                      <a:noFill/>
                    </a:lnL>
                    <a:lnR>
                      <a:noFill/>
                    </a:lnR>
                    <a:lnT>
                      <a:noFill/>
                    </a:lnT>
                    <a:lnB w="28575" cap="flat" cmpd="sng" algn="ctr">
                      <a:solidFill>
                        <a:schemeClr val="tx1">
                          <a:lumMod val="85000"/>
                          <a:lumOff val="15000"/>
                        </a:schemeClr>
                      </a:solidFill>
                      <a:prstDash val="solid"/>
                      <a:round/>
                      <a:headEnd type="none" w="med" len="med"/>
                      <a:tailEnd type="none" w="med" len="med"/>
                    </a:lnB>
                    <a:lnTlToBr>
                      <a:noFill/>
                    </a:lnTlToBr>
                    <a:lnBlToTr>
                      <a:noFill/>
                    </a:lnBlToTr>
                    <a:noFill/>
                  </a:tcPr>
                </a:tc>
                <a:tc>
                  <a:txBody>
                    <a:bodyPr/>
                    <a:lstStyle/>
                    <a:p>
                      <a:pPr algn="ctr" fontAlgn="b"/>
                      <a:r>
                        <a:rPr lang="en-US" sz="2000" b="0" i="0" u="none" strike="noStrike" dirty="0">
                          <a:latin typeface="Arial"/>
                        </a:rPr>
                        <a:t>            ~10 </a:t>
                      </a:r>
                    </a:p>
                  </a:txBody>
                  <a:tcPr marL="12713" marR="12713" marT="9523" marB="0" anchor="ctr">
                    <a:lnL>
                      <a:noFill/>
                    </a:lnL>
                    <a:lnR cap="flat">
                      <a:noFill/>
                    </a:lnR>
                    <a:lnT>
                      <a:noFill/>
                    </a:lnT>
                    <a:lnB w="28575" cap="flat" cmpd="sng" algn="ctr">
                      <a:solidFill>
                        <a:schemeClr val="tx1">
                          <a:lumMod val="85000"/>
                          <a:lumOff val="1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5135" name="Picture 20"/>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t="4863"/>
          <a:stretch/>
        </p:blipFill>
        <p:spPr>
          <a:xfrm>
            <a:off x="6221413" y="1695450"/>
            <a:ext cx="3314829" cy="4210050"/>
          </a:xfrm>
        </p:spPr>
      </p:pic>
      <p:sp>
        <p:nvSpPr>
          <p:cNvPr id="5122" name="Slide Number Placeholder 6"/>
          <p:cNvSpPr>
            <a:spLocks noGrp="1"/>
          </p:cNvSpPr>
          <p:nvPr>
            <p:ph type="sldNum" sz="quarter" idx="12"/>
          </p:nvPr>
        </p:nvSpPr>
        <p:spPr/>
        <p:txBody>
          <a:bodyPr/>
          <a:lstStyle/>
          <a:p>
            <a:fld id="{11E79ACD-1F88-4ABC-832C-9D0D1BAA323C}" type="slidenum">
              <a:rPr lang="en-US" smtClean="0"/>
              <a:pPr/>
              <a:t>46</a:t>
            </a:fld>
            <a:endParaRPr lang="en-US"/>
          </a:p>
        </p:txBody>
      </p:sp>
      <p:sp>
        <p:nvSpPr>
          <p:cNvPr id="6" name="TextBox 5"/>
          <p:cNvSpPr txBox="1"/>
          <p:nvPr/>
        </p:nvSpPr>
        <p:spPr>
          <a:xfrm>
            <a:off x="1073108" y="3836234"/>
            <a:ext cx="4846178" cy="1477328"/>
          </a:xfrm>
          <a:prstGeom prst="rect">
            <a:avLst/>
          </a:prstGeom>
          <a:noFill/>
        </p:spPr>
        <p:txBody>
          <a:bodyPr wrap="square" rtlCol="0">
            <a:spAutoFit/>
          </a:bodyPr>
          <a:lstStyle/>
          <a:p>
            <a:r>
              <a:rPr lang="en-US" dirty="0">
                <a:solidFill>
                  <a:schemeClr val="tx1">
                    <a:lumMod val="85000"/>
                    <a:lumOff val="15000"/>
                  </a:schemeClr>
                </a:solidFill>
              </a:rPr>
              <a:t>EPA concurs with the State's conclusion that the surface water conditions are irreversible </a:t>
            </a:r>
            <a:br>
              <a:rPr lang="en-US" sz="2800" dirty="0">
                <a:solidFill>
                  <a:schemeClr val="tx1">
                    <a:lumMod val="85000"/>
                    <a:lumOff val="15000"/>
                  </a:schemeClr>
                </a:solidFill>
              </a:rPr>
            </a:br>
            <a:r>
              <a:rPr lang="en-US" sz="1800" dirty="0">
                <a:solidFill>
                  <a:schemeClr val="tx1">
                    <a:lumMod val="85000"/>
                    <a:lumOff val="15000"/>
                  </a:schemeClr>
                </a:solidFill>
              </a:rPr>
              <a:t>(2005)</a:t>
            </a:r>
            <a:endParaRPr lang="en-US" sz="2800" dirty="0">
              <a:solidFill>
                <a:schemeClr val="tx1">
                  <a:lumMod val="85000"/>
                  <a:lumOff val="15000"/>
                </a:schemeClr>
              </a:solidFill>
            </a:endParaRPr>
          </a:p>
        </p:txBody>
      </p:sp>
      <p:sp>
        <p:nvSpPr>
          <p:cNvPr id="7" name="TextBox 6">
            <a:extLst>
              <a:ext uri="{FF2B5EF4-FFF2-40B4-BE49-F238E27FC236}">
                <a16:creationId xmlns:a16="http://schemas.microsoft.com/office/drawing/2014/main" id="{C6093C32-7A57-4AC7-89D8-22C12B337B83}"/>
              </a:ext>
            </a:extLst>
          </p:cNvPr>
          <p:cNvSpPr txBox="1"/>
          <p:nvPr/>
        </p:nvSpPr>
        <p:spPr>
          <a:xfrm>
            <a:off x="459589" y="5650027"/>
            <a:ext cx="4342599" cy="307777"/>
          </a:xfrm>
          <a:prstGeom prst="rect">
            <a:avLst/>
          </a:prstGeom>
          <a:noFill/>
        </p:spPr>
        <p:txBody>
          <a:bodyPr wrap="none" rtlCol="0">
            <a:spAutoFit/>
          </a:bodyPr>
          <a:lstStyle/>
          <a:p>
            <a:r>
              <a:rPr lang="en-US" sz="1400" dirty="0">
                <a:solidFill>
                  <a:schemeClr val="tx1">
                    <a:lumMod val="85000"/>
                    <a:lumOff val="15000"/>
                  </a:schemeClr>
                </a:solidFill>
              </a:rPr>
              <a:t>www.epa.gov/superfund/sites/fiveyear/f94-06003.pdf</a:t>
            </a:r>
          </a:p>
        </p:txBody>
      </p:sp>
      <p:sp>
        <p:nvSpPr>
          <p:cNvPr id="8" name="TextBox 7">
            <a:extLst>
              <a:ext uri="{FF2B5EF4-FFF2-40B4-BE49-F238E27FC236}">
                <a16:creationId xmlns:a16="http://schemas.microsoft.com/office/drawing/2014/main" id="{B5CD04E7-1391-41C1-85AC-20A25F1801F3}"/>
              </a:ext>
            </a:extLst>
          </p:cNvPr>
          <p:cNvSpPr txBox="1"/>
          <p:nvPr/>
        </p:nvSpPr>
        <p:spPr>
          <a:xfrm>
            <a:off x="459589" y="3380245"/>
            <a:ext cx="675185" cy="1862048"/>
          </a:xfrm>
          <a:prstGeom prst="rect">
            <a:avLst/>
          </a:prstGeom>
          <a:noFill/>
        </p:spPr>
        <p:txBody>
          <a:bodyPr wrap="none" rtlCol="0">
            <a:spAutoFit/>
          </a:bodyPr>
          <a:lstStyle/>
          <a:p>
            <a:r>
              <a:rPr lang="en-US" sz="11500" dirty="0">
                <a:solidFill>
                  <a:schemeClr val="accent1"/>
                </a:solidFill>
              </a:rPr>
              <a:t>“</a:t>
            </a:r>
          </a:p>
        </p:txBody>
      </p:sp>
      <p:sp>
        <p:nvSpPr>
          <p:cNvPr id="14" name="TextBox 13">
            <a:extLst>
              <a:ext uri="{FF2B5EF4-FFF2-40B4-BE49-F238E27FC236}">
                <a16:creationId xmlns:a16="http://schemas.microsoft.com/office/drawing/2014/main" id="{0DFB387F-6687-4413-BBD6-F4E47BDE178E}"/>
              </a:ext>
            </a:extLst>
          </p:cNvPr>
          <p:cNvSpPr txBox="1"/>
          <p:nvPr/>
        </p:nvSpPr>
        <p:spPr>
          <a:xfrm>
            <a:off x="4627359" y="4233114"/>
            <a:ext cx="675185" cy="1862048"/>
          </a:xfrm>
          <a:prstGeom prst="rect">
            <a:avLst/>
          </a:prstGeom>
          <a:noFill/>
        </p:spPr>
        <p:txBody>
          <a:bodyPr wrap="none" rtlCol="0">
            <a:spAutoFit/>
          </a:bodyPr>
          <a:lstStyle/>
          <a:p>
            <a:r>
              <a:rPr lang="en-US" sz="11500" dirty="0">
                <a:solidFill>
                  <a:schemeClr val="accent1"/>
                </a:solidFill>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a:bodyPr>
          <a:lstStyle/>
          <a:p>
            <a:pPr eaLnBrk="1" hangingPunct="1"/>
            <a:r>
              <a:rPr lang="en-US" sz="2000" dirty="0"/>
              <a:t>Mayer Ranch </a:t>
            </a:r>
            <a:br>
              <a:rPr lang="en-US" dirty="0"/>
            </a:br>
            <a:r>
              <a:rPr lang="en-US" dirty="0"/>
              <a:t>Passive Treatment Concept</a:t>
            </a:r>
          </a:p>
        </p:txBody>
      </p:sp>
      <p:pic>
        <p:nvPicPr>
          <p:cNvPr id="6149" name="Picture 6" descr="P4050041"/>
          <p:cNvPicPr>
            <a:picLocks noGrp="1" noChangeAspect="1" noChangeArrowheads="1"/>
          </p:cNvPicPr>
          <p:nvPr>
            <p:ph sz="half" idx="1"/>
          </p:nvPr>
        </p:nvPicPr>
        <p:blipFill rotWithShape="1">
          <a:blip r:embed="rId3" cstate="print">
            <a:extLst>
              <a:ext uri="{28A0092B-C50C-407E-A947-70E740481C1C}">
                <a14:useLocalDpi xmlns:a14="http://schemas.microsoft.com/office/drawing/2010/main" val="0"/>
              </a:ext>
            </a:extLst>
          </a:blip>
          <a:srcRect t="26555" r="11192" b="31211"/>
          <a:stretch/>
        </p:blipFill>
        <p:spPr>
          <a:xfrm>
            <a:off x="6230960" y="1454150"/>
            <a:ext cx="5358997" cy="1912438"/>
          </a:xfrm>
        </p:spPr>
      </p:pic>
      <p:pic>
        <p:nvPicPr>
          <p:cNvPr id="6150" name="Picture 7" descr="Saps1"/>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5980113" y="3554233"/>
            <a:ext cx="5990847" cy="2678371"/>
          </a:xfrm>
          <a:noFill/>
        </p:spPr>
      </p:pic>
      <p:sp>
        <p:nvSpPr>
          <p:cNvPr id="6146" name="Slide Number Placeholder 7"/>
          <p:cNvSpPr>
            <a:spLocks noGrp="1"/>
          </p:cNvSpPr>
          <p:nvPr>
            <p:ph type="sldNum" sz="quarter" idx="12"/>
          </p:nvPr>
        </p:nvSpPr>
        <p:spPr>
          <a:noFill/>
        </p:spPr>
        <p:txBody>
          <a:bodyPr/>
          <a:lstStyle/>
          <a:p>
            <a:fld id="{F13C2103-9901-4952-A98B-99F4A5CC2B46}" type="slidenum">
              <a:rPr lang="en-US" smtClean="0"/>
              <a:pPr/>
              <a:t>47</a:t>
            </a:fld>
            <a:endParaRPr lang="en-US"/>
          </a:p>
        </p:txBody>
      </p:sp>
      <p:sp>
        <p:nvSpPr>
          <p:cNvPr id="6148" name="Rectangle 3"/>
          <p:cNvSpPr>
            <a:spLocks noGrp="1" noChangeArrowheads="1"/>
          </p:cNvSpPr>
          <p:nvPr>
            <p:ph type="body" idx="4294967295"/>
          </p:nvPr>
        </p:nvSpPr>
        <p:spPr>
          <a:xfrm>
            <a:off x="558800" y="1695450"/>
            <a:ext cx="5399065" cy="4763125"/>
          </a:xfrm>
        </p:spPr>
        <p:txBody>
          <a:bodyPr/>
          <a:lstStyle/>
          <a:p>
            <a:pPr eaLnBrk="1" hangingPunct="1"/>
            <a:r>
              <a:rPr lang="en-US" sz="2000" dirty="0"/>
              <a:t>Ponds</a:t>
            </a:r>
          </a:p>
          <a:p>
            <a:pPr lvl="1" eaLnBrk="1" hangingPunct="1"/>
            <a:r>
              <a:rPr lang="en-US" sz="1800" dirty="0"/>
              <a:t>Precipitation and sedimentation</a:t>
            </a:r>
          </a:p>
          <a:p>
            <a:pPr eaLnBrk="1" hangingPunct="1"/>
            <a:r>
              <a:rPr lang="en-US" sz="2000" dirty="0"/>
              <a:t>Aerobic Marsh</a:t>
            </a:r>
          </a:p>
          <a:p>
            <a:pPr lvl="1" eaLnBrk="1" hangingPunct="1"/>
            <a:r>
              <a:rPr lang="en-US" sz="1800" dirty="0"/>
              <a:t>Precipitation and Solids Trapping</a:t>
            </a:r>
          </a:p>
          <a:p>
            <a:pPr eaLnBrk="1" hangingPunct="1"/>
            <a:r>
              <a:rPr lang="en-US" sz="2000" dirty="0"/>
              <a:t>Biochemical Reactors</a:t>
            </a:r>
          </a:p>
          <a:p>
            <a:pPr lvl="1" eaLnBrk="1" hangingPunct="1"/>
            <a:r>
              <a:rPr lang="en-US" sz="1800" dirty="0"/>
              <a:t>Trace metal removal</a:t>
            </a:r>
          </a:p>
          <a:p>
            <a:pPr lvl="1" eaLnBrk="1" hangingPunct="1"/>
            <a:r>
              <a:rPr lang="en-US" sz="1800" dirty="0" err="1"/>
              <a:t>SRB</a:t>
            </a:r>
            <a:r>
              <a:rPr lang="en-US" sz="1800" dirty="0"/>
              <a:t>-mediated reduction</a:t>
            </a:r>
          </a:p>
          <a:p>
            <a:pPr eaLnBrk="1" hangingPunct="1"/>
            <a:r>
              <a:rPr lang="en-US" sz="2000" dirty="0"/>
              <a:t>Aerobic Polishing</a:t>
            </a:r>
          </a:p>
          <a:p>
            <a:pPr eaLnBrk="1" hangingPunct="1"/>
            <a:r>
              <a:rPr lang="en-US" sz="2000" dirty="0"/>
              <a:t>Limestone Beds</a:t>
            </a:r>
          </a:p>
          <a:p>
            <a:pPr lvl="1" eaLnBrk="1" hangingPunct="1"/>
            <a:r>
              <a:rPr lang="en-US" sz="1800" dirty="0"/>
              <a:t>Add alkalinity</a:t>
            </a:r>
          </a:p>
          <a:p>
            <a:pPr lvl="1" eaLnBrk="1" hangingPunct="1"/>
            <a:r>
              <a:rPr lang="en-US" sz="1800" dirty="0"/>
              <a:t>Zn carbonate precipitation</a:t>
            </a:r>
          </a:p>
        </p:txBody>
      </p:sp>
      <p:sp>
        <p:nvSpPr>
          <p:cNvPr id="27656" name="Text Box 8"/>
          <p:cNvSpPr txBox="1">
            <a:spLocks noChangeArrowheads="1"/>
          </p:cNvSpPr>
          <p:nvPr/>
        </p:nvSpPr>
        <p:spPr bwMode="auto">
          <a:xfrm>
            <a:off x="6117620" y="3491412"/>
            <a:ext cx="2394915" cy="338554"/>
          </a:xfrm>
          <a:prstGeom prst="rect">
            <a:avLst/>
          </a:prstGeom>
          <a:noFill/>
          <a:ln w="9525">
            <a:noFill/>
            <a:miter lim="800000"/>
            <a:headEnd/>
            <a:tailEnd/>
          </a:ln>
          <a:effectLst/>
        </p:spPr>
        <p:txBody>
          <a:bodyPr>
            <a:spAutoFit/>
            <a:flatTx/>
          </a:bodyPr>
          <a:lstStyle/>
          <a:p>
            <a:pPr eaLnBrk="0" hangingPunct="0">
              <a:spcBef>
                <a:spcPct val="50000"/>
              </a:spcBef>
              <a:defRPr/>
            </a:pPr>
            <a:r>
              <a:rPr lang="en-US" sz="1600" b="1" dirty="0"/>
              <a:t>Biochemical Reactor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17451A4-272D-4525-AF49-1446FDDAAE1F}"/>
              </a:ext>
            </a:extLst>
          </p:cNvPr>
          <p:cNvGrpSpPr/>
          <p:nvPr/>
        </p:nvGrpSpPr>
        <p:grpSpPr>
          <a:xfrm>
            <a:off x="4999700" y="513655"/>
            <a:ext cx="7189126" cy="5391845"/>
            <a:chOff x="3047207" y="892"/>
            <a:chExt cx="9141619" cy="6856215"/>
          </a:xfrm>
        </p:grpSpPr>
        <p:pic>
          <p:nvPicPr>
            <p:cNvPr id="1026" name="Picture 2"/>
            <p:cNvPicPr>
              <a:picLocks noChangeAspect="1" noChangeArrowheads="1"/>
            </p:cNvPicPr>
            <p:nvPr/>
          </p:nvPicPr>
          <p:blipFill>
            <a:blip r:embed="rId3" cstate="print"/>
            <a:srcRect/>
            <a:stretch>
              <a:fillRect/>
            </a:stretch>
          </p:blipFill>
          <p:spPr bwMode="auto">
            <a:xfrm>
              <a:off x="3047207" y="893"/>
              <a:ext cx="9141619" cy="6856214"/>
            </a:xfrm>
            <a:prstGeom prst="rect">
              <a:avLst/>
            </a:prstGeom>
            <a:noFill/>
            <a:ln w="9525">
              <a:noFill/>
              <a:miter lim="800000"/>
              <a:headEnd/>
              <a:tailEnd/>
            </a:ln>
            <a:effectLst/>
          </p:spPr>
        </p:pic>
        <p:sp>
          <p:nvSpPr>
            <p:cNvPr id="16" name="TextBox 15"/>
            <p:cNvSpPr txBox="1"/>
            <p:nvPr/>
          </p:nvSpPr>
          <p:spPr>
            <a:xfrm>
              <a:off x="10676612" y="4440050"/>
              <a:ext cx="1512213" cy="547912"/>
            </a:xfrm>
            <a:prstGeom prst="rect">
              <a:avLst/>
            </a:prstGeom>
            <a:solidFill>
              <a:schemeClr val="accent3">
                <a:lumMod val="50000"/>
                <a:alpha val="25000"/>
              </a:schemeClr>
            </a:solidFill>
          </p:spPr>
          <p:txBody>
            <a:bodyPr wrap="square" rtlCol="0">
              <a:spAutoFit/>
            </a:bodyPr>
            <a:lstStyle/>
            <a:p>
              <a:r>
                <a:rPr lang="en-US" sz="1100" b="1" dirty="0">
                  <a:solidFill>
                    <a:srgbClr val="FFFF00"/>
                  </a:solidFill>
                </a:rPr>
                <a:t>Polishing pond/wetland</a:t>
              </a:r>
            </a:p>
          </p:txBody>
        </p:sp>
        <p:sp>
          <p:nvSpPr>
            <p:cNvPr id="18" name="TextBox 17"/>
            <p:cNvSpPr txBox="1"/>
            <p:nvPr/>
          </p:nvSpPr>
          <p:spPr>
            <a:xfrm>
              <a:off x="9305534" y="1996968"/>
              <a:ext cx="1589502" cy="547912"/>
            </a:xfrm>
            <a:prstGeom prst="rect">
              <a:avLst/>
            </a:prstGeom>
            <a:solidFill>
              <a:schemeClr val="accent3">
                <a:lumMod val="50000"/>
                <a:alpha val="25000"/>
              </a:schemeClr>
            </a:solidFill>
          </p:spPr>
          <p:txBody>
            <a:bodyPr wrap="square" rtlCol="0">
              <a:spAutoFit/>
            </a:bodyPr>
            <a:lstStyle/>
            <a:p>
              <a:r>
                <a:rPr lang="en-US" sz="1100" b="1" dirty="0">
                  <a:solidFill>
                    <a:srgbClr val="FFFF00"/>
                  </a:solidFill>
                </a:rPr>
                <a:t>Re-aeration ponds</a:t>
              </a:r>
            </a:p>
          </p:txBody>
        </p:sp>
        <p:sp>
          <p:nvSpPr>
            <p:cNvPr id="19" name="TextBox 18"/>
            <p:cNvSpPr txBox="1"/>
            <p:nvPr/>
          </p:nvSpPr>
          <p:spPr>
            <a:xfrm>
              <a:off x="8295805" y="1715555"/>
              <a:ext cx="1523604" cy="332661"/>
            </a:xfrm>
            <a:prstGeom prst="rect">
              <a:avLst/>
            </a:prstGeom>
            <a:solidFill>
              <a:schemeClr val="accent3">
                <a:lumMod val="50000"/>
                <a:alpha val="25000"/>
              </a:schemeClr>
            </a:solidFill>
          </p:spPr>
          <p:txBody>
            <a:bodyPr wrap="square" rtlCol="0">
              <a:spAutoFit/>
            </a:bodyPr>
            <a:lstStyle/>
            <a:p>
              <a:r>
                <a:rPr lang="en-US" sz="1100" b="1" dirty="0" err="1">
                  <a:solidFill>
                    <a:srgbClr val="FFFF00"/>
                  </a:solidFill>
                </a:rPr>
                <a:t>BCR</a:t>
              </a:r>
              <a:r>
                <a:rPr lang="en-US" sz="1100" b="1" dirty="0">
                  <a:solidFill>
                    <a:srgbClr val="FFFF00"/>
                  </a:solidFill>
                </a:rPr>
                <a:t> units</a:t>
              </a:r>
            </a:p>
          </p:txBody>
        </p:sp>
        <p:sp>
          <p:nvSpPr>
            <p:cNvPr id="20" name="TextBox 19"/>
            <p:cNvSpPr txBox="1"/>
            <p:nvPr/>
          </p:nvSpPr>
          <p:spPr>
            <a:xfrm>
              <a:off x="6877711" y="905183"/>
              <a:ext cx="1523604" cy="547912"/>
            </a:xfrm>
            <a:prstGeom prst="rect">
              <a:avLst/>
            </a:prstGeom>
            <a:solidFill>
              <a:schemeClr val="accent3">
                <a:lumMod val="50000"/>
                <a:alpha val="25000"/>
              </a:schemeClr>
            </a:solidFill>
          </p:spPr>
          <p:txBody>
            <a:bodyPr wrap="square" rtlCol="0">
              <a:spAutoFit/>
            </a:bodyPr>
            <a:lstStyle/>
            <a:p>
              <a:r>
                <a:rPr lang="en-US" sz="1100" b="1" dirty="0">
                  <a:solidFill>
                    <a:srgbClr val="FFFF00"/>
                  </a:solidFill>
                </a:rPr>
                <a:t>Surface flow wetlands</a:t>
              </a:r>
            </a:p>
          </p:txBody>
        </p:sp>
        <p:sp>
          <p:nvSpPr>
            <p:cNvPr id="21" name="TextBox 20"/>
            <p:cNvSpPr txBox="1"/>
            <p:nvPr/>
          </p:nvSpPr>
          <p:spPr>
            <a:xfrm>
              <a:off x="5271530" y="380306"/>
              <a:ext cx="1882343" cy="332661"/>
            </a:xfrm>
            <a:prstGeom prst="rect">
              <a:avLst/>
            </a:prstGeom>
            <a:solidFill>
              <a:schemeClr val="accent3">
                <a:lumMod val="50000"/>
                <a:alpha val="25000"/>
              </a:schemeClr>
            </a:solidFill>
          </p:spPr>
          <p:txBody>
            <a:bodyPr wrap="square" rtlCol="0">
              <a:spAutoFit/>
            </a:bodyPr>
            <a:lstStyle/>
            <a:p>
              <a:r>
                <a:rPr lang="en-US" sz="1100" b="1" dirty="0">
                  <a:solidFill>
                    <a:srgbClr val="FFFF00"/>
                  </a:solidFill>
                </a:rPr>
                <a:t>Oxidation pond</a:t>
              </a:r>
            </a:p>
          </p:txBody>
        </p:sp>
        <p:sp>
          <p:nvSpPr>
            <p:cNvPr id="22" name="TextBox 21"/>
            <p:cNvSpPr txBox="1"/>
            <p:nvPr/>
          </p:nvSpPr>
          <p:spPr>
            <a:xfrm>
              <a:off x="4878305" y="610336"/>
              <a:ext cx="505092" cy="261610"/>
            </a:xfrm>
            <a:prstGeom prst="rect">
              <a:avLst/>
            </a:prstGeom>
            <a:noFill/>
          </p:spPr>
          <p:txBody>
            <a:bodyPr wrap="square" rtlCol="0">
              <a:spAutoFit/>
            </a:bodyPr>
            <a:lstStyle/>
            <a:p>
              <a:r>
                <a:rPr lang="en-US" sz="1100" b="1" dirty="0">
                  <a:solidFill>
                    <a:srgbClr val="FFFF00"/>
                  </a:solidFill>
                </a:rPr>
                <a:t>SA</a:t>
              </a:r>
            </a:p>
          </p:txBody>
        </p:sp>
        <p:sp>
          <p:nvSpPr>
            <p:cNvPr id="23" name="TextBox 22"/>
            <p:cNvSpPr txBox="1"/>
            <p:nvPr/>
          </p:nvSpPr>
          <p:spPr>
            <a:xfrm>
              <a:off x="3936436" y="1229264"/>
              <a:ext cx="532801" cy="261610"/>
            </a:xfrm>
            <a:prstGeom prst="rect">
              <a:avLst/>
            </a:prstGeom>
            <a:solidFill>
              <a:srgbClr val="FFC000">
                <a:alpha val="25000"/>
              </a:srgbClr>
            </a:solidFill>
          </p:spPr>
          <p:txBody>
            <a:bodyPr wrap="square" rtlCol="0">
              <a:spAutoFit/>
            </a:bodyPr>
            <a:lstStyle/>
            <a:p>
              <a:r>
                <a:rPr lang="en-US" sz="1100" b="1" dirty="0">
                  <a:solidFill>
                    <a:srgbClr val="FFFF00"/>
                  </a:solidFill>
                </a:rPr>
                <a:t>SD</a:t>
              </a:r>
            </a:p>
          </p:txBody>
        </p:sp>
        <p:sp>
          <p:nvSpPr>
            <p:cNvPr id="24" name="TextBox 23"/>
            <p:cNvSpPr txBox="1"/>
            <p:nvPr/>
          </p:nvSpPr>
          <p:spPr>
            <a:xfrm>
              <a:off x="4210682" y="2359503"/>
              <a:ext cx="532801" cy="261610"/>
            </a:xfrm>
            <a:prstGeom prst="rect">
              <a:avLst/>
            </a:prstGeom>
            <a:solidFill>
              <a:schemeClr val="accent3">
                <a:lumMod val="50000"/>
                <a:alpha val="25000"/>
              </a:schemeClr>
            </a:solidFill>
          </p:spPr>
          <p:txBody>
            <a:bodyPr wrap="square" rtlCol="0">
              <a:spAutoFit/>
            </a:bodyPr>
            <a:lstStyle/>
            <a:p>
              <a:r>
                <a:rPr lang="en-US" sz="1100" b="1" dirty="0">
                  <a:solidFill>
                    <a:srgbClr val="FFFF00"/>
                  </a:solidFill>
                </a:rPr>
                <a:t>SB</a:t>
              </a:r>
            </a:p>
          </p:txBody>
        </p:sp>
        <p:sp>
          <p:nvSpPr>
            <p:cNvPr id="27" name="Rectangle 26"/>
            <p:cNvSpPr/>
            <p:nvPr/>
          </p:nvSpPr>
          <p:spPr>
            <a:xfrm>
              <a:off x="3097039" y="6399851"/>
              <a:ext cx="3830504" cy="391366"/>
            </a:xfrm>
            <a:prstGeom prst="rect">
              <a:avLst/>
            </a:prstGeom>
            <a:solidFill>
              <a:schemeClr val="accent3">
                <a:lumMod val="50000"/>
                <a:alpha val="25000"/>
              </a:schemeClr>
            </a:solidFill>
          </p:spPr>
          <p:txBody>
            <a:bodyPr wrap="square">
              <a:spAutoFit/>
            </a:bodyPr>
            <a:lstStyle/>
            <a:p>
              <a:r>
                <a:rPr lang="en-US" sz="1400" b="1" dirty="0">
                  <a:solidFill>
                    <a:srgbClr val="FFFF00"/>
                  </a:solidFill>
                </a:rPr>
                <a:t>System start up November 2008</a:t>
              </a:r>
            </a:p>
          </p:txBody>
        </p:sp>
        <p:pic>
          <p:nvPicPr>
            <p:cNvPr id="25" name="Picture 1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987174" y="892"/>
              <a:ext cx="596826" cy="914162"/>
            </a:xfrm>
            <a:prstGeom prst="rect">
              <a:avLst/>
            </a:prstGeom>
            <a:noFill/>
            <a:ln w="9525">
              <a:noFill/>
              <a:miter lim="800000"/>
              <a:headEnd/>
              <a:tailEnd/>
            </a:ln>
            <a:effectLst/>
          </p:spPr>
        </p:pic>
        <p:sp>
          <p:nvSpPr>
            <p:cNvPr id="17" name="TextBox 16"/>
            <p:cNvSpPr txBox="1"/>
            <p:nvPr/>
          </p:nvSpPr>
          <p:spPr>
            <a:xfrm>
              <a:off x="10487989" y="2093006"/>
              <a:ext cx="1512213" cy="763162"/>
            </a:xfrm>
            <a:prstGeom prst="rect">
              <a:avLst/>
            </a:prstGeom>
            <a:solidFill>
              <a:schemeClr val="accent3">
                <a:lumMod val="50000"/>
                <a:alpha val="25000"/>
              </a:schemeClr>
            </a:solidFill>
          </p:spPr>
          <p:txBody>
            <a:bodyPr wrap="square" rtlCol="0">
              <a:spAutoFit/>
            </a:bodyPr>
            <a:lstStyle/>
            <a:p>
              <a:r>
                <a:rPr lang="en-US" sz="1100" b="1" dirty="0">
                  <a:solidFill>
                    <a:srgbClr val="FFFF00"/>
                  </a:solidFill>
                </a:rPr>
                <a:t>Horizontal flow limestone beds</a:t>
              </a:r>
            </a:p>
          </p:txBody>
        </p:sp>
      </p:grpSp>
      <p:sp>
        <p:nvSpPr>
          <p:cNvPr id="8" name="Title 7">
            <a:extLst>
              <a:ext uri="{FF2B5EF4-FFF2-40B4-BE49-F238E27FC236}">
                <a16:creationId xmlns:a16="http://schemas.microsoft.com/office/drawing/2014/main" id="{9759B52B-D2C0-4C79-A0F6-2C8C9DC82E4A}"/>
              </a:ext>
            </a:extLst>
          </p:cNvPr>
          <p:cNvSpPr>
            <a:spLocks noGrp="1"/>
          </p:cNvSpPr>
          <p:nvPr>
            <p:ph type="title"/>
          </p:nvPr>
        </p:nvSpPr>
        <p:spPr>
          <a:xfrm>
            <a:off x="577646" y="454954"/>
            <a:ext cx="11001738" cy="1022351"/>
          </a:xfrm>
        </p:spPr>
        <p:txBody>
          <a:bodyPr/>
          <a:lstStyle/>
          <a:p>
            <a:r>
              <a:rPr lang="en-US" sz="2000" dirty="0"/>
              <a:t>Mayer Ranch </a:t>
            </a:r>
            <a:br>
              <a:rPr lang="en-US" dirty="0"/>
            </a:br>
            <a:r>
              <a:rPr lang="en-US" dirty="0"/>
              <a:t>Passive Treatment System</a:t>
            </a:r>
          </a:p>
        </p:txBody>
      </p:sp>
      <p:sp>
        <p:nvSpPr>
          <p:cNvPr id="12" name="Content Placeholder 11">
            <a:extLst>
              <a:ext uri="{FF2B5EF4-FFF2-40B4-BE49-F238E27FC236}">
                <a16:creationId xmlns:a16="http://schemas.microsoft.com/office/drawing/2014/main" id="{07705C20-4110-40F2-9A52-B6864DF98BA7}"/>
              </a:ext>
            </a:extLst>
          </p:cNvPr>
          <p:cNvSpPr>
            <a:spLocks noGrp="1"/>
          </p:cNvSpPr>
          <p:nvPr>
            <p:ph sz="half" idx="2"/>
          </p:nvPr>
        </p:nvSpPr>
        <p:spPr>
          <a:xfrm>
            <a:off x="428170" y="1450269"/>
            <a:ext cx="4411653" cy="4663623"/>
          </a:xfrm>
        </p:spPr>
        <p:txBody>
          <a:bodyPr/>
          <a:lstStyle/>
          <a:p>
            <a:r>
              <a:rPr lang="en-US" sz="2000" dirty="0">
                <a:solidFill>
                  <a:schemeClr val="tx1">
                    <a:lumMod val="85000"/>
                    <a:lumOff val="15000"/>
                  </a:schemeClr>
                </a:solidFill>
              </a:rPr>
              <a:t>USEPA funding 2004-10</a:t>
            </a:r>
          </a:p>
          <a:p>
            <a:r>
              <a:rPr lang="en-US" sz="2000" dirty="0">
                <a:solidFill>
                  <a:schemeClr val="tx1">
                    <a:lumMod val="85000"/>
                    <a:lumOff val="15000"/>
                  </a:schemeClr>
                </a:solidFill>
              </a:rPr>
              <a:t>Ecological engineering field research site for </a:t>
            </a:r>
            <a:r>
              <a:rPr lang="en-US" sz="2000" dirty="0" err="1">
                <a:solidFill>
                  <a:schemeClr val="tx1">
                    <a:lumMod val="85000"/>
                    <a:lumOff val="15000"/>
                  </a:schemeClr>
                </a:solidFill>
              </a:rPr>
              <a:t>OU</a:t>
            </a:r>
            <a:endParaRPr lang="en-US" sz="2000" dirty="0">
              <a:solidFill>
                <a:schemeClr val="tx1">
                  <a:lumMod val="85000"/>
                  <a:lumOff val="15000"/>
                </a:schemeClr>
              </a:solidFill>
            </a:endParaRPr>
          </a:p>
          <a:p>
            <a:r>
              <a:rPr lang="en-US" sz="2000" dirty="0">
                <a:solidFill>
                  <a:schemeClr val="tx1">
                    <a:lumMod val="85000"/>
                    <a:lumOff val="15000"/>
                  </a:schemeClr>
                </a:solidFill>
              </a:rPr>
              <a:t>Designed for 1000 L/min flow rate</a:t>
            </a:r>
          </a:p>
          <a:p>
            <a:r>
              <a:rPr lang="en-US" sz="2000" dirty="0">
                <a:solidFill>
                  <a:schemeClr val="tx1">
                    <a:lumMod val="85000"/>
                    <a:lumOff val="15000"/>
                  </a:schemeClr>
                </a:solidFill>
              </a:rPr>
              <a:t>Six distinct process units</a:t>
            </a:r>
          </a:p>
          <a:p>
            <a:pPr lvl="1"/>
            <a:r>
              <a:rPr lang="en-US" sz="1800" dirty="0">
                <a:solidFill>
                  <a:schemeClr val="tx1">
                    <a:lumMod val="85000"/>
                    <a:lumOff val="15000"/>
                  </a:schemeClr>
                </a:solidFill>
              </a:rPr>
              <a:t>8 in parallel for total of 10 cells</a:t>
            </a:r>
          </a:p>
          <a:p>
            <a:r>
              <a:rPr lang="en-US" sz="2000" dirty="0">
                <a:solidFill>
                  <a:schemeClr val="tx1">
                    <a:lumMod val="85000"/>
                    <a:lumOff val="15000"/>
                  </a:schemeClr>
                </a:solidFill>
              </a:rPr>
              <a:t>First PTS in entire Tri-State Mining District</a:t>
            </a:r>
          </a:p>
          <a:p>
            <a:r>
              <a:rPr lang="en-US" sz="2000" dirty="0">
                <a:solidFill>
                  <a:schemeClr val="tx1">
                    <a:lumMod val="85000"/>
                    <a:lumOff val="15000"/>
                  </a:schemeClr>
                </a:solidFill>
              </a:rPr>
              <a:t>Continuous operation since 11/2008</a:t>
            </a:r>
          </a:p>
          <a:p>
            <a:r>
              <a:rPr lang="en-US" sz="2000" dirty="0">
                <a:solidFill>
                  <a:schemeClr val="tx1">
                    <a:lumMod val="85000"/>
                    <a:lumOff val="15000"/>
                  </a:schemeClr>
                </a:solidFill>
              </a:rPr>
              <a:t>Limited </a:t>
            </a:r>
            <a:r>
              <a:rPr lang="en-US" sz="2000" dirty="0" err="1">
                <a:solidFill>
                  <a:schemeClr val="tx1">
                    <a:lumMod val="85000"/>
                    <a:lumOff val="15000"/>
                  </a:schemeClr>
                </a:solidFill>
              </a:rPr>
              <a:t>O&amp;M</a:t>
            </a:r>
            <a:endParaRPr lang="en-US" sz="2000" dirty="0">
              <a:solidFill>
                <a:schemeClr val="tx1">
                  <a:lumMod val="85000"/>
                  <a:lumOff val="15000"/>
                </a:schemeClr>
              </a:solidFill>
            </a:endParaRPr>
          </a:p>
          <a:p>
            <a:r>
              <a:rPr lang="en-US" sz="2000" dirty="0">
                <a:solidFill>
                  <a:schemeClr val="tx1">
                    <a:lumMod val="85000"/>
                    <a:lumOff val="15000"/>
                  </a:schemeClr>
                </a:solidFill>
              </a:rPr>
              <a:t>Elevated Fe, Zn, Pb, Cd, As influent</a:t>
            </a:r>
          </a:p>
          <a:p>
            <a:r>
              <a:rPr lang="en-US" sz="2000" dirty="0">
                <a:solidFill>
                  <a:schemeClr val="tx1">
                    <a:lumMod val="85000"/>
                    <a:lumOff val="15000"/>
                  </a:schemeClr>
                </a:solidFill>
              </a:rPr>
              <a:t>Discharge meets criteria</a:t>
            </a:r>
          </a:p>
          <a:p>
            <a:endParaRPr lang="en-US" sz="2000" dirty="0">
              <a:solidFill>
                <a:schemeClr val="tx1">
                  <a:lumMod val="85000"/>
                  <a:lumOff val="15000"/>
                </a:schemeClr>
              </a:solidFill>
            </a:endParaRPr>
          </a:p>
        </p:txBody>
      </p:sp>
      <p:sp>
        <p:nvSpPr>
          <p:cNvPr id="3" name="Slide Number Placeholder 2">
            <a:extLst>
              <a:ext uri="{FF2B5EF4-FFF2-40B4-BE49-F238E27FC236}">
                <a16:creationId xmlns:a16="http://schemas.microsoft.com/office/drawing/2014/main" id="{F548F0FF-2E9F-46DE-B9B5-41F519FE1CCC}"/>
              </a:ext>
            </a:extLst>
          </p:cNvPr>
          <p:cNvSpPr>
            <a:spLocks noGrp="1"/>
          </p:cNvSpPr>
          <p:nvPr>
            <p:ph type="sldNum" sz="quarter" idx="12"/>
          </p:nvPr>
        </p:nvSpPr>
        <p:spPr/>
        <p:txBody>
          <a:bodyPr/>
          <a:lstStyle/>
          <a:p>
            <a:fld id="{9B3E39EC-4BE2-4DEA-81C0-4ABC0AAB4AC0}" type="slidenum">
              <a:rPr lang="en-AU" smtClean="0"/>
              <a:pPr/>
              <a:t>48</a:t>
            </a:fld>
            <a:endParaRPr lang="en-AU"/>
          </a:p>
        </p:txBody>
      </p:sp>
    </p:spTree>
    <p:extLst>
      <p:ext uri="{BB962C8B-B14F-4D97-AF65-F5344CB8AC3E}">
        <p14:creationId xmlns:p14="http://schemas.microsoft.com/office/powerpoint/2010/main" val="128089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A99CF36-F0CA-4956-A365-CD387BFF2B4D}"/>
              </a:ext>
            </a:extLst>
          </p:cNvPr>
          <p:cNvSpPr/>
          <p:nvPr/>
        </p:nvSpPr>
        <p:spPr>
          <a:xfrm>
            <a:off x="1" y="0"/>
            <a:ext cx="5980111"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D8C2949-8D43-4826-AD43-26787FAF85DC}"/>
              </a:ext>
            </a:extLst>
          </p:cNvPr>
          <p:cNvSpPr/>
          <p:nvPr/>
        </p:nvSpPr>
        <p:spPr>
          <a:xfrm>
            <a:off x="5304792" y="5571380"/>
            <a:ext cx="313705" cy="2983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1E0922-0673-428C-B593-3C238B13D84F}"/>
              </a:ext>
            </a:extLst>
          </p:cNvPr>
          <p:cNvSpPr>
            <a:spLocks noGrp="1"/>
          </p:cNvSpPr>
          <p:nvPr>
            <p:ph type="title"/>
          </p:nvPr>
        </p:nvSpPr>
        <p:spPr>
          <a:xfrm>
            <a:off x="577645" y="442433"/>
            <a:ext cx="10982748" cy="1022353"/>
          </a:xfrm>
        </p:spPr>
        <p:txBody>
          <a:bodyPr/>
          <a:lstStyle/>
          <a:p>
            <a:r>
              <a:rPr lang="en-US" sz="2000" dirty="0">
                <a:solidFill>
                  <a:schemeClr val="bg1"/>
                </a:solidFill>
              </a:rPr>
              <a:t>Mayer Ranch</a:t>
            </a:r>
            <a:br>
              <a:rPr lang="en-US" dirty="0">
                <a:solidFill>
                  <a:schemeClr val="bg1"/>
                </a:solidFill>
              </a:rPr>
            </a:br>
            <a:r>
              <a:rPr lang="en-US" dirty="0">
                <a:solidFill>
                  <a:schemeClr val="bg1"/>
                </a:solidFill>
              </a:rPr>
              <a:t>Water Quality Changes</a:t>
            </a:r>
          </a:p>
        </p:txBody>
      </p:sp>
      <p:sp>
        <p:nvSpPr>
          <p:cNvPr id="3" name="Slide Number Placeholder 2">
            <a:extLst>
              <a:ext uri="{FF2B5EF4-FFF2-40B4-BE49-F238E27FC236}">
                <a16:creationId xmlns:a16="http://schemas.microsoft.com/office/drawing/2014/main" id="{70DB92B2-59F2-4A0C-A238-83C0EE726804}"/>
              </a:ext>
            </a:extLst>
          </p:cNvPr>
          <p:cNvSpPr>
            <a:spLocks noGrp="1"/>
          </p:cNvSpPr>
          <p:nvPr>
            <p:ph type="sldNum" sz="quarter" idx="12"/>
          </p:nvPr>
        </p:nvSpPr>
        <p:spPr/>
        <p:txBody>
          <a:bodyPr/>
          <a:lstStyle/>
          <a:p>
            <a:fld id="{9B3E39EC-4BE2-4DEA-81C0-4ABC0AAB4AC0}" type="slidenum">
              <a:rPr lang="en-AU" smtClean="0">
                <a:solidFill>
                  <a:schemeClr val="bg1"/>
                </a:solidFill>
              </a:rPr>
              <a:pPr/>
              <a:t>49</a:t>
            </a:fld>
            <a:endParaRPr lang="en-AU">
              <a:solidFill>
                <a:schemeClr val="bg1"/>
              </a:solidFill>
            </a:endParaRPr>
          </a:p>
        </p:txBody>
      </p:sp>
      <p:graphicFrame>
        <p:nvGraphicFramePr>
          <p:cNvPr id="4" name="Content Placeholder 3">
            <a:extLst>
              <a:ext uri="{FF2B5EF4-FFF2-40B4-BE49-F238E27FC236}">
                <a16:creationId xmlns:a16="http://schemas.microsoft.com/office/drawing/2014/main" id="{1A712694-41E1-4398-BC7C-3D8769689744}"/>
              </a:ext>
            </a:extLst>
          </p:cNvPr>
          <p:cNvGraphicFramePr>
            <a:graphicFrameLocks noGrp="1"/>
          </p:cNvGraphicFramePr>
          <p:nvPr>
            <p:ph idx="4294967295"/>
            <p:extLst>
              <p:ext uri="{D42A27DB-BD31-4B8C-83A1-F6EECF244321}">
                <p14:modId xmlns:p14="http://schemas.microsoft.com/office/powerpoint/2010/main" val="3076888643"/>
              </p:ext>
            </p:extLst>
          </p:nvPr>
        </p:nvGraphicFramePr>
        <p:xfrm>
          <a:off x="558655" y="1697714"/>
          <a:ext cx="5059842" cy="3474720"/>
        </p:xfrm>
        <a:graphic>
          <a:graphicData uri="http://schemas.openxmlformats.org/drawingml/2006/table">
            <a:tbl>
              <a:tblPr firstRow="1" bandRow="1">
                <a:tableStyleId>{5C22544A-7EE6-4342-B048-85BDC9FD1C3A}</a:tableStyleId>
              </a:tblPr>
              <a:tblGrid>
                <a:gridCol w="1686614">
                  <a:extLst>
                    <a:ext uri="{9D8B030D-6E8A-4147-A177-3AD203B41FA5}">
                      <a16:colId xmlns:a16="http://schemas.microsoft.com/office/drawing/2014/main" val="402594101"/>
                    </a:ext>
                  </a:extLst>
                </a:gridCol>
                <a:gridCol w="1686614">
                  <a:extLst>
                    <a:ext uri="{9D8B030D-6E8A-4147-A177-3AD203B41FA5}">
                      <a16:colId xmlns:a16="http://schemas.microsoft.com/office/drawing/2014/main" val="4085068315"/>
                    </a:ext>
                  </a:extLst>
                </a:gridCol>
                <a:gridCol w="1686614">
                  <a:extLst>
                    <a:ext uri="{9D8B030D-6E8A-4147-A177-3AD203B41FA5}">
                      <a16:colId xmlns:a16="http://schemas.microsoft.com/office/drawing/2014/main" val="1807923319"/>
                    </a:ext>
                  </a:extLst>
                </a:gridCol>
              </a:tblGrid>
              <a:tr h="324368">
                <a:tc>
                  <a:txBody>
                    <a:bodyPr/>
                    <a:lstStyle/>
                    <a:p>
                      <a:endParaRPr lang="en-US" sz="1800" dirty="0">
                        <a:solidFill>
                          <a:schemeClr val="tx1">
                            <a:lumMod val="85000"/>
                            <a:lumOff val="15000"/>
                          </a:schemeClr>
                        </a:solidFill>
                      </a:endParaRPr>
                    </a:p>
                  </a:txBody>
                  <a:tcPr marT="36576" marB="36576">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algn="ctr">
                        <a:spcBef>
                          <a:spcPts val="0"/>
                        </a:spcBef>
                        <a:spcAft>
                          <a:spcPts val="0"/>
                        </a:spcAft>
                      </a:pPr>
                      <a:r>
                        <a:rPr lang="en-US" sz="1800" dirty="0">
                          <a:solidFill>
                            <a:schemeClr val="tx1">
                              <a:lumMod val="85000"/>
                              <a:lumOff val="15000"/>
                            </a:schemeClr>
                          </a:solidFill>
                          <a:effectLst/>
                        </a:rPr>
                        <a:t>In (n=82)</a:t>
                      </a:r>
                      <a:endParaRPr lang="en-US" sz="1800" dirty="0">
                        <a:solidFill>
                          <a:schemeClr val="tx1">
                            <a:lumMod val="85000"/>
                            <a:lumOff val="1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T="36576" marB="36576">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algn="ctr">
                        <a:spcBef>
                          <a:spcPts val="0"/>
                        </a:spcBef>
                        <a:spcAft>
                          <a:spcPts val="0"/>
                        </a:spcAft>
                      </a:pPr>
                      <a:r>
                        <a:rPr lang="en-US" sz="1800" dirty="0">
                          <a:solidFill>
                            <a:schemeClr val="tx1">
                              <a:lumMod val="85000"/>
                              <a:lumOff val="15000"/>
                            </a:schemeClr>
                          </a:solidFill>
                          <a:effectLst/>
                        </a:rPr>
                        <a:t>Out (n=43)</a:t>
                      </a:r>
                      <a:endParaRPr lang="en-US" sz="1800" dirty="0">
                        <a:solidFill>
                          <a:schemeClr val="tx1">
                            <a:lumMod val="85000"/>
                            <a:lumOff val="1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T="36576" marB="36576">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846633546"/>
                  </a:ext>
                </a:extLst>
              </a:tr>
              <a:tr h="324368">
                <a:tc>
                  <a:txBody>
                    <a:bodyPr/>
                    <a:lstStyle/>
                    <a:p>
                      <a:pPr marL="0" marR="0">
                        <a:spcBef>
                          <a:spcPts val="0"/>
                        </a:spcBef>
                        <a:spcAft>
                          <a:spcPts val="0"/>
                        </a:spcAft>
                      </a:pPr>
                      <a:r>
                        <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pH</a:t>
                      </a:r>
                    </a:p>
                  </a:txBody>
                  <a:tcPr marT="36576" marB="36576">
                    <a:lnL w="12700" cmpd="sng">
                      <a:noFill/>
                    </a:lnL>
                    <a:lnR w="12700" cmpd="sng">
                      <a:noFill/>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800" dirty="0">
                          <a:solidFill>
                            <a:schemeClr val="bg1"/>
                          </a:solidFill>
                          <a:effectLst/>
                        </a:rPr>
                        <a:t>5.95</a:t>
                      </a:r>
                      <a:endPar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T="36576" marB="36576">
                    <a:lnL w="12700" cmpd="sng">
                      <a:noFill/>
                    </a:lnL>
                    <a:lnR w="12700" cmpd="sng">
                      <a:noFill/>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800" dirty="0">
                          <a:solidFill>
                            <a:schemeClr val="bg1"/>
                          </a:solidFill>
                          <a:effectLst/>
                        </a:rPr>
                        <a:t>7.02</a:t>
                      </a:r>
                      <a:endPar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T="36576" marB="36576">
                    <a:lnL w="12700" cmpd="sng">
                      <a:noFill/>
                    </a:lnL>
                    <a:lnR w="12700" cmpd="sng">
                      <a:noFill/>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9744387"/>
                  </a:ext>
                </a:extLst>
              </a:tr>
              <a:tr h="324368">
                <a:tc>
                  <a:txBody>
                    <a:bodyPr/>
                    <a:lstStyle/>
                    <a:p>
                      <a:pPr marL="0" marR="0">
                        <a:spcBef>
                          <a:spcPts val="0"/>
                        </a:spcBef>
                        <a:spcAft>
                          <a:spcPts val="0"/>
                        </a:spcAft>
                      </a:pPr>
                      <a:r>
                        <a:rPr lang="en-US" sz="1800" dirty="0">
                          <a:solidFill>
                            <a:schemeClr val="bg1"/>
                          </a:solidFill>
                          <a:effectLst/>
                        </a:rPr>
                        <a:t>Alk</a:t>
                      </a:r>
                      <a:r>
                        <a:rPr lang="en-US" sz="1800" baseline="-25000" dirty="0">
                          <a:solidFill>
                            <a:schemeClr val="bg1"/>
                          </a:solidFill>
                          <a:effectLst/>
                        </a:rPr>
                        <a:t>T</a:t>
                      </a:r>
                      <a:r>
                        <a:rPr lang="en-US" sz="1800" dirty="0">
                          <a:solidFill>
                            <a:schemeClr val="bg1"/>
                          </a:solidFill>
                          <a:effectLst/>
                        </a:rPr>
                        <a:t> (mg/L)</a:t>
                      </a:r>
                      <a:endPar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T="36576" marB="36576">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800" dirty="0">
                          <a:solidFill>
                            <a:schemeClr val="bg1"/>
                          </a:solidFill>
                          <a:effectLst/>
                        </a:rPr>
                        <a:t>393</a:t>
                      </a:r>
                      <a:endPar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T="36576" marB="36576">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800" dirty="0">
                          <a:solidFill>
                            <a:schemeClr val="bg1"/>
                          </a:solidFill>
                          <a:effectLst/>
                        </a:rPr>
                        <a:t>224</a:t>
                      </a:r>
                      <a:endPar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T="36576" marB="36576">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93687859"/>
                  </a:ext>
                </a:extLst>
              </a:tr>
              <a:tr h="324368">
                <a:tc>
                  <a:txBody>
                    <a:bodyPr/>
                    <a:lstStyle/>
                    <a:p>
                      <a:pPr marL="0" marR="0">
                        <a:spcBef>
                          <a:spcPts val="0"/>
                        </a:spcBef>
                        <a:spcAft>
                          <a:spcPts val="0"/>
                        </a:spcAft>
                      </a:pPr>
                      <a:r>
                        <a:rPr lang="en-US" sz="1800" dirty="0">
                          <a:solidFill>
                            <a:schemeClr val="bg1"/>
                          </a:solidFill>
                          <a:effectLst/>
                        </a:rPr>
                        <a:t>Fe</a:t>
                      </a:r>
                      <a:r>
                        <a:rPr lang="en-US" sz="1800" baseline="-25000" dirty="0">
                          <a:solidFill>
                            <a:schemeClr val="bg1"/>
                          </a:solidFill>
                          <a:effectLst/>
                        </a:rPr>
                        <a:t>T</a:t>
                      </a:r>
                      <a:r>
                        <a:rPr lang="en-US" sz="1800" dirty="0">
                          <a:solidFill>
                            <a:schemeClr val="bg1"/>
                          </a:solidFill>
                          <a:effectLst/>
                        </a:rPr>
                        <a:t> (mg/L)</a:t>
                      </a:r>
                      <a:endPar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T="36576" marB="36576">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800" dirty="0">
                          <a:solidFill>
                            <a:schemeClr val="bg1"/>
                          </a:solidFill>
                          <a:effectLst/>
                        </a:rPr>
                        <a:t>192</a:t>
                      </a:r>
                      <a:endPar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T="36576" marB="36576">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800" dirty="0">
                          <a:solidFill>
                            <a:schemeClr val="bg1"/>
                          </a:solidFill>
                          <a:effectLst/>
                        </a:rPr>
                        <a:t>0.13</a:t>
                      </a:r>
                      <a:endPar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T="36576" marB="36576">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7580276"/>
                  </a:ext>
                </a:extLst>
              </a:tr>
              <a:tr h="324368">
                <a:tc>
                  <a:txBody>
                    <a:bodyPr/>
                    <a:lstStyle/>
                    <a:p>
                      <a:pPr marL="0" marR="0">
                        <a:spcBef>
                          <a:spcPts val="0"/>
                        </a:spcBef>
                        <a:spcAft>
                          <a:spcPts val="0"/>
                        </a:spcAft>
                      </a:pPr>
                      <a:r>
                        <a:rPr lang="en-US" sz="1800" dirty="0">
                          <a:solidFill>
                            <a:schemeClr val="bg1"/>
                          </a:solidFill>
                          <a:effectLst/>
                        </a:rPr>
                        <a:t>Zn</a:t>
                      </a:r>
                      <a:r>
                        <a:rPr lang="en-US" sz="1800" baseline="-25000" dirty="0">
                          <a:solidFill>
                            <a:schemeClr val="bg1"/>
                          </a:solidFill>
                          <a:effectLst/>
                        </a:rPr>
                        <a:t>T</a:t>
                      </a:r>
                      <a:r>
                        <a:rPr lang="en-US" sz="1800" dirty="0">
                          <a:solidFill>
                            <a:schemeClr val="bg1"/>
                          </a:solidFill>
                          <a:effectLst/>
                        </a:rPr>
                        <a:t> (mg/L)</a:t>
                      </a:r>
                      <a:endPar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T="36576" marB="36576">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800" dirty="0">
                          <a:solidFill>
                            <a:schemeClr val="bg1"/>
                          </a:solidFill>
                          <a:effectLst/>
                        </a:rPr>
                        <a:t>11</a:t>
                      </a:r>
                      <a:endPar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T="36576" marB="36576">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800" dirty="0">
                          <a:solidFill>
                            <a:schemeClr val="bg1"/>
                          </a:solidFill>
                          <a:effectLst/>
                        </a:rPr>
                        <a:t>0.25</a:t>
                      </a:r>
                      <a:endPar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T="36576" marB="36576">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681847"/>
                  </a:ext>
                </a:extLst>
              </a:tr>
              <a:tr h="324368">
                <a:tc>
                  <a:txBody>
                    <a:bodyPr/>
                    <a:lstStyle/>
                    <a:p>
                      <a:pPr marL="0" marR="0">
                        <a:spcBef>
                          <a:spcPts val="0"/>
                        </a:spcBef>
                        <a:spcAft>
                          <a:spcPts val="0"/>
                        </a:spcAft>
                      </a:pPr>
                      <a:r>
                        <a:rPr lang="en-US" sz="1800" dirty="0">
                          <a:solidFill>
                            <a:schemeClr val="bg1"/>
                          </a:solidFill>
                          <a:effectLst/>
                        </a:rPr>
                        <a:t>Ni</a:t>
                      </a:r>
                      <a:r>
                        <a:rPr lang="en-US" sz="1800" baseline="-25000" dirty="0">
                          <a:solidFill>
                            <a:schemeClr val="bg1"/>
                          </a:solidFill>
                          <a:effectLst/>
                        </a:rPr>
                        <a:t>T</a:t>
                      </a:r>
                      <a:r>
                        <a:rPr lang="en-US" sz="1800" dirty="0">
                          <a:solidFill>
                            <a:schemeClr val="bg1"/>
                          </a:solidFill>
                          <a:effectLst/>
                        </a:rPr>
                        <a:t> (mg/L)</a:t>
                      </a:r>
                      <a:endPar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T="36576" marB="36576">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800" dirty="0">
                          <a:solidFill>
                            <a:schemeClr val="bg1"/>
                          </a:solidFill>
                          <a:effectLst/>
                        </a:rPr>
                        <a:t>0.97</a:t>
                      </a:r>
                      <a:endPar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T="36576" marB="36576">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800" dirty="0">
                          <a:solidFill>
                            <a:schemeClr val="bg1"/>
                          </a:solidFill>
                          <a:effectLst/>
                        </a:rPr>
                        <a:t>0.15</a:t>
                      </a:r>
                      <a:endPar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T="36576" marB="36576">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9739073"/>
                  </a:ext>
                </a:extLst>
              </a:tr>
              <a:tr h="324368">
                <a:tc>
                  <a:txBody>
                    <a:bodyPr/>
                    <a:lstStyle/>
                    <a:p>
                      <a:pPr marL="0" marR="0">
                        <a:spcBef>
                          <a:spcPts val="0"/>
                        </a:spcBef>
                        <a:spcAft>
                          <a:spcPts val="0"/>
                        </a:spcAft>
                      </a:pPr>
                      <a:r>
                        <a:rPr lang="en-US" sz="1800" dirty="0" err="1">
                          <a:solidFill>
                            <a:schemeClr val="bg1"/>
                          </a:solidFill>
                          <a:effectLst/>
                        </a:rPr>
                        <a:t>Cd</a:t>
                      </a:r>
                      <a:r>
                        <a:rPr lang="en-US" sz="1800" baseline="-25000" dirty="0" err="1">
                          <a:solidFill>
                            <a:schemeClr val="bg1"/>
                          </a:solidFill>
                          <a:effectLst/>
                        </a:rPr>
                        <a:t>T</a:t>
                      </a:r>
                      <a:r>
                        <a:rPr lang="en-US" sz="1800" dirty="0">
                          <a:solidFill>
                            <a:schemeClr val="bg1"/>
                          </a:solidFill>
                          <a:effectLst/>
                        </a:rPr>
                        <a:t> (</a:t>
                      </a:r>
                      <a:r>
                        <a:rPr lang="en-US" sz="1800" dirty="0">
                          <a:solidFill>
                            <a:schemeClr val="bg1"/>
                          </a:solidFill>
                          <a:effectLst/>
                          <a:latin typeface="Symbol" panose="05050102010706020507" pitchFamily="18" charset="2"/>
                        </a:rPr>
                        <a:t>m</a:t>
                      </a:r>
                      <a:r>
                        <a:rPr lang="en-US" sz="1800" dirty="0">
                          <a:solidFill>
                            <a:schemeClr val="bg1"/>
                          </a:solidFill>
                          <a:effectLst/>
                        </a:rPr>
                        <a:t>g/L)</a:t>
                      </a:r>
                      <a:endPar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T="36576" marB="36576">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800" dirty="0">
                          <a:solidFill>
                            <a:schemeClr val="bg1"/>
                          </a:solidFill>
                          <a:effectLst/>
                        </a:rPr>
                        <a:t>17</a:t>
                      </a:r>
                      <a:endPar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T="36576" marB="36576">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800" dirty="0">
                          <a:solidFill>
                            <a:schemeClr val="bg1"/>
                          </a:solidFill>
                          <a:effectLst/>
                        </a:rPr>
                        <a:t>&lt;PQL</a:t>
                      </a:r>
                      <a:endPar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T="36576" marB="36576">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3958194"/>
                  </a:ext>
                </a:extLst>
              </a:tr>
              <a:tr h="324368">
                <a:tc>
                  <a:txBody>
                    <a:bodyPr/>
                    <a:lstStyle/>
                    <a:p>
                      <a:pPr marL="0" marR="0">
                        <a:spcBef>
                          <a:spcPts val="0"/>
                        </a:spcBef>
                        <a:spcAft>
                          <a:spcPts val="0"/>
                        </a:spcAft>
                      </a:pPr>
                      <a:r>
                        <a:rPr lang="en-US" sz="1800" dirty="0" err="1">
                          <a:solidFill>
                            <a:schemeClr val="bg1"/>
                          </a:solidFill>
                          <a:effectLst/>
                        </a:rPr>
                        <a:t>Pb</a:t>
                      </a:r>
                      <a:r>
                        <a:rPr lang="en-US" sz="1800" baseline="-25000" dirty="0" err="1">
                          <a:solidFill>
                            <a:schemeClr val="bg1"/>
                          </a:solidFill>
                          <a:effectLst/>
                        </a:rPr>
                        <a:t>T</a:t>
                      </a:r>
                      <a:r>
                        <a:rPr lang="en-US" sz="1800" dirty="0">
                          <a:solidFill>
                            <a:schemeClr val="bg1"/>
                          </a:solidFill>
                          <a:effectLst/>
                        </a:rPr>
                        <a:t> (</a:t>
                      </a:r>
                      <a:r>
                        <a:rPr lang="en-US" sz="1800" dirty="0">
                          <a:solidFill>
                            <a:schemeClr val="bg1"/>
                          </a:solidFill>
                          <a:effectLst/>
                          <a:latin typeface="Symbol" panose="05050102010706020507" pitchFamily="18" charset="2"/>
                        </a:rPr>
                        <a:t>m</a:t>
                      </a:r>
                      <a:r>
                        <a:rPr lang="en-US" sz="1800" dirty="0">
                          <a:solidFill>
                            <a:schemeClr val="bg1"/>
                          </a:solidFill>
                          <a:effectLst/>
                        </a:rPr>
                        <a:t>g/L)</a:t>
                      </a:r>
                      <a:endPar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T="36576" marB="36576">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800" dirty="0">
                          <a:solidFill>
                            <a:schemeClr val="bg1"/>
                          </a:solidFill>
                          <a:effectLst/>
                        </a:rPr>
                        <a:t>60</a:t>
                      </a:r>
                      <a:endPar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T="36576" marB="36576">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800" dirty="0">
                          <a:solidFill>
                            <a:schemeClr val="bg1"/>
                          </a:solidFill>
                          <a:effectLst/>
                        </a:rPr>
                        <a:t>&lt;PQL</a:t>
                      </a:r>
                      <a:endPar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T="36576" marB="36576">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6458388"/>
                  </a:ext>
                </a:extLst>
              </a:tr>
              <a:tr h="324368">
                <a:tc>
                  <a:txBody>
                    <a:bodyPr/>
                    <a:lstStyle/>
                    <a:p>
                      <a:pPr marL="0" marR="0">
                        <a:spcBef>
                          <a:spcPts val="0"/>
                        </a:spcBef>
                        <a:spcAft>
                          <a:spcPts val="0"/>
                        </a:spcAft>
                      </a:pPr>
                      <a:r>
                        <a:rPr lang="en-US" sz="1800" dirty="0" err="1">
                          <a:solidFill>
                            <a:schemeClr val="bg1"/>
                          </a:solidFill>
                          <a:effectLst/>
                        </a:rPr>
                        <a:t>As</a:t>
                      </a:r>
                      <a:r>
                        <a:rPr lang="en-US" sz="1800" baseline="-25000" dirty="0" err="1">
                          <a:solidFill>
                            <a:schemeClr val="bg1"/>
                          </a:solidFill>
                          <a:effectLst/>
                        </a:rPr>
                        <a:t>T</a:t>
                      </a:r>
                      <a:r>
                        <a:rPr lang="en-US" sz="1800" dirty="0">
                          <a:solidFill>
                            <a:schemeClr val="bg1"/>
                          </a:solidFill>
                          <a:effectLst/>
                        </a:rPr>
                        <a:t> (</a:t>
                      </a:r>
                      <a:r>
                        <a:rPr lang="en-US" sz="1800" dirty="0">
                          <a:solidFill>
                            <a:schemeClr val="bg1"/>
                          </a:solidFill>
                          <a:effectLst/>
                          <a:latin typeface="Symbol" panose="05050102010706020507" pitchFamily="18" charset="2"/>
                        </a:rPr>
                        <a:t>m</a:t>
                      </a:r>
                      <a:r>
                        <a:rPr lang="en-US" sz="1800" dirty="0">
                          <a:solidFill>
                            <a:schemeClr val="bg1"/>
                          </a:solidFill>
                          <a:effectLst/>
                        </a:rPr>
                        <a:t>g/L)</a:t>
                      </a:r>
                      <a:endPar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T="36576" marB="36576">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800" dirty="0">
                          <a:solidFill>
                            <a:schemeClr val="bg1"/>
                          </a:solidFill>
                          <a:effectLst/>
                        </a:rPr>
                        <a:t>64</a:t>
                      </a:r>
                      <a:endPar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T="36576" marB="36576">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800" dirty="0">
                          <a:solidFill>
                            <a:schemeClr val="bg1"/>
                          </a:solidFill>
                          <a:effectLst/>
                        </a:rPr>
                        <a:t>&lt;PQL</a:t>
                      </a:r>
                      <a:endPar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T="36576" marB="36576">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1973712"/>
                  </a:ext>
                </a:extLst>
              </a:tr>
              <a:tr h="324368">
                <a:tc>
                  <a:txBody>
                    <a:bodyPr/>
                    <a:lstStyle/>
                    <a:p>
                      <a:pPr marL="0" marR="0">
                        <a:spcBef>
                          <a:spcPts val="0"/>
                        </a:spcBef>
                        <a:spcAft>
                          <a:spcPts val="0"/>
                        </a:spcAft>
                      </a:pPr>
                      <a:r>
                        <a:rPr lang="en-US" sz="1800" dirty="0">
                          <a:solidFill>
                            <a:schemeClr val="bg1"/>
                          </a:solidFill>
                          <a:effectLst/>
                        </a:rPr>
                        <a:t>SO</a:t>
                      </a:r>
                      <a:r>
                        <a:rPr lang="en-US" sz="1800" baseline="-25000" dirty="0">
                          <a:solidFill>
                            <a:schemeClr val="bg1"/>
                          </a:solidFill>
                          <a:effectLst/>
                        </a:rPr>
                        <a:t>4</a:t>
                      </a:r>
                      <a:r>
                        <a:rPr lang="en-US" sz="1800" baseline="30000" dirty="0">
                          <a:solidFill>
                            <a:schemeClr val="bg1"/>
                          </a:solidFill>
                          <a:effectLst/>
                        </a:rPr>
                        <a:t>-2</a:t>
                      </a:r>
                      <a:r>
                        <a:rPr lang="en-US" sz="1800" dirty="0">
                          <a:solidFill>
                            <a:schemeClr val="bg1"/>
                          </a:solidFill>
                          <a:effectLst/>
                        </a:rPr>
                        <a:t> (mg/L)</a:t>
                      </a:r>
                      <a:endPar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T="36576" marB="36576">
                    <a:lnL w="12700" cmpd="sng">
                      <a:noFill/>
                    </a:lnL>
                    <a:lnR w="12700" cmpd="sng">
                      <a:noFill/>
                    </a:lnR>
                    <a:lnT w="952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800" dirty="0">
                          <a:solidFill>
                            <a:schemeClr val="bg1"/>
                          </a:solidFill>
                          <a:effectLst/>
                        </a:rPr>
                        <a:t>2239</a:t>
                      </a:r>
                      <a:endPar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T="36576" marB="36576">
                    <a:lnL w="12700" cmpd="sng">
                      <a:noFill/>
                    </a:lnL>
                    <a:lnR w="12700" cmpd="sng">
                      <a:noFill/>
                    </a:lnR>
                    <a:lnT w="952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800" dirty="0">
                          <a:solidFill>
                            <a:schemeClr val="bg1"/>
                          </a:solidFill>
                          <a:effectLst/>
                        </a:rPr>
                        <a:t>2057</a:t>
                      </a:r>
                      <a:endPar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T="36576" marB="36576">
                    <a:lnL w="12700" cmpd="sng">
                      <a:noFill/>
                    </a:lnL>
                    <a:lnR w="12700" cmpd="sng">
                      <a:noFill/>
                    </a:lnR>
                    <a:lnT w="952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5446419"/>
                  </a:ext>
                </a:extLst>
              </a:tr>
            </a:tbl>
          </a:graphicData>
        </a:graphic>
      </p:graphicFrame>
      <p:pic>
        <p:nvPicPr>
          <p:cNvPr id="5" name="Picture 2">
            <a:extLst>
              <a:ext uri="{FF2B5EF4-FFF2-40B4-BE49-F238E27FC236}">
                <a16:creationId xmlns:a16="http://schemas.microsoft.com/office/drawing/2014/main" id="{74D61E40-4CC1-47C9-83C3-80F48C2DFFD6}"/>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13400" b="15907"/>
          <a:stretch/>
        </p:blipFill>
        <p:spPr bwMode="auto">
          <a:xfrm>
            <a:off x="6208714" y="1452236"/>
            <a:ext cx="3569563" cy="1892544"/>
          </a:xfrm>
          <a:prstGeom prst="rect">
            <a:avLst/>
          </a:prstGeom>
          <a:noFill/>
          <a:ln w="38100">
            <a:noFill/>
            <a:miter lim="800000"/>
            <a:headEnd/>
            <a:tailEnd/>
          </a:ln>
          <a:effectLst/>
        </p:spPr>
      </p:pic>
      <p:pic>
        <p:nvPicPr>
          <p:cNvPr id="6" name="Picture 5">
            <a:extLst>
              <a:ext uri="{FF2B5EF4-FFF2-40B4-BE49-F238E27FC236}">
                <a16:creationId xmlns:a16="http://schemas.microsoft.com/office/drawing/2014/main" id="{29E3A0DE-0EEA-463D-B21D-3E9F98EB374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5559"/>
          <a:stretch/>
        </p:blipFill>
        <p:spPr>
          <a:xfrm>
            <a:off x="6221413" y="3609459"/>
            <a:ext cx="3569563" cy="2260299"/>
          </a:xfrm>
          <a:prstGeom prst="rect">
            <a:avLst/>
          </a:prstGeom>
          <a:ln w="38100">
            <a:noFill/>
          </a:ln>
        </p:spPr>
      </p:pic>
      <p:sp>
        <p:nvSpPr>
          <p:cNvPr id="7" name="TextBox 6">
            <a:extLst>
              <a:ext uri="{FF2B5EF4-FFF2-40B4-BE49-F238E27FC236}">
                <a16:creationId xmlns:a16="http://schemas.microsoft.com/office/drawing/2014/main" id="{6F20A209-6DE0-48C0-89BB-B467C079DA60}"/>
              </a:ext>
            </a:extLst>
          </p:cNvPr>
          <p:cNvSpPr txBox="1"/>
          <p:nvPr/>
        </p:nvSpPr>
        <p:spPr>
          <a:xfrm>
            <a:off x="9823082" y="1347344"/>
            <a:ext cx="1982231" cy="1077218"/>
          </a:xfrm>
          <a:prstGeom prst="rect">
            <a:avLst/>
          </a:prstGeom>
          <a:noFill/>
        </p:spPr>
        <p:txBody>
          <a:bodyPr wrap="square" rtlCol="0">
            <a:spAutoFit/>
          </a:bodyPr>
          <a:lstStyle/>
          <a:p>
            <a:r>
              <a:rPr lang="en-US" sz="1600" dirty="0" err="1">
                <a:solidFill>
                  <a:schemeClr val="tx1">
                    <a:lumMod val="85000"/>
                    <a:lumOff val="15000"/>
                  </a:schemeClr>
                </a:solidFill>
              </a:rPr>
              <a:t>MRPTS</a:t>
            </a:r>
            <a:r>
              <a:rPr lang="en-US" sz="1600" dirty="0">
                <a:solidFill>
                  <a:schemeClr val="tx1">
                    <a:lumMod val="85000"/>
                    <a:lumOff val="15000"/>
                  </a:schemeClr>
                </a:solidFill>
              </a:rPr>
              <a:t> </a:t>
            </a:r>
            <a:br>
              <a:rPr lang="en-US" sz="1600" dirty="0">
                <a:solidFill>
                  <a:schemeClr val="tx1">
                    <a:lumMod val="85000"/>
                    <a:lumOff val="15000"/>
                  </a:schemeClr>
                </a:solidFill>
              </a:rPr>
            </a:br>
            <a:r>
              <a:rPr lang="en-US" sz="1600" dirty="0">
                <a:solidFill>
                  <a:schemeClr val="tx1">
                    <a:lumMod val="85000"/>
                    <a:lumOff val="15000"/>
                  </a:schemeClr>
                </a:solidFill>
              </a:rPr>
              <a:t>oxidation cell </a:t>
            </a:r>
            <a:br>
              <a:rPr lang="en-US" sz="1600" dirty="0">
                <a:solidFill>
                  <a:schemeClr val="tx1">
                    <a:lumMod val="85000"/>
                    <a:lumOff val="15000"/>
                  </a:schemeClr>
                </a:solidFill>
              </a:rPr>
            </a:br>
            <a:r>
              <a:rPr lang="en-US" sz="1600" dirty="0">
                <a:solidFill>
                  <a:schemeClr val="tx1">
                    <a:lumMod val="85000"/>
                    <a:lumOff val="15000"/>
                  </a:schemeClr>
                </a:solidFill>
              </a:rPr>
              <a:t>under construction, fall 2008</a:t>
            </a:r>
          </a:p>
        </p:txBody>
      </p:sp>
      <p:sp>
        <p:nvSpPr>
          <p:cNvPr id="8" name="TextBox 7">
            <a:extLst>
              <a:ext uri="{FF2B5EF4-FFF2-40B4-BE49-F238E27FC236}">
                <a16:creationId xmlns:a16="http://schemas.microsoft.com/office/drawing/2014/main" id="{09CFCC78-BA7C-4396-AC57-CD9E1013371F}"/>
              </a:ext>
            </a:extLst>
          </p:cNvPr>
          <p:cNvSpPr txBox="1"/>
          <p:nvPr/>
        </p:nvSpPr>
        <p:spPr>
          <a:xfrm>
            <a:off x="9790976" y="3530437"/>
            <a:ext cx="1794599" cy="1323439"/>
          </a:xfrm>
          <a:prstGeom prst="rect">
            <a:avLst/>
          </a:prstGeom>
          <a:noFill/>
        </p:spPr>
        <p:txBody>
          <a:bodyPr wrap="square" rtlCol="0">
            <a:spAutoFit/>
          </a:bodyPr>
          <a:lstStyle/>
          <a:p>
            <a:r>
              <a:rPr lang="en-US" sz="1600" dirty="0" err="1">
                <a:solidFill>
                  <a:schemeClr val="tx1">
                    <a:lumMod val="85000"/>
                    <a:lumOff val="15000"/>
                  </a:schemeClr>
                </a:solidFill>
              </a:rPr>
              <a:t>MRPTS</a:t>
            </a:r>
            <a:r>
              <a:rPr lang="en-US" sz="1600" dirty="0">
                <a:solidFill>
                  <a:schemeClr val="tx1">
                    <a:lumMod val="85000"/>
                    <a:lumOff val="15000"/>
                  </a:schemeClr>
                </a:solidFill>
              </a:rPr>
              <a:t> </a:t>
            </a:r>
            <a:br>
              <a:rPr lang="en-US" sz="1600" dirty="0">
                <a:solidFill>
                  <a:schemeClr val="tx1">
                    <a:lumMod val="85000"/>
                    <a:lumOff val="15000"/>
                  </a:schemeClr>
                </a:solidFill>
              </a:rPr>
            </a:br>
            <a:r>
              <a:rPr lang="en-US" sz="1600" dirty="0">
                <a:solidFill>
                  <a:schemeClr val="tx1">
                    <a:lumMod val="85000"/>
                    <a:lumOff val="15000"/>
                  </a:schemeClr>
                </a:solidFill>
              </a:rPr>
              <a:t>oxidation cell during managed drawdown, </a:t>
            </a:r>
            <a:br>
              <a:rPr lang="en-US" sz="1600" dirty="0">
                <a:solidFill>
                  <a:schemeClr val="tx1">
                    <a:lumMod val="85000"/>
                    <a:lumOff val="15000"/>
                  </a:schemeClr>
                </a:solidFill>
              </a:rPr>
            </a:br>
            <a:r>
              <a:rPr lang="en-US" sz="1600" dirty="0">
                <a:solidFill>
                  <a:schemeClr val="tx1">
                    <a:lumMod val="85000"/>
                    <a:lumOff val="15000"/>
                  </a:schemeClr>
                </a:solidFill>
              </a:rPr>
              <a:t>winter 2017</a:t>
            </a:r>
          </a:p>
        </p:txBody>
      </p:sp>
    </p:spTree>
    <p:extLst>
      <p:ext uri="{BB962C8B-B14F-4D97-AF65-F5344CB8AC3E}">
        <p14:creationId xmlns:p14="http://schemas.microsoft.com/office/powerpoint/2010/main" val="2347253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ED88F9-8E64-4129-B306-9DCDB22CBD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03" t="13075" r="576" b="24772"/>
          <a:stretch/>
        </p:blipFill>
        <p:spPr>
          <a:xfrm>
            <a:off x="6221413" y="1695450"/>
            <a:ext cx="5357971" cy="3467100"/>
          </a:xfrm>
          <a:prstGeom prst="rect">
            <a:avLst/>
          </a:prstGeom>
        </p:spPr>
      </p:pic>
      <p:sp>
        <p:nvSpPr>
          <p:cNvPr id="2" name="Title 1"/>
          <p:cNvSpPr>
            <a:spLocks noGrp="1"/>
          </p:cNvSpPr>
          <p:nvPr>
            <p:ph type="title"/>
          </p:nvPr>
        </p:nvSpPr>
        <p:spPr/>
        <p:txBody>
          <a:bodyPr/>
          <a:lstStyle/>
          <a:p>
            <a:r>
              <a:rPr lang="en-US" sz="2000" dirty="0">
                <a:solidFill>
                  <a:schemeClr val="bg1"/>
                </a:solidFill>
              </a:rPr>
              <a:t>Today’s</a:t>
            </a:r>
            <a:br>
              <a:rPr lang="en-US" dirty="0">
                <a:solidFill>
                  <a:schemeClr val="bg1"/>
                </a:solidFill>
              </a:rPr>
            </a:br>
            <a:r>
              <a:rPr lang="en-US" dirty="0">
                <a:solidFill>
                  <a:schemeClr val="bg1"/>
                </a:solidFill>
              </a:rPr>
              <a:t>Outline</a:t>
            </a:r>
          </a:p>
        </p:txBody>
      </p:sp>
      <p:sp>
        <p:nvSpPr>
          <p:cNvPr id="3" name="Content Placeholder 2"/>
          <p:cNvSpPr>
            <a:spLocks noGrp="1"/>
          </p:cNvSpPr>
          <p:nvPr>
            <p:ph sz="half" idx="1"/>
          </p:nvPr>
        </p:nvSpPr>
        <p:spPr>
          <a:xfrm>
            <a:off x="2013744" y="1634287"/>
            <a:ext cx="4351504" cy="4641917"/>
          </a:xfrm>
        </p:spPr>
        <p:txBody>
          <a:bodyPr/>
          <a:lstStyle/>
          <a:p>
            <a:pPr marL="0" indent="0">
              <a:spcBef>
                <a:spcPts val="1200"/>
              </a:spcBef>
              <a:spcAft>
                <a:spcPts val="1200"/>
              </a:spcAft>
              <a:buNone/>
            </a:pPr>
            <a:r>
              <a:rPr lang="en-US" sz="2200" dirty="0">
                <a:solidFill>
                  <a:schemeClr val="bg1"/>
                </a:solidFill>
              </a:rPr>
              <a:t>What is Passive Treatment</a:t>
            </a:r>
          </a:p>
          <a:p>
            <a:pPr marL="0" indent="0">
              <a:spcBef>
                <a:spcPts val="1200"/>
              </a:spcBef>
              <a:spcAft>
                <a:spcPts val="1200"/>
              </a:spcAft>
              <a:buNone/>
            </a:pPr>
            <a:r>
              <a:rPr lang="en-US" sz="2200" dirty="0">
                <a:solidFill>
                  <a:schemeClr val="bg1"/>
                </a:solidFill>
              </a:rPr>
              <a:t>What are Biochemical Reactors</a:t>
            </a:r>
          </a:p>
          <a:p>
            <a:pPr marL="0" indent="0">
              <a:spcBef>
                <a:spcPts val="1200"/>
              </a:spcBef>
              <a:spcAft>
                <a:spcPts val="1200"/>
              </a:spcAft>
              <a:buNone/>
            </a:pPr>
            <a:r>
              <a:rPr lang="en-US" sz="2200" dirty="0">
                <a:solidFill>
                  <a:schemeClr val="bg1"/>
                </a:solidFill>
              </a:rPr>
              <a:t>Coal Mac System</a:t>
            </a:r>
          </a:p>
          <a:p>
            <a:pPr marL="0" indent="0">
              <a:spcBef>
                <a:spcPts val="1200"/>
              </a:spcBef>
              <a:spcAft>
                <a:spcPts val="1200"/>
              </a:spcAft>
              <a:buNone/>
            </a:pPr>
            <a:r>
              <a:rPr lang="en-US" sz="2200" dirty="0">
                <a:solidFill>
                  <a:schemeClr val="bg1"/>
                </a:solidFill>
              </a:rPr>
              <a:t>Mayer Ranch System</a:t>
            </a:r>
          </a:p>
          <a:p>
            <a:pPr marL="0" indent="0">
              <a:spcBef>
                <a:spcPts val="1200"/>
              </a:spcBef>
              <a:spcAft>
                <a:spcPts val="1200"/>
              </a:spcAft>
              <a:buNone/>
            </a:pPr>
            <a:r>
              <a:rPr lang="en-US" sz="2200" dirty="0">
                <a:solidFill>
                  <a:schemeClr val="bg1"/>
                </a:solidFill>
              </a:rPr>
              <a:t>Conclusion</a:t>
            </a:r>
          </a:p>
        </p:txBody>
      </p:sp>
      <p:sp>
        <p:nvSpPr>
          <p:cNvPr id="20" name="Slide Number Placeholder 19">
            <a:extLst>
              <a:ext uri="{FF2B5EF4-FFF2-40B4-BE49-F238E27FC236}">
                <a16:creationId xmlns:a16="http://schemas.microsoft.com/office/drawing/2014/main" id="{A760251E-0EC0-481E-8A9F-A1D4108C57CD}"/>
              </a:ext>
            </a:extLst>
          </p:cNvPr>
          <p:cNvSpPr>
            <a:spLocks noGrp="1"/>
          </p:cNvSpPr>
          <p:nvPr>
            <p:ph type="sldNum" sz="quarter" idx="12"/>
          </p:nvPr>
        </p:nvSpPr>
        <p:spPr/>
        <p:txBody>
          <a:bodyPr/>
          <a:lstStyle/>
          <a:p>
            <a:fld id="{9B3E39EC-4BE2-4DEA-81C0-4ABC0AAB4AC0}" type="slidenum">
              <a:rPr lang="en-AU" smtClean="0">
                <a:solidFill>
                  <a:schemeClr val="bg1"/>
                </a:solidFill>
              </a:rPr>
              <a:pPr/>
              <a:t>5</a:t>
            </a:fld>
            <a:endParaRPr lang="en-AU">
              <a:solidFill>
                <a:schemeClr val="bg1"/>
              </a:solidFill>
            </a:endParaRPr>
          </a:p>
        </p:txBody>
      </p:sp>
      <p:sp>
        <p:nvSpPr>
          <p:cNvPr id="23" name="Rectangle 22">
            <a:extLst>
              <a:ext uri="{FF2B5EF4-FFF2-40B4-BE49-F238E27FC236}">
                <a16:creationId xmlns:a16="http://schemas.microsoft.com/office/drawing/2014/main" id="{12366939-8236-4F09-BC0F-A1C547464052}"/>
              </a:ext>
            </a:extLst>
          </p:cNvPr>
          <p:cNvSpPr/>
          <p:nvPr/>
        </p:nvSpPr>
        <p:spPr>
          <a:xfrm>
            <a:off x="2013744" y="4864172"/>
            <a:ext cx="313705" cy="2983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930EDC8-87EC-440E-96CA-726FD05B1E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3909" y="6401110"/>
            <a:ext cx="1711666" cy="256032"/>
          </a:xfrm>
          <a:prstGeom prst="rect">
            <a:avLst/>
          </a:prstGeom>
        </p:spPr>
      </p:pic>
    </p:spTree>
    <p:extLst>
      <p:ext uri="{BB962C8B-B14F-4D97-AF65-F5344CB8AC3E}">
        <p14:creationId xmlns:p14="http://schemas.microsoft.com/office/powerpoint/2010/main" val="352374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976FCA-E273-45CA-B4C7-CDA3530C6AC1}"/>
              </a:ext>
            </a:extLst>
          </p:cNvPr>
          <p:cNvPicPr>
            <a:picLocks noChangeAspect="1"/>
          </p:cNvPicPr>
          <p:nvPr/>
        </p:nvPicPr>
        <p:blipFill rotWithShape="1">
          <a:blip r:embed="rId2"/>
          <a:srcRect l="1203" t="1757" r="1351" b="1330"/>
          <a:stretch/>
        </p:blipFill>
        <p:spPr>
          <a:xfrm>
            <a:off x="504966" y="1506176"/>
            <a:ext cx="5977721" cy="4464720"/>
          </a:xfrm>
          <a:prstGeom prst="rect">
            <a:avLst/>
          </a:prstGeom>
        </p:spPr>
      </p:pic>
      <p:sp>
        <p:nvSpPr>
          <p:cNvPr id="4" name="Title 3">
            <a:extLst>
              <a:ext uri="{FF2B5EF4-FFF2-40B4-BE49-F238E27FC236}">
                <a16:creationId xmlns:a16="http://schemas.microsoft.com/office/drawing/2014/main" id="{705D17BE-6BF8-4DD8-8CFC-931719DAF17C}"/>
              </a:ext>
            </a:extLst>
          </p:cNvPr>
          <p:cNvSpPr>
            <a:spLocks noGrp="1"/>
          </p:cNvSpPr>
          <p:nvPr>
            <p:ph type="title"/>
          </p:nvPr>
        </p:nvSpPr>
        <p:spPr>
          <a:xfrm>
            <a:off x="577646" y="431800"/>
            <a:ext cx="11001738" cy="1045505"/>
          </a:xfrm>
        </p:spPr>
        <p:txBody>
          <a:bodyPr/>
          <a:lstStyle/>
          <a:p>
            <a:r>
              <a:rPr lang="en-US" sz="2000" dirty="0"/>
              <a:t>Mayer Ranch PTS</a:t>
            </a:r>
            <a:br>
              <a:rPr lang="en-US" dirty="0"/>
            </a:br>
            <a:r>
              <a:rPr lang="en-US" dirty="0"/>
              <a:t>Total </a:t>
            </a:r>
            <a:r>
              <a:rPr lang="en-US" b="1" dirty="0"/>
              <a:t>Iron</a:t>
            </a:r>
            <a:r>
              <a:rPr lang="en-US" dirty="0"/>
              <a:t> Changes</a:t>
            </a:r>
          </a:p>
        </p:txBody>
      </p:sp>
      <p:sp>
        <p:nvSpPr>
          <p:cNvPr id="3" name="Slide Number Placeholder 2">
            <a:extLst>
              <a:ext uri="{FF2B5EF4-FFF2-40B4-BE49-F238E27FC236}">
                <a16:creationId xmlns:a16="http://schemas.microsoft.com/office/drawing/2014/main" id="{D949E713-1D33-41C6-9AE4-D9907D7546D8}"/>
              </a:ext>
            </a:extLst>
          </p:cNvPr>
          <p:cNvSpPr>
            <a:spLocks noGrp="1"/>
          </p:cNvSpPr>
          <p:nvPr>
            <p:ph type="sldNum" sz="quarter" idx="12"/>
          </p:nvPr>
        </p:nvSpPr>
        <p:spPr/>
        <p:txBody>
          <a:bodyPr/>
          <a:lstStyle/>
          <a:p>
            <a:fld id="{1851E400-F599-4F20-93EA-3EFB8E4C8BCC}" type="slidenum">
              <a:rPr lang="en-US" smtClean="0"/>
              <a:pPr/>
              <a:t>50</a:t>
            </a:fld>
            <a:endParaRPr lang="en-US"/>
          </a:p>
        </p:txBody>
      </p:sp>
      <p:pic>
        <p:nvPicPr>
          <p:cNvPr id="7" name="Picture 6">
            <a:extLst>
              <a:ext uri="{FF2B5EF4-FFF2-40B4-BE49-F238E27FC236}">
                <a16:creationId xmlns:a16="http://schemas.microsoft.com/office/drawing/2014/main" id="{ED806DAC-22B8-49DE-87AC-887204975C5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20419" y="1506176"/>
            <a:ext cx="3458966" cy="3479495"/>
          </a:xfrm>
          <a:prstGeom prst="rect">
            <a:avLst/>
          </a:prstGeom>
        </p:spPr>
      </p:pic>
      <p:pic>
        <p:nvPicPr>
          <p:cNvPr id="8" name="Picture 7">
            <a:extLst>
              <a:ext uri="{FF2B5EF4-FFF2-40B4-BE49-F238E27FC236}">
                <a16:creationId xmlns:a16="http://schemas.microsoft.com/office/drawing/2014/main" id="{C798FF38-5B7F-4C3E-AE42-A6567AE39639}"/>
              </a:ext>
            </a:extLst>
          </p:cNvPr>
          <p:cNvPicPr>
            <a:picLocks noChangeAspect="1"/>
          </p:cNvPicPr>
          <p:nvPr/>
        </p:nvPicPr>
        <p:blipFill rotWithShape="1">
          <a:blip r:embed="rId4">
            <a:extLst>
              <a:ext uri="{28A0092B-C50C-407E-A947-70E740481C1C}">
                <a14:useLocalDpi xmlns:a14="http://schemas.microsoft.com/office/drawing/2010/main"/>
              </a:ext>
            </a:extLst>
          </a:blip>
          <a:srcRect l="17118" r="8932"/>
          <a:stretch/>
        </p:blipFill>
        <p:spPr>
          <a:xfrm>
            <a:off x="6306499" y="1506176"/>
            <a:ext cx="1654701" cy="3505167"/>
          </a:xfrm>
          <a:prstGeom prst="rect">
            <a:avLst/>
          </a:prstGeom>
        </p:spPr>
      </p:pic>
      <p:sp>
        <p:nvSpPr>
          <p:cNvPr id="9" name="Text Box 14">
            <a:extLst>
              <a:ext uri="{FF2B5EF4-FFF2-40B4-BE49-F238E27FC236}">
                <a16:creationId xmlns:a16="http://schemas.microsoft.com/office/drawing/2014/main" id="{93BC9BC0-DEDC-4625-BC03-BD7B40F4184B}"/>
              </a:ext>
            </a:extLst>
          </p:cNvPr>
          <p:cNvSpPr txBox="1">
            <a:spLocks noChangeArrowheads="1"/>
          </p:cNvSpPr>
          <p:nvPr/>
        </p:nvSpPr>
        <p:spPr bwMode="auto">
          <a:xfrm>
            <a:off x="2460935" y="1477305"/>
            <a:ext cx="4104627" cy="3662541"/>
          </a:xfrm>
          <a:prstGeom prst="rect">
            <a:avLst/>
          </a:prstGeom>
          <a:noFill/>
          <a:ln w="9525">
            <a:noFill/>
            <a:miter lim="800000"/>
            <a:headEnd/>
            <a:tailEnd/>
          </a:ln>
        </p:spPr>
        <p:txBody>
          <a:bodyPr wrap="square">
            <a:spAutoFit/>
          </a:bodyPr>
          <a:lstStyle/>
          <a:p>
            <a:r>
              <a:rPr lang="en-US" sz="1600" b="1" dirty="0">
                <a:solidFill>
                  <a:schemeClr val="tx1">
                    <a:lumMod val="85000"/>
                    <a:lumOff val="15000"/>
                  </a:schemeClr>
                </a:solidFill>
              </a:rPr>
              <a:t>Dominant mechanisms: </a:t>
            </a:r>
          </a:p>
          <a:p>
            <a:r>
              <a:rPr lang="en-US" sz="1600" dirty="0">
                <a:solidFill>
                  <a:schemeClr val="tx1">
                    <a:lumMod val="85000"/>
                    <a:lumOff val="15000"/>
                  </a:schemeClr>
                </a:solidFill>
              </a:rPr>
              <a:t>Oxidation and sorption</a:t>
            </a:r>
          </a:p>
          <a:p>
            <a:endParaRPr lang="en-US" sz="1000" dirty="0">
              <a:solidFill>
                <a:schemeClr val="tx1">
                  <a:lumMod val="85000"/>
                  <a:lumOff val="15000"/>
                </a:schemeClr>
              </a:solidFill>
            </a:endParaRPr>
          </a:p>
          <a:p>
            <a:r>
              <a:rPr lang="en-US" sz="1600" b="1" u="sng" dirty="0">
                <a:solidFill>
                  <a:schemeClr val="tx1">
                    <a:lumMod val="85000"/>
                    <a:lumOff val="15000"/>
                  </a:schemeClr>
                </a:solidFill>
              </a:rPr>
              <a:t>Cell 1</a:t>
            </a:r>
          </a:p>
          <a:p>
            <a:r>
              <a:rPr lang="en-US" sz="1600" dirty="0">
                <a:solidFill>
                  <a:schemeClr val="tx1">
                    <a:lumMod val="85000"/>
                    <a:lumOff val="15000"/>
                  </a:schemeClr>
                </a:solidFill>
              </a:rPr>
              <a:t>Fe oxidation, hydrolysis and settling</a:t>
            </a:r>
          </a:p>
          <a:p>
            <a:endParaRPr lang="en-US" sz="1000" dirty="0">
              <a:solidFill>
                <a:schemeClr val="tx1">
                  <a:lumMod val="85000"/>
                  <a:lumOff val="15000"/>
                </a:schemeClr>
              </a:solidFill>
            </a:endParaRPr>
          </a:p>
          <a:p>
            <a:r>
              <a:rPr lang="en-US" sz="1600" dirty="0">
                <a:solidFill>
                  <a:schemeClr val="tx1">
                    <a:lumMod val="85000"/>
                    <a:lumOff val="15000"/>
                  </a:schemeClr>
                </a:solidFill>
              </a:rPr>
              <a:t>Fe:107 kg/d </a:t>
            </a:r>
            <a:r>
              <a:rPr lang="en-US" sz="1600" dirty="0">
                <a:solidFill>
                  <a:schemeClr val="tx1">
                    <a:lumMod val="85000"/>
                    <a:lumOff val="15000"/>
                  </a:schemeClr>
                </a:solidFill>
                <a:sym typeface="Wingdings" panose="05000000000000000000" pitchFamily="2" charset="2"/>
              </a:rPr>
              <a:t> 4 kg/d</a:t>
            </a:r>
            <a:endParaRPr lang="en-US" sz="1600" dirty="0">
              <a:solidFill>
                <a:schemeClr val="tx1">
                  <a:lumMod val="85000"/>
                  <a:lumOff val="15000"/>
                </a:schemeClr>
              </a:solidFill>
            </a:endParaRPr>
          </a:p>
          <a:p>
            <a:r>
              <a:rPr lang="en-US" sz="1600" dirty="0">
                <a:solidFill>
                  <a:schemeClr val="tx1">
                    <a:lumMod val="85000"/>
                    <a:lumOff val="15000"/>
                  </a:schemeClr>
                </a:solidFill>
              </a:rPr>
              <a:t>Design Fe Removal Rate: 20 g m</a:t>
            </a:r>
            <a:r>
              <a:rPr lang="en-US" sz="1600" baseline="30000" dirty="0">
                <a:solidFill>
                  <a:schemeClr val="tx1">
                    <a:lumMod val="85000"/>
                    <a:lumOff val="15000"/>
                  </a:schemeClr>
                </a:solidFill>
              </a:rPr>
              <a:t>-2</a:t>
            </a:r>
            <a:r>
              <a:rPr lang="en-US" sz="1600" dirty="0">
                <a:solidFill>
                  <a:schemeClr val="tx1">
                    <a:lumMod val="85000"/>
                    <a:lumOff val="15000"/>
                  </a:schemeClr>
                </a:solidFill>
              </a:rPr>
              <a:t>d</a:t>
            </a:r>
            <a:r>
              <a:rPr lang="en-US" sz="1600" baseline="30000" dirty="0">
                <a:solidFill>
                  <a:schemeClr val="tx1">
                    <a:lumMod val="85000"/>
                    <a:lumOff val="15000"/>
                  </a:schemeClr>
                </a:solidFill>
              </a:rPr>
              <a:t>-1</a:t>
            </a:r>
          </a:p>
          <a:p>
            <a:r>
              <a:rPr lang="en-US" sz="1600" dirty="0">
                <a:solidFill>
                  <a:schemeClr val="tx1">
                    <a:lumMod val="85000"/>
                    <a:lumOff val="15000"/>
                  </a:schemeClr>
                </a:solidFill>
              </a:rPr>
              <a:t>10-year Mean : 20.4 ± 5.4 g m</a:t>
            </a:r>
            <a:r>
              <a:rPr lang="en-US" sz="1600" baseline="30000" dirty="0">
                <a:solidFill>
                  <a:schemeClr val="tx1">
                    <a:lumMod val="85000"/>
                    <a:lumOff val="15000"/>
                  </a:schemeClr>
                </a:solidFill>
              </a:rPr>
              <a:t>-2</a:t>
            </a:r>
            <a:r>
              <a:rPr lang="en-US" sz="1600" dirty="0">
                <a:solidFill>
                  <a:schemeClr val="tx1">
                    <a:lumMod val="85000"/>
                    <a:lumOff val="15000"/>
                  </a:schemeClr>
                </a:solidFill>
              </a:rPr>
              <a:t>d</a:t>
            </a:r>
            <a:r>
              <a:rPr lang="en-US" sz="1600" baseline="30000" dirty="0">
                <a:solidFill>
                  <a:schemeClr val="tx1">
                    <a:lumMod val="85000"/>
                    <a:lumOff val="15000"/>
                  </a:schemeClr>
                </a:solidFill>
              </a:rPr>
              <a:t>-1</a:t>
            </a:r>
            <a:endParaRPr lang="en-US" sz="1600" dirty="0">
              <a:solidFill>
                <a:schemeClr val="tx1">
                  <a:lumMod val="85000"/>
                  <a:lumOff val="15000"/>
                </a:schemeClr>
              </a:solidFill>
            </a:endParaRPr>
          </a:p>
          <a:p>
            <a:endParaRPr lang="en-US" sz="1000" dirty="0">
              <a:solidFill>
                <a:schemeClr val="tx1">
                  <a:lumMod val="85000"/>
                  <a:lumOff val="15000"/>
                </a:schemeClr>
              </a:solidFill>
            </a:endParaRPr>
          </a:p>
          <a:p>
            <a:r>
              <a:rPr lang="en-US" sz="1600" b="1" u="sng" dirty="0">
                <a:solidFill>
                  <a:schemeClr val="tx1">
                    <a:lumMod val="85000"/>
                    <a:lumOff val="15000"/>
                  </a:schemeClr>
                </a:solidFill>
              </a:rPr>
              <a:t>Cells 1 and 2N/S</a:t>
            </a:r>
          </a:p>
          <a:p>
            <a:r>
              <a:rPr lang="en-US" sz="1600" dirty="0">
                <a:solidFill>
                  <a:schemeClr val="tx1">
                    <a:lumMod val="85000"/>
                    <a:lumOff val="15000"/>
                  </a:schemeClr>
                </a:solidFill>
              </a:rPr>
              <a:t>Trace metal sorption to FeOOH(s)</a:t>
            </a:r>
          </a:p>
          <a:p>
            <a:endParaRPr lang="en-US" sz="1000" dirty="0">
              <a:solidFill>
                <a:schemeClr val="tx1">
                  <a:lumMod val="85000"/>
                  <a:lumOff val="15000"/>
                </a:schemeClr>
              </a:solidFill>
            </a:endParaRPr>
          </a:p>
          <a:p>
            <a:r>
              <a:rPr lang="en-US" sz="1600" dirty="0">
                <a:solidFill>
                  <a:schemeClr val="tx1">
                    <a:lumMod val="85000"/>
                    <a:lumOff val="15000"/>
                  </a:schemeClr>
                </a:solidFill>
              </a:rPr>
              <a:t>Pb: 70 ± 1.96 </a:t>
            </a:r>
            <a:r>
              <a:rPr lang="en-US" sz="1600" dirty="0">
                <a:solidFill>
                  <a:schemeClr val="tx1">
                    <a:lumMod val="85000"/>
                    <a:lumOff val="15000"/>
                  </a:schemeClr>
                </a:solidFill>
                <a:sym typeface="Wingdings" panose="05000000000000000000" pitchFamily="2" charset="2"/>
              </a:rPr>
              <a:t> 27 </a:t>
            </a:r>
            <a:r>
              <a:rPr lang="en-US" sz="1600" dirty="0">
                <a:solidFill>
                  <a:schemeClr val="tx1">
                    <a:lumMod val="85000"/>
                    <a:lumOff val="15000"/>
                  </a:schemeClr>
                </a:solidFill>
              </a:rPr>
              <a:t>± 0.82 </a:t>
            </a:r>
            <a:r>
              <a:rPr lang="en-US" sz="1600" dirty="0">
                <a:solidFill>
                  <a:schemeClr val="tx1">
                    <a:lumMod val="85000"/>
                    <a:lumOff val="15000"/>
                  </a:schemeClr>
                </a:solidFill>
                <a:latin typeface="Symbol" panose="05050102010706020507" pitchFamily="18" charset="2"/>
              </a:rPr>
              <a:t>m</a:t>
            </a:r>
            <a:r>
              <a:rPr lang="en-US" sz="1600" dirty="0">
                <a:solidFill>
                  <a:schemeClr val="tx1">
                    <a:lumMod val="85000"/>
                    <a:lumOff val="15000"/>
                  </a:schemeClr>
                </a:solidFill>
              </a:rPr>
              <a:t>g/L</a:t>
            </a:r>
          </a:p>
          <a:p>
            <a:r>
              <a:rPr lang="en-US" sz="1600" dirty="0">
                <a:solidFill>
                  <a:schemeClr val="tx1">
                    <a:lumMod val="85000"/>
                    <a:lumOff val="15000"/>
                  </a:schemeClr>
                </a:solidFill>
              </a:rPr>
              <a:t>Cd: 17 ± 0.97 </a:t>
            </a:r>
            <a:r>
              <a:rPr lang="en-US" sz="1600" dirty="0">
                <a:solidFill>
                  <a:schemeClr val="tx1">
                    <a:lumMod val="85000"/>
                    <a:lumOff val="15000"/>
                  </a:schemeClr>
                </a:solidFill>
                <a:sym typeface="Wingdings" panose="05000000000000000000" pitchFamily="2" charset="2"/>
              </a:rPr>
              <a:t> 1.20 </a:t>
            </a:r>
            <a:r>
              <a:rPr lang="en-US" sz="1600" dirty="0">
                <a:solidFill>
                  <a:schemeClr val="tx1">
                    <a:lumMod val="85000"/>
                    <a:lumOff val="15000"/>
                  </a:schemeClr>
                </a:solidFill>
              </a:rPr>
              <a:t>± 0.51 </a:t>
            </a:r>
            <a:r>
              <a:rPr lang="en-US" sz="1600" dirty="0">
                <a:solidFill>
                  <a:schemeClr val="tx1">
                    <a:lumMod val="85000"/>
                    <a:lumOff val="15000"/>
                  </a:schemeClr>
                </a:solidFill>
                <a:latin typeface="Symbol" panose="05050102010706020507" pitchFamily="18" charset="2"/>
              </a:rPr>
              <a:t>m</a:t>
            </a:r>
            <a:r>
              <a:rPr lang="en-US" sz="1600" dirty="0">
                <a:solidFill>
                  <a:schemeClr val="tx1">
                    <a:lumMod val="85000"/>
                    <a:lumOff val="15000"/>
                  </a:schemeClr>
                </a:solidFill>
              </a:rPr>
              <a:t>g/L</a:t>
            </a:r>
          </a:p>
          <a:p>
            <a:r>
              <a:rPr lang="en-US" sz="1600" dirty="0">
                <a:solidFill>
                  <a:schemeClr val="tx1">
                    <a:lumMod val="85000"/>
                    <a:lumOff val="15000"/>
                  </a:schemeClr>
                </a:solidFill>
              </a:rPr>
              <a:t>As: 62 ± 1.81 </a:t>
            </a:r>
            <a:r>
              <a:rPr lang="en-US" sz="1600" dirty="0">
                <a:solidFill>
                  <a:schemeClr val="tx1">
                    <a:lumMod val="85000"/>
                    <a:lumOff val="15000"/>
                  </a:schemeClr>
                </a:solidFill>
                <a:latin typeface="Symbol" panose="05050102010706020507" pitchFamily="18" charset="2"/>
              </a:rPr>
              <a:t>m</a:t>
            </a:r>
            <a:r>
              <a:rPr lang="en-US" sz="1600" dirty="0">
                <a:solidFill>
                  <a:schemeClr val="tx1">
                    <a:lumMod val="85000"/>
                    <a:lumOff val="15000"/>
                  </a:schemeClr>
                </a:solidFill>
              </a:rPr>
              <a:t>g/L </a:t>
            </a:r>
            <a:r>
              <a:rPr lang="en-US" sz="1600" dirty="0">
                <a:solidFill>
                  <a:schemeClr val="tx1">
                    <a:lumMod val="85000"/>
                    <a:lumOff val="15000"/>
                  </a:schemeClr>
                </a:solidFill>
                <a:sym typeface="Wingdings" panose="05000000000000000000" pitchFamily="2" charset="2"/>
              </a:rPr>
              <a:t> &lt;PQL</a:t>
            </a:r>
            <a:endParaRPr lang="en-US" sz="1600" dirty="0">
              <a:solidFill>
                <a:schemeClr val="tx1">
                  <a:lumMod val="85000"/>
                  <a:lumOff val="15000"/>
                </a:schemeClr>
              </a:solidFill>
            </a:endParaRPr>
          </a:p>
        </p:txBody>
      </p:sp>
    </p:spTree>
    <p:extLst>
      <p:ext uri="{BB962C8B-B14F-4D97-AF65-F5344CB8AC3E}">
        <p14:creationId xmlns:p14="http://schemas.microsoft.com/office/powerpoint/2010/main" val="2862892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73C58CD-FCCB-4505-A90E-94630EA11704}"/>
              </a:ext>
            </a:extLst>
          </p:cNvPr>
          <p:cNvSpPr/>
          <p:nvPr/>
        </p:nvSpPr>
        <p:spPr>
          <a:xfrm>
            <a:off x="2" y="0"/>
            <a:ext cx="12188823" cy="14541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A4F0A27-B83C-4C67-B20A-A2BFA6DC54C8}"/>
              </a:ext>
            </a:extLst>
          </p:cNvPr>
          <p:cNvSpPr/>
          <p:nvPr/>
        </p:nvSpPr>
        <p:spPr>
          <a:xfrm>
            <a:off x="5931695" y="1688926"/>
            <a:ext cx="313705" cy="2983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58655" y="431800"/>
            <a:ext cx="8156922" cy="1174749"/>
          </a:xfrm>
        </p:spPr>
        <p:txBody>
          <a:bodyPr>
            <a:normAutofit/>
          </a:bodyPr>
          <a:lstStyle/>
          <a:p>
            <a:r>
              <a:rPr lang="en-US" sz="2000" dirty="0">
                <a:solidFill>
                  <a:schemeClr val="bg1"/>
                </a:solidFill>
              </a:rPr>
              <a:t>Mayer Ranch PTS </a:t>
            </a:r>
            <a:br>
              <a:rPr lang="en-US" dirty="0">
                <a:solidFill>
                  <a:schemeClr val="bg1"/>
                </a:solidFill>
              </a:rPr>
            </a:br>
            <a:r>
              <a:rPr lang="en-US" dirty="0">
                <a:solidFill>
                  <a:schemeClr val="bg1"/>
                </a:solidFill>
              </a:rPr>
              <a:t>Total </a:t>
            </a:r>
            <a:r>
              <a:rPr lang="en-US" b="1" dirty="0">
                <a:solidFill>
                  <a:schemeClr val="bg1"/>
                </a:solidFill>
              </a:rPr>
              <a:t>Iron</a:t>
            </a:r>
            <a:r>
              <a:rPr lang="en-US" dirty="0">
                <a:solidFill>
                  <a:schemeClr val="bg1"/>
                </a:solidFill>
              </a:rPr>
              <a:t> Changes</a:t>
            </a:r>
          </a:p>
        </p:txBody>
      </p:sp>
      <p:sp>
        <p:nvSpPr>
          <p:cNvPr id="3" name="Slide Number Placeholder 2">
            <a:extLst>
              <a:ext uri="{FF2B5EF4-FFF2-40B4-BE49-F238E27FC236}">
                <a16:creationId xmlns:a16="http://schemas.microsoft.com/office/drawing/2014/main" id="{4F8FAF0E-5172-4CE7-937F-3318FC509616}"/>
              </a:ext>
            </a:extLst>
          </p:cNvPr>
          <p:cNvSpPr>
            <a:spLocks noGrp="1"/>
          </p:cNvSpPr>
          <p:nvPr>
            <p:ph type="sldNum" sz="quarter" idx="12"/>
          </p:nvPr>
        </p:nvSpPr>
        <p:spPr/>
        <p:txBody>
          <a:bodyPr/>
          <a:lstStyle/>
          <a:p>
            <a:fld id="{9B3E39EC-4BE2-4DEA-81C0-4ABC0AAB4AC0}" type="slidenum">
              <a:rPr lang="en-AU" smtClean="0"/>
              <a:pPr/>
              <a:t>51</a:t>
            </a:fld>
            <a:endParaRPr lang="en-AU"/>
          </a:p>
        </p:txBody>
      </p:sp>
      <p:pic>
        <p:nvPicPr>
          <p:cNvPr id="9" name="Picture 8" descr="F:\Leah\8-20000x-03.tif">
            <a:extLst>
              <a:ext uri="{FF2B5EF4-FFF2-40B4-BE49-F238E27FC236}">
                <a16:creationId xmlns:a16="http://schemas.microsoft.com/office/drawing/2014/main" id="{25A2C0B9-8B8E-4F55-995C-5C262BB4E9F8}"/>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0876" y="1688926"/>
            <a:ext cx="4891875" cy="2837054"/>
          </a:xfrm>
          <a:prstGeom prst="rect">
            <a:avLst/>
          </a:prstGeom>
          <a:noFill/>
          <a:ln>
            <a:noFill/>
          </a:ln>
        </p:spPr>
      </p:pic>
      <p:sp>
        <p:nvSpPr>
          <p:cNvPr id="13" name="Rectangle 12">
            <a:extLst>
              <a:ext uri="{FF2B5EF4-FFF2-40B4-BE49-F238E27FC236}">
                <a16:creationId xmlns:a16="http://schemas.microsoft.com/office/drawing/2014/main" id="{33790B38-81CC-43FD-B697-6266A3A23AEC}"/>
              </a:ext>
            </a:extLst>
          </p:cNvPr>
          <p:cNvSpPr/>
          <p:nvPr/>
        </p:nvSpPr>
        <p:spPr>
          <a:xfrm>
            <a:off x="497359" y="4616263"/>
            <a:ext cx="4661495" cy="727059"/>
          </a:xfrm>
          <a:prstGeom prst="rect">
            <a:avLst/>
          </a:prstGeom>
          <a:noFill/>
        </p:spPr>
        <p:txBody>
          <a:bodyPr wrap="square">
            <a:spAutoFit/>
          </a:bodyPr>
          <a:lstStyle/>
          <a:p>
            <a:pPr>
              <a:lnSpc>
                <a:spcPct val="107000"/>
              </a:lnSpc>
              <a:spcAft>
                <a:spcPts val="800"/>
              </a:spcAft>
            </a:pPr>
            <a:r>
              <a:rPr lang="en-US" sz="2000" dirty="0">
                <a:solidFill>
                  <a:schemeClr val="tx1">
                    <a:lumMod val="85000"/>
                    <a:lumOff val="15000"/>
                  </a:schemeClr>
                </a:solidFill>
                <a:latin typeface="+mj-lt"/>
                <a:ea typeface="Calibri" panose="020F0502020204030204" pitchFamily="34" charset="0"/>
                <a:cs typeface="Calibri" panose="020F0502020204030204" pitchFamily="34" charset="0"/>
              </a:rPr>
              <a:t>Amorphous ferrihydrite typical of Cell 1 and Cell 2N/2S </a:t>
            </a:r>
            <a:r>
              <a:rPr lang="en-US" sz="2000" b="1" dirty="0">
                <a:solidFill>
                  <a:schemeClr val="tx1">
                    <a:lumMod val="85000"/>
                    <a:lumOff val="15000"/>
                  </a:schemeClr>
                </a:solidFill>
                <a:latin typeface="+mj-lt"/>
                <a:ea typeface="Calibri" panose="020F0502020204030204" pitchFamily="34" charset="0"/>
                <a:cs typeface="Calibri" panose="020F0502020204030204" pitchFamily="34" charset="0"/>
              </a:rPr>
              <a:t>surface </a:t>
            </a:r>
            <a:r>
              <a:rPr lang="en-US" sz="2000" dirty="0">
                <a:solidFill>
                  <a:schemeClr val="tx1">
                    <a:lumMod val="85000"/>
                    <a:lumOff val="15000"/>
                  </a:schemeClr>
                </a:solidFill>
                <a:latin typeface="+mj-lt"/>
                <a:ea typeface="Calibri" panose="020F0502020204030204" pitchFamily="34" charset="0"/>
                <a:cs typeface="Calibri" panose="020F0502020204030204" pitchFamily="34" charset="0"/>
              </a:rPr>
              <a:t>samples</a:t>
            </a:r>
            <a:endParaRPr lang="en-US" sz="2000" dirty="0">
              <a:solidFill>
                <a:schemeClr val="tx1">
                  <a:lumMod val="85000"/>
                  <a:lumOff val="15000"/>
                </a:schemeClr>
              </a:solidFill>
              <a:latin typeface="+mj-lt"/>
              <a:ea typeface="Calibri" panose="020F0502020204030204" pitchFamily="34" charset="0"/>
              <a:cs typeface="Times New Roman" panose="02020603050405020304" pitchFamily="18" charset="0"/>
            </a:endParaRPr>
          </a:p>
        </p:txBody>
      </p:sp>
      <p:pic>
        <p:nvPicPr>
          <p:cNvPr id="10" name="Picture 9" descr="F:\Leah\16-20000x-05.tif">
            <a:extLst>
              <a:ext uri="{FF2B5EF4-FFF2-40B4-BE49-F238E27FC236}">
                <a16:creationId xmlns:a16="http://schemas.microsoft.com/office/drawing/2014/main" id="{C5B30C5E-D342-4D81-B110-397E575F1B42}"/>
              </a:ext>
            </a:extLst>
          </p:cNvPr>
          <p:cNvPicPr/>
          <p:nvPr/>
        </p:nvPicPr>
        <p:blipFill rotWithShape="1">
          <a:blip r:embed="rId4" cstate="screen">
            <a:extLst>
              <a:ext uri="{28A0092B-C50C-407E-A947-70E740481C1C}">
                <a14:useLocalDpi xmlns:a14="http://schemas.microsoft.com/office/drawing/2010/main"/>
              </a:ext>
            </a:extLst>
          </a:blip>
          <a:srcRect t="19770"/>
          <a:stretch/>
        </p:blipFill>
        <p:spPr bwMode="auto">
          <a:xfrm>
            <a:off x="6710091" y="1695450"/>
            <a:ext cx="4875484" cy="2837054"/>
          </a:xfrm>
          <a:prstGeom prst="rect">
            <a:avLst/>
          </a:prstGeom>
          <a:noFill/>
          <a:ln>
            <a:noFill/>
          </a:ln>
        </p:spPr>
      </p:pic>
      <p:sp>
        <p:nvSpPr>
          <p:cNvPr id="15" name="Rectangle 14">
            <a:extLst>
              <a:ext uri="{FF2B5EF4-FFF2-40B4-BE49-F238E27FC236}">
                <a16:creationId xmlns:a16="http://schemas.microsoft.com/office/drawing/2014/main" id="{D1513404-1E2F-4A88-9879-342E515E6484}"/>
              </a:ext>
            </a:extLst>
          </p:cNvPr>
          <p:cNvSpPr/>
          <p:nvPr/>
        </p:nvSpPr>
        <p:spPr>
          <a:xfrm>
            <a:off x="6587259" y="4616263"/>
            <a:ext cx="3853729" cy="727059"/>
          </a:xfrm>
          <a:prstGeom prst="rect">
            <a:avLst/>
          </a:prstGeom>
          <a:noFill/>
        </p:spPr>
        <p:txBody>
          <a:bodyPr wrap="square">
            <a:spAutoFit/>
          </a:bodyPr>
          <a:lstStyle/>
          <a:p>
            <a:pPr>
              <a:lnSpc>
                <a:spcPct val="107000"/>
              </a:lnSpc>
              <a:spcAft>
                <a:spcPts val="800"/>
              </a:spcAft>
            </a:pPr>
            <a:r>
              <a:rPr lang="en-US" sz="2000" dirty="0">
                <a:solidFill>
                  <a:schemeClr val="tx1">
                    <a:lumMod val="85000"/>
                    <a:lumOff val="15000"/>
                  </a:schemeClr>
                </a:solidFill>
                <a:latin typeface="+mj-lt"/>
                <a:ea typeface="Calibri" panose="020F0502020204030204" pitchFamily="34" charset="0"/>
                <a:cs typeface="Calibri" panose="020F0502020204030204" pitchFamily="34" charset="0"/>
              </a:rPr>
              <a:t>Goethite crystallization in </a:t>
            </a:r>
            <a:r>
              <a:rPr lang="en-US" sz="2000" b="1" dirty="0">
                <a:solidFill>
                  <a:schemeClr val="tx1">
                    <a:lumMod val="85000"/>
                    <a:lumOff val="15000"/>
                  </a:schemeClr>
                </a:solidFill>
                <a:latin typeface="+mj-lt"/>
                <a:ea typeface="Calibri" panose="020F0502020204030204" pitchFamily="34" charset="0"/>
                <a:cs typeface="Calibri" panose="020F0502020204030204" pitchFamily="34" charset="0"/>
              </a:rPr>
              <a:t>deeper</a:t>
            </a:r>
            <a:r>
              <a:rPr lang="en-US" sz="2000" dirty="0">
                <a:solidFill>
                  <a:schemeClr val="tx1">
                    <a:lumMod val="85000"/>
                    <a:lumOff val="15000"/>
                  </a:schemeClr>
                </a:solidFill>
                <a:latin typeface="+mj-lt"/>
                <a:ea typeface="Calibri" panose="020F0502020204030204" pitchFamily="34" charset="0"/>
                <a:cs typeface="Calibri" panose="020F0502020204030204" pitchFamily="34" charset="0"/>
              </a:rPr>
              <a:t> iron oxide samples</a:t>
            </a:r>
            <a:endParaRPr lang="en-US" sz="2000" dirty="0">
              <a:solidFill>
                <a:schemeClr val="tx1">
                  <a:lumMod val="85000"/>
                  <a:lumOff val="15000"/>
                </a:schemeClr>
              </a:solidFill>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44273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189AAA-4A82-4E3C-ABD0-82E4D2B00BDD}"/>
              </a:ext>
            </a:extLst>
          </p:cNvPr>
          <p:cNvPicPr>
            <a:picLocks noChangeAspect="1"/>
          </p:cNvPicPr>
          <p:nvPr/>
        </p:nvPicPr>
        <p:blipFill>
          <a:blip r:embed="rId3"/>
          <a:stretch>
            <a:fillRect/>
          </a:stretch>
        </p:blipFill>
        <p:spPr>
          <a:xfrm>
            <a:off x="510888" y="1115415"/>
            <a:ext cx="6389389" cy="4790085"/>
          </a:xfrm>
          <a:prstGeom prst="rect">
            <a:avLst/>
          </a:prstGeom>
        </p:spPr>
      </p:pic>
      <p:sp>
        <p:nvSpPr>
          <p:cNvPr id="4" name="Title 3">
            <a:extLst>
              <a:ext uri="{FF2B5EF4-FFF2-40B4-BE49-F238E27FC236}">
                <a16:creationId xmlns:a16="http://schemas.microsoft.com/office/drawing/2014/main" id="{C72EC781-5E31-47FA-A6F9-36431970443E}"/>
              </a:ext>
            </a:extLst>
          </p:cNvPr>
          <p:cNvSpPr>
            <a:spLocks noGrp="1"/>
          </p:cNvSpPr>
          <p:nvPr>
            <p:ph type="title"/>
          </p:nvPr>
        </p:nvSpPr>
        <p:spPr/>
        <p:txBody>
          <a:bodyPr/>
          <a:lstStyle/>
          <a:p>
            <a:r>
              <a:rPr lang="en-US" sz="2000" dirty="0"/>
              <a:t>Mayer Ranch PTS </a:t>
            </a:r>
            <a:br>
              <a:rPr lang="en-US" dirty="0"/>
            </a:br>
            <a:r>
              <a:rPr lang="en-US" dirty="0"/>
              <a:t>Total </a:t>
            </a:r>
            <a:r>
              <a:rPr lang="en-US" b="1" dirty="0"/>
              <a:t>Zinc</a:t>
            </a:r>
            <a:r>
              <a:rPr lang="en-US" dirty="0"/>
              <a:t> Changes</a:t>
            </a:r>
          </a:p>
        </p:txBody>
      </p:sp>
      <p:sp>
        <p:nvSpPr>
          <p:cNvPr id="3" name="Slide Number Placeholder 2">
            <a:extLst>
              <a:ext uri="{FF2B5EF4-FFF2-40B4-BE49-F238E27FC236}">
                <a16:creationId xmlns:a16="http://schemas.microsoft.com/office/drawing/2014/main" id="{EFE67140-86D5-4F4F-90C6-D4CE87FD2560}"/>
              </a:ext>
            </a:extLst>
          </p:cNvPr>
          <p:cNvSpPr>
            <a:spLocks noGrp="1"/>
          </p:cNvSpPr>
          <p:nvPr>
            <p:ph type="sldNum" sz="quarter" idx="12"/>
          </p:nvPr>
        </p:nvSpPr>
        <p:spPr/>
        <p:txBody>
          <a:bodyPr/>
          <a:lstStyle/>
          <a:p>
            <a:fld id="{1851E400-F599-4F20-93EA-3EFB8E4C8BCC}" type="slidenum">
              <a:rPr lang="en-US" smtClean="0"/>
              <a:pPr/>
              <a:t>52</a:t>
            </a:fld>
            <a:endParaRPr lang="en-US"/>
          </a:p>
        </p:txBody>
      </p:sp>
      <p:sp>
        <p:nvSpPr>
          <p:cNvPr id="6" name="Text Box 14">
            <a:extLst>
              <a:ext uri="{FF2B5EF4-FFF2-40B4-BE49-F238E27FC236}">
                <a16:creationId xmlns:a16="http://schemas.microsoft.com/office/drawing/2014/main" id="{B6AC866D-E39B-4C63-9B8A-8F2B8E9DE6BB}"/>
              </a:ext>
            </a:extLst>
          </p:cNvPr>
          <p:cNvSpPr txBox="1">
            <a:spLocks noChangeArrowheads="1"/>
          </p:cNvSpPr>
          <p:nvPr/>
        </p:nvSpPr>
        <p:spPr bwMode="auto">
          <a:xfrm>
            <a:off x="3160713" y="1476048"/>
            <a:ext cx="3844947" cy="1323439"/>
          </a:xfrm>
          <a:prstGeom prst="rect">
            <a:avLst/>
          </a:prstGeom>
          <a:noFill/>
          <a:ln w="9525">
            <a:noFill/>
            <a:miter lim="800000"/>
            <a:headEnd/>
            <a:tailEnd/>
          </a:ln>
        </p:spPr>
        <p:txBody>
          <a:bodyPr wrap="square">
            <a:spAutoFit/>
          </a:bodyPr>
          <a:lstStyle/>
          <a:p>
            <a:r>
              <a:rPr lang="en-US" sz="1600" b="1" dirty="0">
                <a:solidFill>
                  <a:schemeClr val="tx1">
                    <a:lumMod val="85000"/>
                    <a:lumOff val="15000"/>
                  </a:schemeClr>
                </a:solidFill>
                <a:latin typeface="+mj-lt"/>
              </a:rPr>
              <a:t>Dominant mechanism:</a:t>
            </a:r>
          </a:p>
          <a:p>
            <a:r>
              <a:rPr lang="en-US" sz="1600" dirty="0">
                <a:solidFill>
                  <a:schemeClr val="tx1">
                    <a:lumMod val="85000"/>
                    <a:lumOff val="15000"/>
                  </a:schemeClr>
                </a:solidFill>
                <a:latin typeface="+mj-lt"/>
              </a:rPr>
              <a:t>Bacterial sulfate reduction</a:t>
            </a:r>
          </a:p>
          <a:p>
            <a:endParaRPr lang="en-US" sz="1600" dirty="0">
              <a:solidFill>
                <a:schemeClr val="tx1">
                  <a:lumMod val="85000"/>
                  <a:lumOff val="15000"/>
                </a:schemeClr>
              </a:solidFill>
              <a:latin typeface="+mj-lt"/>
            </a:endParaRPr>
          </a:p>
          <a:p>
            <a:r>
              <a:rPr lang="en-US" sz="1600" b="1" u="sng" dirty="0">
                <a:solidFill>
                  <a:schemeClr val="tx1">
                    <a:lumMod val="85000"/>
                    <a:lumOff val="15000"/>
                  </a:schemeClr>
                </a:solidFill>
                <a:latin typeface="+mj-lt"/>
              </a:rPr>
              <a:t>Cells 3N/S</a:t>
            </a:r>
          </a:p>
          <a:p>
            <a:r>
              <a:rPr lang="en-US" sz="1600" dirty="0">
                <a:solidFill>
                  <a:schemeClr val="tx1">
                    <a:lumMod val="85000"/>
                    <a:lumOff val="15000"/>
                  </a:schemeClr>
                </a:solidFill>
                <a:latin typeface="+mj-lt"/>
              </a:rPr>
              <a:t>SO</a:t>
            </a:r>
            <a:r>
              <a:rPr lang="en-US" sz="1600" baseline="-25000" dirty="0">
                <a:solidFill>
                  <a:schemeClr val="tx1">
                    <a:lumMod val="85000"/>
                    <a:lumOff val="15000"/>
                  </a:schemeClr>
                </a:solidFill>
                <a:latin typeface="+mj-lt"/>
              </a:rPr>
              <a:t>4</a:t>
            </a:r>
            <a:r>
              <a:rPr lang="en-US" sz="1600" baseline="30000" dirty="0">
                <a:solidFill>
                  <a:schemeClr val="tx1">
                    <a:lumMod val="85000"/>
                    <a:lumOff val="15000"/>
                  </a:schemeClr>
                </a:solidFill>
                <a:latin typeface="+mj-lt"/>
              </a:rPr>
              <a:t>-2</a:t>
            </a:r>
            <a:r>
              <a:rPr lang="en-US" sz="1600" dirty="0">
                <a:solidFill>
                  <a:schemeClr val="tx1">
                    <a:lumMod val="85000"/>
                    <a:lumOff val="15000"/>
                  </a:schemeClr>
                </a:solidFill>
                <a:latin typeface="+mj-lt"/>
              </a:rPr>
              <a:t> reduced, organic matter oxidized</a:t>
            </a:r>
            <a:endParaRPr lang="en-US" sz="1600" baseline="30000" dirty="0">
              <a:solidFill>
                <a:schemeClr val="tx1">
                  <a:lumMod val="85000"/>
                  <a:lumOff val="15000"/>
                </a:schemeClr>
              </a:solidFill>
              <a:latin typeface="+mj-lt"/>
            </a:endParaRPr>
          </a:p>
        </p:txBody>
      </p:sp>
      <p:sp>
        <p:nvSpPr>
          <p:cNvPr id="7" name="Text Box 14">
            <a:extLst>
              <a:ext uri="{FF2B5EF4-FFF2-40B4-BE49-F238E27FC236}">
                <a16:creationId xmlns:a16="http://schemas.microsoft.com/office/drawing/2014/main" id="{3C852BDF-28B5-4667-802D-A3BBEF983A99}"/>
              </a:ext>
            </a:extLst>
          </p:cNvPr>
          <p:cNvSpPr txBox="1">
            <a:spLocks noChangeArrowheads="1"/>
          </p:cNvSpPr>
          <p:nvPr/>
        </p:nvSpPr>
        <p:spPr bwMode="auto">
          <a:xfrm>
            <a:off x="3705582" y="3022706"/>
            <a:ext cx="2652081" cy="1980029"/>
          </a:xfrm>
          <a:prstGeom prst="rect">
            <a:avLst/>
          </a:prstGeom>
          <a:noFill/>
          <a:ln w="9525">
            <a:noFill/>
            <a:miter lim="800000"/>
            <a:headEnd/>
            <a:tailEnd/>
          </a:ln>
        </p:spPr>
        <p:txBody>
          <a:bodyPr wrap="square">
            <a:spAutoFit/>
          </a:bodyPr>
          <a:lstStyle/>
          <a:p>
            <a:r>
              <a:rPr lang="en-US" sz="1600" dirty="0">
                <a:solidFill>
                  <a:schemeClr val="tx1">
                    <a:lumMod val="85000"/>
                    <a:lumOff val="15000"/>
                  </a:schemeClr>
                </a:solidFill>
                <a:latin typeface="+mj-lt"/>
              </a:rPr>
              <a:t>Sulfide produced:</a:t>
            </a:r>
          </a:p>
          <a:p>
            <a:r>
              <a:rPr lang="en-US" sz="1600" dirty="0">
                <a:solidFill>
                  <a:schemeClr val="tx1">
                    <a:lumMod val="85000"/>
                    <a:lumOff val="15000"/>
                  </a:schemeClr>
                </a:solidFill>
                <a:latin typeface="+mj-lt"/>
              </a:rPr>
              <a:t>S</a:t>
            </a:r>
            <a:r>
              <a:rPr lang="en-US" sz="1600" baseline="30000" dirty="0">
                <a:solidFill>
                  <a:schemeClr val="tx1">
                    <a:lumMod val="85000"/>
                    <a:lumOff val="15000"/>
                  </a:schemeClr>
                </a:solidFill>
                <a:latin typeface="+mj-lt"/>
              </a:rPr>
              <a:t>-2</a:t>
            </a:r>
            <a:r>
              <a:rPr lang="en-US" sz="1600" dirty="0">
                <a:solidFill>
                  <a:schemeClr val="tx1">
                    <a:lumMod val="85000"/>
                    <a:lumOff val="15000"/>
                  </a:schemeClr>
                </a:solidFill>
                <a:latin typeface="+mj-lt"/>
              </a:rPr>
              <a:t> + M</a:t>
            </a:r>
            <a:r>
              <a:rPr lang="en-US" sz="1600" baseline="30000" dirty="0">
                <a:solidFill>
                  <a:schemeClr val="tx1">
                    <a:lumMod val="85000"/>
                    <a:lumOff val="15000"/>
                  </a:schemeClr>
                </a:solidFill>
                <a:latin typeface="+mj-lt"/>
              </a:rPr>
              <a:t>+2</a:t>
            </a:r>
            <a:r>
              <a:rPr lang="en-US" sz="1600" dirty="0">
                <a:solidFill>
                  <a:schemeClr val="tx1">
                    <a:lumMod val="85000"/>
                    <a:lumOff val="15000"/>
                  </a:schemeClr>
                </a:solidFill>
                <a:latin typeface="+mj-lt"/>
              </a:rPr>
              <a:t> </a:t>
            </a:r>
            <a:r>
              <a:rPr lang="en-US" sz="1600" dirty="0">
                <a:solidFill>
                  <a:schemeClr val="tx1">
                    <a:lumMod val="85000"/>
                    <a:lumOff val="15000"/>
                  </a:schemeClr>
                </a:solidFill>
                <a:latin typeface="+mj-lt"/>
                <a:sym typeface="Wingdings" panose="05000000000000000000" pitchFamily="2" charset="2"/>
              </a:rPr>
              <a:t> MS(s)</a:t>
            </a:r>
          </a:p>
          <a:p>
            <a:endParaRPr lang="en-US" sz="1600" dirty="0">
              <a:solidFill>
                <a:schemeClr val="tx1">
                  <a:lumMod val="85000"/>
                  <a:lumOff val="15000"/>
                </a:schemeClr>
              </a:solidFill>
              <a:latin typeface="+mj-lt"/>
              <a:sym typeface="Wingdings" panose="05000000000000000000" pitchFamily="2" charset="2"/>
            </a:endParaRPr>
          </a:p>
          <a:p>
            <a:r>
              <a:rPr lang="en-US" sz="1600" dirty="0">
                <a:solidFill>
                  <a:schemeClr val="tx1">
                    <a:lumMod val="85000"/>
                    <a:lumOff val="15000"/>
                  </a:schemeClr>
                </a:solidFill>
                <a:latin typeface="+mj-lt"/>
                <a:sym typeface="Wingdings" panose="05000000000000000000" pitchFamily="2" charset="2"/>
              </a:rPr>
              <a:t>Design BSR rate:</a:t>
            </a:r>
          </a:p>
          <a:p>
            <a:r>
              <a:rPr lang="en-US" sz="1600" dirty="0">
                <a:solidFill>
                  <a:schemeClr val="tx1">
                    <a:lumMod val="85000"/>
                    <a:lumOff val="15000"/>
                  </a:schemeClr>
                </a:solidFill>
                <a:latin typeface="+mj-lt"/>
                <a:sym typeface="Wingdings" panose="05000000000000000000" pitchFamily="2" charset="2"/>
              </a:rPr>
              <a:t>300 mmol S m</a:t>
            </a:r>
            <a:r>
              <a:rPr lang="en-US" sz="1600" baseline="30000" dirty="0">
                <a:solidFill>
                  <a:schemeClr val="tx1">
                    <a:lumMod val="85000"/>
                    <a:lumOff val="15000"/>
                  </a:schemeClr>
                </a:solidFill>
                <a:latin typeface="+mj-lt"/>
                <a:sym typeface="Wingdings" panose="05000000000000000000" pitchFamily="2" charset="2"/>
              </a:rPr>
              <a:t>-3</a:t>
            </a:r>
            <a:r>
              <a:rPr lang="en-US" sz="1600" dirty="0">
                <a:solidFill>
                  <a:schemeClr val="tx1">
                    <a:lumMod val="85000"/>
                    <a:lumOff val="15000"/>
                  </a:schemeClr>
                </a:solidFill>
                <a:latin typeface="+mj-lt"/>
                <a:sym typeface="Wingdings" panose="05000000000000000000" pitchFamily="2" charset="2"/>
              </a:rPr>
              <a:t> d</a:t>
            </a:r>
            <a:r>
              <a:rPr lang="en-US" sz="1600" baseline="30000" dirty="0">
                <a:solidFill>
                  <a:schemeClr val="tx1">
                    <a:lumMod val="85000"/>
                    <a:lumOff val="15000"/>
                  </a:schemeClr>
                </a:solidFill>
                <a:latin typeface="+mj-lt"/>
                <a:sym typeface="Wingdings" panose="05000000000000000000" pitchFamily="2" charset="2"/>
              </a:rPr>
              <a:t>-1</a:t>
            </a:r>
            <a:endParaRPr lang="en-US" sz="1600" dirty="0">
              <a:solidFill>
                <a:schemeClr val="tx1">
                  <a:lumMod val="85000"/>
                  <a:lumOff val="15000"/>
                </a:schemeClr>
              </a:solidFill>
              <a:latin typeface="+mj-lt"/>
              <a:sym typeface="Wingdings" panose="05000000000000000000" pitchFamily="2" charset="2"/>
            </a:endParaRPr>
          </a:p>
          <a:p>
            <a:endParaRPr lang="en-US" sz="1600" baseline="30000" dirty="0">
              <a:solidFill>
                <a:schemeClr val="tx1">
                  <a:lumMod val="85000"/>
                  <a:lumOff val="15000"/>
                </a:schemeClr>
              </a:solidFill>
              <a:latin typeface="+mj-lt"/>
              <a:sym typeface="Wingdings" panose="05000000000000000000" pitchFamily="2" charset="2"/>
            </a:endParaRPr>
          </a:p>
          <a:p>
            <a:r>
              <a:rPr lang="en-US" sz="1600" dirty="0">
                <a:solidFill>
                  <a:schemeClr val="tx1">
                    <a:lumMod val="85000"/>
                    <a:lumOff val="15000"/>
                  </a:schemeClr>
                </a:solidFill>
                <a:latin typeface="+mj-lt"/>
                <a:sym typeface="Wingdings" panose="05000000000000000000" pitchFamily="2" charset="2"/>
              </a:rPr>
              <a:t>10-year BSR rate range:</a:t>
            </a:r>
          </a:p>
          <a:p>
            <a:r>
              <a:rPr lang="en-US" sz="1600" dirty="0">
                <a:solidFill>
                  <a:schemeClr val="tx1">
                    <a:lumMod val="85000"/>
                    <a:lumOff val="15000"/>
                  </a:schemeClr>
                </a:solidFill>
                <a:latin typeface="+mj-lt"/>
                <a:sym typeface="Wingdings" panose="05000000000000000000" pitchFamily="2" charset="2"/>
              </a:rPr>
              <a:t>200-650 mmol S m</a:t>
            </a:r>
            <a:r>
              <a:rPr lang="en-US" sz="1600" baseline="30000" dirty="0">
                <a:solidFill>
                  <a:schemeClr val="tx1">
                    <a:lumMod val="85000"/>
                    <a:lumOff val="15000"/>
                  </a:schemeClr>
                </a:solidFill>
                <a:latin typeface="+mj-lt"/>
                <a:sym typeface="Wingdings" panose="05000000000000000000" pitchFamily="2" charset="2"/>
              </a:rPr>
              <a:t>-3</a:t>
            </a:r>
            <a:r>
              <a:rPr lang="en-US" sz="1600" dirty="0">
                <a:solidFill>
                  <a:schemeClr val="tx1">
                    <a:lumMod val="85000"/>
                    <a:lumOff val="15000"/>
                  </a:schemeClr>
                </a:solidFill>
                <a:latin typeface="+mj-lt"/>
                <a:sym typeface="Wingdings" panose="05000000000000000000" pitchFamily="2" charset="2"/>
              </a:rPr>
              <a:t> d</a:t>
            </a:r>
            <a:r>
              <a:rPr lang="en-US" sz="1600" baseline="30000" dirty="0">
                <a:solidFill>
                  <a:schemeClr val="tx1">
                    <a:lumMod val="85000"/>
                    <a:lumOff val="15000"/>
                  </a:schemeClr>
                </a:solidFill>
                <a:latin typeface="+mj-lt"/>
                <a:sym typeface="Wingdings" panose="05000000000000000000" pitchFamily="2" charset="2"/>
              </a:rPr>
              <a:t>-1</a:t>
            </a:r>
            <a:endParaRPr lang="en-US" sz="1600" dirty="0">
              <a:solidFill>
                <a:schemeClr val="tx1">
                  <a:lumMod val="85000"/>
                  <a:lumOff val="15000"/>
                </a:schemeClr>
              </a:solidFill>
              <a:latin typeface="+mj-lt"/>
              <a:sym typeface="Wingdings" panose="05000000000000000000" pitchFamily="2" charset="2"/>
            </a:endParaRPr>
          </a:p>
        </p:txBody>
      </p:sp>
      <p:pic>
        <p:nvPicPr>
          <p:cNvPr id="10" name="Picture 9">
            <a:extLst>
              <a:ext uri="{FF2B5EF4-FFF2-40B4-BE49-F238E27FC236}">
                <a16:creationId xmlns:a16="http://schemas.microsoft.com/office/drawing/2014/main" id="{36A73BE8-6858-4268-9DFE-5E5012BF359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0937" b="7442"/>
          <a:stretch/>
        </p:blipFill>
        <p:spPr>
          <a:xfrm>
            <a:off x="7386638" y="4152900"/>
            <a:ext cx="3817295" cy="1752600"/>
          </a:xfrm>
          <a:prstGeom prst="rect">
            <a:avLst/>
          </a:prstGeom>
        </p:spPr>
      </p:pic>
      <p:pic>
        <p:nvPicPr>
          <p:cNvPr id="9" name="Picture 8">
            <a:extLst>
              <a:ext uri="{FF2B5EF4-FFF2-40B4-BE49-F238E27FC236}">
                <a16:creationId xmlns:a16="http://schemas.microsoft.com/office/drawing/2014/main" id="{9E9EF3AC-7292-435E-A22E-A493C28977AE}"/>
              </a:ext>
            </a:extLst>
          </p:cNvPr>
          <p:cNvPicPr>
            <a:picLocks noChangeAspect="1"/>
          </p:cNvPicPr>
          <p:nvPr/>
        </p:nvPicPr>
        <p:blipFill rotWithShape="1">
          <a:blip r:embed="rId5">
            <a:extLst>
              <a:ext uri="{28A0092B-C50C-407E-A947-70E740481C1C}">
                <a14:useLocalDpi xmlns:a14="http://schemas.microsoft.com/office/drawing/2010/main"/>
              </a:ext>
            </a:extLst>
          </a:blip>
          <a:srcRect b="24256"/>
          <a:stretch/>
        </p:blipFill>
        <p:spPr>
          <a:xfrm>
            <a:off x="7386638" y="1454153"/>
            <a:ext cx="3042567" cy="2463797"/>
          </a:xfrm>
          <a:prstGeom prst="rect">
            <a:avLst/>
          </a:prstGeom>
        </p:spPr>
      </p:pic>
    </p:spTree>
    <p:extLst>
      <p:ext uri="{BB962C8B-B14F-4D97-AF65-F5344CB8AC3E}">
        <p14:creationId xmlns:p14="http://schemas.microsoft.com/office/powerpoint/2010/main" val="1214490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73C58CD-FCCB-4505-A90E-94630EA11704}"/>
              </a:ext>
            </a:extLst>
          </p:cNvPr>
          <p:cNvSpPr/>
          <p:nvPr/>
        </p:nvSpPr>
        <p:spPr>
          <a:xfrm>
            <a:off x="2" y="0"/>
            <a:ext cx="12188823" cy="14541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A4F0A27-B83C-4C67-B20A-A2BFA6DC54C8}"/>
              </a:ext>
            </a:extLst>
          </p:cNvPr>
          <p:cNvSpPr/>
          <p:nvPr/>
        </p:nvSpPr>
        <p:spPr>
          <a:xfrm>
            <a:off x="5931695" y="1710948"/>
            <a:ext cx="313705" cy="2983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58655" y="431800"/>
            <a:ext cx="8156922" cy="1174749"/>
          </a:xfrm>
        </p:spPr>
        <p:txBody>
          <a:bodyPr>
            <a:normAutofit/>
          </a:bodyPr>
          <a:lstStyle/>
          <a:p>
            <a:r>
              <a:rPr lang="en-US" sz="2000" dirty="0">
                <a:solidFill>
                  <a:schemeClr val="bg1"/>
                </a:solidFill>
              </a:rPr>
              <a:t>Mayer Ranch PTS </a:t>
            </a:r>
            <a:br>
              <a:rPr lang="en-US" dirty="0">
                <a:solidFill>
                  <a:schemeClr val="bg1"/>
                </a:solidFill>
              </a:rPr>
            </a:br>
            <a:r>
              <a:rPr lang="en-US" dirty="0">
                <a:solidFill>
                  <a:schemeClr val="bg1"/>
                </a:solidFill>
              </a:rPr>
              <a:t>Total </a:t>
            </a:r>
            <a:r>
              <a:rPr lang="en-US" b="1" dirty="0">
                <a:solidFill>
                  <a:schemeClr val="bg1"/>
                </a:solidFill>
              </a:rPr>
              <a:t>Zinc</a:t>
            </a:r>
            <a:r>
              <a:rPr lang="en-US" dirty="0">
                <a:solidFill>
                  <a:schemeClr val="bg1"/>
                </a:solidFill>
              </a:rPr>
              <a:t> Changes</a:t>
            </a:r>
          </a:p>
        </p:txBody>
      </p:sp>
      <p:sp>
        <p:nvSpPr>
          <p:cNvPr id="3" name="Slide Number Placeholder 2">
            <a:extLst>
              <a:ext uri="{FF2B5EF4-FFF2-40B4-BE49-F238E27FC236}">
                <a16:creationId xmlns:a16="http://schemas.microsoft.com/office/drawing/2014/main" id="{4F8FAF0E-5172-4CE7-937F-3318FC509616}"/>
              </a:ext>
            </a:extLst>
          </p:cNvPr>
          <p:cNvSpPr>
            <a:spLocks noGrp="1"/>
          </p:cNvSpPr>
          <p:nvPr>
            <p:ph type="sldNum" sz="quarter" idx="12"/>
          </p:nvPr>
        </p:nvSpPr>
        <p:spPr/>
        <p:txBody>
          <a:bodyPr/>
          <a:lstStyle/>
          <a:p>
            <a:fld id="{9B3E39EC-4BE2-4DEA-81C0-4ABC0AAB4AC0}" type="slidenum">
              <a:rPr lang="en-AU" smtClean="0"/>
              <a:pPr/>
              <a:t>53</a:t>
            </a:fld>
            <a:endParaRPr lang="en-AU"/>
          </a:p>
        </p:txBody>
      </p:sp>
      <p:pic>
        <p:nvPicPr>
          <p:cNvPr id="9" name="Picture 8" descr="F:\Leah\8-20000x-03.tif">
            <a:extLst>
              <a:ext uri="{FF2B5EF4-FFF2-40B4-BE49-F238E27FC236}">
                <a16:creationId xmlns:a16="http://schemas.microsoft.com/office/drawing/2014/main" id="{25A2C0B9-8B8E-4F55-995C-5C262BB4E9F8}"/>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0876" y="1710948"/>
            <a:ext cx="4891875" cy="2837054"/>
          </a:xfrm>
          <a:prstGeom prst="rect">
            <a:avLst/>
          </a:prstGeom>
          <a:noFill/>
          <a:ln>
            <a:noFill/>
          </a:ln>
        </p:spPr>
      </p:pic>
      <p:sp>
        <p:nvSpPr>
          <p:cNvPr id="13" name="Rectangle 12">
            <a:extLst>
              <a:ext uri="{FF2B5EF4-FFF2-40B4-BE49-F238E27FC236}">
                <a16:creationId xmlns:a16="http://schemas.microsoft.com/office/drawing/2014/main" id="{33790B38-81CC-43FD-B697-6266A3A23AEC}"/>
              </a:ext>
            </a:extLst>
          </p:cNvPr>
          <p:cNvSpPr/>
          <p:nvPr/>
        </p:nvSpPr>
        <p:spPr>
          <a:xfrm>
            <a:off x="497359" y="4638285"/>
            <a:ext cx="5104207" cy="727059"/>
          </a:xfrm>
          <a:prstGeom prst="rect">
            <a:avLst/>
          </a:prstGeom>
          <a:noFill/>
        </p:spPr>
        <p:txBody>
          <a:bodyPr wrap="square">
            <a:spAutoFit/>
          </a:bodyPr>
          <a:lstStyle/>
          <a:p>
            <a:pPr>
              <a:lnSpc>
                <a:spcPct val="107000"/>
              </a:lnSpc>
              <a:spcAft>
                <a:spcPts val="800"/>
              </a:spcAft>
            </a:pPr>
            <a:r>
              <a:rPr lang="en-US" sz="2000" dirty="0">
                <a:solidFill>
                  <a:schemeClr val="tx1">
                    <a:lumMod val="85000"/>
                    <a:lumOff val="15000"/>
                  </a:schemeClr>
                </a:solidFill>
                <a:latin typeface="+mj-lt"/>
                <a:ea typeface="Calibri" panose="020F0502020204030204" pitchFamily="34" charset="0"/>
                <a:cs typeface="Calibri" panose="020F0502020204030204" pitchFamily="34" charset="0"/>
              </a:rPr>
              <a:t>Well-developed ZnS colloidal aggregates on </a:t>
            </a:r>
            <a:r>
              <a:rPr lang="en-US" sz="2000" dirty="0" err="1">
                <a:solidFill>
                  <a:schemeClr val="tx1">
                    <a:lumMod val="85000"/>
                    <a:lumOff val="15000"/>
                  </a:schemeClr>
                </a:solidFill>
                <a:latin typeface="+mj-lt"/>
                <a:ea typeface="Calibri" panose="020F0502020204030204" pitchFamily="34" charset="0"/>
                <a:cs typeface="Calibri" panose="020F0502020204030204" pitchFamily="34" charset="0"/>
              </a:rPr>
              <a:t>humic</a:t>
            </a:r>
            <a:r>
              <a:rPr lang="en-US" sz="2000" dirty="0">
                <a:solidFill>
                  <a:schemeClr val="tx1">
                    <a:lumMod val="85000"/>
                    <a:lumOff val="15000"/>
                  </a:schemeClr>
                </a:solidFill>
                <a:latin typeface="+mj-lt"/>
                <a:ea typeface="Calibri" panose="020F0502020204030204" pitchFamily="34" charset="0"/>
                <a:cs typeface="Calibri" panose="020F0502020204030204" pitchFamily="34" charset="0"/>
              </a:rPr>
              <a:t> materials in </a:t>
            </a:r>
            <a:r>
              <a:rPr lang="en-US" sz="2000" dirty="0" err="1">
                <a:solidFill>
                  <a:schemeClr val="tx1">
                    <a:lumMod val="85000"/>
                    <a:lumOff val="15000"/>
                  </a:schemeClr>
                </a:solidFill>
                <a:latin typeface="+mj-lt"/>
                <a:ea typeface="Calibri" panose="020F0502020204030204" pitchFamily="34" charset="0"/>
                <a:cs typeface="Calibri" panose="020F0502020204030204" pitchFamily="34" charset="0"/>
              </a:rPr>
              <a:t>VFBR</a:t>
            </a:r>
            <a:r>
              <a:rPr lang="en-US" sz="2000" dirty="0">
                <a:solidFill>
                  <a:schemeClr val="tx1">
                    <a:lumMod val="85000"/>
                    <a:lumOff val="15000"/>
                  </a:schemeClr>
                </a:solidFill>
                <a:latin typeface="+mj-lt"/>
                <a:ea typeface="Calibri" panose="020F0502020204030204" pitchFamily="34" charset="0"/>
                <a:cs typeface="Calibri" panose="020F0502020204030204" pitchFamily="34" charset="0"/>
              </a:rPr>
              <a:t> substrates</a:t>
            </a:r>
          </a:p>
        </p:txBody>
      </p:sp>
      <p:pic>
        <p:nvPicPr>
          <p:cNvPr id="10" name="Picture 9" descr="F:\Leah\16-20000x-05.tif">
            <a:extLst>
              <a:ext uri="{FF2B5EF4-FFF2-40B4-BE49-F238E27FC236}">
                <a16:creationId xmlns:a16="http://schemas.microsoft.com/office/drawing/2014/main" id="{C5B30C5E-D342-4D81-B110-397E575F1B42}"/>
              </a:ext>
            </a:extLst>
          </p:cNvPr>
          <p:cNvPicPr/>
          <p:nvPr/>
        </p:nvPicPr>
        <p:blipFill rotWithShape="1">
          <a:blip r:embed="rId4" cstate="screen">
            <a:extLst>
              <a:ext uri="{28A0092B-C50C-407E-A947-70E740481C1C}">
                <a14:useLocalDpi xmlns:a14="http://schemas.microsoft.com/office/drawing/2010/main"/>
              </a:ext>
            </a:extLst>
          </a:blip>
          <a:srcRect t="19770"/>
          <a:stretch/>
        </p:blipFill>
        <p:spPr bwMode="auto">
          <a:xfrm>
            <a:off x="6710091" y="1717472"/>
            <a:ext cx="4875484" cy="2837054"/>
          </a:xfrm>
          <a:prstGeom prst="rect">
            <a:avLst/>
          </a:prstGeom>
          <a:noFill/>
          <a:ln>
            <a:noFill/>
          </a:ln>
        </p:spPr>
      </p:pic>
      <p:sp>
        <p:nvSpPr>
          <p:cNvPr id="15" name="Rectangle 14">
            <a:extLst>
              <a:ext uri="{FF2B5EF4-FFF2-40B4-BE49-F238E27FC236}">
                <a16:creationId xmlns:a16="http://schemas.microsoft.com/office/drawing/2014/main" id="{D1513404-1E2F-4A88-9879-342E515E6484}"/>
              </a:ext>
            </a:extLst>
          </p:cNvPr>
          <p:cNvSpPr/>
          <p:nvPr/>
        </p:nvSpPr>
        <p:spPr>
          <a:xfrm>
            <a:off x="6587259" y="4638285"/>
            <a:ext cx="4875484" cy="727059"/>
          </a:xfrm>
          <a:prstGeom prst="rect">
            <a:avLst/>
          </a:prstGeom>
          <a:noFill/>
        </p:spPr>
        <p:txBody>
          <a:bodyPr wrap="square">
            <a:spAutoFit/>
          </a:bodyPr>
          <a:lstStyle/>
          <a:p>
            <a:pPr>
              <a:lnSpc>
                <a:spcPct val="107000"/>
              </a:lnSpc>
              <a:spcAft>
                <a:spcPts val="800"/>
              </a:spcAft>
            </a:pPr>
            <a:r>
              <a:rPr lang="en-US" sz="2000" dirty="0" err="1">
                <a:solidFill>
                  <a:schemeClr val="tx1">
                    <a:lumMod val="85000"/>
                    <a:lumOff val="15000"/>
                  </a:schemeClr>
                </a:solidFill>
                <a:latin typeface="+mj-lt"/>
                <a:ea typeface="Calibri" panose="020F0502020204030204" pitchFamily="34" charset="0"/>
                <a:cs typeface="Calibri" panose="020F0502020204030204" pitchFamily="34" charset="0"/>
              </a:rPr>
              <a:t>FeS2</a:t>
            </a:r>
            <a:r>
              <a:rPr lang="en-US" sz="2000" dirty="0">
                <a:solidFill>
                  <a:schemeClr val="tx1">
                    <a:lumMod val="85000"/>
                    <a:lumOff val="15000"/>
                  </a:schemeClr>
                </a:solidFill>
                <a:latin typeface="+mj-lt"/>
                <a:ea typeface="Calibri" panose="020F0502020204030204" pitchFamily="34" charset="0"/>
                <a:cs typeface="Calibri" panose="020F0502020204030204" pitchFamily="34" charset="0"/>
              </a:rPr>
              <a:t> aggregation and framboidal pyrite in </a:t>
            </a:r>
            <a:r>
              <a:rPr lang="en-US" sz="2000" dirty="0" err="1">
                <a:solidFill>
                  <a:schemeClr val="tx1">
                    <a:lumMod val="85000"/>
                    <a:lumOff val="15000"/>
                  </a:schemeClr>
                </a:solidFill>
                <a:latin typeface="+mj-lt"/>
                <a:ea typeface="Calibri" panose="020F0502020204030204" pitchFamily="34" charset="0"/>
                <a:cs typeface="Calibri" panose="020F0502020204030204" pitchFamily="34" charset="0"/>
              </a:rPr>
              <a:t>VFBR</a:t>
            </a:r>
            <a:r>
              <a:rPr lang="en-US" sz="2000" dirty="0">
                <a:solidFill>
                  <a:schemeClr val="tx1">
                    <a:lumMod val="85000"/>
                    <a:lumOff val="15000"/>
                  </a:schemeClr>
                </a:solidFill>
                <a:latin typeface="+mj-lt"/>
                <a:ea typeface="Calibri" panose="020F0502020204030204" pitchFamily="34" charset="0"/>
                <a:cs typeface="Calibri" panose="020F0502020204030204" pitchFamily="34" charset="0"/>
              </a:rPr>
              <a:t> substrates</a:t>
            </a:r>
          </a:p>
        </p:txBody>
      </p:sp>
      <p:pic>
        <p:nvPicPr>
          <p:cNvPr id="12" name="Content Placeholder 6">
            <a:extLst>
              <a:ext uri="{FF2B5EF4-FFF2-40B4-BE49-F238E27FC236}">
                <a16:creationId xmlns:a16="http://schemas.microsoft.com/office/drawing/2014/main" id="{891D634C-D26A-418F-99A6-11172732536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14711"/>
          <a:stretch/>
        </p:blipFill>
        <p:spPr bwMode="auto">
          <a:xfrm>
            <a:off x="603250" y="1717472"/>
            <a:ext cx="4863754" cy="2821241"/>
          </a:xfrm>
          <a:prstGeom prst="rect">
            <a:avLst/>
          </a:prstGeom>
          <a:noFill/>
        </p:spPr>
      </p:pic>
      <p:pic>
        <p:nvPicPr>
          <p:cNvPr id="16" name="Picture 15">
            <a:extLst>
              <a:ext uri="{FF2B5EF4-FFF2-40B4-BE49-F238E27FC236}">
                <a16:creationId xmlns:a16="http://schemas.microsoft.com/office/drawing/2014/main" id="{8B93A8EB-699A-469F-9EA0-1796D1BBD348}"/>
              </a:ext>
            </a:extLst>
          </p:cNvPr>
          <p:cNvPicPr>
            <a:picLocks noChangeAspect="1"/>
          </p:cNvPicPr>
          <p:nvPr/>
        </p:nvPicPr>
        <p:blipFill rotWithShape="1">
          <a:blip r:embed="rId6"/>
          <a:srcRect t="15614"/>
          <a:stretch/>
        </p:blipFill>
        <p:spPr>
          <a:xfrm>
            <a:off x="6704344" y="1717471"/>
            <a:ext cx="4875485" cy="2809859"/>
          </a:xfrm>
          <a:prstGeom prst="rect">
            <a:avLst/>
          </a:prstGeom>
        </p:spPr>
      </p:pic>
    </p:spTree>
    <p:extLst>
      <p:ext uri="{BB962C8B-B14F-4D97-AF65-F5344CB8AC3E}">
        <p14:creationId xmlns:p14="http://schemas.microsoft.com/office/powerpoint/2010/main" val="1214538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E9BEA-418E-4412-B4B9-1A82E0CCF898}"/>
              </a:ext>
            </a:extLst>
          </p:cNvPr>
          <p:cNvSpPr>
            <a:spLocks noGrp="1"/>
          </p:cNvSpPr>
          <p:nvPr>
            <p:ph type="title"/>
          </p:nvPr>
        </p:nvSpPr>
        <p:spPr/>
        <p:txBody>
          <a:bodyPr/>
          <a:lstStyle/>
          <a:p>
            <a:r>
              <a:rPr lang="en-US" sz="2000" kern="0" dirty="0"/>
              <a:t>Mayer Ranch PTS </a:t>
            </a:r>
            <a:br>
              <a:rPr lang="en-US" kern="0" dirty="0"/>
            </a:br>
            <a:r>
              <a:rPr lang="en-US" dirty="0"/>
              <a:t>Total </a:t>
            </a:r>
            <a:r>
              <a:rPr lang="en-US" b="1" dirty="0"/>
              <a:t>Metal</a:t>
            </a:r>
            <a:r>
              <a:rPr lang="en-US" dirty="0"/>
              <a:t> Changes</a:t>
            </a:r>
          </a:p>
        </p:txBody>
      </p:sp>
      <p:sp>
        <p:nvSpPr>
          <p:cNvPr id="3" name="Slide Number Placeholder 2">
            <a:extLst>
              <a:ext uri="{FF2B5EF4-FFF2-40B4-BE49-F238E27FC236}">
                <a16:creationId xmlns:a16="http://schemas.microsoft.com/office/drawing/2014/main" id="{D7F4100A-866C-4A46-B0C2-3989097DBACB}"/>
              </a:ext>
            </a:extLst>
          </p:cNvPr>
          <p:cNvSpPr>
            <a:spLocks noGrp="1"/>
          </p:cNvSpPr>
          <p:nvPr>
            <p:ph type="sldNum" sz="quarter" idx="12"/>
          </p:nvPr>
        </p:nvSpPr>
        <p:spPr/>
        <p:txBody>
          <a:bodyPr/>
          <a:lstStyle/>
          <a:p>
            <a:fld id="{9B3E39EC-4BE2-4DEA-81C0-4ABC0AAB4AC0}" type="slidenum">
              <a:rPr lang="en-AU" smtClean="0"/>
              <a:t>54</a:t>
            </a:fld>
            <a:endParaRPr lang="en-AU"/>
          </a:p>
        </p:txBody>
      </p:sp>
      <p:pic>
        <p:nvPicPr>
          <p:cNvPr id="6" name="Picture 5">
            <a:extLst>
              <a:ext uri="{FF2B5EF4-FFF2-40B4-BE49-F238E27FC236}">
                <a16:creationId xmlns:a16="http://schemas.microsoft.com/office/drawing/2014/main" id="{2E1142AE-27D7-4860-9A42-90BDEB434E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2025" y="2153813"/>
            <a:ext cx="5297375" cy="3844860"/>
          </a:xfrm>
          <a:prstGeom prst="rect">
            <a:avLst/>
          </a:prstGeom>
        </p:spPr>
      </p:pic>
      <p:sp>
        <p:nvSpPr>
          <p:cNvPr id="7" name="TextBox 6">
            <a:extLst>
              <a:ext uri="{FF2B5EF4-FFF2-40B4-BE49-F238E27FC236}">
                <a16:creationId xmlns:a16="http://schemas.microsoft.com/office/drawing/2014/main" id="{251DBE8E-3D03-4FFB-8F09-39E45783CFE8}"/>
              </a:ext>
            </a:extLst>
          </p:cNvPr>
          <p:cNvSpPr txBox="1"/>
          <p:nvPr/>
        </p:nvSpPr>
        <p:spPr>
          <a:xfrm>
            <a:off x="558655" y="1634706"/>
            <a:ext cx="5063812" cy="338554"/>
          </a:xfrm>
          <a:prstGeom prst="rect">
            <a:avLst/>
          </a:prstGeom>
          <a:noFill/>
        </p:spPr>
        <p:txBody>
          <a:bodyPr wrap="square" rtlCol="0">
            <a:spAutoFit/>
          </a:bodyPr>
          <a:lstStyle/>
          <a:p>
            <a:r>
              <a:rPr lang="en-US" sz="1600" b="1" dirty="0">
                <a:solidFill>
                  <a:schemeClr val="tx1">
                    <a:lumMod val="85000"/>
                    <a:lumOff val="15000"/>
                  </a:schemeClr>
                </a:solidFill>
              </a:rPr>
              <a:t>2010 VFBR Sequential Extractions</a:t>
            </a:r>
          </a:p>
        </p:txBody>
      </p:sp>
      <p:pic>
        <p:nvPicPr>
          <p:cNvPr id="9" name="Picture 8">
            <a:extLst>
              <a:ext uri="{FF2B5EF4-FFF2-40B4-BE49-F238E27FC236}">
                <a16:creationId xmlns:a16="http://schemas.microsoft.com/office/drawing/2014/main" id="{3311513F-22FC-41D5-86AD-E6F9E6E4416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8200" y="2168501"/>
            <a:ext cx="5297375" cy="3844862"/>
          </a:xfrm>
          <a:prstGeom prst="rect">
            <a:avLst/>
          </a:prstGeom>
        </p:spPr>
      </p:pic>
      <p:sp>
        <p:nvSpPr>
          <p:cNvPr id="10" name="TextBox 9">
            <a:extLst>
              <a:ext uri="{FF2B5EF4-FFF2-40B4-BE49-F238E27FC236}">
                <a16:creationId xmlns:a16="http://schemas.microsoft.com/office/drawing/2014/main" id="{21C35814-5A0E-4C1F-B775-A1398091A34D}"/>
              </a:ext>
            </a:extLst>
          </p:cNvPr>
          <p:cNvSpPr txBox="1"/>
          <p:nvPr/>
        </p:nvSpPr>
        <p:spPr>
          <a:xfrm>
            <a:off x="6221413" y="1634706"/>
            <a:ext cx="5408757" cy="338554"/>
          </a:xfrm>
          <a:prstGeom prst="rect">
            <a:avLst/>
          </a:prstGeom>
          <a:noFill/>
        </p:spPr>
        <p:txBody>
          <a:bodyPr wrap="square" rtlCol="0">
            <a:spAutoFit/>
          </a:bodyPr>
          <a:lstStyle/>
          <a:p>
            <a:r>
              <a:rPr lang="en-US" sz="1600" b="1" dirty="0">
                <a:solidFill>
                  <a:schemeClr val="tx1">
                    <a:lumMod val="85000"/>
                    <a:lumOff val="15000"/>
                  </a:schemeClr>
                </a:solidFill>
              </a:rPr>
              <a:t>2014 VFBR Sequential Extractions</a:t>
            </a:r>
          </a:p>
        </p:txBody>
      </p:sp>
    </p:spTree>
    <p:extLst>
      <p:ext uri="{BB962C8B-B14F-4D97-AF65-F5344CB8AC3E}">
        <p14:creationId xmlns:p14="http://schemas.microsoft.com/office/powerpoint/2010/main" val="404991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3E3B94-F752-414A-802C-C44459CB4117}"/>
              </a:ext>
            </a:extLst>
          </p:cNvPr>
          <p:cNvSpPr/>
          <p:nvPr/>
        </p:nvSpPr>
        <p:spPr>
          <a:xfrm>
            <a:off x="7621588" y="0"/>
            <a:ext cx="456723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F6DAD2-8571-4186-A4B2-EC444BAF2953}"/>
              </a:ext>
            </a:extLst>
          </p:cNvPr>
          <p:cNvSpPr>
            <a:spLocks noGrp="1"/>
          </p:cNvSpPr>
          <p:nvPr>
            <p:ph type="title"/>
          </p:nvPr>
        </p:nvSpPr>
        <p:spPr/>
        <p:txBody>
          <a:bodyPr/>
          <a:lstStyle/>
          <a:p>
            <a:r>
              <a:rPr lang="en-US" sz="2000" dirty="0"/>
              <a:t>Mayer Ranch PTS</a:t>
            </a:r>
            <a:br>
              <a:rPr lang="en-US" dirty="0"/>
            </a:br>
            <a:r>
              <a:rPr lang="en-US" dirty="0"/>
              <a:t>Contaminants of Concern</a:t>
            </a:r>
          </a:p>
        </p:txBody>
      </p:sp>
      <p:sp>
        <p:nvSpPr>
          <p:cNvPr id="3" name="Slide Number Placeholder 2">
            <a:extLst>
              <a:ext uri="{FF2B5EF4-FFF2-40B4-BE49-F238E27FC236}">
                <a16:creationId xmlns:a16="http://schemas.microsoft.com/office/drawing/2014/main" id="{656A3A6B-46CD-44B0-A3B1-83E2C954AD0B}"/>
              </a:ext>
            </a:extLst>
          </p:cNvPr>
          <p:cNvSpPr>
            <a:spLocks noGrp="1"/>
          </p:cNvSpPr>
          <p:nvPr>
            <p:ph type="sldNum" sz="quarter" idx="12"/>
          </p:nvPr>
        </p:nvSpPr>
        <p:spPr>
          <a:xfrm>
            <a:off x="577645" y="6235458"/>
            <a:ext cx="781674" cy="365125"/>
          </a:xfrm>
        </p:spPr>
        <p:txBody>
          <a:bodyPr/>
          <a:lstStyle/>
          <a:p>
            <a:fld id="{9B3E39EC-4BE2-4DEA-81C0-4ABC0AAB4AC0}" type="slidenum">
              <a:rPr lang="en-AU" smtClean="0"/>
              <a:pPr/>
              <a:t>55</a:t>
            </a:fld>
            <a:endParaRPr lang="en-AU" dirty="0"/>
          </a:p>
        </p:txBody>
      </p:sp>
      <p:grpSp>
        <p:nvGrpSpPr>
          <p:cNvPr id="6" name="Group 5">
            <a:extLst>
              <a:ext uri="{FF2B5EF4-FFF2-40B4-BE49-F238E27FC236}">
                <a16:creationId xmlns:a16="http://schemas.microsoft.com/office/drawing/2014/main" id="{939217C5-E52A-4EAE-89F7-01585319E32A}"/>
              </a:ext>
            </a:extLst>
          </p:cNvPr>
          <p:cNvGrpSpPr/>
          <p:nvPr/>
        </p:nvGrpSpPr>
        <p:grpSpPr>
          <a:xfrm>
            <a:off x="464127" y="1318741"/>
            <a:ext cx="6701241" cy="4917027"/>
            <a:chOff x="457200" y="457200"/>
            <a:chExt cx="8686800" cy="6400800"/>
          </a:xfrm>
        </p:grpSpPr>
        <p:pic>
          <p:nvPicPr>
            <p:cNvPr id="7" name="Picture 6">
              <a:extLst>
                <a:ext uri="{FF2B5EF4-FFF2-40B4-BE49-F238E27FC236}">
                  <a16:creationId xmlns:a16="http://schemas.microsoft.com/office/drawing/2014/main" id="{F4B59FC5-F364-4499-9F09-5499D36FCE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34146" y="3657600"/>
              <a:ext cx="4409854" cy="3200400"/>
            </a:xfrm>
            <a:prstGeom prst="rect">
              <a:avLst/>
            </a:prstGeom>
          </p:spPr>
        </p:pic>
        <p:pic>
          <p:nvPicPr>
            <p:cNvPr id="8" name="Picture 7">
              <a:extLst>
                <a:ext uri="{FF2B5EF4-FFF2-40B4-BE49-F238E27FC236}">
                  <a16:creationId xmlns:a16="http://schemas.microsoft.com/office/drawing/2014/main" id="{DCB359F3-BA94-405F-848C-05B8C49838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374" y="3657600"/>
              <a:ext cx="4409854" cy="3200400"/>
            </a:xfrm>
            <a:prstGeom prst="rect">
              <a:avLst/>
            </a:prstGeom>
          </p:spPr>
        </p:pic>
        <p:pic>
          <p:nvPicPr>
            <p:cNvPr id="9" name="Picture 8">
              <a:extLst>
                <a:ext uri="{FF2B5EF4-FFF2-40B4-BE49-F238E27FC236}">
                  <a16:creationId xmlns:a16="http://schemas.microsoft.com/office/drawing/2014/main" id="{0CA87339-0F1B-4200-B0D5-DE12F62CE4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66467" y="457200"/>
              <a:ext cx="4276946" cy="3222418"/>
            </a:xfrm>
            <a:prstGeom prst="rect">
              <a:avLst/>
            </a:prstGeom>
          </p:spPr>
        </p:pic>
        <p:pic>
          <p:nvPicPr>
            <p:cNvPr id="10" name="Picture 9">
              <a:extLst>
                <a:ext uri="{FF2B5EF4-FFF2-40B4-BE49-F238E27FC236}">
                  <a16:creationId xmlns:a16="http://schemas.microsoft.com/office/drawing/2014/main" id="{B0ACE130-CBED-48EF-984F-0855A3B3C7D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 y="457200"/>
              <a:ext cx="4409854" cy="3200400"/>
            </a:xfrm>
            <a:prstGeom prst="rect">
              <a:avLst/>
            </a:prstGeom>
          </p:spPr>
        </p:pic>
      </p:grpSp>
      <p:sp>
        <p:nvSpPr>
          <p:cNvPr id="11" name="TextBox 10">
            <a:extLst>
              <a:ext uri="{FF2B5EF4-FFF2-40B4-BE49-F238E27FC236}">
                <a16:creationId xmlns:a16="http://schemas.microsoft.com/office/drawing/2014/main" id="{714F9409-AA91-4B95-A808-8F1DC2AD498F}"/>
              </a:ext>
            </a:extLst>
          </p:cNvPr>
          <p:cNvSpPr txBox="1"/>
          <p:nvPr/>
        </p:nvSpPr>
        <p:spPr>
          <a:xfrm>
            <a:off x="2306462" y="2004759"/>
            <a:ext cx="1426994" cy="738664"/>
          </a:xfrm>
          <a:prstGeom prst="rect">
            <a:avLst/>
          </a:prstGeom>
          <a:noFill/>
        </p:spPr>
        <p:txBody>
          <a:bodyPr wrap="none" rtlCol="0">
            <a:spAutoFit/>
          </a:bodyPr>
          <a:lstStyle/>
          <a:p>
            <a:pPr algn="ctr"/>
            <a:r>
              <a:rPr lang="en-US" sz="1400" dirty="0">
                <a:solidFill>
                  <a:schemeClr val="tx1">
                    <a:lumMod val="85000"/>
                    <a:lumOff val="15000"/>
                  </a:schemeClr>
                </a:solidFill>
              </a:rPr>
              <a:t>99.8% D</a:t>
            </a:r>
            <a:r>
              <a:rPr lang="en-US" sz="1400" dirty="0">
                <a:solidFill>
                  <a:schemeClr val="tx1">
                    <a:lumMod val="85000"/>
                    <a:lumOff val="15000"/>
                  </a:schemeClr>
                </a:solidFill>
                <a:cs typeface="Arial" panose="020B0604020202020204" pitchFamily="34" charset="0"/>
              </a:rPr>
              <a:t>Fe</a:t>
            </a:r>
          </a:p>
          <a:p>
            <a:pPr algn="ctr"/>
            <a:r>
              <a:rPr lang="en-US" sz="1400" dirty="0">
                <a:solidFill>
                  <a:schemeClr val="tx1">
                    <a:lumMod val="85000"/>
                    <a:lumOff val="15000"/>
                  </a:schemeClr>
                </a:solidFill>
              </a:rPr>
              <a:t>37,000 kg Fe/yr</a:t>
            </a:r>
          </a:p>
          <a:p>
            <a:pPr algn="ctr"/>
            <a:r>
              <a:rPr lang="en-US" sz="1400" dirty="0">
                <a:solidFill>
                  <a:schemeClr val="tx1">
                    <a:lumMod val="85000"/>
                    <a:lumOff val="15000"/>
                  </a:schemeClr>
                </a:solidFill>
              </a:rPr>
              <a:t>~750 mt Fe/life</a:t>
            </a:r>
          </a:p>
        </p:txBody>
      </p:sp>
      <p:sp>
        <p:nvSpPr>
          <p:cNvPr id="12" name="TextBox 11">
            <a:extLst>
              <a:ext uri="{FF2B5EF4-FFF2-40B4-BE49-F238E27FC236}">
                <a16:creationId xmlns:a16="http://schemas.microsoft.com/office/drawing/2014/main" id="{25E67449-24C9-4F91-AF12-C8215E9C27D8}"/>
              </a:ext>
            </a:extLst>
          </p:cNvPr>
          <p:cNvSpPr txBox="1"/>
          <p:nvPr/>
        </p:nvSpPr>
        <p:spPr>
          <a:xfrm>
            <a:off x="5856068" y="2004759"/>
            <a:ext cx="1277914" cy="738664"/>
          </a:xfrm>
          <a:prstGeom prst="rect">
            <a:avLst/>
          </a:prstGeom>
          <a:noFill/>
        </p:spPr>
        <p:txBody>
          <a:bodyPr wrap="none" rtlCol="0">
            <a:spAutoFit/>
          </a:bodyPr>
          <a:lstStyle/>
          <a:p>
            <a:pPr algn="ctr"/>
            <a:r>
              <a:rPr lang="en-US" sz="1400" dirty="0">
                <a:solidFill>
                  <a:schemeClr val="tx1">
                    <a:lumMod val="85000"/>
                    <a:lumOff val="15000"/>
                  </a:schemeClr>
                </a:solidFill>
              </a:rPr>
              <a:t>98.6% D</a:t>
            </a:r>
            <a:r>
              <a:rPr lang="en-US" sz="1400" dirty="0">
                <a:solidFill>
                  <a:schemeClr val="tx1">
                    <a:lumMod val="85000"/>
                    <a:lumOff val="15000"/>
                  </a:schemeClr>
                </a:solidFill>
                <a:cs typeface="Arial" panose="020B0604020202020204" pitchFamily="34" charset="0"/>
              </a:rPr>
              <a:t>Zn</a:t>
            </a:r>
          </a:p>
          <a:p>
            <a:pPr algn="ctr"/>
            <a:r>
              <a:rPr lang="en-US" sz="1400" dirty="0">
                <a:solidFill>
                  <a:schemeClr val="tx1">
                    <a:lumMod val="85000"/>
                    <a:lumOff val="15000"/>
                  </a:schemeClr>
                </a:solidFill>
              </a:rPr>
              <a:t>1700 kg Zn/yr</a:t>
            </a:r>
          </a:p>
          <a:p>
            <a:pPr algn="ctr"/>
            <a:r>
              <a:rPr lang="en-US" sz="1400" dirty="0">
                <a:solidFill>
                  <a:schemeClr val="tx1">
                    <a:lumMod val="85000"/>
                    <a:lumOff val="15000"/>
                  </a:schemeClr>
                </a:solidFill>
              </a:rPr>
              <a:t>~35 mt Zn/life</a:t>
            </a:r>
          </a:p>
        </p:txBody>
      </p:sp>
      <p:sp>
        <p:nvSpPr>
          <p:cNvPr id="13" name="TextBox 12">
            <a:extLst>
              <a:ext uri="{FF2B5EF4-FFF2-40B4-BE49-F238E27FC236}">
                <a16:creationId xmlns:a16="http://schemas.microsoft.com/office/drawing/2014/main" id="{B90CC608-DE0A-4509-BF7D-1936A4EDE623}"/>
              </a:ext>
            </a:extLst>
          </p:cNvPr>
          <p:cNvSpPr txBox="1"/>
          <p:nvPr/>
        </p:nvSpPr>
        <p:spPr>
          <a:xfrm>
            <a:off x="2272152" y="4681109"/>
            <a:ext cx="1383712" cy="738664"/>
          </a:xfrm>
          <a:prstGeom prst="rect">
            <a:avLst/>
          </a:prstGeom>
          <a:noFill/>
        </p:spPr>
        <p:txBody>
          <a:bodyPr wrap="none" rtlCol="0">
            <a:spAutoFit/>
          </a:bodyPr>
          <a:lstStyle/>
          <a:p>
            <a:pPr algn="ctr"/>
            <a:r>
              <a:rPr lang="en-US" sz="1400" dirty="0">
                <a:solidFill>
                  <a:schemeClr val="tx1">
                    <a:lumMod val="85000"/>
                    <a:lumOff val="15000"/>
                  </a:schemeClr>
                </a:solidFill>
              </a:rPr>
              <a:t>~100% D</a:t>
            </a:r>
            <a:r>
              <a:rPr lang="en-US" sz="1400" dirty="0">
                <a:solidFill>
                  <a:schemeClr val="tx1">
                    <a:lumMod val="85000"/>
                    <a:lumOff val="15000"/>
                  </a:schemeClr>
                </a:solidFill>
                <a:cs typeface="Arial" panose="020B0604020202020204" pitchFamily="34" charset="0"/>
              </a:rPr>
              <a:t>Pb</a:t>
            </a:r>
          </a:p>
          <a:p>
            <a:pPr algn="ctr"/>
            <a:r>
              <a:rPr lang="en-US" sz="1400" dirty="0">
                <a:solidFill>
                  <a:schemeClr val="tx1">
                    <a:lumMod val="85000"/>
                    <a:lumOff val="15000"/>
                  </a:schemeClr>
                </a:solidFill>
              </a:rPr>
              <a:t>15 kg Pb/yr</a:t>
            </a:r>
          </a:p>
          <a:p>
            <a:pPr algn="ctr"/>
            <a:r>
              <a:rPr lang="en-US" sz="1400" dirty="0">
                <a:solidFill>
                  <a:schemeClr val="tx1">
                    <a:lumMod val="85000"/>
                    <a:lumOff val="15000"/>
                  </a:schemeClr>
                </a:solidFill>
              </a:rPr>
              <a:t>~0.3 mt Pb /life</a:t>
            </a:r>
          </a:p>
        </p:txBody>
      </p:sp>
      <p:sp>
        <p:nvSpPr>
          <p:cNvPr id="14" name="TextBox 13">
            <a:extLst>
              <a:ext uri="{FF2B5EF4-FFF2-40B4-BE49-F238E27FC236}">
                <a16:creationId xmlns:a16="http://schemas.microsoft.com/office/drawing/2014/main" id="{E68F658C-4E3E-4193-A8B7-5F39496EF74B}"/>
              </a:ext>
            </a:extLst>
          </p:cNvPr>
          <p:cNvSpPr txBox="1"/>
          <p:nvPr/>
        </p:nvSpPr>
        <p:spPr>
          <a:xfrm>
            <a:off x="5737956" y="4681109"/>
            <a:ext cx="1343638" cy="738664"/>
          </a:xfrm>
          <a:prstGeom prst="rect">
            <a:avLst/>
          </a:prstGeom>
          <a:noFill/>
        </p:spPr>
        <p:txBody>
          <a:bodyPr wrap="none" rtlCol="0">
            <a:spAutoFit/>
          </a:bodyPr>
          <a:lstStyle/>
          <a:p>
            <a:pPr algn="ctr"/>
            <a:r>
              <a:rPr lang="en-US" sz="1400" dirty="0">
                <a:solidFill>
                  <a:schemeClr val="tx1">
                    <a:lumMod val="85000"/>
                    <a:lumOff val="15000"/>
                  </a:schemeClr>
                </a:solidFill>
              </a:rPr>
              <a:t>~100% D</a:t>
            </a:r>
            <a:r>
              <a:rPr lang="en-US" sz="1400" dirty="0">
                <a:solidFill>
                  <a:schemeClr val="tx1">
                    <a:lumMod val="85000"/>
                    <a:lumOff val="15000"/>
                  </a:schemeClr>
                </a:solidFill>
                <a:cs typeface="Arial" panose="020B0604020202020204" pitchFamily="34" charset="0"/>
              </a:rPr>
              <a:t>Cd</a:t>
            </a:r>
          </a:p>
          <a:p>
            <a:pPr algn="ctr"/>
            <a:r>
              <a:rPr lang="en-US" sz="1400" dirty="0">
                <a:solidFill>
                  <a:schemeClr val="tx1">
                    <a:lumMod val="85000"/>
                    <a:lumOff val="15000"/>
                  </a:schemeClr>
                </a:solidFill>
              </a:rPr>
              <a:t>3 kg Cd/yr</a:t>
            </a:r>
          </a:p>
          <a:p>
            <a:pPr algn="ctr"/>
            <a:r>
              <a:rPr lang="en-US" sz="1400" dirty="0">
                <a:solidFill>
                  <a:schemeClr val="tx1">
                    <a:lumMod val="85000"/>
                    <a:lumOff val="15000"/>
                  </a:schemeClr>
                </a:solidFill>
              </a:rPr>
              <a:t>~0.1 mt Cd/life</a:t>
            </a:r>
          </a:p>
        </p:txBody>
      </p:sp>
      <p:sp>
        <p:nvSpPr>
          <p:cNvPr id="15" name="TextBox 14">
            <a:extLst>
              <a:ext uri="{FF2B5EF4-FFF2-40B4-BE49-F238E27FC236}">
                <a16:creationId xmlns:a16="http://schemas.microsoft.com/office/drawing/2014/main" id="{2570D792-284B-4E91-BC4E-AC71306D81EF}"/>
              </a:ext>
            </a:extLst>
          </p:cNvPr>
          <p:cNvSpPr txBox="1"/>
          <p:nvPr/>
        </p:nvSpPr>
        <p:spPr>
          <a:xfrm>
            <a:off x="1438920" y="2892484"/>
            <a:ext cx="605136" cy="369332"/>
          </a:xfrm>
          <a:prstGeom prst="rect">
            <a:avLst/>
          </a:prstGeom>
          <a:noFill/>
        </p:spPr>
        <p:txBody>
          <a:bodyPr wrap="square" rtlCol="0">
            <a:spAutoFit/>
          </a:bodyPr>
          <a:lstStyle/>
          <a:p>
            <a:r>
              <a:rPr lang="en-US" sz="1800" b="1" dirty="0">
                <a:solidFill>
                  <a:schemeClr val="bg2"/>
                </a:solidFill>
              </a:rPr>
              <a:t>Fe</a:t>
            </a:r>
          </a:p>
        </p:txBody>
      </p:sp>
      <p:sp>
        <p:nvSpPr>
          <p:cNvPr id="16" name="TextBox 15">
            <a:extLst>
              <a:ext uri="{FF2B5EF4-FFF2-40B4-BE49-F238E27FC236}">
                <a16:creationId xmlns:a16="http://schemas.microsoft.com/office/drawing/2014/main" id="{E77220EE-07E2-4EFB-9787-4742653B6D1C}"/>
              </a:ext>
            </a:extLst>
          </p:cNvPr>
          <p:cNvSpPr txBox="1"/>
          <p:nvPr/>
        </p:nvSpPr>
        <p:spPr>
          <a:xfrm>
            <a:off x="4802188" y="2892484"/>
            <a:ext cx="605136" cy="369332"/>
          </a:xfrm>
          <a:prstGeom prst="rect">
            <a:avLst/>
          </a:prstGeom>
          <a:noFill/>
        </p:spPr>
        <p:txBody>
          <a:bodyPr wrap="square" rtlCol="0">
            <a:spAutoFit/>
          </a:bodyPr>
          <a:lstStyle/>
          <a:p>
            <a:r>
              <a:rPr lang="en-US" sz="1800" b="1" dirty="0">
                <a:solidFill>
                  <a:schemeClr val="bg2"/>
                </a:solidFill>
              </a:rPr>
              <a:t>Zn</a:t>
            </a:r>
          </a:p>
        </p:txBody>
      </p:sp>
      <p:sp>
        <p:nvSpPr>
          <p:cNvPr id="17" name="TextBox 16">
            <a:extLst>
              <a:ext uri="{FF2B5EF4-FFF2-40B4-BE49-F238E27FC236}">
                <a16:creationId xmlns:a16="http://schemas.microsoft.com/office/drawing/2014/main" id="{0F3772DB-53B1-45D7-A3D6-3B04871419C4}"/>
              </a:ext>
            </a:extLst>
          </p:cNvPr>
          <p:cNvSpPr txBox="1"/>
          <p:nvPr/>
        </p:nvSpPr>
        <p:spPr>
          <a:xfrm>
            <a:off x="1545342" y="5350998"/>
            <a:ext cx="674423" cy="369332"/>
          </a:xfrm>
          <a:prstGeom prst="rect">
            <a:avLst/>
          </a:prstGeom>
          <a:noFill/>
        </p:spPr>
        <p:txBody>
          <a:bodyPr wrap="square" rtlCol="0">
            <a:spAutoFit/>
          </a:bodyPr>
          <a:lstStyle/>
          <a:p>
            <a:r>
              <a:rPr lang="en-US" sz="1800" b="1" dirty="0">
                <a:solidFill>
                  <a:schemeClr val="bg2"/>
                </a:solidFill>
              </a:rPr>
              <a:t>Pb</a:t>
            </a:r>
          </a:p>
        </p:txBody>
      </p:sp>
      <p:sp>
        <p:nvSpPr>
          <p:cNvPr id="18" name="TextBox 17">
            <a:extLst>
              <a:ext uri="{FF2B5EF4-FFF2-40B4-BE49-F238E27FC236}">
                <a16:creationId xmlns:a16="http://schemas.microsoft.com/office/drawing/2014/main" id="{63E39059-D30C-4156-A843-CB4FB400D7F3}"/>
              </a:ext>
            </a:extLst>
          </p:cNvPr>
          <p:cNvSpPr txBox="1"/>
          <p:nvPr/>
        </p:nvSpPr>
        <p:spPr>
          <a:xfrm>
            <a:off x="4790002" y="5350998"/>
            <a:ext cx="674423" cy="369332"/>
          </a:xfrm>
          <a:prstGeom prst="rect">
            <a:avLst/>
          </a:prstGeom>
          <a:noFill/>
        </p:spPr>
        <p:txBody>
          <a:bodyPr wrap="square" rtlCol="0">
            <a:spAutoFit/>
          </a:bodyPr>
          <a:lstStyle/>
          <a:p>
            <a:r>
              <a:rPr lang="en-US" sz="1800" b="1" dirty="0">
                <a:solidFill>
                  <a:schemeClr val="bg2"/>
                </a:solidFill>
              </a:rPr>
              <a:t>Cd</a:t>
            </a:r>
          </a:p>
        </p:txBody>
      </p:sp>
      <p:pic>
        <p:nvPicPr>
          <p:cNvPr id="22" name="Picture 21">
            <a:extLst>
              <a:ext uri="{FF2B5EF4-FFF2-40B4-BE49-F238E27FC236}">
                <a16:creationId xmlns:a16="http://schemas.microsoft.com/office/drawing/2014/main" id="{7012CFC3-E217-4D3B-B00E-8738DD4282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24" r="9054"/>
          <a:stretch/>
        </p:blipFill>
        <p:spPr>
          <a:xfrm rot="5400000">
            <a:off x="7124159" y="2156662"/>
            <a:ext cx="4552328" cy="2876489"/>
          </a:xfrm>
          <a:prstGeom prst="rect">
            <a:avLst/>
          </a:prstGeom>
        </p:spPr>
      </p:pic>
      <p:sp>
        <p:nvSpPr>
          <p:cNvPr id="23" name="Rectangle 22">
            <a:extLst>
              <a:ext uri="{FF2B5EF4-FFF2-40B4-BE49-F238E27FC236}">
                <a16:creationId xmlns:a16="http://schemas.microsoft.com/office/drawing/2014/main" id="{E72D6455-CF91-4855-A2E0-E185B4524381}"/>
              </a:ext>
            </a:extLst>
          </p:cNvPr>
          <p:cNvSpPr/>
          <p:nvPr/>
        </p:nvSpPr>
        <p:spPr>
          <a:xfrm>
            <a:off x="11271870" y="5571141"/>
            <a:ext cx="313705" cy="2983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481EE21B-6BE7-4D88-AA47-AF6FB4B65A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73909" y="6401110"/>
            <a:ext cx="1711666" cy="256032"/>
          </a:xfrm>
          <a:prstGeom prst="rect">
            <a:avLst/>
          </a:prstGeom>
        </p:spPr>
      </p:pic>
    </p:spTree>
    <p:extLst>
      <p:ext uri="{BB962C8B-B14F-4D97-AF65-F5344CB8AC3E}">
        <p14:creationId xmlns:p14="http://schemas.microsoft.com/office/powerpoint/2010/main" val="1118111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12191C93-89B0-424B-9C58-93C30214CEA7}"/>
              </a:ext>
            </a:extLst>
          </p:cNvPr>
          <p:cNvGrpSpPr>
            <a:grpSpLocks noChangeAspect="1"/>
          </p:cNvGrpSpPr>
          <p:nvPr/>
        </p:nvGrpSpPr>
        <p:grpSpPr>
          <a:xfrm>
            <a:off x="483314" y="1395404"/>
            <a:ext cx="6764489" cy="4822565"/>
            <a:chOff x="412514" y="303291"/>
            <a:chExt cx="8819708" cy="6400800"/>
          </a:xfrm>
        </p:grpSpPr>
        <p:pic>
          <p:nvPicPr>
            <p:cNvPr id="22" name="Picture 21">
              <a:extLst>
                <a:ext uri="{FF2B5EF4-FFF2-40B4-BE49-F238E27FC236}">
                  <a16:creationId xmlns:a16="http://schemas.microsoft.com/office/drawing/2014/main" id="{0237ACCB-E401-4C5E-972E-DCD449224C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2514" y="303291"/>
              <a:ext cx="4409854" cy="3200400"/>
            </a:xfrm>
            <a:prstGeom prst="rect">
              <a:avLst/>
            </a:prstGeom>
          </p:spPr>
        </p:pic>
        <p:pic>
          <p:nvPicPr>
            <p:cNvPr id="23" name="Picture 22">
              <a:extLst>
                <a:ext uri="{FF2B5EF4-FFF2-40B4-BE49-F238E27FC236}">
                  <a16:creationId xmlns:a16="http://schemas.microsoft.com/office/drawing/2014/main" id="{E2E7C550-D32F-4473-912C-6EE0BA344C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22368" y="303291"/>
              <a:ext cx="4409854" cy="3200400"/>
            </a:xfrm>
            <a:prstGeom prst="rect">
              <a:avLst/>
            </a:prstGeom>
          </p:spPr>
        </p:pic>
        <p:pic>
          <p:nvPicPr>
            <p:cNvPr id="24" name="Picture 23">
              <a:extLst>
                <a:ext uri="{FF2B5EF4-FFF2-40B4-BE49-F238E27FC236}">
                  <a16:creationId xmlns:a16="http://schemas.microsoft.com/office/drawing/2014/main" id="{74781682-55B5-4EE7-A943-24AC201D64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2514" y="3503691"/>
              <a:ext cx="4409854" cy="3200400"/>
            </a:xfrm>
            <a:prstGeom prst="rect">
              <a:avLst/>
            </a:prstGeom>
          </p:spPr>
        </p:pic>
        <p:pic>
          <p:nvPicPr>
            <p:cNvPr id="25" name="Picture 24">
              <a:extLst>
                <a:ext uri="{FF2B5EF4-FFF2-40B4-BE49-F238E27FC236}">
                  <a16:creationId xmlns:a16="http://schemas.microsoft.com/office/drawing/2014/main" id="{9D04B689-CB32-451F-8FFB-D34E7A591C2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22368" y="3503691"/>
              <a:ext cx="4409854" cy="3200400"/>
            </a:xfrm>
            <a:prstGeom prst="rect">
              <a:avLst/>
            </a:prstGeom>
          </p:spPr>
        </p:pic>
      </p:grpSp>
      <p:sp>
        <p:nvSpPr>
          <p:cNvPr id="4" name="Rectangle 3">
            <a:extLst>
              <a:ext uri="{FF2B5EF4-FFF2-40B4-BE49-F238E27FC236}">
                <a16:creationId xmlns:a16="http://schemas.microsoft.com/office/drawing/2014/main" id="{133E3B94-F752-414A-802C-C44459CB4117}"/>
              </a:ext>
            </a:extLst>
          </p:cNvPr>
          <p:cNvSpPr/>
          <p:nvPr/>
        </p:nvSpPr>
        <p:spPr>
          <a:xfrm>
            <a:off x="7621588" y="0"/>
            <a:ext cx="456723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F6DAD2-8571-4186-A4B2-EC444BAF2953}"/>
              </a:ext>
            </a:extLst>
          </p:cNvPr>
          <p:cNvSpPr>
            <a:spLocks noGrp="1"/>
          </p:cNvSpPr>
          <p:nvPr>
            <p:ph type="title"/>
          </p:nvPr>
        </p:nvSpPr>
        <p:spPr/>
        <p:txBody>
          <a:bodyPr/>
          <a:lstStyle/>
          <a:p>
            <a:r>
              <a:rPr lang="en-US" sz="2000" dirty="0"/>
              <a:t>Mayer Ranch PTS</a:t>
            </a:r>
            <a:br>
              <a:rPr lang="en-US" dirty="0"/>
            </a:br>
            <a:r>
              <a:rPr lang="en-US" dirty="0"/>
              <a:t>Other Metals</a:t>
            </a:r>
          </a:p>
        </p:txBody>
      </p:sp>
      <p:sp>
        <p:nvSpPr>
          <p:cNvPr id="3" name="Slide Number Placeholder 2">
            <a:extLst>
              <a:ext uri="{FF2B5EF4-FFF2-40B4-BE49-F238E27FC236}">
                <a16:creationId xmlns:a16="http://schemas.microsoft.com/office/drawing/2014/main" id="{656A3A6B-46CD-44B0-A3B1-83E2C954AD0B}"/>
              </a:ext>
            </a:extLst>
          </p:cNvPr>
          <p:cNvSpPr>
            <a:spLocks noGrp="1"/>
          </p:cNvSpPr>
          <p:nvPr>
            <p:ph type="sldNum" sz="quarter" idx="12"/>
          </p:nvPr>
        </p:nvSpPr>
        <p:spPr>
          <a:xfrm>
            <a:off x="577645" y="6235458"/>
            <a:ext cx="781674" cy="365125"/>
          </a:xfrm>
        </p:spPr>
        <p:txBody>
          <a:bodyPr/>
          <a:lstStyle/>
          <a:p>
            <a:fld id="{9B3E39EC-4BE2-4DEA-81C0-4ABC0AAB4AC0}" type="slidenum">
              <a:rPr lang="en-AU" smtClean="0"/>
              <a:pPr/>
              <a:t>56</a:t>
            </a:fld>
            <a:endParaRPr lang="en-AU" dirty="0"/>
          </a:p>
        </p:txBody>
      </p:sp>
      <p:sp>
        <p:nvSpPr>
          <p:cNvPr id="15" name="TextBox 14">
            <a:extLst>
              <a:ext uri="{FF2B5EF4-FFF2-40B4-BE49-F238E27FC236}">
                <a16:creationId xmlns:a16="http://schemas.microsoft.com/office/drawing/2014/main" id="{2570D792-284B-4E91-BC4E-AC71306D81EF}"/>
              </a:ext>
            </a:extLst>
          </p:cNvPr>
          <p:cNvSpPr txBox="1"/>
          <p:nvPr/>
        </p:nvSpPr>
        <p:spPr>
          <a:xfrm>
            <a:off x="1438920" y="2892484"/>
            <a:ext cx="605136" cy="369332"/>
          </a:xfrm>
          <a:prstGeom prst="rect">
            <a:avLst/>
          </a:prstGeom>
          <a:noFill/>
        </p:spPr>
        <p:txBody>
          <a:bodyPr wrap="square" rtlCol="0">
            <a:spAutoFit/>
          </a:bodyPr>
          <a:lstStyle/>
          <a:p>
            <a:r>
              <a:rPr lang="en-US" sz="1800" b="1" dirty="0">
                <a:solidFill>
                  <a:schemeClr val="bg2"/>
                </a:solidFill>
              </a:rPr>
              <a:t>As</a:t>
            </a:r>
          </a:p>
        </p:txBody>
      </p:sp>
      <p:sp>
        <p:nvSpPr>
          <p:cNvPr id="16" name="TextBox 15">
            <a:extLst>
              <a:ext uri="{FF2B5EF4-FFF2-40B4-BE49-F238E27FC236}">
                <a16:creationId xmlns:a16="http://schemas.microsoft.com/office/drawing/2014/main" id="{E77220EE-07E2-4EFB-9787-4742653B6D1C}"/>
              </a:ext>
            </a:extLst>
          </p:cNvPr>
          <p:cNvSpPr txBox="1"/>
          <p:nvPr/>
        </p:nvSpPr>
        <p:spPr>
          <a:xfrm>
            <a:off x="4802188" y="2892484"/>
            <a:ext cx="605136" cy="369332"/>
          </a:xfrm>
          <a:prstGeom prst="rect">
            <a:avLst/>
          </a:prstGeom>
          <a:noFill/>
        </p:spPr>
        <p:txBody>
          <a:bodyPr wrap="square" rtlCol="0">
            <a:spAutoFit/>
          </a:bodyPr>
          <a:lstStyle/>
          <a:p>
            <a:r>
              <a:rPr lang="en-US" sz="1800" b="1" dirty="0">
                <a:solidFill>
                  <a:schemeClr val="bg2"/>
                </a:solidFill>
              </a:rPr>
              <a:t>Co</a:t>
            </a:r>
          </a:p>
        </p:txBody>
      </p:sp>
      <p:sp>
        <p:nvSpPr>
          <p:cNvPr id="17" name="TextBox 16">
            <a:extLst>
              <a:ext uri="{FF2B5EF4-FFF2-40B4-BE49-F238E27FC236}">
                <a16:creationId xmlns:a16="http://schemas.microsoft.com/office/drawing/2014/main" id="{0F3772DB-53B1-45D7-A3D6-3B04871419C4}"/>
              </a:ext>
            </a:extLst>
          </p:cNvPr>
          <p:cNvSpPr txBox="1"/>
          <p:nvPr/>
        </p:nvSpPr>
        <p:spPr>
          <a:xfrm>
            <a:off x="1545342" y="5350998"/>
            <a:ext cx="674423" cy="369332"/>
          </a:xfrm>
          <a:prstGeom prst="rect">
            <a:avLst/>
          </a:prstGeom>
          <a:noFill/>
        </p:spPr>
        <p:txBody>
          <a:bodyPr wrap="square" rtlCol="0">
            <a:spAutoFit/>
          </a:bodyPr>
          <a:lstStyle/>
          <a:p>
            <a:r>
              <a:rPr lang="en-US" sz="1800" b="1" dirty="0">
                <a:solidFill>
                  <a:schemeClr val="bg2"/>
                </a:solidFill>
              </a:rPr>
              <a:t>Ni</a:t>
            </a:r>
          </a:p>
        </p:txBody>
      </p:sp>
      <p:sp>
        <p:nvSpPr>
          <p:cNvPr id="18" name="TextBox 17">
            <a:extLst>
              <a:ext uri="{FF2B5EF4-FFF2-40B4-BE49-F238E27FC236}">
                <a16:creationId xmlns:a16="http://schemas.microsoft.com/office/drawing/2014/main" id="{63E39059-D30C-4156-A843-CB4FB400D7F3}"/>
              </a:ext>
            </a:extLst>
          </p:cNvPr>
          <p:cNvSpPr txBox="1"/>
          <p:nvPr/>
        </p:nvSpPr>
        <p:spPr>
          <a:xfrm>
            <a:off x="4790002" y="5350998"/>
            <a:ext cx="674423" cy="369332"/>
          </a:xfrm>
          <a:prstGeom prst="rect">
            <a:avLst/>
          </a:prstGeom>
          <a:noFill/>
        </p:spPr>
        <p:txBody>
          <a:bodyPr wrap="square" rtlCol="0">
            <a:spAutoFit/>
          </a:bodyPr>
          <a:lstStyle/>
          <a:p>
            <a:r>
              <a:rPr lang="en-US" sz="1800" b="1" dirty="0">
                <a:solidFill>
                  <a:schemeClr val="bg2"/>
                </a:solidFill>
              </a:rPr>
              <a:t>Mn</a:t>
            </a:r>
          </a:p>
        </p:txBody>
      </p:sp>
      <p:sp>
        <p:nvSpPr>
          <p:cNvPr id="26" name="TextBox 25">
            <a:extLst>
              <a:ext uri="{FF2B5EF4-FFF2-40B4-BE49-F238E27FC236}">
                <a16:creationId xmlns:a16="http://schemas.microsoft.com/office/drawing/2014/main" id="{A9278442-4075-4219-A469-38EBFB0F2F98}"/>
              </a:ext>
            </a:extLst>
          </p:cNvPr>
          <p:cNvSpPr txBox="1"/>
          <p:nvPr/>
        </p:nvSpPr>
        <p:spPr>
          <a:xfrm>
            <a:off x="2380786" y="1960086"/>
            <a:ext cx="1314527" cy="738664"/>
          </a:xfrm>
          <a:prstGeom prst="rect">
            <a:avLst/>
          </a:prstGeom>
          <a:noFill/>
        </p:spPr>
        <p:txBody>
          <a:bodyPr wrap="none" rtlCol="0">
            <a:spAutoFit/>
          </a:bodyPr>
          <a:lstStyle/>
          <a:p>
            <a:pPr algn="ctr"/>
            <a:r>
              <a:rPr lang="en-US" sz="1400" dirty="0">
                <a:solidFill>
                  <a:schemeClr val="tx1">
                    <a:lumMod val="85000"/>
                    <a:lumOff val="15000"/>
                  </a:schemeClr>
                </a:solidFill>
              </a:rPr>
              <a:t>~100% </a:t>
            </a:r>
            <a:r>
              <a:rPr lang="en-US" sz="1400" dirty="0">
                <a:solidFill>
                  <a:schemeClr val="tx1">
                    <a:lumMod val="85000"/>
                    <a:lumOff val="15000"/>
                  </a:schemeClr>
                </a:solidFill>
                <a:latin typeface="Symbol" panose="05050102010706020507" pitchFamily="18" charset="2"/>
              </a:rPr>
              <a:t>D</a:t>
            </a:r>
            <a:r>
              <a:rPr lang="en-US" sz="1400" dirty="0">
                <a:solidFill>
                  <a:schemeClr val="tx1">
                    <a:lumMod val="85000"/>
                    <a:lumOff val="15000"/>
                  </a:schemeClr>
                </a:solidFill>
                <a:latin typeface="Arial" panose="020B0604020202020204" pitchFamily="34" charset="0"/>
                <a:cs typeface="Arial" panose="020B0604020202020204" pitchFamily="34" charset="0"/>
              </a:rPr>
              <a:t>As</a:t>
            </a:r>
          </a:p>
          <a:p>
            <a:pPr algn="ctr"/>
            <a:r>
              <a:rPr lang="en-US" sz="1400" dirty="0">
                <a:solidFill>
                  <a:schemeClr val="tx1">
                    <a:lumMod val="85000"/>
                    <a:lumOff val="15000"/>
                  </a:schemeClr>
                </a:solidFill>
              </a:rPr>
              <a:t>13 kg As/yr</a:t>
            </a:r>
          </a:p>
          <a:p>
            <a:pPr algn="ctr"/>
            <a:r>
              <a:rPr lang="en-US" sz="1400" dirty="0">
                <a:solidFill>
                  <a:schemeClr val="tx1">
                    <a:lumMod val="85000"/>
                    <a:lumOff val="15000"/>
                  </a:schemeClr>
                </a:solidFill>
              </a:rPr>
              <a:t>~0.3 mt As/life</a:t>
            </a:r>
          </a:p>
        </p:txBody>
      </p:sp>
      <p:sp>
        <p:nvSpPr>
          <p:cNvPr id="27" name="TextBox 26">
            <a:extLst>
              <a:ext uri="{FF2B5EF4-FFF2-40B4-BE49-F238E27FC236}">
                <a16:creationId xmlns:a16="http://schemas.microsoft.com/office/drawing/2014/main" id="{54146B16-AA2A-403E-8054-FA1C03D01FA4}"/>
              </a:ext>
            </a:extLst>
          </p:cNvPr>
          <p:cNvSpPr txBox="1"/>
          <p:nvPr/>
        </p:nvSpPr>
        <p:spPr>
          <a:xfrm>
            <a:off x="5776377" y="1972908"/>
            <a:ext cx="1343638" cy="738664"/>
          </a:xfrm>
          <a:prstGeom prst="rect">
            <a:avLst/>
          </a:prstGeom>
          <a:noFill/>
        </p:spPr>
        <p:txBody>
          <a:bodyPr wrap="none" rtlCol="0">
            <a:spAutoFit/>
          </a:bodyPr>
          <a:lstStyle/>
          <a:p>
            <a:pPr algn="ctr"/>
            <a:r>
              <a:rPr lang="en-US" sz="1400" dirty="0">
                <a:solidFill>
                  <a:schemeClr val="tx1">
                    <a:lumMod val="85000"/>
                    <a:lumOff val="15000"/>
                  </a:schemeClr>
                </a:solidFill>
              </a:rPr>
              <a:t>~100% </a:t>
            </a:r>
            <a:r>
              <a:rPr lang="en-US" sz="1400" dirty="0">
                <a:solidFill>
                  <a:schemeClr val="tx1">
                    <a:lumMod val="85000"/>
                    <a:lumOff val="15000"/>
                  </a:schemeClr>
                </a:solidFill>
                <a:latin typeface="Symbol" panose="05050102010706020507" pitchFamily="18" charset="2"/>
              </a:rPr>
              <a:t>D</a:t>
            </a:r>
            <a:r>
              <a:rPr lang="en-US" sz="1400" dirty="0">
                <a:solidFill>
                  <a:schemeClr val="tx1">
                    <a:lumMod val="85000"/>
                    <a:lumOff val="15000"/>
                  </a:schemeClr>
                </a:solidFill>
                <a:latin typeface="Arial" panose="020B0604020202020204" pitchFamily="34" charset="0"/>
                <a:cs typeface="Arial" panose="020B0604020202020204" pitchFamily="34" charset="0"/>
              </a:rPr>
              <a:t>Co</a:t>
            </a:r>
          </a:p>
          <a:p>
            <a:pPr algn="ctr"/>
            <a:r>
              <a:rPr lang="en-US" sz="1400" dirty="0">
                <a:solidFill>
                  <a:schemeClr val="tx1">
                    <a:lumMod val="85000"/>
                    <a:lumOff val="15000"/>
                  </a:schemeClr>
                </a:solidFill>
              </a:rPr>
              <a:t>11 kg Co/yr</a:t>
            </a:r>
          </a:p>
          <a:p>
            <a:pPr algn="ctr"/>
            <a:r>
              <a:rPr lang="en-US" sz="1400" dirty="0">
                <a:solidFill>
                  <a:schemeClr val="tx1">
                    <a:lumMod val="85000"/>
                    <a:lumOff val="15000"/>
                  </a:schemeClr>
                </a:solidFill>
              </a:rPr>
              <a:t>~0.2 mt Co/life</a:t>
            </a:r>
          </a:p>
        </p:txBody>
      </p:sp>
      <p:sp>
        <p:nvSpPr>
          <p:cNvPr id="28" name="TextBox 27">
            <a:extLst>
              <a:ext uri="{FF2B5EF4-FFF2-40B4-BE49-F238E27FC236}">
                <a16:creationId xmlns:a16="http://schemas.microsoft.com/office/drawing/2014/main" id="{9D852E92-CE4C-446D-99E6-490811F9E064}"/>
              </a:ext>
            </a:extLst>
          </p:cNvPr>
          <p:cNvSpPr txBox="1"/>
          <p:nvPr/>
        </p:nvSpPr>
        <p:spPr>
          <a:xfrm>
            <a:off x="2472634" y="3936759"/>
            <a:ext cx="1140057" cy="738664"/>
          </a:xfrm>
          <a:prstGeom prst="rect">
            <a:avLst/>
          </a:prstGeom>
          <a:noFill/>
        </p:spPr>
        <p:txBody>
          <a:bodyPr wrap="none" rtlCol="0">
            <a:spAutoFit/>
          </a:bodyPr>
          <a:lstStyle/>
          <a:p>
            <a:pPr algn="ctr"/>
            <a:r>
              <a:rPr lang="en-US" sz="1400" dirty="0">
                <a:solidFill>
                  <a:schemeClr val="tx1">
                    <a:lumMod val="85000"/>
                    <a:lumOff val="15000"/>
                  </a:schemeClr>
                </a:solidFill>
              </a:rPr>
              <a:t>95.5% </a:t>
            </a:r>
            <a:r>
              <a:rPr lang="en-US" sz="1400" dirty="0">
                <a:solidFill>
                  <a:schemeClr val="tx1">
                    <a:lumMod val="85000"/>
                    <a:lumOff val="15000"/>
                  </a:schemeClr>
                </a:solidFill>
                <a:latin typeface="Symbol" panose="05050102010706020507" pitchFamily="18" charset="2"/>
              </a:rPr>
              <a:t>D</a:t>
            </a:r>
            <a:r>
              <a:rPr lang="en-US" sz="1400" dirty="0">
                <a:solidFill>
                  <a:schemeClr val="tx1">
                    <a:lumMod val="85000"/>
                    <a:lumOff val="15000"/>
                  </a:schemeClr>
                </a:solidFill>
                <a:latin typeface="Arial" panose="020B0604020202020204" pitchFamily="34" charset="0"/>
                <a:cs typeface="Arial" panose="020B0604020202020204" pitchFamily="34" charset="0"/>
              </a:rPr>
              <a:t>Ni</a:t>
            </a:r>
          </a:p>
          <a:p>
            <a:pPr algn="ctr"/>
            <a:r>
              <a:rPr lang="en-US" sz="1400" dirty="0">
                <a:solidFill>
                  <a:schemeClr val="tx1">
                    <a:lumMod val="85000"/>
                    <a:lumOff val="15000"/>
                  </a:schemeClr>
                </a:solidFill>
              </a:rPr>
              <a:t>185 kg Ni/yr</a:t>
            </a:r>
          </a:p>
          <a:p>
            <a:pPr algn="ctr"/>
            <a:r>
              <a:rPr lang="en-US" sz="1400" dirty="0">
                <a:solidFill>
                  <a:schemeClr val="tx1">
                    <a:lumMod val="85000"/>
                    <a:lumOff val="15000"/>
                  </a:schemeClr>
                </a:solidFill>
              </a:rPr>
              <a:t>~4 mt Ni/life</a:t>
            </a:r>
          </a:p>
        </p:txBody>
      </p:sp>
      <p:pic>
        <p:nvPicPr>
          <p:cNvPr id="30" name="Picture 29">
            <a:extLst>
              <a:ext uri="{FF2B5EF4-FFF2-40B4-BE49-F238E27FC236}">
                <a16:creationId xmlns:a16="http://schemas.microsoft.com/office/drawing/2014/main" id="{CB675515-7EFC-47AE-9414-32D013F0967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24" r="9054"/>
          <a:stretch/>
        </p:blipFill>
        <p:spPr>
          <a:xfrm rot="5400000">
            <a:off x="7124159" y="2156662"/>
            <a:ext cx="4552328" cy="2876489"/>
          </a:xfrm>
          <a:prstGeom prst="rect">
            <a:avLst/>
          </a:prstGeom>
        </p:spPr>
      </p:pic>
      <p:sp>
        <p:nvSpPr>
          <p:cNvPr id="31" name="Rectangle 30">
            <a:extLst>
              <a:ext uri="{FF2B5EF4-FFF2-40B4-BE49-F238E27FC236}">
                <a16:creationId xmlns:a16="http://schemas.microsoft.com/office/drawing/2014/main" id="{BA3890EB-B613-4747-89C9-F0ADE86B8F1C}"/>
              </a:ext>
            </a:extLst>
          </p:cNvPr>
          <p:cNvSpPr/>
          <p:nvPr/>
        </p:nvSpPr>
        <p:spPr>
          <a:xfrm>
            <a:off x="11271870" y="5571141"/>
            <a:ext cx="313705" cy="2983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D39D181-A6F6-4286-9D7E-292F4EA437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73909" y="6401110"/>
            <a:ext cx="1711666" cy="256032"/>
          </a:xfrm>
          <a:prstGeom prst="rect">
            <a:avLst/>
          </a:prstGeom>
        </p:spPr>
      </p:pic>
      <p:sp>
        <p:nvSpPr>
          <p:cNvPr id="5" name="Rectangle 4">
            <a:extLst>
              <a:ext uri="{FF2B5EF4-FFF2-40B4-BE49-F238E27FC236}">
                <a16:creationId xmlns:a16="http://schemas.microsoft.com/office/drawing/2014/main" id="{1A65A2C0-3267-4988-9AF1-AC1EAF1F7D89}"/>
              </a:ext>
            </a:extLst>
          </p:cNvPr>
          <p:cNvSpPr/>
          <p:nvPr/>
        </p:nvSpPr>
        <p:spPr>
          <a:xfrm>
            <a:off x="6094412" y="4235636"/>
            <a:ext cx="805351" cy="4724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F7CE8D6-244E-4A01-9372-C73FE06BB154}"/>
              </a:ext>
            </a:extLst>
          </p:cNvPr>
          <p:cNvSpPr txBox="1"/>
          <p:nvPr/>
        </p:nvSpPr>
        <p:spPr>
          <a:xfrm>
            <a:off x="5906221" y="3936759"/>
            <a:ext cx="1213794" cy="738664"/>
          </a:xfrm>
          <a:prstGeom prst="rect">
            <a:avLst/>
          </a:prstGeom>
          <a:noFill/>
        </p:spPr>
        <p:txBody>
          <a:bodyPr wrap="none" rtlCol="0">
            <a:spAutoFit/>
          </a:bodyPr>
          <a:lstStyle/>
          <a:p>
            <a:pPr algn="ctr"/>
            <a:r>
              <a:rPr lang="en-US" sz="1400" dirty="0"/>
              <a:t>30.8% </a:t>
            </a:r>
            <a:r>
              <a:rPr lang="en-US" sz="1400" dirty="0">
                <a:latin typeface="Symbol" panose="05050102010706020507" pitchFamily="18" charset="2"/>
              </a:rPr>
              <a:t>D</a:t>
            </a:r>
            <a:r>
              <a:rPr lang="en-US" sz="1400" dirty="0">
                <a:latin typeface="Arial" panose="020B0604020202020204" pitchFamily="34" charset="0"/>
                <a:cs typeface="Arial" panose="020B0604020202020204" pitchFamily="34" charset="0"/>
              </a:rPr>
              <a:t>Mn</a:t>
            </a:r>
          </a:p>
          <a:p>
            <a:pPr algn="ctr"/>
            <a:r>
              <a:rPr lang="en-US" sz="1400" dirty="0"/>
              <a:t>96 kg Mn/yr</a:t>
            </a:r>
          </a:p>
          <a:p>
            <a:pPr algn="ctr"/>
            <a:r>
              <a:rPr lang="en-US" sz="1400" dirty="0"/>
              <a:t>~2 mt Mn/life</a:t>
            </a:r>
          </a:p>
        </p:txBody>
      </p:sp>
    </p:spTree>
    <p:extLst>
      <p:ext uri="{BB962C8B-B14F-4D97-AF65-F5344CB8AC3E}">
        <p14:creationId xmlns:p14="http://schemas.microsoft.com/office/powerpoint/2010/main" val="165827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5B453C44-6C72-4095-83FB-0A28961D6C2F}"/>
              </a:ext>
            </a:extLst>
          </p:cNvPr>
          <p:cNvGrpSpPr>
            <a:grpSpLocks noChangeAspect="1"/>
          </p:cNvGrpSpPr>
          <p:nvPr/>
        </p:nvGrpSpPr>
        <p:grpSpPr>
          <a:xfrm>
            <a:off x="519671" y="1359831"/>
            <a:ext cx="6720583" cy="4862435"/>
            <a:chOff x="227498" y="470473"/>
            <a:chExt cx="8819710" cy="6387527"/>
          </a:xfrm>
        </p:grpSpPr>
        <p:pic>
          <p:nvPicPr>
            <p:cNvPr id="31" name="Picture 30">
              <a:extLst>
                <a:ext uri="{FF2B5EF4-FFF2-40B4-BE49-F238E27FC236}">
                  <a16:creationId xmlns:a16="http://schemas.microsoft.com/office/drawing/2014/main" id="{2A0D98D5-987F-4B15-B90D-736845AC9F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498" y="470473"/>
              <a:ext cx="4409854" cy="3200400"/>
            </a:xfrm>
            <a:prstGeom prst="rect">
              <a:avLst/>
            </a:prstGeom>
          </p:spPr>
        </p:pic>
        <p:pic>
          <p:nvPicPr>
            <p:cNvPr id="32" name="Picture 31">
              <a:extLst>
                <a:ext uri="{FF2B5EF4-FFF2-40B4-BE49-F238E27FC236}">
                  <a16:creationId xmlns:a16="http://schemas.microsoft.com/office/drawing/2014/main" id="{9255C053-73B6-4701-99D6-1EA9C22B24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7353" y="470473"/>
              <a:ext cx="4409855" cy="3200400"/>
            </a:xfrm>
            <a:prstGeom prst="rect">
              <a:avLst/>
            </a:prstGeom>
          </p:spPr>
        </p:pic>
        <p:pic>
          <p:nvPicPr>
            <p:cNvPr id="33" name="Picture 32">
              <a:extLst>
                <a:ext uri="{FF2B5EF4-FFF2-40B4-BE49-F238E27FC236}">
                  <a16:creationId xmlns:a16="http://schemas.microsoft.com/office/drawing/2014/main" id="{BCF5AC7D-A1B2-4343-841C-15FC7355C4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7498" y="3657600"/>
              <a:ext cx="4409854" cy="3200400"/>
            </a:xfrm>
            <a:prstGeom prst="rect">
              <a:avLst/>
            </a:prstGeom>
          </p:spPr>
        </p:pic>
        <p:pic>
          <p:nvPicPr>
            <p:cNvPr id="34" name="Picture 33">
              <a:extLst>
                <a:ext uri="{FF2B5EF4-FFF2-40B4-BE49-F238E27FC236}">
                  <a16:creationId xmlns:a16="http://schemas.microsoft.com/office/drawing/2014/main" id="{C1DB71DB-CC3A-45CC-9B9D-FEB293B19D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37352" y="3657600"/>
              <a:ext cx="4409854" cy="3200400"/>
            </a:xfrm>
            <a:prstGeom prst="rect">
              <a:avLst/>
            </a:prstGeom>
          </p:spPr>
        </p:pic>
      </p:grpSp>
      <p:sp>
        <p:nvSpPr>
          <p:cNvPr id="4" name="Rectangle 3">
            <a:extLst>
              <a:ext uri="{FF2B5EF4-FFF2-40B4-BE49-F238E27FC236}">
                <a16:creationId xmlns:a16="http://schemas.microsoft.com/office/drawing/2014/main" id="{133E3B94-F752-414A-802C-C44459CB4117}"/>
              </a:ext>
            </a:extLst>
          </p:cNvPr>
          <p:cNvSpPr/>
          <p:nvPr/>
        </p:nvSpPr>
        <p:spPr>
          <a:xfrm>
            <a:off x="7621588" y="0"/>
            <a:ext cx="456723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D6ECE1F-5401-4E62-9A96-DDCCC1EBA38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24" r="9054"/>
          <a:stretch/>
        </p:blipFill>
        <p:spPr>
          <a:xfrm rot="5400000">
            <a:off x="7124159" y="2156662"/>
            <a:ext cx="4552328" cy="2876489"/>
          </a:xfrm>
          <a:prstGeom prst="rect">
            <a:avLst/>
          </a:prstGeom>
        </p:spPr>
      </p:pic>
      <p:sp>
        <p:nvSpPr>
          <p:cNvPr id="2" name="Title 1">
            <a:extLst>
              <a:ext uri="{FF2B5EF4-FFF2-40B4-BE49-F238E27FC236}">
                <a16:creationId xmlns:a16="http://schemas.microsoft.com/office/drawing/2014/main" id="{E8F6DAD2-8571-4186-A4B2-EC444BAF2953}"/>
              </a:ext>
            </a:extLst>
          </p:cNvPr>
          <p:cNvSpPr>
            <a:spLocks noGrp="1"/>
          </p:cNvSpPr>
          <p:nvPr>
            <p:ph type="title"/>
          </p:nvPr>
        </p:nvSpPr>
        <p:spPr/>
        <p:txBody>
          <a:bodyPr/>
          <a:lstStyle/>
          <a:p>
            <a:r>
              <a:rPr lang="en-US" sz="2000" dirty="0"/>
              <a:t>Mayer Ranch PTS</a:t>
            </a:r>
            <a:br>
              <a:rPr lang="en-US" dirty="0"/>
            </a:br>
            <a:r>
              <a:rPr lang="en-US" dirty="0"/>
              <a:t>Base Cations</a:t>
            </a:r>
          </a:p>
        </p:txBody>
      </p:sp>
      <p:sp>
        <p:nvSpPr>
          <p:cNvPr id="3" name="Slide Number Placeholder 2">
            <a:extLst>
              <a:ext uri="{FF2B5EF4-FFF2-40B4-BE49-F238E27FC236}">
                <a16:creationId xmlns:a16="http://schemas.microsoft.com/office/drawing/2014/main" id="{656A3A6B-46CD-44B0-A3B1-83E2C954AD0B}"/>
              </a:ext>
            </a:extLst>
          </p:cNvPr>
          <p:cNvSpPr>
            <a:spLocks noGrp="1"/>
          </p:cNvSpPr>
          <p:nvPr>
            <p:ph type="sldNum" sz="quarter" idx="12"/>
          </p:nvPr>
        </p:nvSpPr>
        <p:spPr>
          <a:xfrm>
            <a:off x="577645" y="6235458"/>
            <a:ext cx="781674" cy="365125"/>
          </a:xfrm>
        </p:spPr>
        <p:txBody>
          <a:bodyPr/>
          <a:lstStyle/>
          <a:p>
            <a:fld id="{9B3E39EC-4BE2-4DEA-81C0-4ABC0AAB4AC0}" type="slidenum">
              <a:rPr lang="en-AU" smtClean="0"/>
              <a:pPr/>
              <a:t>57</a:t>
            </a:fld>
            <a:endParaRPr lang="en-AU" dirty="0"/>
          </a:p>
        </p:txBody>
      </p:sp>
      <p:sp>
        <p:nvSpPr>
          <p:cNvPr id="15" name="TextBox 14">
            <a:extLst>
              <a:ext uri="{FF2B5EF4-FFF2-40B4-BE49-F238E27FC236}">
                <a16:creationId xmlns:a16="http://schemas.microsoft.com/office/drawing/2014/main" id="{2570D792-284B-4E91-BC4E-AC71306D81EF}"/>
              </a:ext>
            </a:extLst>
          </p:cNvPr>
          <p:cNvSpPr txBox="1"/>
          <p:nvPr/>
        </p:nvSpPr>
        <p:spPr>
          <a:xfrm>
            <a:off x="1438920" y="2892484"/>
            <a:ext cx="605136" cy="369332"/>
          </a:xfrm>
          <a:prstGeom prst="rect">
            <a:avLst/>
          </a:prstGeom>
          <a:noFill/>
        </p:spPr>
        <p:txBody>
          <a:bodyPr wrap="square" rtlCol="0">
            <a:spAutoFit/>
          </a:bodyPr>
          <a:lstStyle/>
          <a:p>
            <a:r>
              <a:rPr lang="en-US" sz="1800" b="1" dirty="0">
                <a:solidFill>
                  <a:schemeClr val="tx1">
                    <a:lumMod val="85000"/>
                    <a:lumOff val="15000"/>
                  </a:schemeClr>
                </a:solidFill>
              </a:rPr>
              <a:t>Ca</a:t>
            </a:r>
          </a:p>
        </p:txBody>
      </p:sp>
      <p:sp>
        <p:nvSpPr>
          <p:cNvPr id="16" name="TextBox 15">
            <a:extLst>
              <a:ext uri="{FF2B5EF4-FFF2-40B4-BE49-F238E27FC236}">
                <a16:creationId xmlns:a16="http://schemas.microsoft.com/office/drawing/2014/main" id="{E77220EE-07E2-4EFB-9787-4742653B6D1C}"/>
              </a:ext>
            </a:extLst>
          </p:cNvPr>
          <p:cNvSpPr txBox="1"/>
          <p:nvPr/>
        </p:nvSpPr>
        <p:spPr>
          <a:xfrm>
            <a:off x="4802188" y="2892484"/>
            <a:ext cx="605136" cy="369332"/>
          </a:xfrm>
          <a:prstGeom prst="rect">
            <a:avLst/>
          </a:prstGeom>
          <a:noFill/>
        </p:spPr>
        <p:txBody>
          <a:bodyPr wrap="square" rtlCol="0">
            <a:spAutoFit/>
          </a:bodyPr>
          <a:lstStyle/>
          <a:p>
            <a:r>
              <a:rPr lang="en-US" sz="1800" b="1" dirty="0">
                <a:solidFill>
                  <a:schemeClr val="tx1">
                    <a:lumMod val="85000"/>
                    <a:lumOff val="15000"/>
                  </a:schemeClr>
                </a:solidFill>
              </a:rPr>
              <a:t>Mg</a:t>
            </a:r>
          </a:p>
        </p:txBody>
      </p:sp>
      <p:sp>
        <p:nvSpPr>
          <p:cNvPr id="17" name="TextBox 16">
            <a:extLst>
              <a:ext uri="{FF2B5EF4-FFF2-40B4-BE49-F238E27FC236}">
                <a16:creationId xmlns:a16="http://schemas.microsoft.com/office/drawing/2014/main" id="{0F3772DB-53B1-45D7-A3D6-3B04871419C4}"/>
              </a:ext>
            </a:extLst>
          </p:cNvPr>
          <p:cNvSpPr txBox="1"/>
          <p:nvPr/>
        </p:nvSpPr>
        <p:spPr>
          <a:xfrm>
            <a:off x="1545342" y="5350998"/>
            <a:ext cx="674423" cy="369332"/>
          </a:xfrm>
          <a:prstGeom prst="rect">
            <a:avLst/>
          </a:prstGeom>
          <a:noFill/>
        </p:spPr>
        <p:txBody>
          <a:bodyPr wrap="square" rtlCol="0">
            <a:spAutoFit/>
          </a:bodyPr>
          <a:lstStyle/>
          <a:p>
            <a:r>
              <a:rPr lang="en-US" sz="1800" b="1" dirty="0">
                <a:solidFill>
                  <a:schemeClr val="tx1">
                    <a:lumMod val="85000"/>
                    <a:lumOff val="15000"/>
                  </a:schemeClr>
                </a:solidFill>
              </a:rPr>
              <a:t>Na</a:t>
            </a:r>
          </a:p>
        </p:txBody>
      </p:sp>
      <p:sp>
        <p:nvSpPr>
          <p:cNvPr id="18" name="TextBox 17">
            <a:extLst>
              <a:ext uri="{FF2B5EF4-FFF2-40B4-BE49-F238E27FC236}">
                <a16:creationId xmlns:a16="http://schemas.microsoft.com/office/drawing/2014/main" id="{63E39059-D30C-4156-A843-CB4FB400D7F3}"/>
              </a:ext>
            </a:extLst>
          </p:cNvPr>
          <p:cNvSpPr txBox="1"/>
          <p:nvPr/>
        </p:nvSpPr>
        <p:spPr>
          <a:xfrm>
            <a:off x="4790002" y="5350998"/>
            <a:ext cx="674423" cy="369332"/>
          </a:xfrm>
          <a:prstGeom prst="rect">
            <a:avLst/>
          </a:prstGeom>
          <a:noFill/>
        </p:spPr>
        <p:txBody>
          <a:bodyPr wrap="square" rtlCol="0">
            <a:spAutoFit/>
          </a:bodyPr>
          <a:lstStyle/>
          <a:p>
            <a:r>
              <a:rPr lang="en-US" sz="1800" b="1" dirty="0">
                <a:solidFill>
                  <a:schemeClr val="tx1">
                    <a:lumMod val="85000"/>
                    <a:lumOff val="15000"/>
                  </a:schemeClr>
                </a:solidFill>
              </a:rPr>
              <a:t>K</a:t>
            </a:r>
          </a:p>
        </p:txBody>
      </p:sp>
      <p:sp>
        <p:nvSpPr>
          <p:cNvPr id="21" name="Rectangle 20">
            <a:extLst>
              <a:ext uri="{FF2B5EF4-FFF2-40B4-BE49-F238E27FC236}">
                <a16:creationId xmlns:a16="http://schemas.microsoft.com/office/drawing/2014/main" id="{DF8F8739-6FFC-430F-8899-6D69855C8C62}"/>
              </a:ext>
            </a:extLst>
          </p:cNvPr>
          <p:cNvSpPr/>
          <p:nvPr/>
        </p:nvSpPr>
        <p:spPr>
          <a:xfrm>
            <a:off x="11271870" y="5571141"/>
            <a:ext cx="313705" cy="2983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ED86C408-E77C-44F4-8C42-6EF83D9F5117}"/>
              </a:ext>
            </a:extLst>
          </p:cNvPr>
          <p:cNvSpPr txBox="1"/>
          <p:nvPr/>
        </p:nvSpPr>
        <p:spPr>
          <a:xfrm>
            <a:off x="1700755" y="1318742"/>
            <a:ext cx="925253" cy="338554"/>
          </a:xfrm>
          <a:prstGeom prst="rect">
            <a:avLst/>
          </a:prstGeom>
          <a:noFill/>
        </p:spPr>
        <p:txBody>
          <a:bodyPr wrap="none" rtlCol="0">
            <a:spAutoFit/>
          </a:bodyPr>
          <a:lstStyle/>
          <a:p>
            <a:pPr algn="ctr"/>
            <a:r>
              <a:rPr lang="en-US" sz="1600" dirty="0"/>
              <a:t>3% </a:t>
            </a:r>
            <a:r>
              <a:rPr lang="en-US" sz="1600" dirty="0">
                <a:latin typeface="Symbol" panose="05050102010706020507" pitchFamily="18" charset="2"/>
              </a:rPr>
              <a:t>D</a:t>
            </a:r>
            <a:r>
              <a:rPr lang="en-US" sz="1600" dirty="0"/>
              <a:t>Ca</a:t>
            </a:r>
          </a:p>
        </p:txBody>
      </p:sp>
      <p:sp>
        <p:nvSpPr>
          <p:cNvPr id="36" name="TextBox 35">
            <a:extLst>
              <a:ext uri="{FF2B5EF4-FFF2-40B4-BE49-F238E27FC236}">
                <a16:creationId xmlns:a16="http://schemas.microsoft.com/office/drawing/2014/main" id="{FEE8F4F8-FFC4-45A4-98DA-0410C7D94602}"/>
              </a:ext>
            </a:extLst>
          </p:cNvPr>
          <p:cNvSpPr txBox="1"/>
          <p:nvPr/>
        </p:nvSpPr>
        <p:spPr>
          <a:xfrm>
            <a:off x="5505463" y="1221506"/>
            <a:ext cx="949299" cy="338554"/>
          </a:xfrm>
          <a:prstGeom prst="rect">
            <a:avLst/>
          </a:prstGeom>
          <a:noFill/>
        </p:spPr>
        <p:txBody>
          <a:bodyPr wrap="none" rtlCol="0">
            <a:spAutoFit/>
          </a:bodyPr>
          <a:lstStyle/>
          <a:p>
            <a:pPr algn="ctr"/>
            <a:r>
              <a:rPr lang="en-US" sz="1600" dirty="0"/>
              <a:t>6% </a:t>
            </a:r>
            <a:r>
              <a:rPr lang="en-US" sz="1600" dirty="0">
                <a:latin typeface="Symbol" panose="05050102010706020507" pitchFamily="18" charset="2"/>
              </a:rPr>
              <a:t>D</a:t>
            </a:r>
            <a:r>
              <a:rPr lang="en-US" sz="1600" dirty="0"/>
              <a:t>Mg</a:t>
            </a:r>
          </a:p>
        </p:txBody>
      </p:sp>
      <p:sp>
        <p:nvSpPr>
          <p:cNvPr id="37" name="TextBox 36">
            <a:extLst>
              <a:ext uri="{FF2B5EF4-FFF2-40B4-BE49-F238E27FC236}">
                <a16:creationId xmlns:a16="http://schemas.microsoft.com/office/drawing/2014/main" id="{0CAB6E00-2384-410B-A33B-217090DC748F}"/>
              </a:ext>
            </a:extLst>
          </p:cNvPr>
          <p:cNvSpPr txBox="1"/>
          <p:nvPr/>
        </p:nvSpPr>
        <p:spPr>
          <a:xfrm>
            <a:off x="1882553" y="3855558"/>
            <a:ext cx="925253" cy="338554"/>
          </a:xfrm>
          <a:prstGeom prst="rect">
            <a:avLst/>
          </a:prstGeom>
          <a:noFill/>
        </p:spPr>
        <p:txBody>
          <a:bodyPr wrap="none" rtlCol="0">
            <a:spAutoFit/>
          </a:bodyPr>
          <a:lstStyle/>
          <a:p>
            <a:pPr algn="ctr"/>
            <a:r>
              <a:rPr lang="en-US" sz="1600" dirty="0"/>
              <a:t>4% </a:t>
            </a:r>
            <a:r>
              <a:rPr lang="en-US" sz="1600" dirty="0">
                <a:latin typeface="Symbol" panose="05050102010706020507" pitchFamily="18" charset="2"/>
              </a:rPr>
              <a:t>D</a:t>
            </a:r>
            <a:r>
              <a:rPr lang="en-US" sz="1600" dirty="0"/>
              <a:t>Na</a:t>
            </a:r>
          </a:p>
        </p:txBody>
      </p:sp>
      <p:sp>
        <p:nvSpPr>
          <p:cNvPr id="38" name="TextBox 37">
            <a:extLst>
              <a:ext uri="{FF2B5EF4-FFF2-40B4-BE49-F238E27FC236}">
                <a16:creationId xmlns:a16="http://schemas.microsoft.com/office/drawing/2014/main" id="{EDFE3DFF-E6F7-4928-853D-B953E7960B02}"/>
              </a:ext>
            </a:extLst>
          </p:cNvPr>
          <p:cNvSpPr txBox="1"/>
          <p:nvPr/>
        </p:nvSpPr>
        <p:spPr>
          <a:xfrm>
            <a:off x="5505463" y="3855558"/>
            <a:ext cx="800219" cy="338554"/>
          </a:xfrm>
          <a:prstGeom prst="rect">
            <a:avLst/>
          </a:prstGeom>
          <a:noFill/>
        </p:spPr>
        <p:txBody>
          <a:bodyPr wrap="none" rtlCol="0">
            <a:spAutoFit/>
          </a:bodyPr>
          <a:lstStyle/>
          <a:p>
            <a:pPr algn="ctr"/>
            <a:r>
              <a:rPr lang="en-US" sz="1600" dirty="0"/>
              <a:t>5% </a:t>
            </a:r>
            <a:r>
              <a:rPr lang="en-US" sz="1600" dirty="0">
                <a:latin typeface="Symbol" panose="05050102010706020507" pitchFamily="18" charset="2"/>
              </a:rPr>
              <a:t>D</a:t>
            </a:r>
            <a:r>
              <a:rPr lang="en-US" sz="1600" dirty="0"/>
              <a:t>K</a:t>
            </a:r>
          </a:p>
        </p:txBody>
      </p:sp>
      <p:pic>
        <p:nvPicPr>
          <p:cNvPr id="22" name="Picture 21">
            <a:extLst>
              <a:ext uri="{FF2B5EF4-FFF2-40B4-BE49-F238E27FC236}">
                <a16:creationId xmlns:a16="http://schemas.microsoft.com/office/drawing/2014/main" id="{3710B7FC-32F8-47E7-B642-C7D63BF79F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73909" y="6401110"/>
            <a:ext cx="1711666" cy="256032"/>
          </a:xfrm>
          <a:prstGeom prst="rect">
            <a:avLst/>
          </a:prstGeom>
        </p:spPr>
      </p:pic>
    </p:spTree>
    <p:extLst>
      <p:ext uri="{BB962C8B-B14F-4D97-AF65-F5344CB8AC3E}">
        <p14:creationId xmlns:p14="http://schemas.microsoft.com/office/powerpoint/2010/main" val="1769541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01B31C4-8391-4D83-BDEE-17770690C8B6}"/>
              </a:ext>
            </a:extLst>
          </p:cNvPr>
          <p:cNvSpPr/>
          <p:nvPr/>
        </p:nvSpPr>
        <p:spPr>
          <a:xfrm>
            <a:off x="2" y="0"/>
            <a:ext cx="12188823" cy="14541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C825A2-69F3-4677-990D-F60284BD7202}"/>
              </a:ext>
            </a:extLst>
          </p:cNvPr>
          <p:cNvSpPr>
            <a:spLocks noGrp="1"/>
          </p:cNvSpPr>
          <p:nvPr>
            <p:ph type="title"/>
          </p:nvPr>
        </p:nvSpPr>
        <p:spPr/>
        <p:txBody>
          <a:bodyPr/>
          <a:lstStyle/>
          <a:p>
            <a:r>
              <a:rPr lang="en-US" sz="2000" dirty="0">
                <a:solidFill>
                  <a:schemeClr val="bg1"/>
                </a:solidFill>
              </a:rPr>
              <a:t>Mayer Ranch PTS</a:t>
            </a:r>
            <a:br>
              <a:rPr lang="en-US" dirty="0">
                <a:solidFill>
                  <a:schemeClr val="bg1"/>
                </a:solidFill>
              </a:rPr>
            </a:br>
            <a:r>
              <a:rPr lang="en-US" dirty="0" err="1">
                <a:solidFill>
                  <a:schemeClr val="bg1"/>
                </a:solidFill>
              </a:rPr>
              <a:t>BCR</a:t>
            </a:r>
            <a:r>
              <a:rPr lang="en-US" dirty="0">
                <a:solidFill>
                  <a:schemeClr val="bg1"/>
                </a:solidFill>
              </a:rPr>
              <a:t> Maintenance</a:t>
            </a:r>
          </a:p>
        </p:txBody>
      </p:sp>
      <p:sp>
        <p:nvSpPr>
          <p:cNvPr id="4" name="Content Placeholder 3">
            <a:extLst>
              <a:ext uri="{FF2B5EF4-FFF2-40B4-BE49-F238E27FC236}">
                <a16:creationId xmlns:a16="http://schemas.microsoft.com/office/drawing/2014/main" id="{75D18203-EA05-46D1-AF98-988A3B394562}"/>
              </a:ext>
            </a:extLst>
          </p:cNvPr>
          <p:cNvSpPr>
            <a:spLocks noGrp="1"/>
          </p:cNvSpPr>
          <p:nvPr>
            <p:ph sz="half" idx="1"/>
          </p:nvPr>
        </p:nvSpPr>
        <p:spPr>
          <a:xfrm>
            <a:off x="558656" y="1695451"/>
            <a:ext cx="4773623" cy="4641917"/>
          </a:xfrm>
        </p:spPr>
        <p:txBody>
          <a:bodyPr/>
          <a:lstStyle/>
          <a:p>
            <a:r>
              <a:rPr lang="en-US" dirty="0">
                <a:solidFill>
                  <a:schemeClr val="tx1">
                    <a:lumMod val="85000"/>
                    <a:lumOff val="15000"/>
                  </a:schemeClr>
                </a:solidFill>
              </a:rPr>
              <a:t>After 9 years of operation both </a:t>
            </a:r>
            <a:r>
              <a:rPr lang="en-US" dirty="0" err="1">
                <a:solidFill>
                  <a:schemeClr val="tx1">
                    <a:lumMod val="85000"/>
                    <a:lumOff val="15000"/>
                  </a:schemeClr>
                </a:solidFill>
              </a:rPr>
              <a:t>BCR</a:t>
            </a:r>
            <a:r>
              <a:rPr lang="en-US" dirty="0">
                <a:solidFill>
                  <a:schemeClr val="tx1">
                    <a:lumMod val="85000"/>
                    <a:lumOff val="15000"/>
                  </a:schemeClr>
                </a:solidFill>
              </a:rPr>
              <a:t> units showed significant decrease in permeability</a:t>
            </a:r>
          </a:p>
        </p:txBody>
      </p:sp>
      <p:sp>
        <p:nvSpPr>
          <p:cNvPr id="3" name="Slide Number Placeholder 2">
            <a:extLst>
              <a:ext uri="{FF2B5EF4-FFF2-40B4-BE49-F238E27FC236}">
                <a16:creationId xmlns:a16="http://schemas.microsoft.com/office/drawing/2014/main" id="{15FC1581-B6AC-4A79-BE9A-0035442DC77C}"/>
              </a:ext>
            </a:extLst>
          </p:cNvPr>
          <p:cNvSpPr>
            <a:spLocks noGrp="1"/>
          </p:cNvSpPr>
          <p:nvPr>
            <p:ph type="sldNum" sz="quarter" idx="12"/>
          </p:nvPr>
        </p:nvSpPr>
        <p:spPr/>
        <p:txBody>
          <a:bodyPr/>
          <a:lstStyle/>
          <a:p>
            <a:fld id="{9B3E39EC-4BE2-4DEA-81C0-4ABC0AAB4AC0}" type="slidenum">
              <a:rPr lang="en-AU" smtClean="0"/>
              <a:t>58</a:t>
            </a:fld>
            <a:endParaRPr lang="en-AU"/>
          </a:p>
        </p:txBody>
      </p:sp>
      <p:sp>
        <p:nvSpPr>
          <p:cNvPr id="5" name="object 2">
            <a:extLst>
              <a:ext uri="{FF2B5EF4-FFF2-40B4-BE49-F238E27FC236}">
                <a16:creationId xmlns:a16="http://schemas.microsoft.com/office/drawing/2014/main" id="{8A10D599-765E-4DB0-A45E-E43442C1147D}"/>
              </a:ext>
            </a:extLst>
          </p:cNvPr>
          <p:cNvSpPr/>
          <p:nvPr/>
        </p:nvSpPr>
        <p:spPr>
          <a:xfrm>
            <a:off x="558656" y="3220337"/>
            <a:ext cx="4773623" cy="2685163"/>
          </a:xfrm>
          <a:prstGeom prst="rect">
            <a:avLst/>
          </a:prstGeom>
          <a:blipFill>
            <a:blip r:embed="rId2" cstate="print"/>
            <a:stretch>
              <a:fillRect/>
            </a:stretch>
          </a:blipFill>
        </p:spPr>
        <p:txBody>
          <a:bodyPr wrap="square" lIns="0" tIns="0" rIns="0" bIns="0" rtlCol="0"/>
          <a:lstStyle/>
          <a:p>
            <a:endParaRPr/>
          </a:p>
        </p:txBody>
      </p:sp>
      <p:sp>
        <p:nvSpPr>
          <p:cNvPr id="6" name="object 2">
            <a:extLst>
              <a:ext uri="{FF2B5EF4-FFF2-40B4-BE49-F238E27FC236}">
                <a16:creationId xmlns:a16="http://schemas.microsoft.com/office/drawing/2014/main" id="{C4396BCC-A9D4-444B-A698-82B25C6F85CA}"/>
              </a:ext>
            </a:extLst>
          </p:cNvPr>
          <p:cNvSpPr/>
          <p:nvPr/>
        </p:nvSpPr>
        <p:spPr>
          <a:xfrm>
            <a:off x="6221413" y="3220337"/>
            <a:ext cx="4773623" cy="2685163"/>
          </a:xfrm>
          <a:prstGeom prst="rect">
            <a:avLst/>
          </a:prstGeom>
          <a:blipFill>
            <a:blip r:embed="rId3" cstate="print"/>
            <a:stretch>
              <a:fillRect/>
            </a:stretch>
          </a:blipFill>
        </p:spPr>
        <p:txBody>
          <a:bodyPr wrap="square" lIns="0" tIns="0" rIns="0" bIns="0" rtlCol="0"/>
          <a:lstStyle/>
          <a:p>
            <a:endParaRPr/>
          </a:p>
        </p:txBody>
      </p:sp>
      <p:sp>
        <p:nvSpPr>
          <p:cNvPr id="12" name="Content Placeholder 3">
            <a:extLst>
              <a:ext uri="{FF2B5EF4-FFF2-40B4-BE49-F238E27FC236}">
                <a16:creationId xmlns:a16="http://schemas.microsoft.com/office/drawing/2014/main" id="{5AD4F358-E781-4E16-A750-F1515E5139C0}"/>
              </a:ext>
            </a:extLst>
          </p:cNvPr>
          <p:cNvSpPr txBox="1">
            <a:spLocks/>
          </p:cNvSpPr>
          <p:nvPr/>
        </p:nvSpPr>
        <p:spPr>
          <a:xfrm>
            <a:off x="6189691" y="1695451"/>
            <a:ext cx="5219837" cy="4641917"/>
          </a:xfrm>
          <a:prstGeom prst="rect">
            <a:avLst/>
          </a:prstGeom>
        </p:spPr>
        <p:txBody>
          <a:bodyPr vert="horz" lIns="0" tIns="0" rIns="0" bIns="0" rtlCol="0">
            <a:noAutofit/>
          </a:bodyPr>
          <a:lstStyle>
            <a:lvl1pPr marL="287933" indent="-287933" algn="l" defTabSz="1218915" rtl="0" eaLnBrk="1" latinLnBrk="0" hangingPunct="1">
              <a:spcBef>
                <a:spcPts val="800"/>
              </a:spcBef>
              <a:spcAft>
                <a:spcPts val="0"/>
              </a:spcAft>
              <a:buClr>
                <a:schemeClr val="tx1">
                  <a:lumMod val="75000"/>
                  <a:lumOff val="25000"/>
                </a:schemeClr>
              </a:buClr>
              <a:buSzPct val="110000"/>
              <a:buFont typeface="Wingdings" panose="05000000000000000000" pitchFamily="2" charset="2"/>
              <a:buChar char="§"/>
              <a:defRPr sz="2399" kern="1200">
                <a:solidFill>
                  <a:schemeClr val="tx1"/>
                </a:solidFill>
                <a:latin typeface="Arial" pitchFamily="34" charset="0"/>
                <a:ea typeface="+mn-ea"/>
                <a:cs typeface="Arial" pitchFamily="34" charset="0"/>
              </a:defRPr>
            </a:lvl1pPr>
            <a:lvl2pPr marL="623855" indent="-287933" algn="l" defTabSz="1218915" rtl="0" eaLnBrk="1" latinLnBrk="0" hangingPunct="1">
              <a:spcBef>
                <a:spcPts val="800"/>
              </a:spcBef>
              <a:buClr>
                <a:schemeClr val="tx1"/>
              </a:buClr>
              <a:buFont typeface="Arial" panose="020B0604020202020204" pitchFamily="34" charset="0"/>
              <a:buChar char="‒"/>
              <a:defRPr sz="2399" kern="1200">
                <a:solidFill>
                  <a:schemeClr val="tx1"/>
                </a:solidFill>
                <a:latin typeface="Arial" pitchFamily="34" charset="0"/>
                <a:ea typeface="+mn-ea"/>
                <a:cs typeface="Arial" pitchFamily="34" charset="0"/>
              </a:defRPr>
            </a:lvl2pPr>
            <a:lvl3pPr marL="911787" indent="-239944" algn="l" defTabSz="1218915" rtl="0" eaLnBrk="1" latinLnBrk="0" hangingPunct="1">
              <a:spcBef>
                <a:spcPts val="800"/>
              </a:spcBef>
              <a:buClr>
                <a:srgbClr val="6C6F70"/>
              </a:buClr>
              <a:buFont typeface="Arial" pitchFamily="34" charset="0"/>
              <a:buChar char="•"/>
              <a:defRPr sz="2399" kern="1200">
                <a:solidFill>
                  <a:schemeClr val="tx1"/>
                </a:solidFill>
                <a:latin typeface="Arial" pitchFamily="34" charset="0"/>
                <a:ea typeface="+mn-ea"/>
                <a:cs typeface="Arial" pitchFamily="34" charset="0"/>
              </a:defRPr>
            </a:lvl3pPr>
            <a:lvl4pPr marL="1295697" indent="-304729" algn="l" defTabSz="1218915" rtl="0" eaLnBrk="1" latinLnBrk="0" hangingPunct="1">
              <a:spcBef>
                <a:spcPts val="800"/>
              </a:spcBef>
              <a:buClr>
                <a:srgbClr val="6C6F70"/>
              </a:buClr>
              <a:buFont typeface="Arial" pitchFamily="34" charset="0"/>
              <a:buChar char="–"/>
              <a:defRPr sz="2399" kern="1200">
                <a:solidFill>
                  <a:schemeClr val="tx1"/>
                </a:solidFill>
                <a:latin typeface="Arial" pitchFamily="34" charset="0"/>
                <a:ea typeface="+mn-ea"/>
                <a:cs typeface="Arial" pitchFamily="34" charset="0"/>
              </a:defRPr>
            </a:lvl4pPr>
            <a:lvl5pPr marL="1631619" indent="-304729" algn="l" defTabSz="1218915" rtl="0" eaLnBrk="1" latinLnBrk="0" hangingPunct="1">
              <a:spcBef>
                <a:spcPts val="800"/>
              </a:spcBef>
              <a:buClr>
                <a:srgbClr val="6C6F70"/>
              </a:buClr>
              <a:buSzPct val="67000"/>
              <a:buFont typeface="Arial" panose="020B0604020202020204" pitchFamily="34" charset="0"/>
              <a:buChar char="•"/>
              <a:defRPr sz="2399" kern="1200">
                <a:solidFill>
                  <a:schemeClr val="tx1"/>
                </a:solidFill>
                <a:latin typeface="Arial" pitchFamily="34" charset="0"/>
                <a:ea typeface="+mn-ea"/>
                <a:cs typeface="Arial" pitchFamily="34" charset="0"/>
              </a:defRPr>
            </a:lvl5pPr>
            <a:lvl6pPr marL="3352018" indent="-304729" algn="l" defTabSz="1218915"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399" kern="1200">
                <a:solidFill>
                  <a:schemeClr val="tx1"/>
                </a:solidFill>
                <a:latin typeface="+mn-lt"/>
                <a:ea typeface="+mn-ea"/>
                <a:cs typeface="+mn-cs"/>
              </a:defRPr>
            </a:lvl9pPr>
          </a:lstStyle>
          <a:p>
            <a:r>
              <a:rPr lang="en-US" dirty="0">
                <a:solidFill>
                  <a:schemeClr val="tx1">
                    <a:lumMod val="85000"/>
                    <a:lumOff val="15000"/>
                  </a:schemeClr>
                </a:solidFill>
              </a:rPr>
              <a:t>Both units drained and the substrate “flipped” in attempt to recovery the hydraulic properties</a:t>
            </a:r>
          </a:p>
          <a:p>
            <a:endParaRPr lang="en-US" dirty="0">
              <a:solidFill>
                <a:schemeClr val="tx1">
                  <a:lumMod val="85000"/>
                  <a:lumOff val="15000"/>
                </a:schemeClr>
              </a:solidFill>
            </a:endParaRPr>
          </a:p>
        </p:txBody>
      </p:sp>
    </p:spTree>
    <p:extLst>
      <p:ext uri="{BB962C8B-B14F-4D97-AF65-F5344CB8AC3E}">
        <p14:creationId xmlns:p14="http://schemas.microsoft.com/office/powerpoint/2010/main" val="1550714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A99CF36-F0CA-4956-A365-CD387BFF2B4D}"/>
              </a:ext>
            </a:extLst>
          </p:cNvPr>
          <p:cNvSpPr/>
          <p:nvPr/>
        </p:nvSpPr>
        <p:spPr>
          <a:xfrm>
            <a:off x="0" y="0"/>
            <a:ext cx="6987653"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1E0922-0673-428C-B593-3C238B13D84F}"/>
              </a:ext>
            </a:extLst>
          </p:cNvPr>
          <p:cNvSpPr>
            <a:spLocks noGrp="1"/>
          </p:cNvSpPr>
          <p:nvPr>
            <p:ph type="title"/>
          </p:nvPr>
        </p:nvSpPr>
        <p:spPr/>
        <p:txBody>
          <a:bodyPr/>
          <a:lstStyle/>
          <a:p>
            <a:r>
              <a:rPr lang="en-US" dirty="0">
                <a:solidFill>
                  <a:schemeClr val="bg1"/>
                </a:solidFill>
              </a:rPr>
              <a:t>Changes in Hydraulic Conductivity</a:t>
            </a:r>
          </a:p>
        </p:txBody>
      </p:sp>
      <p:sp>
        <p:nvSpPr>
          <p:cNvPr id="3" name="Slide Number Placeholder 2">
            <a:extLst>
              <a:ext uri="{FF2B5EF4-FFF2-40B4-BE49-F238E27FC236}">
                <a16:creationId xmlns:a16="http://schemas.microsoft.com/office/drawing/2014/main" id="{70DB92B2-59F2-4A0C-A238-83C0EE726804}"/>
              </a:ext>
            </a:extLst>
          </p:cNvPr>
          <p:cNvSpPr>
            <a:spLocks noGrp="1"/>
          </p:cNvSpPr>
          <p:nvPr>
            <p:ph type="sldNum" sz="quarter" idx="12"/>
          </p:nvPr>
        </p:nvSpPr>
        <p:spPr>
          <a:xfrm>
            <a:off x="577645" y="6232604"/>
            <a:ext cx="781674" cy="365125"/>
          </a:xfrm>
        </p:spPr>
        <p:txBody>
          <a:bodyPr/>
          <a:lstStyle/>
          <a:p>
            <a:fld id="{9B3E39EC-4BE2-4DEA-81C0-4ABC0AAB4AC0}" type="slidenum">
              <a:rPr lang="en-AU" smtClean="0">
                <a:solidFill>
                  <a:schemeClr val="bg1"/>
                </a:solidFill>
              </a:rPr>
              <a:pPr/>
              <a:t>59</a:t>
            </a:fld>
            <a:endParaRPr lang="en-AU">
              <a:solidFill>
                <a:schemeClr val="bg1"/>
              </a:solidFill>
            </a:endParaRPr>
          </a:p>
        </p:txBody>
      </p:sp>
      <p:sp>
        <p:nvSpPr>
          <p:cNvPr id="11" name="object 2">
            <a:extLst>
              <a:ext uri="{FF2B5EF4-FFF2-40B4-BE49-F238E27FC236}">
                <a16:creationId xmlns:a16="http://schemas.microsoft.com/office/drawing/2014/main" id="{B506CB30-71F9-421C-8313-B5CC5C730A94}"/>
              </a:ext>
            </a:extLst>
          </p:cNvPr>
          <p:cNvSpPr/>
          <p:nvPr/>
        </p:nvSpPr>
        <p:spPr>
          <a:xfrm>
            <a:off x="7358213" y="1434237"/>
            <a:ext cx="4234213" cy="2237781"/>
          </a:xfrm>
          <a:prstGeom prst="rect">
            <a:avLst/>
          </a:prstGeom>
          <a:blipFill>
            <a:blip r:embed="rId3" cstate="print"/>
            <a:stretch>
              <a:fillRect b="-6433"/>
            </a:stretch>
          </a:blipFill>
        </p:spPr>
        <p:txBody>
          <a:bodyPr wrap="square" lIns="0" tIns="0" rIns="0" bIns="0" rtlCol="0"/>
          <a:lstStyle/>
          <a:p>
            <a:endParaRPr dirty="0"/>
          </a:p>
        </p:txBody>
      </p:sp>
      <p:sp>
        <p:nvSpPr>
          <p:cNvPr id="12" name="object 2">
            <a:extLst>
              <a:ext uri="{FF2B5EF4-FFF2-40B4-BE49-F238E27FC236}">
                <a16:creationId xmlns:a16="http://schemas.microsoft.com/office/drawing/2014/main" id="{758ED848-C0B3-4DE3-BF2F-B8A1125C8003}"/>
              </a:ext>
            </a:extLst>
          </p:cNvPr>
          <p:cNvSpPr/>
          <p:nvPr/>
        </p:nvSpPr>
        <p:spPr>
          <a:xfrm>
            <a:off x="7358214" y="3845592"/>
            <a:ext cx="4234212" cy="2059908"/>
          </a:xfrm>
          <a:prstGeom prst="rect">
            <a:avLst/>
          </a:prstGeom>
          <a:blipFill>
            <a:blip r:embed="rId4" cstate="print"/>
            <a:stretch>
              <a:fillRect t="-8636" b="-6987"/>
            </a:stretch>
          </a:blipFill>
        </p:spPr>
        <p:txBody>
          <a:bodyPr wrap="square" lIns="0" tIns="0" rIns="0" bIns="0" rtlCol="0"/>
          <a:lstStyle/>
          <a:p>
            <a:endParaRPr dirty="0"/>
          </a:p>
        </p:txBody>
      </p:sp>
      <p:graphicFrame>
        <p:nvGraphicFramePr>
          <p:cNvPr id="13" name="object 5">
            <a:extLst>
              <a:ext uri="{FF2B5EF4-FFF2-40B4-BE49-F238E27FC236}">
                <a16:creationId xmlns:a16="http://schemas.microsoft.com/office/drawing/2014/main" id="{A25543D8-ECBA-4AFB-BD4D-4F71A6122F77}"/>
              </a:ext>
            </a:extLst>
          </p:cNvPr>
          <p:cNvGraphicFramePr>
            <a:graphicFrameLocks noGrp="1"/>
          </p:cNvGraphicFramePr>
          <p:nvPr>
            <p:extLst>
              <p:ext uri="{D42A27DB-BD31-4B8C-83A1-F6EECF244321}">
                <p14:modId xmlns:p14="http://schemas.microsoft.com/office/powerpoint/2010/main" val="1061328435"/>
              </p:ext>
            </p:extLst>
          </p:nvPr>
        </p:nvGraphicFramePr>
        <p:xfrm>
          <a:off x="577646" y="1413972"/>
          <a:ext cx="6142131" cy="4084569"/>
        </p:xfrm>
        <a:graphic>
          <a:graphicData uri="http://schemas.openxmlformats.org/drawingml/2006/table">
            <a:tbl>
              <a:tblPr firstRow="1" bandRow="1">
                <a:tableStyleId>{2D5ABB26-0587-4C30-8999-92F81FD0307C}</a:tableStyleId>
              </a:tblPr>
              <a:tblGrid>
                <a:gridCol w="3140501">
                  <a:extLst>
                    <a:ext uri="{9D8B030D-6E8A-4147-A177-3AD203B41FA5}">
                      <a16:colId xmlns:a16="http://schemas.microsoft.com/office/drawing/2014/main" val="20000"/>
                    </a:ext>
                  </a:extLst>
                </a:gridCol>
                <a:gridCol w="1315605">
                  <a:extLst>
                    <a:ext uri="{9D8B030D-6E8A-4147-A177-3AD203B41FA5}">
                      <a16:colId xmlns:a16="http://schemas.microsoft.com/office/drawing/2014/main" val="20001"/>
                    </a:ext>
                  </a:extLst>
                </a:gridCol>
                <a:gridCol w="1686025">
                  <a:extLst>
                    <a:ext uri="{9D8B030D-6E8A-4147-A177-3AD203B41FA5}">
                      <a16:colId xmlns:a16="http://schemas.microsoft.com/office/drawing/2014/main" val="20002"/>
                    </a:ext>
                  </a:extLst>
                </a:gridCol>
              </a:tblGrid>
              <a:tr h="280665">
                <a:tc gridSpan="3">
                  <a:txBody>
                    <a:bodyPr/>
                    <a:lstStyle/>
                    <a:p>
                      <a:pPr marL="4348163" indent="-115888">
                        <a:lnSpc>
                          <a:spcPct val="100000"/>
                        </a:lnSpc>
                        <a:spcBef>
                          <a:spcPts val="345"/>
                        </a:spcBef>
                      </a:pPr>
                      <a:r>
                        <a:rPr sz="1200" b="1" spc="-5" dirty="0">
                          <a:solidFill>
                            <a:schemeClr val="bg1"/>
                          </a:solidFill>
                          <a:latin typeface="+mn-lt"/>
                          <a:cs typeface="Tahoma"/>
                        </a:rPr>
                        <a:t>K</a:t>
                      </a:r>
                      <a:r>
                        <a:rPr sz="1200" b="1" spc="-10" dirty="0">
                          <a:solidFill>
                            <a:schemeClr val="bg1"/>
                          </a:solidFill>
                          <a:latin typeface="+mn-lt"/>
                          <a:cs typeface="Tahoma"/>
                        </a:rPr>
                        <a:t> </a:t>
                      </a:r>
                      <a:r>
                        <a:rPr sz="1200" b="1" spc="-5" dirty="0">
                          <a:solidFill>
                            <a:schemeClr val="bg1"/>
                          </a:solidFill>
                          <a:latin typeface="+mn-lt"/>
                          <a:cs typeface="Tahoma"/>
                        </a:rPr>
                        <a:t>(m/day)</a:t>
                      </a:r>
                      <a:endParaRPr sz="1200" dirty="0">
                        <a:solidFill>
                          <a:schemeClr val="bg1"/>
                        </a:solidFill>
                        <a:latin typeface="+mn-lt"/>
                        <a:cs typeface="Tahoma"/>
                      </a:endParaRPr>
                    </a:p>
                  </a:txBody>
                  <a:tcPr marL="0" marR="0" marT="36576" marB="36576">
                    <a:lnL>
                      <a:noFill/>
                    </a:lnL>
                    <a:lnR>
                      <a:noFill/>
                    </a:lnR>
                    <a:lnT w="12700">
                      <a:noFill/>
                      <a:prstDash val="solid"/>
                    </a:lnT>
                    <a:lnB>
                      <a:noFill/>
                    </a:lnB>
                    <a:lnTlToBr w="12700" cmpd="sng">
                      <a:noFill/>
                      <a:prstDash val="solid"/>
                    </a:lnTlToBr>
                    <a:lnBlToTr w="12700" cmpd="sng">
                      <a:noFill/>
                      <a:prstDash val="solid"/>
                    </a:lnBlToTr>
                    <a:no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303628">
                <a:tc>
                  <a:txBody>
                    <a:bodyPr/>
                    <a:lstStyle/>
                    <a:p>
                      <a:pPr>
                        <a:lnSpc>
                          <a:spcPct val="100000"/>
                        </a:lnSpc>
                      </a:pPr>
                      <a:endParaRPr sz="1800" dirty="0">
                        <a:solidFill>
                          <a:schemeClr val="tx1">
                            <a:lumMod val="85000"/>
                            <a:lumOff val="15000"/>
                          </a:schemeClr>
                        </a:solidFill>
                        <a:latin typeface="+mn-lt"/>
                        <a:cs typeface="Times New Roman"/>
                      </a:endParaRPr>
                    </a:p>
                  </a:txBody>
                  <a:tcPr marL="0" marR="0" marT="36576" marB="36576">
                    <a:lnT>
                      <a:noFill/>
                    </a:lnT>
                    <a:lnB w="12700">
                      <a:solidFill>
                        <a:srgbClr val="FFFFFF"/>
                      </a:solidFill>
                      <a:prstDash val="solid"/>
                    </a:lnB>
                    <a:solidFill>
                      <a:schemeClr val="bg1"/>
                    </a:solidFill>
                  </a:tcPr>
                </a:tc>
                <a:tc>
                  <a:txBody>
                    <a:bodyPr/>
                    <a:lstStyle/>
                    <a:p>
                      <a:pPr marR="176530" algn="ctr">
                        <a:lnSpc>
                          <a:spcPct val="100000"/>
                        </a:lnSpc>
                        <a:spcBef>
                          <a:spcPts val="350"/>
                        </a:spcBef>
                      </a:pPr>
                      <a:r>
                        <a:rPr lang="en-US" sz="1800" spc="-5" dirty="0">
                          <a:solidFill>
                            <a:schemeClr val="tx1">
                              <a:lumMod val="85000"/>
                              <a:lumOff val="15000"/>
                            </a:schemeClr>
                          </a:solidFill>
                          <a:latin typeface="+mn-lt"/>
                          <a:cs typeface="Tahoma"/>
                        </a:rPr>
                        <a:t>North </a:t>
                      </a:r>
                      <a:r>
                        <a:rPr lang="en-US" sz="1800" spc="-5" dirty="0" err="1">
                          <a:solidFill>
                            <a:schemeClr val="tx1">
                              <a:lumMod val="85000"/>
                              <a:lumOff val="15000"/>
                            </a:schemeClr>
                          </a:solidFill>
                          <a:latin typeface="+mn-lt"/>
                          <a:cs typeface="Tahoma"/>
                        </a:rPr>
                        <a:t>BCR</a:t>
                      </a:r>
                      <a:endParaRPr sz="1800" dirty="0">
                        <a:solidFill>
                          <a:schemeClr val="tx1">
                            <a:lumMod val="85000"/>
                            <a:lumOff val="15000"/>
                          </a:schemeClr>
                        </a:solidFill>
                        <a:latin typeface="+mn-lt"/>
                        <a:cs typeface="Tahoma"/>
                      </a:endParaRPr>
                    </a:p>
                  </a:txBody>
                  <a:tcPr marL="0" marR="0" marT="36576" marB="36576">
                    <a:lnT>
                      <a:noFill/>
                    </a:lnT>
                    <a:lnB w="12700">
                      <a:solidFill>
                        <a:srgbClr val="FFFFFF"/>
                      </a:solidFill>
                      <a:prstDash val="solid"/>
                    </a:lnB>
                    <a:solidFill>
                      <a:schemeClr val="bg1"/>
                    </a:solidFill>
                  </a:tcPr>
                </a:tc>
                <a:tc>
                  <a:txBody>
                    <a:bodyPr/>
                    <a:lstStyle/>
                    <a:p>
                      <a:pPr marL="16510" algn="ctr">
                        <a:lnSpc>
                          <a:spcPct val="100000"/>
                        </a:lnSpc>
                        <a:spcBef>
                          <a:spcPts val="350"/>
                        </a:spcBef>
                      </a:pPr>
                      <a:r>
                        <a:rPr lang="en-US" sz="1800" spc="-5" dirty="0">
                          <a:solidFill>
                            <a:schemeClr val="tx1">
                              <a:lumMod val="85000"/>
                              <a:lumOff val="15000"/>
                            </a:schemeClr>
                          </a:solidFill>
                          <a:latin typeface="+mn-lt"/>
                          <a:cs typeface="Tahoma"/>
                        </a:rPr>
                        <a:t>South </a:t>
                      </a:r>
                      <a:r>
                        <a:rPr lang="en-US" sz="1800" spc="-5" dirty="0" err="1">
                          <a:solidFill>
                            <a:schemeClr val="tx1">
                              <a:lumMod val="85000"/>
                              <a:lumOff val="15000"/>
                            </a:schemeClr>
                          </a:solidFill>
                          <a:latin typeface="+mn-lt"/>
                          <a:cs typeface="Tahoma"/>
                        </a:rPr>
                        <a:t>BCR</a:t>
                      </a:r>
                      <a:endParaRPr sz="1800" dirty="0">
                        <a:solidFill>
                          <a:schemeClr val="tx1">
                            <a:lumMod val="85000"/>
                            <a:lumOff val="15000"/>
                          </a:schemeClr>
                        </a:solidFill>
                        <a:latin typeface="+mn-lt"/>
                        <a:cs typeface="Tahoma"/>
                      </a:endParaRPr>
                    </a:p>
                  </a:txBody>
                  <a:tcPr marL="0" marR="0" marT="36576" marB="36576">
                    <a:lnT>
                      <a:noFill/>
                    </a:lnT>
                    <a:lnB w="12700">
                      <a:solidFill>
                        <a:srgbClr val="FFFFFF"/>
                      </a:solidFill>
                      <a:prstDash val="solid"/>
                    </a:lnB>
                    <a:solidFill>
                      <a:schemeClr val="bg1"/>
                    </a:solidFill>
                  </a:tcPr>
                </a:tc>
                <a:extLst>
                  <a:ext uri="{0D108BD9-81ED-4DB2-BD59-A6C34878D82A}">
                    <a16:rowId xmlns:a16="http://schemas.microsoft.com/office/drawing/2014/main" val="10001"/>
                  </a:ext>
                </a:extLst>
              </a:tr>
              <a:tr h="335589">
                <a:tc>
                  <a:txBody>
                    <a:bodyPr/>
                    <a:lstStyle/>
                    <a:p>
                      <a:pPr marL="91440">
                        <a:lnSpc>
                          <a:spcPct val="100000"/>
                        </a:lnSpc>
                        <a:spcBef>
                          <a:spcPts val="345"/>
                        </a:spcBef>
                      </a:pPr>
                      <a:r>
                        <a:rPr sz="1800" b="1" spc="-5" dirty="0">
                          <a:solidFill>
                            <a:schemeClr val="bg1"/>
                          </a:solidFill>
                          <a:latin typeface="+mn-lt"/>
                          <a:cs typeface="Tahoma"/>
                        </a:rPr>
                        <a:t>2008</a:t>
                      </a:r>
                      <a:r>
                        <a:rPr sz="1800" b="1" spc="0" dirty="0">
                          <a:solidFill>
                            <a:schemeClr val="bg1"/>
                          </a:solidFill>
                          <a:latin typeface="+mn-lt"/>
                          <a:cs typeface="Tahoma"/>
                        </a:rPr>
                        <a:t> </a:t>
                      </a:r>
                      <a:r>
                        <a:rPr sz="1800" b="1" spc="-5" dirty="0">
                          <a:solidFill>
                            <a:schemeClr val="bg1"/>
                          </a:solidFill>
                          <a:latin typeface="+mn-lt"/>
                          <a:cs typeface="Tahoma"/>
                        </a:rPr>
                        <a:t>(pre-construction)</a:t>
                      </a:r>
                      <a:endParaRPr sz="1800" b="1" dirty="0">
                        <a:solidFill>
                          <a:schemeClr val="bg1"/>
                        </a:solidFill>
                        <a:latin typeface="+mn-lt"/>
                        <a:cs typeface="Tahoma"/>
                      </a:endParaRPr>
                    </a:p>
                  </a:txBody>
                  <a:tcPr marL="0" marR="0" marT="54864" marB="54864">
                    <a:lnT w="12700">
                      <a:solidFill>
                        <a:srgbClr val="FFFFFF"/>
                      </a:solidFill>
                      <a:prstDash val="solid"/>
                    </a:lnT>
                    <a:solidFill>
                      <a:schemeClr val="tx1">
                        <a:lumMod val="85000"/>
                        <a:lumOff val="15000"/>
                      </a:schemeClr>
                    </a:solidFill>
                  </a:tcPr>
                </a:tc>
                <a:tc>
                  <a:txBody>
                    <a:bodyPr/>
                    <a:lstStyle/>
                    <a:p>
                      <a:pPr>
                        <a:lnSpc>
                          <a:spcPct val="100000"/>
                        </a:lnSpc>
                      </a:pPr>
                      <a:endParaRPr sz="1800" dirty="0">
                        <a:solidFill>
                          <a:schemeClr val="bg1"/>
                        </a:solidFill>
                        <a:latin typeface="+mn-lt"/>
                        <a:cs typeface="Times New Roman"/>
                      </a:endParaRPr>
                    </a:p>
                  </a:txBody>
                  <a:tcPr marL="0" marR="0" marT="54864" marB="54864">
                    <a:lnT w="12700">
                      <a:solidFill>
                        <a:srgbClr val="FFFFFF"/>
                      </a:solidFill>
                      <a:prstDash val="solid"/>
                    </a:lnT>
                    <a:solidFill>
                      <a:schemeClr val="tx1">
                        <a:lumMod val="85000"/>
                        <a:lumOff val="15000"/>
                      </a:schemeClr>
                    </a:solidFill>
                  </a:tcPr>
                </a:tc>
                <a:tc>
                  <a:txBody>
                    <a:bodyPr/>
                    <a:lstStyle/>
                    <a:p>
                      <a:pPr>
                        <a:lnSpc>
                          <a:spcPct val="100000"/>
                        </a:lnSpc>
                      </a:pPr>
                      <a:endParaRPr sz="1800" dirty="0">
                        <a:solidFill>
                          <a:schemeClr val="bg1"/>
                        </a:solidFill>
                        <a:latin typeface="+mn-lt"/>
                        <a:cs typeface="Times New Roman"/>
                      </a:endParaRPr>
                    </a:p>
                  </a:txBody>
                  <a:tcPr marL="0" marR="0" marT="54864" marB="54864">
                    <a:lnT w="12700">
                      <a:solidFill>
                        <a:srgbClr val="FFFFFF"/>
                      </a:solidFill>
                      <a:prstDash val="solid"/>
                    </a:lnT>
                    <a:solidFill>
                      <a:schemeClr val="tx1">
                        <a:lumMod val="85000"/>
                        <a:lumOff val="15000"/>
                      </a:schemeClr>
                    </a:solidFill>
                  </a:tcPr>
                </a:tc>
                <a:extLst>
                  <a:ext uri="{0D108BD9-81ED-4DB2-BD59-A6C34878D82A}">
                    <a16:rowId xmlns:a16="http://schemas.microsoft.com/office/drawing/2014/main" val="10002"/>
                  </a:ext>
                </a:extLst>
              </a:tr>
              <a:tr h="335589">
                <a:tc>
                  <a:txBody>
                    <a:bodyPr/>
                    <a:lstStyle/>
                    <a:p>
                      <a:pPr marR="574675" algn="r">
                        <a:lnSpc>
                          <a:spcPct val="100000"/>
                        </a:lnSpc>
                        <a:spcBef>
                          <a:spcPts val="350"/>
                        </a:spcBef>
                      </a:pPr>
                      <a:r>
                        <a:rPr sz="1800" spc="-15" dirty="0">
                          <a:solidFill>
                            <a:schemeClr val="bg1"/>
                          </a:solidFill>
                          <a:latin typeface="+mn-lt"/>
                          <a:cs typeface="Tahoma"/>
                        </a:rPr>
                        <a:t>Laboratory-Falling</a:t>
                      </a:r>
                      <a:r>
                        <a:rPr sz="1800" spc="-40" dirty="0">
                          <a:solidFill>
                            <a:schemeClr val="bg1"/>
                          </a:solidFill>
                          <a:latin typeface="+mn-lt"/>
                          <a:cs typeface="Tahoma"/>
                        </a:rPr>
                        <a:t> </a:t>
                      </a:r>
                      <a:r>
                        <a:rPr sz="1800" spc="-5" dirty="0">
                          <a:solidFill>
                            <a:schemeClr val="bg1"/>
                          </a:solidFill>
                          <a:latin typeface="+mn-lt"/>
                          <a:cs typeface="Tahoma"/>
                        </a:rPr>
                        <a:t>Head</a:t>
                      </a:r>
                      <a:endParaRPr sz="1800" dirty="0">
                        <a:solidFill>
                          <a:schemeClr val="bg1"/>
                        </a:solidFill>
                        <a:latin typeface="+mn-lt"/>
                        <a:cs typeface="Tahoma"/>
                      </a:endParaRPr>
                    </a:p>
                  </a:txBody>
                  <a:tcPr marL="0" marR="0" marT="54864" marB="54864">
                    <a:lnB w="9525" cap="flat" cmpd="sng" algn="ctr">
                      <a:solidFill>
                        <a:schemeClr val="bg1"/>
                      </a:solidFill>
                      <a:prstDash val="solid"/>
                      <a:round/>
                      <a:headEnd type="none" w="med" len="med"/>
                      <a:tailEnd type="none" w="med" len="med"/>
                    </a:lnB>
                    <a:solidFill>
                      <a:schemeClr val="tx1">
                        <a:lumMod val="85000"/>
                        <a:lumOff val="15000"/>
                      </a:schemeClr>
                    </a:solidFill>
                  </a:tcPr>
                </a:tc>
                <a:tc>
                  <a:txBody>
                    <a:bodyPr/>
                    <a:lstStyle/>
                    <a:p>
                      <a:pPr marR="178435" algn="ctr">
                        <a:lnSpc>
                          <a:spcPct val="100000"/>
                        </a:lnSpc>
                        <a:spcBef>
                          <a:spcPts val="350"/>
                        </a:spcBef>
                      </a:pPr>
                      <a:r>
                        <a:rPr sz="1800" spc="-25" dirty="0">
                          <a:solidFill>
                            <a:schemeClr val="bg1"/>
                          </a:solidFill>
                          <a:latin typeface="+mn-lt"/>
                          <a:cs typeface="Tahoma"/>
                        </a:rPr>
                        <a:t>4.77</a:t>
                      </a:r>
                      <a:endParaRPr sz="1800" dirty="0">
                        <a:solidFill>
                          <a:schemeClr val="bg1"/>
                        </a:solidFill>
                        <a:latin typeface="+mn-lt"/>
                        <a:cs typeface="Tahoma"/>
                      </a:endParaRPr>
                    </a:p>
                  </a:txBody>
                  <a:tcPr marL="0" marR="0" marT="54864" marB="54864">
                    <a:lnB w="9525" cap="flat" cmpd="sng" algn="ctr">
                      <a:solidFill>
                        <a:schemeClr val="bg1"/>
                      </a:solidFill>
                      <a:prstDash val="solid"/>
                      <a:round/>
                      <a:headEnd type="none" w="med" len="med"/>
                      <a:tailEnd type="none" w="med" len="med"/>
                    </a:lnB>
                    <a:solidFill>
                      <a:schemeClr val="tx1">
                        <a:lumMod val="85000"/>
                        <a:lumOff val="15000"/>
                      </a:schemeClr>
                    </a:solidFill>
                  </a:tcPr>
                </a:tc>
                <a:tc>
                  <a:txBody>
                    <a:bodyPr/>
                    <a:lstStyle/>
                    <a:p>
                      <a:pPr marL="16510" algn="ctr">
                        <a:lnSpc>
                          <a:spcPct val="100000"/>
                        </a:lnSpc>
                        <a:spcBef>
                          <a:spcPts val="350"/>
                        </a:spcBef>
                      </a:pPr>
                      <a:r>
                        <a:rPr sz="1800" spc="-25" dirty="0">
                          <a:solidFill>
                            <a:schemeClr val="bg1"/>
                          </a:solidFill>
                          <a:latin typeface="+mn-lt"/>
                          <a:cs typeface="Tahoma"/>
                        </a:rPr>
                        <a:t>4.77</a:t>
                      </a:r>
                      <a:endParaRPr sz="1800" dirty="0">
                        <a:solidFill>
                          <a:schemeClr val="bg1"/>
                        </a:solidFill>
                        <a:latin typeface="+mn-lt"/>
                        <a:cs typeface="Tahoma"/>
                      </a:endParaRPr>
                    </a:p>
                  </a:txBody>
                  <a:tcPr marL="0" marR="0" marT="54864" marB="54864">
                    <a:lnB w="9525" cap="flat" cmpd="sng" algn="ctr">
                      <a:solidFill>
                        <a:schemeClr val="bg1"/>
                      </a:solidFill>
                      <a:prstDash val="solid"/>
                      <a:round/>
                      <a:headEnd type="none" w="med" len="med"/>
                      <a:tailEnd type="none" w="med" len="med"/>
                    </a:lnB>
                    <a:solidFill>
                      <a:schemeClr val="tx1">
                        <a:lumMod val="85000"/>
                        <a:lumOff val="15000"/>
                      </a:schemeClr>
                    </a:solidFill>
                  </a:tcPr>
                </a:tc>
                <a:extLst>
                  <a:ext uri="{0D108BD9-81ED-4DB2-BD59-A6C34878D82A}">
                    <a16:rowId xmlns:a16="http://schemas.microsoft.com/office/drawing/2014/main" val="10003"/>
                  </a:ext>
                </a:extLst>
              </a:tr>
              <a:tr h="335589">
                <a:tc>
                  <a:txBody>
                    <a:bodyPr/>
                    <a:lstStyle/>
                    <a:p>
                      <a:pPr marL="90805">
                        <a:lnSpc>
                          <a:spcPct val="100000"/>
                        </a:lnSpc>
                        <a:spcBef>
                          <a:spcPts val="350"/>
                        </a:spcBef>
                      </a:pPr>
                      <a:r>
                        <a:rPr sz="1800" b="1" spc="-5" dirty="0">
                          <a:solidFill>
                            <a:schemeClr val="bg1"/>
                          </a:solidFill>
                          <a:latin typeface="+mn-lt"/>
                          <a:cs typeface="Tahoma"/>
                        </a:rPr>
                        <a:t>2016 </a:t>
                      </a:r>
                      <a:r>
                        <a:rPr sz="1800" b="1" spc="-15" dirty="0">
                          <a:solidFill>
                            <a:schemeClr val="bg1"/>
                          </a:solidFill>
                          <a:latin typeface="+mn-lt"/>
                          <a:cs typeface="Tahoma"/>
                        </a:rPr>
                        <a:t>(8-years</a:t>
                      </a:r>
                      <a:r>
                        <a:rPr sz="1800" b="1" spc="30" dirty="0">
                          <a:solidFill>
                            <a:schemeClr val="bg1"/>
                          </a:solidFill>
                          <a:latin typeface="+mn-lt"/>
                          <a:cs typeface="Tahoma"/>
                        </a:rPr>
                        <a:t> </a:t>
                      </a:r>
                      <a:r>
                        <a:rPr sz="1800" b="1" spc="-10" dirty="0">
                          <a:solidFill>
                            <a:schemeClr val="bg1"/>
                          </a:solidFill>
                          <a:latin typeface="+mn-lt"/>
                          <a:cs typeface="Tahoma"/>
                        </a:rPr>
                        <a:t>operation)</a:t>
                      </a:r>
                      <a:endParaRPr sz="1800" b="1" dirty="0">
                        <a:solidFill>
                          <a:schemeClr val="bg1"/>
                        </a:solidFill>
                        <a:latin typeface="+mn-lt"/>
                        <a:cs typeface="Tahoma"/>
                      </a:endParaRPr>
                    </a:p>
                  </a:txBody>
                  <a:tcPr marL="0" marR="0" marT="54864" marB="54864">
                    <a:lnT w="9525" cap="flat" cmpd="sng" algn="ctr">
                      <a:solidFill>
                        <a:schemeClr val="bg1"/>
                      </a:solidFill>
                      <a:prstDash val="solid"/>
                      <a:round/>
                      <a:headEnd type="none" w="med" len="med"/>
                      <a:tailEnd type="none" w="med" len="med"/>
                    </a:lnT>
                    <a:solidFill>
                      <a:schemeClr val="tx1">
                        <a:lumMod val="85000"/>
                        <a:lumOff val="15000"/>
                      </a:schemeClr>
                    </a:solidFill>
                  </a:tcPr>
                </a:tc>
                <a:tc>
                  <a:txBody>
                    <a:bodyPr/>
                    <a:lstStyle/>
                    <a:p>
                      <a:pPr>
                        <a:lnSpc>
                          <a:spcPct val="100000"/>
                        </a:lnSpc>
                      </a:pPr>
                      <a:endParaRPr sz="1800">
                        <a:solidFill>
                          <a:schemeClr val="bg1"/>
                        </a:solidFill>
                        <a:latin typeface="+mn-lt"/>
                        <a:cs typeface="Times New Roman"/>
                      </a:endParaRPr>
                    </a:p>
                  </a:txBody>
                  <a:tcPr marL="0" marR="0" marT="54864" marB="54864">
                    <a:lnT w="9525" cap="flat" cmpd="sng" algn="ctr">
                      <a:solidFill>
                        <a:schemeClr val="bg1"/>
                      </a:solidFill>
                      <a:prstDash val="solid"/>
                      <a:round/>
                      <a:headEnd type="none" w="med" len="med"/>
                      <a:tailEnd type="none" w="med" len="med"/>
                    </a:lnT>
                    <a:solidFill>
                      <a:schemeClr val="tx1">
                        <a:lumMod val="85000"/>
                        <a:lumOff val="15000"/>
                      </a:schemeClr>
                    </a:solidFill>
                  </a:tcPr>
                </a:tc>
                <a:tc>
                  <a:txBody>
                    <a:bodyPr/>
                    <a:lstStyle/>
                    <a:p>
                      <a:pPr>
                        <a:lnSpc>
                          <a:spcPct val="100000"/>
                        </a:lnSpc>
                      </a:pPr>
                      <a:endParaRPr sz="1800" dirty="0">
                        <a:solidFill>
                          <a:schemeClr val="bg1"/>
                        </a:solidFill>
                        <a:latin typeface="+mn-lt"/>
                        <a:cs typeface="Times New Roman"/>
                      </a:endParaRPr>
                    </a:p>
                  </a:txBody>
                  <a:tcPr marL="0" marR="0" marT="54864" marB="54864">
                    <a:lnT w="9525" cap="flat" cmpd="sng" algn="ctr">
                      <a:solidFill>
                        <a:schemeClr val="bg1"/>
                      </a:solidFill>
                      <a:prstDash val="solid"/>
                      <a:round/>
                      <a:headEnd type="none" w="med" len="med"/>
                      <a:tailEnd type="none" w="med" len="med"/>
                    </a:lnT>
                    <a:solidFill>
                      <a:schemeClr val="tx1">
                        <a:lumMod val="85000"/>
                        <a:lumOff val="15000"/>
                      </a:schemeClr>
                    </a:solidFill>
                  </a:tcPr>
                </a:tc>
                <a:extLst>
                  <a:ext uri="{0D108BD9-81ED-4DB2-BD59-A6C34878D82A}">
                    <a16:rowId xmlns:a16="http://schemas.microsoft.com/office/drawing/2014/main" val="10004"/>
                  </a:ext>
                </a:extLst>
              </a:tr>
              <a:tr h="335589">
                <a:tc>
                  <a:txBody>
                    <a:bodyPr/>
                    <a:lstStyle/>
                    <a:p>
                      <a:pPr marR="575310" algn="r">
                        <a:lnSpc>
                          <a:spcPct val="100000"/>
                        </a:lnSpc>
                        <a:spcBef>
                          <a:spcPts val="350"/>
                        </a:spcBef>
                      </a:pPr>
                      <a:r>
                        <a:rPr sz="1800" spc="-15" dirty="0">
                          <a:solidFill>
                            <a:schemeClr val="bg1"/>
                          </a:solidFill>
                          <a:latin typeface="+mn-lt"/>
                          <a:cs typeface="Tahoma"/>
                        </a:rPr>
                        <a:t>Laboratory-Falling</a:t>
                      </a:r>
                      <a:r>
                        <a:rPr sz="1800" spc="-40" dirty="0">
                          <a:solidFill>
                            <a:schemeClr val="bg1"/>
                          </a:solidFill>
                          <a:latin typeface="+mn-lt"/>
                          <a:cs typeface="Tahoma"/>
                        </a:rPr>
                        <a:t> </a:t>
                      </a:r>
                      <a:r>
                        <a:rPr sz="1800" spc="-5" dirty="0">
                          <a:solidFill>
                            <a:schemeClr val="bg1"/>
                          </a:solidFill>
                          <a:latin typeface="+mn-lt"/>
                          <a:cs typeface="Tahoma"/>
                        </a:rPr>
                        <a:t>Head</a:t>
                      </a:r>
                      <a:endParaRPr sz="1800" dirty="0">
                        <a:solidFill>
                          <a:schemeClr val="bg1"/>
                        </a:solidFill>
                        <a:latin typeface="+mn-lt"/>
                        <a:cs typeface="Tahoma"/>
                      </a:endParaRPr>
                    </a:p>
                  </a:txBody>
                  <a:tcPr marL="0" marR="0" marT="54864" marB="54864">
                    <a:solidFill>
                      <a:schemeClr val="tx1">
                        <a:lumMod val="85000"/>
                        <a:lumOff val="15000"/>
                      </a:schemeClr>
                    </a:solidFill>
                  </a:tcPr>
                </a:tc>
                <a:tc>
                  <a:txBody>
                    <a:bodyPr/>
                    <a:lstStyle/>
                    <a:p>
                      <a:pPr marR="179070" algn="ctr">
                        <a:lnSpc>
                          <a:spcPct val="100000"/>
                        </a:lnSpc>
                        <a:spcBef>
                          <a:spcPts val="350"/>
                        </a:spcBef>
                      </a:pPr>
                      <a:r>
                        <a:rPr sz="1800" spc="-5" dirty="0">
                          <a:solidFill>
                            <a:schemeClr val="bg1"/>
                          </a:solidFill>
                          <a:latin typeface="+mn-lt"/>
                          <a:cs typeface="Tahoma"/>
                        </a:rPr>
                        <a:t>0.51</a:t>
                      </a:r>
                      <a:endParaRPr sz="1800" dirty="0">
                        <a:solidFill>
                          <a:schemeClr val="bg1"/>
                        </a:solidFill>
                        <a:latin typeface="+mn-lt"/>
                        <a:cs typeface="Tahoma"/>
                      </a:endParaRPr>
                    </a:p>
                  </a:txBody>
                  <a:tcPr marL="0" marR="0" marT="54864" marB="54864">
                    <a:solidFill>
                      <a:schemeClr val="tx1">
                        <a:lumMod val="85000"/>
                        <a:lumOff val="15000"/>
                      </a:schemeClr>
                    </a:solidFill>
                  </a:tcPr>
                </a:tc>
                <a:tc>
                  <a:txBody>
                    <a:bodyPr/>
                    <a:lstStyle/>
                    <a:p>
                      <a:pPr marL="15240" algn="ctr">
                        <a:lnSpc>
                          <a:spcPct val="100000"/>
                        </a:lnSpc>
                        <a:spcBef>
                          <a:spcPts val="350"/>
                        </a:spcBef>
                      </a:pPr>
                      <a:r>
                        <a:rPr sz="1800" spc="-10" dirty="0">
                          <a:solidFill>
                            <a:schemeClr val="bg1"/>
                          </a:solidFill>
                          <a:latin typeface="+mn-lt"/>
                          <a:cs typeface="Tahoma"/>
                        </a:rPr>
                        <a:t>---</a:t>
                      </a:r>
                      <a:endParaRPr sz="1800" dirty="0">
                        <a:solidFill>
                          <a:schemeClr val="bg1"/>
                        </a:solidFill>
                        <a:latin typeface="+mn-lt"/>
                        <a:cs typeface="Tahoma"/>
                      </a:endParaRPr>
                    </a:p>
                  </a:txBody>
                  <a:tcPr marL="0" marR="0" marT="54864" marB="54864">
                    <a:solidFill>
                      <a:schemeClr val="tx1">
                        <a:lumMod val="85000"/>
                        <a:lumOff val="15000"/>
                      </a:schemeClr>
                    </a:solidFill>
                  </a:tcPr>
                </a:tc>
                <a:extLst>
                  <a:ext uri="{0D108BD9-81ED-4DB2-BD59-A6C34878D82A}">
                    <a16:rowId xmlns:a16="http://schemas.microsoft.com/office/drawing/2014/main" val="10005"/>
                  </a:ext>
                </a:extLst>
              </a:tr>
              <a:tr h="335589">
                <a:tc>
                  <a:txBody>
                    <a:bodyPr/>
                    <a:lstStyle/>
                    <a:p>
                      <a:pPr marL="435609">
                        <a:lnSpc>
                          <a:spcPct val="100000"/>
                        </a:lnSpc>
                        <a:spcBef>
                          <a:spcPts val="350"/>
                        </a:spcBef>
                      </a:pPr>
                      <a:r>
                        <a:rPr sz="1800" spc="-15" dirty="0">
                          <a:solidFill>
                            <a:schemeClr val="bg1"/>
                          </a:solidFill>
                          <a:latin typeface="+mn-lt"/>
                          <a:cs typeface="Tahoma"/>
                        </a:rPr>
                        <a:t>Field-Falling</a:t>
                      </a:r>
                      <a:r>
                        <a:rPr sz="1800" spc="5" dirty="0">
                          <a:solidFill>
                            <a:schemeClr val="bg1"/>
                          </a:solidFill>
                          <a:latin typeface="+mn-lt"/>
                          <a:cs typeface="Tahoma"/>
                        </a:rPr>
                        <a:t> </a:t>
                      </a:r>
                      <a:r>
                        <a:rPr sz="1800" spc="-5" dirty="0">
                          <a:solidFill>
                            <a:schemeClr val="bg1"/>
                          </a:solidFill>
                          <a:latin typeface="+mn-lt"/>
                          <a:cs typeface="Tahoma"/>
                        </a:rPr>
                        <a:t>Head</a:t>
                      </a:r>
                      <a:endParaRPr sz="1800">
                        <a:solidFill>
                          <a:schemeClr val="bg1"/>
                        </a:solidFill>
                        <a:latin typeface="+mn-lt"/>
                        <a:cs typeface="Tahoma"/>
                      </a:endParaRPr>
                    </a:p>
                  </a:txBody>
                  <a:tcPr marL="0" marR="0" marT="54864" marB="54864">
                    <a:solidFill>
                      <a:schemeClr val="tx1">
                        <a:lumMod val="85000"/>
                        <a:lumOff val="15000"/>
                      </a:schemeClr>
                    </a:solidFill>
                  </a:tcPr>
                </a:tc>
                <a:tc>
                  <a:txBody>
                    <a:bodyPr/>
                    <a:lstStyle/>
                    <a:p>
                      <a:pPr marR="179070" algn="ctr">
                        <a:lnSpc>
                          <a:spcPct val="100000"/>
                        </a:lnSpc>
                        <a:spcBef>
                          <a:spcPts val="350"/>
                        </a:spcBef>
                      </a:pPr>
                      <a:r>
                        <a:rPr sz="1800" spc="-5" dirty="0">
                          <a:solidFill>
                            <a:schemeClr val="bg1"/>
                          </a:solidFill>
                          <a:latin typeface="+mn-lt"/>
                          <a:cs typeface="Tahoma"/>
                        </a:rPr>
                        <a:t>0.13</a:t>
                      </a:r>
                      <a:endParaRPr sz="1800" dirty="0">
                        <a:solidFill>
                          <a:schemeClr val="bg1"/>
                        </a:solidFill>
                        <a:latin typeface="+mn-lt"/>
                        <a:cs typeface="Tahoma"/>
                      </a:endParaRPr>
                    </a:p>
                  </a:txBody>
                  <a:tcPr marL="0" marR="0" marT="54864" marB="54864">
                    <a:solidFill>
                      <a:schemeClr val="tx1">
                        <a:lumMod val="85000"/>
                        <a:lumOff val="15000"/>
                      </a:schemeClr>
                    </a:solidFill>
                  </a:tcPr>
                </a:tc>
                <a:tc>
                  <a:txBody>
                    <a:bodyPr/>
                    <a:lstStyle/>
                    <a:p>
                      <a:pPr marL="15240" algn="ctr">
                        <a:lnSpc>
                          <a:spcPct val="100000"/>
                        </a:lnSpc>
                        <a:spcBef>
                          <a:spcPts val="350"/>
                        </a:spcBef>
                      </a:pPr>
                      <a:r>
                        <a:rPr sz="1800" spc="-5" dirty="0">
                          <a:solidFill>
                            <a:schemeClr val="bg1"/>
                          </a:solidFill>
                          <a:latin typeface="+mn-lt"/>
                          <a:cs typeface="Tahoma"/>
                        </a:rPr>
                        <a:t>0.31</a:t>
                      </a:r>
                      <a:endParaRPr sz="1800" dirty="0">
                        <a:solidFill>
                          <a:schemeClr val="bg1"/>
                        </a:solidFill>
                        <a:latin typeface="+mn-lt"/>
                        <a:cs typeface="Tahoma"/>
                      </a:endParaRPr>
                    </a:p>
                  </a:txBody>
                  <a:tcPr marL="0" marR="0" marT="54864" marB="54864">
                    <a:solidFill>
                      <a:schemeClr val="tx1">
                        <a:lumMod val="85000"/>
                        <a:lumOff val="15000"/>
                      </a:schemeClr>
                    </a:solidFill>
                  </a:tcPr>
                </a:tc>
                <a:extLst>
                  <a:ext uri="{0D108BD9-81ED-4DB2-BD59-A6C34878D82A}">
                    <a16:rowId xmlns:a16="http://schemas.microsoft.com/office/drawing/2014/main" val="10006"/>
                  </a:ext>
                </a:extLst>
              </a:tr>
              <a:tr h="335589">
                <a:tc>
                  <a:txBody>
                    <a:bodyPr/>
                    <a:lstStyle/>
                    <a:p>
                      <a:pPr marL="435609">
                        <a:lnSpc>
                          <a:spcPct val="100000"/>
                        </a:lnSpc>
                        <a:spcBef>
                          <a:spcPts val="350"/>
                        </a:spcBef>
                      </a:pPr>
                      <a:r>
                        <a:rPr sz="1800" spc="-5" dirty="0">
                          <a:solidFill>
                            <a:schemeClr val="bg1"/>
                          </a:solidFill>
                          <a:latin typeface="+mn-lt"/>
                          <a:cs typeface="Tahoma"/>
                        </a:rPr>
                        <a:t>Modified</a:t>
                      </a:r>
                      <a:r>
                        <a:rPr sz="1800" spc="-10" dirty="0">
                          <a:solidFill>
                            <a:schemeClr val="bg1"/>
                          </a:solidFill>
                          <a:latin typeface="+mn-lt"/>
                          <a:cs typeface="Tahoma"/>
                        </a:rPr>
                        <a:t> </a:t>
                      </a:r>
                      <a:r>
                        <a:rPr sz="1800" spc="-5" dirty="0">
                          <a:solidFill>
                            <a:schemeClr val="bg1"/>
                          </a:solidFill>
                          <a:latin typeface="+mn-lt"/>
                          <a:cs typeface="Tahoma"/>
                        </a:rPr>
                        <a:t>Infiltrometer</a:t>
                      </a:r>
                      <a:endParaRPr sz="1800">
                        <a:solidFill>
                          <a:schemeClr val="bg1"/>
                        </a:solidFill>
                        <a:latin typeface="+mn-lt"/>
                        <a:cs typeface="Tahoma"/>
                      </a:endParaRPr>
                    </a:p>
                  </a:txBody>
                  <a:tcPr marL="0" marR="0" marT="54864" marB="54864">
                    <a:solidFill>
                      <a:schemeClr val="tx1">
                        <a:lumMod val="85000"/>
                        <a:lumOff val="15000"/>
                      </a:schemeClr>
                    </a:solidFill>
                  </a:tcPr>
                </a:tc>
                <a:tc>
                  <a:txBody>
                    <a:bodyPr/>
                    <a:lstStyle/>
                    <a:p>
                      <a:pPr marR="179070" algn="ctr">
                        <a:lnSpc>
                          <a:spcPct val="100000"/>
                        </a:lnSpc>
                        <a:spcBef>
                          <a:spcPts val="350"/>
                        </a:spcBef>
                      </a:pPr>
                      <a:r>
                        <a:rPr sz="1800" spc="-5" dirty="0">
                          <a:solidFill>
                            <a:schemeClr val="bg1"/>
                          </a:solidFill>
                          <a:latin typeface="+mn-lt"/>
                          <a:cs typeface="Tahoma"/>
                        </a:rPr>
                        <a:t>0.19</a:t>
                      </a:r>
                      <a:endParaRPr sz="1800" dirty="0">
                        <a:solidFill>
                          <a:schemeClr val="bg1"/>
                        </a:solidFill>
                        <a:latin typeface="+mn-lt"/>
                        <a:cs typeface="Tahoma"/>
                      </a:endParaRPr>
                    </a:p>
                  </a:txBody>
                  <a:tcPr marL="0" marR="0" marT="54864" marB="54864">
                    <a:solidFill>
                      <a:schemeClr val="tx1">
                        <a:lumMod val="85000"/>
                        <a:lumOff val="15000"/>
                      </a:schemeClr>
                    </a:solidFill>
                  </a:tcPr>
                </a:tc>
                <a:tc>
                  <a:txBody>
                    <a:bodyPr/>
                    <a:lstStyle/>
                    <a:p>
                      <a:pPr marL="15240" algn="ctr">
                        <a:lnSpc>
                          <a:spcPct val="100000"/>
                        </a:lnSpc>
                        <a:spcBef>
                          <a:spcPts val="350"/>
                        </a:spcBef>
                      </a:pPr>
                      <a:r>
                        <a:rPr sz="1800" spc="-5" dirty="0">
                          <a:solidFill>
                            <a:schemeClr val="bg1"/>
                          </a:solidFill>
                          <a:latin typeface="+mn-lt"/>
                          <a:cs typeface="Tahoma"/>
                        </a:rPr>
                        <a:t>0.17</a:t>
                      </a:r>
                      <a:endParaRPr sz="1800" dirty="0">
                        <a:solidFill>
                          <a:schemeClr val="bg1"/>
                        </a:solidFill>
                        <a:latin typeface="+mn-lt"/>
                        <a:cs typeface="Tahoma"/>
                      </a:endParaRPr>
                    </a:p>
                  </a:txBody>
                  <a:tcPr marL="0" marR="0" marT="54864" marB="54864">
                    <a:solidFill>
                      <a:schemeClr val="tx1">
                        <a:lumMod val="85000"/>
                        <a:lumOff val="15000"/>
                      </a:schemeClr>
                    </a:solidFill>
                  </a:tcPr>
                </a:tc>
                <a:extLst>
                  <a:ext uri="{0D108BD9-81ED-4DB2-BD59-A6C34878D82A}">
                    <a16:rowId xmlns:a16="http://schemas.microsoft.com/office/drawing/2014/main" val="10007"/>
                  </a:ext>
                </a:extLst>
              </a:tr>
              <a:tr h="335589">
                <a:tc>
                  <a:txBody>
                    <a:bodyPr/>
                    <a:lstStyle/>
                    <a:p>
                      <a:pPr marL="435609">
                        <a:lnSpc>
                          <a:spcPct val="100000"/>
                        </a:lnSpc>
                        <a:spcBef>
                          <a:spcPts val="350"/>
                        </a:spcBef>
                      </a:pPr>
                      <a:r>
                        <a:rPr sz="1800" spc="-5" dirty="0">
                          <a:solidFill>
                            <a:schemeClr val="bg1"/>
                          </a:solidFill>
                          <a:latin typeface="+mn-lt"/>
                          <a:cs typeface="Tahoma"/>
                        </a:rPr>
                        <a:t>Slug </a:t>
                      </a:r>
                      <a:r>
                        <a:rPr sz="1800" spc="-65" dirty="0">
                          <a:solidFill>
                            <a:schemeClr val="bg1"/>
                          </a:solidFill>
                          <a:latin typeface="+mn-lt"/>
                          <a:cs typeface="Tahoma"/>
                        </a:rPr>
                        <a:t>Test</a:t>
                      </a:r>
                      <a:endParaRPr sz="1800" dirty="0">
                        <a:solidFill>
                          <a:schemeClr val="bg1"/>
                        </a:solidFill>
                        <a:latin typeface="+mn-lt"/>
                        <a:cs typeface="Tahoma"/>
                      </a:endParaRPr>
                    </a:p>
                  </a:txBody>
                  <a:tcPr marL="0" marR="0" marT="54864" marB="54864">
                    <a:lnB w="9525" cap="flat" cmpd="sng" algn="ctr">
                      <a:solidFill>
                        <a:schemeClr val="bg1"/>
                      </a:solidFill>
                      <a:prstDash val="solid"/>
                      <a:round/>
                      <a:headEnd type="none" w="med" len="med"/>
                      <a:tailEnd type="none" w="med" len="med"/>
                    </a:lnB>
                    <a:solidFill>
                      <a:schemeClr val="tx1">
                        <a:lumMod val="85000"/>
                        <a:lumOff val="15000"/>
                      </a:schemeClr>
                    </a:solidFill>
                  </a:tcPr>
                </a:tc>
                <a:tc>
                  <a:txBody>
                    <a:bodyPr/>
                    <a:lstStyle/>
                    <a:p>
                      <a:pPr marR="179070" algn="ctr">
                        <a:lnSpc>
                          <a:spcPct val="100000"/>
                        </a:lnSpc>
                        <a:spcBef>
                          <a:spcPts val="350"/>
                        </a:spcBef>
                      </a:pPr>
                      <a:r>
                        <a:rPr sz="1800" spc="-5" dirty="0">
                          <a:solidFill>
                            <a:schemeClr val="bg1"/>
                          </a:solidFill>
                          <a:latin typeface="+mn-lt"/>
                          <a:cs typeface="Tahoma"/>
                        </a:rPr>
                        <a:t>1.25</a:t>
                      </a:r>
                      <a:endParaRPr sz="1800" dirty="0">
                        <a:solidFill>
                          <a:schemeClr val="bg1"/>
                        </a:solidFill>
                        <a:latin typeface="+mn-lt"/>
                        <a:cs typeface="Tahoma"/>
                      </a:endParaRPr>
                    </a:p>
                  </a:txBody>
                  <a:tcPr marL="0" marR="0" marT="54864" marB="54864">
                    <a:lnB w="9525" cap="flat" cmpd="sng" algn="ctr">
                      <a:solidFill>
                        <a:schemeClr val="bg1"/>
                      </a:solidFill>
                      <a:prstDash val="solid"/>
                      <a:round/>
                      <a:headEnd type="none" w="med" len="med"/>
                      <a:tailEnd type="none" w="med" len="med"/>
                    </a:lnB>
                    <a:solidFill>
                      <a:schemeClr val="tx1">
                        <a:lumMod val="85000"/>
                        <a:lumOff val="15000"/>
                      </a:schemeClr>
                    </a:solidFill>
                  </a:tcPr>
                </a:tc>
                <a:tc>
                  <a:txBody>
                    <a:bodyPr/>
                    <a:lstStyle/>
                    <a:p>
                      <a:pPr marL="15240" algn="ctr">
                        <a:lnSpc>
                          <a:spcPct val="100000"/>
                        </a:lnSpc>
                        <a:spcBef>
                          <a:spcPts val="350"/>
                        </a:spcBef>
                      </a:pPr>
                      <a:r>
                        <a:rPr sz="1800" spc="-5" dirty="0">
                          <a:solidFill>
                            <a:schemeClr val="bg1"/>
                          </a:solidFill>
                          <a:latin typeface="+mn-lt"/>
                          <a:cs typeface="Tahoma"/>
                        </a:rPr>
                        <a:t>0.43</a:t>
                      </a:r>
                      <a:endParaRPr sz="1800" dirty="0">
                        <a:solidFill>
                          <a:schemeClr val="bg1"/>
                        </a:solidFill>
                        <a:latin typeface="+mn-lt"/>
                        <a:cs typeface="Tahoma"/>
                      </a:endParaRPr>
                    </a:p>
                  </a:txBody>
                  <a:tcPr marL="0" marR="0" marT="54864" marB="54864">
                    <a:lnB w="9525" cap="flat" cmpd="sng" algn="ctr">
                      <a:solidFill>
                        <a:schemeClr val="bg1"/>
                      </a:solidFill>
                      <a:prstDash val="solid"/>
                      <a:round/>
                      <a:headEnd type="none" w="med" len="med"/>
                      <a:tailEnd type="none" w="med" len="med"/>
                    </a:lnB>
                    <a:solidFill>
                      <a:schemeClr val="tx1">
                        <a:lumMod val="85000"/>
                        <a:lumOff val="15000"/>
                      </a:schemeClr>
                    </a:solidFill>
                  </a:tcPr>
                </a:tc>
                <a:extLst>
                  <a:ext uri="{0D108BD9-81ED-4DB2-BD59-A6C34878D82A}">
                    <a16:rowId xmlns:a16="http://schemas.microsoft.com/office/drawing/2014/main" val="10008"/>
                  </a:ext>
                </a:extLst>
              </a:tr>
              <a:tr h="335589">
                <a:tc>
                  <a:txBody>
                    <a:bodyPr/>
                    <a:lstStyle/>
                    <a:p>
                      <a:pPr marL="90805">
                        <a:lnSpc>
                          <a:spcPct val="100000"/>
                        </a:lnSpc>
                        <a:spcBef>
                          <a:spcPts val="350"/>
                        </a:spcBef>
                      </a:pPr>
                      <a:r>
                        <a:rPr sz="1800" b="1" spc="-5" dirty="0">
                          <a:solidFill>
                            <a:schemeClr val="bg1"/>
                          </a:solidFill>
                          <a:latin typeface="+mn-lt"/>
                          <a:cs typeface="Tahoma"/>
                        </a:rPr>
                        <a:t>2017 (after</a:t>
                      </a:r>
                      <a:r>
                        <a:rPr sz="1800" b="1" spc="10" dirty="0">
                          <a:solidFill>
                            <a:schemeClr val="bg1"/>
                          </a:solidFill>
                          <a:latin typeface="+mn-lt"/>
                          <a:cs typeface="Tahoma"/>
                        </a:rPr>
                        <a:t> </a:t>
                      </a:r>
                      <a:r>
                        <a:rPr sz="1800" b="1" spc="-10" dirty="0">
                          <a:solidFill>
                            <a:schemeClr val="bg1"/>
                          </a:solidFill>
                          <a:latin typeface="+mn-lt"/>
                          <a:cs typeface="Tahoma"/>
                        </a:rPr>
                        <a:t>flipping)</a:t>
                      </a:r>
                      <a:endParaRPr sz="1800" b="1" dirty="0">
                        <a:solidFill>
                          <a:schemeClr val="bg1"/>
                        </a:solidFill>
                        <a:latin typeface="+mn-lt"/>
                        <a:cs typeface="Tahoma"/>
                      </a:endParaRPr>
                    </a:p>
                  </a:txBody>
                  <a:tcPr marL="0" marR="0" marT="54864" marB="54864">
                    <a:lnT w="9525" cap="flat" cmpd="sng" algn="ctr">
                      <a:solidFill>
                        <a:schemeClr val="bg1"/>
                      </a:solidFill>
                      <a:prstDash val="solid"/>
                      <a:round/>
                      <a:headEnd type="none" w="med" len="med"/>
                      <a:tailEnd type="none" w="med" len="med"/>
                    </a:lnT>
                    <a:solidFill>
                      <a:schemeClr val="tx1">
                        <a:lumMod val="85000"/>
                        <a:lumOff val="15000"/>
                      </a:schemeClr>
                    </a:solidFill>
                  </a:tcPr>
                </a:tc>
                <a:tc>
                  <a:txBody>
                    <a:bodyPr/>
                    <a:lstStyle/>
                    <a:p>
                      <a:pPr>
                        <a:lnSpc>
                          <a:spcPct val="100000"/>
                        </a:lnSpc>
                      </a:pPr>
                      <a:endParaRPr sz="1800">
                        <a:solidFill>
                          <a:schemeClr val="bg1"/>
                        </a:solidFill>
                        <a:latin typeface="+mn-lt"/>
                        <a:cs typeface="Times New Roman"/>
                      </a:endParaRPr>
                    </a:p>
                  </a:txBody>
                  <a:tcPr marL="0" marR="0" marT="54864" marB="54864">
                    <a:lnT w="9525" cap="flat" cmpd="sng" algn="ctr">
                      <a:solidFill>
                        <a:schemeClr val="bg1"/>
                      </a:solidFill>
                      <a:prstDash val="solid"/>
                      <a:round/>
                      <a:headEnd type="none" w="med" len="med"/>
                      <a:tailEnd type="none" w="med" len="med"/>
                    </a:lnT>
                    <a:solidFill>
                      <a:schemeClr val="tx1">
                        <a:lumMod val="85000"/>
                        <a:lumOff val="15000"/>
                      </a:schemeClr>
                    </a:solidFill>
                  </a:tcPr>
                </a:tc>
                <a:tc>
                  <a:txBody>
                    <a:bodyPr/>
                    <a:lstStyle/>
                    <a:p>
                      <a:pPr>
                        <a:lnSpc>
                          <a:spcPct val="100000"/>
                        </a:lnSpc>
                      </a:pPr>
                      <a:endParaRPr sz="1800" dirty="0">
                        <a:solidFill>
                          <a:schemeClr val="bg1"/>
                        </a:solidFill>
                        <a:latin typeface="+mn-lt"/>
                        <a:cs typeface="Times New Roman"/>
                      </a:endParaRPr>
                    </a:p>
                  </a:txBody>
                  <a:tcPr marL="0" marR="0" marT="54864" marB="54864">
                    <a:lnT w="9525" cap="flat" cmpd="sng" algn="ctr">
                      <a:solidFill>
                        <a:schemeClr val="bg1"/>
                      </a:solidFill>
                      <a:prstDash val="solid"/>
                      <a:round/>
                      <a:headEnd type="none" w="med" len="med"/>
                      <a:tailEnd type="none" w="med" len="med"/>
                    </a:lnT>
                    <a:solidFill>
                      <a:schemeClr val="tx1">
                        <a:lumMod val="85000"/>
                        <a:lumOff val="15000"/>
                      </a:schemeClr>
                    </a:solidFill>
                  </a:tcPr>
                </a:tc>
                <a:extLst>
                  <a:ext uri="{0D108BD9-81ED-4DB2-BD59-A6C34878D82A}">
                    <a16:rowId xmlns:a16="http://schemas.microsoft.com/office/drawing/2014/main" val="10009"/>
                  </a:ext>
                </a:extLst>
              </a:tr>
              <a:tr h="335589">
                <a:tc>
                  <a:txBody>
                    <a:bodyPr/>
                    <a:lstStyle/>
                    <a:p>
                      <a:pPr marL="435609">
                        <a:lnSpc>
                          <a:spcPct val="100000"/>
                        </a:lnSpc>
                        <a:spcBef>
                          <a:spcPts val="350"/>
                        </a:spcBef>
                      </a:pPr>
                      <a:r>
                        <a:rPr sz="1800" spc="-15" dirty="0">
                          <a:solidFill>
                            <a:schemeClr val="bg1"/>
                          </a:solidFill>
                          <a:latin typeface="+mn-lt"/>
                          <a:cs typeface="Tahoma"/>
                        </a:rPr>
                        <a:t>Field-Falling</a:t>
                      </a:r>
                      <a:r>
                        <a:rPr sz="1800" spc="5" dirty="0">
                          <a:solidFill>
                            <a:schemeClr val="bg1"/>
                          </a:solidFill>
                          <a:latin typeface="+mn-lt"/>
                          <a:cs typeface="Tahoma"/>
                        </a:rPr>
                        <a:t> </a:t>
                      </a:r>
                      <a:r>
                        <a:rPr sz="1800" spc="-5" dirty="0">
                          <a:solidFill>
                            <a:schemeClr val="bg1"/>
                          </a:solidFill>
                          <a:latin typeface="+mn-lt"/>
                          <a:cs typeface="Tahoma"/>
                        </a:rPr>
                        <a:t>Head</a:t>
                      </a:r>
                      <a:endParaRPr sz="1800" dirty="0">
                        <a:solidFill>
                          <a:schemeClr val="bg1"/>
                        </a:solidFill>
                        <a:latin typeface="+mn-lt"/>
                        <a:cs typeface="Tahoma"/>
                      </a:endParaRPr>
                    </a:p>
                  </a:txBody>
                  <a:tcPr marL="0" marR="0" marT="54864" marB="54864">
                    <a:lnB w="28575" cap="flat" cmpd="sng" algn="ctr">
                      <a:solidFill>
                        <a:schemeClr val="bg1"/>
                      </a:solidFill>
                      <a:prstDash val="solid"/>
                      <a:round/>
                      <a:headEnd type="none" w="med" len="med"/>
                      <a:tailEnd type="none" w="med" len="med"/>
                    </a:lnB>
                    <a:solidFill>
                      <a:schemeClr val="tx1">
                        <a:lumMod val="85000"/>
                        <a:lumOff val="15000"/>
                      </a:schemeClr>
                    </a:solidFill>
                  </a:tcPr>
                </a:tc>
                <a:tc>
                  <a:txBody>
                    <a:bodyPr/>
                    <a:lstStyle/>
                    <a:p>
                      <a:pPr marR="177800" algn="ctr">
                        <a:lnSpc>
                          <a:spcPct val="100000"/>
                        </a:lnSpc>
                        <a:spcBef>
                          <a:spcPts val="350"/>
                        </a:spcBef>
                      </a:pPr>
                      <a:r>
                        <a:rPr sz="1800" spc="-15" dirty="0">
                          <a:solidFill>
                            <a:schemeClr val="bg1"/>
                          </a:solidFill>
                          <a:latin typeface="+mn-lt"/>
                          <a:cs typeface="Tahoma"/>
                        </a:rPr>
                        <a:t>4.5</a:t>
                      </a:r>
                      <a:endParaRPr sz="1800" dirty="0">
                        <a:solidFill>
                          <a:schemeClr val="bg1"/>
                        </a:solidFill>
                        <a:latin typeface="+mn-lt"/>
                        <a:cs typeface="Tahoma"/>
                      </a:endParaRPr>
                    </a:p>
                  </a:txBody>
                  <a:tcPr marL="0" marR="0" marT="54864" marB="54864">
                    <a:lnB w="28575" cap="flat" cmpd="sng" algn="ctr">
                      <a:solidFill>
                        <a:schemeClr val="bg1"/>
                      </a:solidFill>
                      <a:prstDash val="solid"/>
                      <a:round/>
                      <a:headEnd type="none" w="med" len="med"/>
                      <a:tailEnd type="none" w="med" len="med"/>
                    </a:lnB>
                    <a:solidFill>
                      <a:schemeClr val="tx1">
                        <a:lumMod val="85000"/>
                        <a:lumOff val="15000"/>
                      </a:schemeClr>
                    </a:solidFill>
                  </a:tcPr>
                </a:tc>
                <a:tc>
                  <a:txBody>
                    <a:bodyPr/>
                    <a:lstStyle/>
                    <a:p>
                      <a:pPr marL="17145" algn="ctr">
                        <a:lnSpc>
                          <a:spcPct val="100000"/>
                        </a:lnSpc>
                        <a:spcBef>
                          <a:spcPts val="350"/>
                        </a:spcBef>
                      </a:pPr>
                      <a:r>
                        <a:rPr sz="1800" spc="-15" dirty="0">
                          <a:solidFill>
                            <a:schemeClr val="bg1"/>
                          </a:solidFill>
                          <a:latin typeface="+mn-lt"/>
                          <a:cs typeface="Tahoma"/>
                        </a:rPr>
                        <a:t>4.5</a:t>
                      </a:r>
                      <a:endParaRPr sz="1800" dirty="0">
                        <a:solidFill>
                          <a:schemeClr val="bg1"/>
                        </a:solidFill>
                        <a:latin typeface="+mn-lt"/>
                        <a:cs typeface="Tahoma"/>
                      </a:endParaRPr>
                    </a:p>
                  </a:txBody>
                  <a:tcPr marL="0" marR="0" marT="54864" marB="54864">
                    <a:lnB w="28575" cap="flat" cmpd="sng" algn="ctr">
                      <a:solidFill>
                        <a:schemeClr val="bg1"/>
                      </a:solidFill>
                      <a:prstDash val="solid"/>
                      <a:round/>
                      <a:headEnd type="none" w="med" len="med"/>
                      <a:tailEnd type="none" w="med" len="med"/>
                    </a:lnB>
                    <a:solidFill>
                      <a:schemeClr val="tx1">
                        <a:lumMod val="85000"/>
                        <a:lumOff val="15000"/>
                      </a:schemeClr>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683485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A9D964-42D6-4438-959C-D060C1740727}"/>
              </a:ext>
            </a:extLst>
          </p:cNvPr>
          <p:cNvPicPr>
            <a:picLocks noChangeAspect="1"/>
          </p:cNvPicPr>
          <p:nvPr/>
        </p:nvPicPr>
        <p:blipFill rotWithShape="1">
          <a:blip r:embed="rId3">
            <a:extLst>
              <a:ext uri="{28A0092B-C50C-407E-A947-70E740481C1C}">
                <a14:useLocalDpi xmlns:a14="http://schemas.microsoft.com/office/drawing/2010/main" val="0"/>
              </a:ext>
            </a:extLst>
          </a:blip>
          <a:srcRect l="46086" r="21940"/>
          <a:stretch/>
        </p:blipFill>
        <p:spPr>
          <a:xfrm>
            <a:off x="-1" y="0"/>
            <a:ext cx="2923675" cy="6858000"/>
          </a:xfrm>
          <a:prstGeom prst="rect">
            <a:avLst/>
          </a:prstGeom>
        </p:spPr>
      </p:pic>
      <p:sp>
        <p:nvSpPr>
          <p:cNvPr id="2" name="Title 1">
            <a:extLst>
              <a:ext uri="{FF2B5EF4-FFF2-40B4-BE49-F238E27FC236}">
                <a16:creationId xmlns:a16="http://schemas.microsoft.com/office/drawing/2014/main" id="{6DCD18B7-98C9-4266-8FCB-C9C392DE444E}"/>
              </a:ext>
            </a:extLst>
          </p:cNvPr>
          <p:cNvSpPr>
            <a:spLocks noGrp="1"/>
          </p:cNvSpPr>
          <p:nvPr>
            <p:ph type="title"/>
          </p:nvPr>
        </p:nvSpPr>
        <p:spPr>
          <a:xfrm>
            <a:off x="3160713" y="454955"/>
            <a:ext cx="3989592" cy="999196"/>
          </a:xfrm>
        </p:spPr>
        <p:txBody>
          <a:bodyPr/>
          <a:lstStyle/>
          <a:p>
            <a:r>
              <a:rPr lang="en-US" sz="2000" dirty="0">
                <a:solidFill>
                  <a:schemeClr val="tx1"/>
                </a:solidFill>
              </a:rPr>
              <a:t>What is </a:t>
            </a:r>
            <a:br>
              <a:rPr lang="en-US" dirty="0">
                <a:solidFill>
                  <a:schemeClr val="tx1"/>
                </a:solidFill>
              </a:rPr>
            </a:br>
            <a:r>
              <a:rPr lang="en-US" dirty="0">
                <a:solidFill>
                  <a:schemeClr val="tx1"/>
                </a:solidFill>
              </a:rPr>
              <a:t>Natural Treatment</a:t>
            </a:r>
          </a:p>
        </p:txBody>
      </p:sp>
      <p:sp>
        <p:nvSpPr>
          <p:cNvPr id="4" name="Content Placeholder 3">
            <a:extLst>
              <a:ext uri="{FF2B5EF4-FFF2-40B4-BE49-F238E27FC236}">
                <a16:creationId xmlns:a16="http://schemas.microsoft.com/office/drawing/2014/main" id="{3A9CA270-73B6-4C17-9F4B-AFF20C4FC250}"/>
              </a:ext>
            </a:extLst>
          </p:cNvPr>
          <p:cNvSpPr>
            <a:spLocks noGrp="1"/>
          </p:cNvSpPr>
          <p:nvPr>
            <p:ph sz="half" idx="2"/>
          </p:nvPr>
        </p:nvSpPr>
        <p:spPr>
          <a:xfrm>
            <a:off x="3160715" y="1695450"/>
            <a:ext cx="2145211" cy="4229100"/>
          </a:xfrm>
        </p:spPr>
        <p:txBody>
          <a:bodyPr/>
          <a:lstStyle/>
          <a:p>
            <a:pPr marL="0" indent="0">
              <a:lnSpc>
                <a:spcPts val="2300"/>
              </a:lnSpc>
              <a:spcBef>
                <a:spcPts val="0"/>
              </a:spcBef>
              <a:spcAft>
                <a:spcPts val="1200"/>
              </a:spcAft>
              <a:buNone/>
            </a:pPr>
            <a:r>
              <a:rPr lang="en-US" sz="1800" dirty="0">
                <a:solidFill>
                  <a:schemeClr val="tx1">
                    <a:lumMod val="85000"/>
                    <a:lumOff val="15000"/>
                  </a:schemeClr>
                </a:solidFill>
              </a:rPr>
              <a:t>Any low maintenance mine impacted water (</a:t>
            </a:r>
            <a:r>
              <a:rPr lang="en-US" sz="1800" dirty="0" err="1">
                <a:solidFill>
                  <a:schemeClr val="tx1">
                    <a:lumMod val="85000"/>
                    <a:lumOff val="15000"/>
                  </a:schemeClr>
                </a:solidFill>
              </a:rPr>
              <a:t>MIW</a:t>
            </a:r>
            <a:r>
              <a:rPr lang="en-US" sz="1800" dirty="0">
                <a:solidFill>
                  <a:schemeClr val="tx1">
                    <a:lumMod val="85000"/>
                    <a:lumOff val="15000"/>
                  </a:schemeClr>
                </a:solidFill>
              </a:rPr>
              <a:t>) treatment method that does </a:t>
            </a:r>
            <a:br>
              <a:rPr lang="en-US" sz="1800" dirty="0">
                <a:solidFill>
                  <a:schemeClr val="tx1">
                    <a:lumMod val="85000"/>
                    <a:lumOff val="15000"/>
                  </a:schemeClr>
                </a:solidFill>
              </a:rPr>
            </a:br>
            <a:r>
              <a:rPr lang="en-US" sz="1800" dirty="0">
                <a:solidFill>
                  <a:schemeClr val="tx1">
                    <a:lumMod val="85000"/>
                    <a:lumOff val="15000"/>
                  </a:schemeClr>
                </a:solidFill>
              </a:rPr>
              <a:t>not require continual chemical addition </a:t>
            </a:r>
            <a:br>
              <a:rPr lang="en-US" sz="1800" dirty="0">
                <a:solidFill>
                  <a:schemeClr val="tx1">
                    <a:lumMod val="85000"/>
                    <a:lumOff val="15000"/>
                  </a:schemeClr>
                </a:solidFill>
              </a:rPr>
            </a:br>
            <a:r>
              <a:rPr lang="en-US" sz="1800" dirty="0">
                <a:solidFill>
                  <a:schemeClr val="tx1">
                    <a:lumMod val="85000"/>
                    <a:lumOff val="15000"/>
                  </a:schemeClr>
                </a:solidFill>
              </a:rPr>
              <a:t>and monitoring.  </a:t>
            </a:r>
          </a:p>
          <a:p>
            <a:pPr marL="0" indent="0">
              <a:lnSpc>
                <a:spcPts val="2300"/>
              </a:lnSpc>
              <a:spcBef>
                <a:spcPts val="0"/>
              </a:spcBef>
              <a:spcAft>
                <a:spcPts val="1200"/>
              </a:spcAft>
              <a:buNone/>
            </a:pPr>
            <a:r>
              <a:rPr lang="en-US" sz="1800" dirty="0">
                <a:solidFill>
                  <a:schemeClr val="tx1">
                    <a:lumMod val="85000"/>
                    <a:lumOff val="15000"/>
                  </a:schemeClr>
                </a:solidFill>
              </a:rPr>
              <a:t>Based upon historic observations of natural polishing of mine impacted waters in natural wetlands. </a:t>
            </a:r>
          </a:p>
        </p:txBody>
      </p:sp>
      <p:sp>
        <p:nvSpPr>
          <p:cNvPr id="19" name="Slide Number Placeholder 18">
            <a:extLst>
              <a:ext uri="{FF2B5EF4-FFF2-40B4-BE49-F238E27FC236}">
                <a16:creationId xmlns:a16="http://schemas.microsoft.com/office/drawing/2014/main" id="{F87CA70C-2B81-43CB-8E02-7809BB07D79F}"/>
              </a:ext>
            </a:extLst>
          </p:cNvPr>
          <p:cNvSpPr>
            <a:spLocks noGrp="1"/>
          </p:cNvSpPr>
          <p:nvPr>
            <p:ph type="sldNum" sz="quarter" idx="12"/>
          </p:nvPr>
        </p:nvSpPr>
        <p:spPr/>
        <p:txBody>
          <a:bodyPr/>
          <a:lstStyle/>
          <a:p>
            <a:fld id="{9B3E39EC-4BE2-4DEA-81C0-4ABC0AAB4AC0}" type="slidenum">
              <a:rPr lang="en-AU" smtClean="0"/>
              <a:pPr/>
              <a:t>6</a:t>
            </a:fld>
            <a:endParaRPr lang="en-AU"/>
          </a:p>
        </p:txBody>
      </p:sp>
      <p:sp>
        <p:nvSpPr>
          <p:cNvPr id="3" name="Rectangle 2">
            <a:extLst>
              <a:ext uri="{FF2B5EF4-FFF2-40B4-BE49-F238E27FC236}">
                <a16:creationId xmlns:a16="http://schemas.microsoft.com/office/drawing/2014/main" id="{41072484-66A0-4B37-A0F8-DE76C4A2AD9B}"/>
              </a:ext>
            </a:extLst>
          </p:cNvPr>
          <p:cNvSpPr/>
          <p:nvPr/>
        </p:nvSpPr>
        <p:spPr>
          <a:xfrm>
            <a:off x="6221414" y="5013917"/>
            <a:ext cx="5509376" cy="923330"/>
          </a:xfrm>
          <a:prstGeom prst="rect">
            <a:avLst/>
          </a:prstGeom>
        </p:spPr>
        <p:txBody>
          <a:bodyPr wrap="square" lIns="0" tIns="0" rIns="0" bIns="0">
            <a:spAutoFit/>
          </a:bodyPr>
          <a:lstStyle/>
          <a:p>
            <a:r>
              <a:rPr lang="en-US" sz="2000" b="1" dirty="0">
                <a:solidFill>
                  <a:schemeClr val="tx1">
                    <a:lumMod val="85000"/>
                    <a:lumOff val="15000"/>
                  </a:schemeClr>
                </a:solidFill>
              </a:rPr>
              <a:t>Natural Treatment </a:t>
            </a:r>
            <a:r>
              <a:rPr lang="en-US" sz="2000" dirty="0">
                <a:solidFill>
                  <a:schemeClr val="tx1">
                    <a:lumMod val="85000"/>
                    <a:lumOff val="15000"/>
                  </a:schemeClr>
                </a:solidFill>
              </a:rPr>
              <a:t>approaches are applied at mine sites through the design and construction of engineered Passive Treatment Systems</a:t>
            </a:r>
          </a:p>
        </p:txBody>
      </p:sp>
      <p:sp>
        <p:nvSpPr>
          <p:cNvPr id="16" name="Content Placeholder 3">
            <a:extLst>
              <a:ext uri="{FF2B5EF4-FFF2-40B4-BE49-F238E27FC236}">
                <a16:creationId xmlns:a16="http://schemas.microsoft.com/office/drawing/2014/main" id="{AA954EEC-53D5-415C-9EA1-535C7379600B}"/>
              </a:ext>
            </a:extLst>
          </p:cNvPr>
          <p:cNvSpPr txBox="1">
            <a:spLocks/>
          </p:cNvSpPr>
          <p:nvPr/>
        </p:nvSpPr>
        <p:spPr>
          <a:xfrm>
            <a:off x="6225318" y="1695449"/>
            <a:ext cx="5605590" cy="2804361"/>
          </a:xfrm>
          <a:prstGeom prst="rect">
            <a:avLst/>
          </a:prstGeom>
        </p:spPr>
        <p:txBody>
          <a:bodyPr vert="horz" lIns="0" tIns="0" rIns="0" bIns="0" numCol="1" spcCol="182880" rtlCol="0">
            <a:noAutofit/>
          </a:bodyPr>
          <a:lstStyle>
            <a:lvl1pPr marL="216000" indent="-216000" algn="l" defTabSz="914400" rtl="0" eaLnBrk="1" latinLnBrk="0" hangingPunct="1">
              <a:spcBef>
                <a:spcPts val="600"/>
              </a:spcBef>
              <a:spcAft>
                <a:spcPts val="0"/>
              </a:spcAft>
              <a:buClr>
                <a:schemeClr val="tx1">
                  <a:lumMod val="75000"/>
                  <a:lumOff val="25000"/>
                </a:schemeClr>
              </a:buClr>
              <a:buSzPct val="110000"/>
              <a:buFont typeface="Wingdings" panose="05000000000000000000" pitchFamily="2" charset="2"/>
              <a:buChar char="§"/>
              <a:defRPr sz="1800" kern="1200">
                <a:solidFill>
                  <a:schemeClr val="tx1"/>
                </a:solidFill>
                <a:latin typeface="Arial" pitchFamily="34" charset="0"/>
                <a:ea typeface="+mn-ea"/>
                <a:cs typeface="Arial" pitchFamily="34" charset="0"/>
              </a:defRPr>
            </a:lvl1pPr>
            <a:lvl2pPr marL="468000" indent="-216000" algn="l" defTabSz="914400" rtl="0" eaLnBrk="1" latinLnBrk="0" hangingPunct="1">
              <a:spcBef>
                <a:spcPts val="600"/>
              </a:spcBef>
              <a:buClr>
                <a:schemeClr val="tx1"/>
              </a:buClr>
              <a:buFont typeface="Arial" panose="020B0604020202020204" pitchFamily="34" charset="0"/>
              <a:buChar char="‒"/>
              <a:defRPr sz="1800" kern="1200">
                <a:solidFill>
                  <a:schemeClr val="tx1"/>
                </a:solidFill>
                <a:latin typeface="Arial" pitchFamily="34" charset="0"/>
                <a:ea typeface="+mn-ea"/>
                <a:cs typeface="Arial" pitchFamily="34" charset="0"/>
              </a:defRPr>
            </a:lvl2pPr>
            <a:lvl3pPr marL="684000" indent="-180000" algn="l" defTabSz="914400" rtl="0" eaLnBrk="1" latinLnBrk="0" hangingPunct="1">
              <a:spcBef>
                <a:spcPts val="600"/>
              </a:spcBef>
              <a:buClr>
                <a:srgbClr val="6C6F70"/>
              </a:buClr>
              <a:buFont typeface="Arial" pitchFamily="34" charset="0"/>
              <a:buChar char="•"/>
              <a:defRPr sz="1800" kern="1200">
                <a:solidFill>
                  <a:schemeClr val="tx1"/>
                </a:solidFill>
                <a:latin typeface="Arial" pitchFamily="34" charset="0"/>
                <a:ea typeface="+mn-ea"/>
                <a:cs typeface="Arial" pitchFamily="34" charset="0"/>
              </a:defRPr>
            </a:lvl3pPr>
            <a:lvl4pPr marL="972000" indent="-228600" algn="l" defTabSz="914400" rtl="0" eaLnBrk="1" latinLnBrk="0" hangingPunct="1">
              <a:spcBef>
                <a:spcPts val="600"/>
              </a:spcBef>
              <a:buClr>
                <a:srgbClr val="6C6F70"/>
              </a:buClr>
              <a:buFont typeface="Arial" pitchFamily="34" charset="0"/>
              <a:buChar char="–"/>
              <a:defRPr sz="1800" kern="1200">
                <a:solidFill>
                  <a:schemeClr val="tx1"/>
                </a:solidFill>
                <a:latin typeface="Arial" pitchFamily="34" charset="0"/>
                <a:ea typeface="+mn-ea"/>
                <a:cs typeface="Arial" pitchFamily="34" charset="0"/>
              </a:defRPr>
            </a:lvl4pPr>
            <a:lvl5pPr marL="1224000" indent="-228600" algn="l" defTabSz="914400" rtl="0" eaLnBrk="1" latinLnBrk="0" hangingPunct="1">
              <a:spcBef>
                <a:spcPts val="600"/>
              </a:spcBef>
              <a:buClr>
                <a:srgbClr val="6C6F70"/>
              </a:buClr>
              <a:buSzPct val="67000"/>
              <a:buFont typeface="Arial" panose="020B0604020202020204"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lvl="1" indent="0">
              <a:spcAft>
                <a:spcPts val="600"/>
              </a:spcAft>
              <a:buNone/>
            </a:pPr>
            <a:r>
              <a:rPr lang="en-US" sz="2000" b="1" dirty="0">
                <a:solidFill>
                  <a:schemeClr val="tx1">
                    <a:lumMod val="85000"/>
                    <a:lumOff val="15000"/>
                  </a:schemeClr>
                </a:solidFill>
              </a:rPr>
              <a:t>Advantages</a:t>
            </a:r>
          </a:p>
          <a:p>
            <a:pPr marL="148132" lvl="1" indent="-148132">
              <a:spcAft>
                <a:spcPts val="600"/>
              </a:spcAft>
              <a:buFont typeface="Wingdings" panose="05000000000000000000" pitchFamily="2" charset="2"/>
              <a:buChar char="§"/>
            </a:pPr>
            <a:r>
              <a:rPr lang="en-US" sz="1600" dirty="0">
                <a:solidFill>
                  <a:schemeClr val="tx1">
                    <a:lumMod val="85000"/>
                    <a:lumOff val="15000"/>
                  </a:schemeClr>
                </a:solidFill>
              </a:rPr>
              <a:t>Substantially </a:t>
            </a:r>
            <a:r>
              <a:rPr lang="en-US" sz="1600" b="1" dirty="0">
                <a:solidFill>
                  <a:schemeClr val="tx1">
                    <a:lumMod val="85000"/>
                    <a:lumOff val="15000"/>
                  </a:schemeClr>
                </a:solidFill>
              </a:rPr>
              <a:t>lower construction &amp; operating cost</a:t>
            </a:r>
          </a:p>
          <a:p>
            <a:pPr marL="148132" lvl="1" indent="-148132">
              <a:spcAft>
                <a:spcPts val="600"/>
              </a:spcAft>
              <a:buFont typeface="Wingdings" panose="05000000000000000000" pitchFamily="2" charset="2"/>
              <a:buChar char="§"/>
            </a:pPr>
            <a:r>
              <a:rPr lang="en-US" sz="1600" b="1" dirty="0">
                <a:solidFill>
                  <a:schemeClr val="tx1">
                    <a:lumMod val="85000"/>
                    <a:lumOff val="15000"/>
                  </a:schemeClr>
                </a:solidFill>
              </a:rPr>
              <a:t>Low maintenance</a:t>
            </a:r>
          </a:p>
          <a:p>
            <a:pPr marL="148132" lvl="1" indent="-148132">
              <a:spcAft>
                <a:spcPts val="600"/>
              </a:spcAft>
              <a:buFont typeface="Wingdings" panose="05000000000000000000" pitchFamily="2" charset="2"/>
              <a:buChar char="§"/>
            </a:pPr>
            <a:r>
              <a:rPr lang="en-US" sz="1600" b="1" dirty="0">
                <a:solidFill>
                  <a:schemeClr val="tx1">
                    <a:lumMod val="85000"/>
                    <a:lumOff val="15000"/>
                  </a:schemeClr>
                </a:solidFill>
              </a:rPr>
              <a:t>No</a:t>
            </a:r>
            <a:r>
              <a:rPr lang="en-US" sz="1600" dirty="0">
                <a:solidFill>
                  <a:schemeClr val="tx1">
                    <a:lumMod val="85000"/>
                    <a:lumOff val="15000"/>
                  </a:schemeClr>
                </a:solidFill>
              </a:rPr>
              <a:t> or limited use of </a:t>
            </a:r>
            <a:r>
              <a:rPr lang="en-US" sz="1600" b="1" dirty="0">
                <a:solidFill>
                  <a:schemeClr val="tx1">
                    <a:lumMod val="85000"/>
                    <a:lumOff val="15000"/>
                  </a:schemeClr>
                </a:solidFill>
              </a:rPr>
              <a:t>power and chemicals</a:t>
            </a:r>
          </a:p>
          <a:p>
            <a:pPr marL="148132" lvl="1" indent="-148132">
              <a:spcAft>
                <a:spcPts val="600"/>
              </a:spcAft>
              <a:buFont typeface="Wingdings" panose="05000000000000000000" pitchFamily="2" charset="2"/>
              <a:buChar char="§"/>
            </a:pPr>
            <a:r>
              <a:rPr lang="en-US" sz="1600" b="1" dirty="0">
                <a:solidFill>
                  <a:schemeClr val="tx1">
                    <a:lumMod val="85000"/>
                    <a:lumOff val="15000"/>
                  </a:schemeClr>
                </a:solidFill>
              </a:rPr>
              <a:t>Limited</a:t>
            </a:r>
            <a:r>
              <a:rPr lang="en-US" sz="1600" dirty="0">
                <a:solidFill>
                  <a:schemeClr val="tx1">
                    <a:lumMod val="85000"/>
                    <a:lumOff val="15000"/>
                  </a:schemeClr>
                </a:solidFill>
              </a:rPr>
              <a:t> health &amp; safety </a:t>
            </a:r>
            <a:r>
              <a:rPr lang="en-US" sz="1600" b="1" dirty="0">
                <a:solidFill>
                  <a:schemeClr val="tx1">
                    <a:lumMod val="85000"/>
                    <a:lumOff val="15000"/>
                  </a:schemeClr>
                </a:solidFill>
              </a:rPr>
              <a:t>risks</a:t>
            </a:r>
          </a:p>
          <a:p>
            <a:pPr marL="148132" lvl="1" indent="-148132">
              <a:spcAft>
                <a:spcPts val="600"/>
              </a:spcAft>
              <a:buFont typeface="Wingdings" panose="05000000000000000000" pitchFamily="2" charset="2"/>
              <a:buChar char="§"/>
            </a:pPr>
            <a:r>
              <a:rPr lang="en-US" sz="1600" dirty="0">
                <a:solidFill>
                  <a:schemeClr val="tx1">
                    <a:lumMod val="85000"/>
                    <a:lumOff val="15000"/>
                  </a:schemeClr>
                </a:solidFill>
              </a:rPr>
              <a:t>Can be </a:t>
            </a:r>
            <a:r>
              <a:rPr lang="en-US" sz="1600" b="1" dirty="0">
                <a:solidFill>
                  <a:schemeClr val="tx1">
                    <a:lumMod val="85000"/>
                    <a:lumOff val="15000"/>
                  </a:schemeClr>
                </a:solidFill>
              </a:rPr>
              <a:t>installed in remote locations</a:t>
            </a:r>
          </a:p>
        </p:txBody>
      </p:sp>
      <p:sp>
        <p:nvSpPr>
          <p:cNvPr id="22" name="Rectangle 21">
            <a:extLst>
              <a:ext uri="{FF2B5EF4-FFF2-40B4-BE49-F238E27FC236}">
                <a16:creationId xmlns:a16="http://schemas.microsoft.com/office/drawing/2014/main" id="{D23983A4-4676-4C2E-81FD-07739A02D663}"/>
              </a:ext>
            </a:extLst>
          </p:cNvPr>
          <p:cNvSpPr/>
          <p:nvPr/>
        </p:nvSpPr>
        <p:spPr>
          <a:xfrm>
            <a:off x="1780112" y="6083415"/>
            <a:ext cx="313705" cy="2983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FCBE994-66B0-4972-8421-738E3EC8373D}"/>
              </a:ext>
            </a:extLst>
          </p:cNvPr>
          <p:cNvSpPr/>
          <p:nvPr/>
        </p:nvSpPr>
        <p:spPr>
          <a:xfrm>
            <a:off x="6221413" y="4591919"/>
            <a:ext cx="313705" cy="2983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382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B40F7-1458-440A-9C7F-9E28A14AECFF}"/>
              </a:ext>
            </a:extLst>
          </p:cNvPr>
          <p:cNvSpPr>
            <a:spLocks noGrp="1"/>
          </p:cNvSpPr>
          <p:nvPr>
            <p:ph type="title"/>
          </p:nvPr>
        </p:nvSpPr>
        <p:spPr/>
        <p:txBody>
          <a:bodyPr/>
          <a:lstStyle/>
          <a:p>
            <a:r>
              <a:rPr lang="en-US" spc="-5" dirty="0"/>
              <a:t>“Major” </a:t>
            </a:r>
            <a:r>
              <a:rPr lang="en-US" spc="-5" dirty="0" err="1"/>
              <a:t>O&amp;M</a:t>
            </a:r>
            <a:r>
              <a:rPr lang="en-US" spc="-65" dirty="0"/>
              <a:t> </a:t>
            </a:r>
            <a:r>
              <a:rPr lang="en-US" spc="-5" dirty="0"/>
              <a:t>Costs</a:t>
            </a:r>
            <a:endParaRPr lang="en-US" dirty="0"/>
          </a:p>
        </p:txBody>
      </p:sp>
      <p:sp>
        <p:nvSpPr>
          <p:cNvPr id="3" name="Slide Number Placeholder 2">
            <a:extLst>
              <a:ext uri="{FF2B5EF4-FFF2-40B4-BE49-F238E27FC236}">
                <a16:creationId xmlns:a16="http://schemas.microsoft.com/office/drawing/2014/main" id="{D456AC05-A43A-4A40-9719-ED6983C40D00}"/>
              </a:ext>
            </a:extLst>
          </p:cNvPr>
          <p:cNvSpPr>
            <a:spLocks noGrp="1"/>
          </p:cNvSpPr>
          <p:nvPr>
            <p:ph type="sldNum" sz="quarter" idx="12"/>
          </p:nvPr>
        </p:nvSpPr>
        <p:spPr/>
        <p:txBody>
          <a:bodyPr/>
          <a:lstStyle/>
          <a:p>
            <a:fld id="{9B3E39EC-4BE2-4DEA-81C0-4ABC0AAB4AC0}" type="slidenum">
              <a:rPr lang="en-AU" smtClean="0"/>
              <a:t>60</a:t>
            </a:fld>
            <a:endParaRPr lang="en-AU"/>
          </a:p>
        </p:txBody>
      </p:sp>
      <p:graphicFrame>
        <p:nvGraphicFramePr>
          <p:cNvPr id="4" name="object 5">
            <a:extLst>
              <a:ext uri="{FF2B5EF4-FFF2-40B4-BE49-F238E27FC236}">
                <a16:creationId xmlns:a16="http://schemas.microsoft.com/office/drawing/2014/main" id="{CE627275-D339-4F12-8E3F-80FA86FD4B27}"/>
              </a:ext>
            </a:extLst>
          </p:cNvPr>
          <p:cNvGraphicFramePr>
            <a:graphicFrameLocks noGrp="1"/>
          </p:cNvGraphicFramePr>
          <p:nvPr>
            <p:extLst>
              <p:ext uri="{D42A27DB-BD31-4B8C-83A1-F6EECF244321}">
                <p14:modId xmlns:p14="http://schemas.microsoft.com/office/powerpoint/2010/main" val="4287387392"/>
              </p:ext>
            </p:extLst>
          </p:nvPr>
        </p:nvGraphicFramePr>
        <p:xfrm>
          <a:off x="558654" y="1695451"/>
          <a:ext cx="9882334" cy="3082723"/>
        </p:xfrm>
        <a:graphic>
          <a:graphicData uri="http://schemas.openxmlformats.org/drawingml/2006/table">
            <a:tbl>
              <a:tblPr firstRow="1" bandRow="1">
                <a:tableStyleId>{2D5ABB26-0587-4C30-8999-92F81FD0307C}</a:tableStyleId>
              </a:tblPr>
              <a:tblGrid>
                <a:gridCol w="3981448">
                  <a:extLst>
                    <a:ext uri="{9D8B030D-6E8A-4147-A177-3AD203B41FA5}">
                      <a16:colId xmlns:a16="http://schemas.microsoft.com/office/drawing/2014/main" val="20000"/>
                    </a:ext>
                  </a:extLst>
                </a:gridCol>
                <a:gridCol w="2950443">
                  <a:extLst>
                    <a:ext uri="{9D8B030D-6E8A-4147-A177-3AD203B41FA5}">
                      <a16:colId xmlns:a16="http://schemas.microsoft.com/office/drawing/2014/main" val="20001"/>
                    </a:ext>
                  </a:extLst>
                </a:gridCol>
                <a:gridCol w="2950443">
                  <a:extLst>
                    <a:ext uri="{9D8B030D-6E8A-4147-A177-3AD203B41FA5}">
                      <a16:colId xmlns:a16="http://schemas.microsoft.com/office/drawing/2014/main" val="20002"/>
                    </a:ext>
                  </a:extLst>
                </a:gridCol>
              </a:tblGrid>
              <a:tr h="440389">
                <a:tc gridSpan="2">
                  <a:txBody>
                    <a:bodyPr/>
                    <a:lstStyle/>
                    <a:p>
                      <a:pPr marR="158115" algn="ctr">
                        <a:lnSpc>
                          <a:spcPct val="100000"/>
                        </a:lnSpc>
                        <a:spcBef>
                          <a:spcPts val="345"/>
                        </a:spcBef>
                      </a:pPr>
                      <a:r>
                        <a:rPr lang="en-US" sz="2000" spc="-5" dirty="0">
                          <a:solidFill>
                            <a:schemeClr val="bg1"/>
                          </a:solidFill>
                          <a:latin typeface="+mn-lt"/>
                          <a:cs typeface="Tahoma"/>
                        </a:rPr>
                        <a:t>                                                             Oxidation Pond</a:t>
                      </a:r>
                      <a:endParaRPr sz="2000" dirty="0">
                        <a:solidFill>
                          <a:schemeClr val="bg1"/>
                        </a:solidFill>
                        <a:latin typeface="+mn-lt"/>
                        <a:cs typeface="Tahoma"/>
                      </a:endParaRPr>
                    </a:p>
                  </a:txBody>
                  <a:tcPr marL="0" marR="0" marT="73152">
                    <a:lnL>
                      <a:noFill/>
                    </a:lnL>
                    <a:lnR>
                      <a:noFill/>
                    </a:lnR>
                    <a:lnT w="12700">
                      <a:noFill/>
                      <a:prstDash val="solid"/>
                    </a:lnT>
                    <a:lnB w="12700">
                      <a:noFill/>
                      <a:prstDash val="solid"/>
                    </a:lnB>
                    <a:lnTlToBr w="12700" cmpd="sng">
                      <a:noFill/>
                      <a:prstDash val="solid"/>
                    </a:lnTlToBr>
                    <a:lnBlToTr w="12700" cmpd="sng">
                      <a:noFill/>
                      <a:prstDash val="solid"/>
                    </a:lnBlToTr>
                    <a:solidFill>
                      <a:schemeClr val="tx1">
                        <a:lumMod val="85000"/>
                        <a:lumOff val="15000"/>
                      </a:schemeClr>
                    </a:solidFill>
                  </a:tcPr>
                </a:tc>
                <a:tc hMerge="1">
                  <a:txBody>
                    <a:bodyPr/>
                    <a:lstStyle/>
                    <a:p>
                      <a:endParaRPr/>
                    </a:p>
                  </a:txBody>
                  <a:tcPr marL="0" marR="0" marT="0" marB="0"/>
                </a:tc>
                <a:tc>
                  <a:txBody>
                    <a:bodyPr/>
                    <a:lstStyle/>
                    <a:p>
                      <a:pPr marL="443865" marR="227965" indent="-280035" algn="ctr">
                        <a:lnSpc>
                          <a:spcPct val="100000"/>
                        </a:lnSpc>
                        <a:spcBef>
                          <a:spcPts val="345"/>
                        </a:spcBef>
                      </a:pPr>
                      <a:r>
                        <a:rPr lang="en-US" sz="2000" spc="-5" dirty="0" err="1">
                          <a:solidFill>
                            <a:schemeClr val="bg1"/>
                          </a:solidFill>
                          <a:latin typeface="+mn-lt"/>
                          <a:cs typeface="Tahoma"/>
                        </a:rPr>
                        <a:t>BCR</a:t>
                      </a:r>
                      <a:endParaRPr sz="2000" dirty="0">
                        <a:solidFill>
                          <a:schemeClr val="bg1"/>
                        </a:solidFill>
                        <a:latin typeface="+mn-lt"/>
                        <a:cs typeface="Tahoma"/>
                      </a:endParaRPr>
                    </a:p>
                  </a:txBody>
                  <a:tcPr marL="0" marR="0" marT="73152">
                    <a:lnL>
                      <a:noFill/>
                    </a:lnL>
                    <a:lnR>
                      <a:noFill/>
                    </a:lnR>
                    <a:lnT w="12700">
                      <a:noFill/>
                      <a:prstDash val="solid"/>
                    </a:lnT>
                    <a:lnB w="12700">
                      <a:noFill/>
                      <a:prstDash val="solid"/>
                    </a:lnB>
                    <a:lnTlToBr w="12700" cmpd="sng">
                      <a:noFill/>
                      <a:prstDash val="solid"/>
                    </a:lnTlToBr>
                    <a:lnBlToTr w="12700" cmpd="sng">
                      <a:noFill/>
                      <a:prstDash val="solid"/>
                    </a:lnBlToTr>
                    <a:solidFill>
                      <a:schemeClr val="tx1">
                        <a:lumMod val="85000"/>
                        <a:lumOff val="15000"/>
                      </a:schemeClr>
                    </a:solidFill>
                  </a:tcPr>
                </a:tc>
                <a:extLst>
                  <a:ext uri="{0D108BD9-81ED-4DB2-BD59-A6C34878D82A}">
                    <a16:rowId xmlns:a16="http://schemas.microsoft.com/office/drawing/2014/main" val="10000"/>
                  </a:ext>
                </a:extLst>
              </a:tr>
              <a:tr h="440389">
                <a:tc>
                  <a:txBody>
                    <a:bodyPr/>
                    <a:lstStyle/>
                    <a:p>
                      <a:pPr marL="91440">
                        <a:lnSpc>
                          <a:spcPct val="100000"/>
                        </a:lnSpc>
                        <a:spcBef>
                          <a:spcPts val="340"/>
                        </a:spcBef>
                      </a:pPr>
                      <a:r>
                        <a:rPr sz="2000" dirty="0">
                          <a:solidFill>
                            <a:schemeClr val="tx1">
                              <a:lumMod val="85000"/>
                              <a:lumOff val="15000"/>
                            </a:schemeClr>
                          </a:solidFill>
                          <a:latin typeface="+mn-lt"/>
                          <a:cs typeface="Tahoma"/>
                        </a:rPr>
                        <a:t>2 x 8” x 5’ </a:t>
                      </a:r>
                      <a:r>
                        <a:rPr sz="2000" spc="-5" dirty="0">
                          <a:solidFill>
                            <a:schemeClr val="tx1">
                              <a:lumMod val="85000"/>
                              <a:lumOff val="15000"/>
                            </a:schemeClr>
                          </a:solidFill>
                          <a:latin typeface="+mn-lt"/>
                          <a:cs typeface="Tahoma"/>
                        </a:rPr>
                        <a:t>Inlet</a:t>
                      </a:r>
                      <a:r>
                        <a:rPr sz="2000" spc="-40" dirty="0">
                          <a:solidFill>
                            <a:schemeClr val="tx1">
                              <a:lumMod val="85000"/>
                              <a:lumOff val="15000"/>
                            </a:schemeClr>
                          </a:solidFill>
                          <a:latin typeface="+mn-lt"/>
                          <a:cs typeface="Tahoma"/>
                        </a:rPr>
                        <a:t> </a:t>
                      </a:r>
                      <a:r>
                        <a:rPr sz="2000" spc="-10" dirty="0">
                          <a:solidFill>
                            <a:schemeClr val="tx1">
                              <a:lumMod val="85000"/>
                              <a:lumOff val="15000"/>
                            </a:schemeClr>
                          </a:solidFill>
                          <a:latin typeface="+mn-lt"/>
                          <a:cs typeface="Tahoma"/>
                        </a:rPr>
                        <a:t>AgriDrains</a:t>
                      </a:r>
                      <a:endParaRPr sz="2000" dirty="0">
                        <a:solidFill>
                          <a:schemeClr val="tx1">
                            <a:lumMod val="85000"/>
                            <a:lumOff val="15000"/>
                          </a:schemeClr>
                        </a:solidFill>
                        <a:latin typeface="+mn-lt"/>
                        <a:cs typeface="Tahoma"/>
                      </a:endParaRPr>
                    </a:p>
                  </a:txBody>
                  <a:tcPr marL="0" marR="0" marT="73152">
                    <a:lnL>
                      <a:noFill/>
                    </a:lnL>
                    <a:lnR>
                      <a:noFill/>
                    </a:lnR>
                    <a:lnT w="12700">
                      <a:noFill/>
                      <a:prstDash val="soli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60325" algn="ctr">
                        <a:lnSpc>
                          <a:spcPct val="100000"/>
                        </a:lnSpc>
                        <a:spcBef>
                          <a:spcPts val="340"/>
                        </a:spcBef>
                      </a:pPr>
                      <a:r>
                        <a:rPr sz="2000" dirty="0">
                          <a:solidFill>
                            <a:schemeClr val="tx1">
                              <a:lumMod val="85000"/>
                              <a:lumOff val="15000"/>
                            </a:schemeClr>
                          </a:solidFill>
                          <a:latin typeface="+mn-lt"/>
                          <a:cs typeface="Tahoma"/>
                        </a:rPr>
                        <a:t>$1200</a:t>
                      </a:r>
                    </a:p>
                  </a:txBody>
                  <a:tcPr marL="0" marR="0" marT="73152">
                    <a:lnL>
                      <a:noFill/>
                    </a:lnL>
                    <a:lnR>
                      <a:noFill/>
                    </a:lnR>
                    <a:lnT w="12700">
                      <a:noFill/>
                      <a:prstDash val="soli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62230" algn="ctr">
                        <a:lnSpc>
                          <a:spcPct val="100000"/>
                        </a:lnSpc>
                        <a:spcBef>
                          <a:spcPts val="340"/>
                        </a:spcBef>
                      </a:pPr>
                      <a:r>
                        <a:rPr sz="2000" spc="-5" dirty="0">
                          <a:solidFill>
                            <a:schemeClr val="tx1">
                              <a:lumMod val="85000"/>
                              <a:lumOff val="15000"/>
                            </a:schemeClr>
                          </a:solidFill>
                          <a:latin typeface="+mn-lt"/>
                          <a:cs typeface="Tahoma"/>
                        </a:rPr>
                        <a:t>---</a:t>
                      </a:r>
                      <a:endParaRPr sz="2000">
                        <a:solidFill>
                          <a:schemeClr val="tx1">
                            <a:lumMod val="85000"/>
                            <a:lumOff val="15000"/>
                          </a:schemeClr>
                        </a:solidFill>
                        <a:latin typeface="+mn-lt"/>
                        <a:cs typeface="Tahoma"/>
                      </a:endParaRPr>
                    </a:p>
                  </a:txBody>
                  <a:tcPr marL="0" marR="0" marT="73152">
                    <a:lnL>
                      <a:noFill/>
                    </a:lnL>
                    <a:lnR>
                      <a:noFill/>
                    </a:lnR>
                    <a:lnT w="12700">
                      <a:noFill/>
                      <a:prstDash val="soli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40389">
                <a:tc>
                  <a:txBody>
                    <a:bodyPr/>
                    <a:lstStyle/>
                    <a:p>
                      <a:pPr marL="91440">
                        <a:lnSpc>
                          <a:spcPct val="100000"/>
                        </a:lnSpc>
                        <a:spcBef>
                          <a:spcPts val="350"/>
                        </a:spcBef>
                      </a:pPr>
                      <a:r>
                        <a:rPr sz="2000" spc="-5" dirty="0">
                          <a:solidFill>
                            <a:schemeClr val="tx1">
                              <a:lumMod val="85000"/>
                              <a:lumOff val="15000"/>
                            </a:schemeClr>
                          </a:solidFill>
                          <a:latin typeface="+mn-lt"/>
                          <a:cs typeface="Tahoma"/>
                        </a:rPr>
                        <a:t>Equipment </a:t>
                      </a:r>
                      <a:r>
                        <a:rPr sz="2000" spc="-40" dirty="0">
                          <a:solidFill>
                            <a:schemeClr val="tx1">
                              <a:lumMod val="85000"/>
                              <a:lumOff val="15000"/>
                            </a:schemeClr>
                          </a:solidFill>
                          <a:latin typeface="+mn-lt"/>
                          <a:cs typeface="Tahoma"/>
                        </a:rPr>
                        <a:t>(Takeuchi</a:t>
                      </a:r>
                      <a:r>
                        <a:rPr sz="2000" spc="-5" dirty="0">
                          <a:solidFill>
                            <a:schemeClr val="tx1">
                              <a:lumMod val="85000"/>
                              <a:lumOff val="15000"/>
                            </a:schemeClr>
                          </a:solidFill>
                          <a:latin typeface="+mn-lt"/>
                          <a:cs typeface="Tahoma"/>
                        </a:rPr>
                        <a:t> </a:t>
                      </a:r>
                      <a:r>
                        <a:rPr sz="2000" dirty="0">
                          <a:solidFill>
                            <a:schemeClr val="tx1">
                              <a:lumMod val="85000"/>
                              <a:lumOff val="15000"/>
                            </a:schemeClr>
                          </a:solidFill>
                          <a:latin typeface="+mn-lt"/>
                          <a:cs typeface="Tahoma"/>
                        </a:rPr>
                        <a:t>TB153)</a:t>
                      </a:r>
                    </a:p>
                  </a:txBody>
                  <a:tcPr marL="0" marR="0" marT="73152">
                    <a:lnL>
                      <a:noFill/>
                    </a:lnL>
                    <a:lnR>
                      <a:noFill/>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60325" algn="ctr">
                        <a:lnSpc>
                          <a:spcPct val="100000"/>
                        </a:lnSpc>
                        <a:spcBef>
                          <a:spcPts val="350"/>
                        </a:spcBef>
                      </a:pPr>
                      <a:r>
                        <a:rPr sz="2000" dirty="0">
                          <a:solidFill>
                            <a:schemeClr val="tx1">
                              <a:lumMod val="85000"/>
                              <a:lumOff val="15000"/>
                            </a:schemeClr>
                          </a:solidFill>
                          <a:latin typeface="+mn-lt"/>
                          <a:cs typeface="Tahoma"/>
                        </a:rPr>
                        <a:t>$1500</a:t>
                      </a:r>
                    </a:p>
                  </a:txBody>
                  <a:tcPr marL="0" marR="0" marT="73152">
                    <a:lnL>
                      <a:noFill/>
                    </a:lnL>
                    <a:lnR>
                      <a:noFill/>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61594" algn="ctr">
                        <a:lnSpc>
                          <a:spcPct val="100000"/>
                        </a:lnSpc>
                        <a:spcBef>
                          <a:spcPts val="350"/>
                        </a:spcBef>
                      </a:pPr>
                      <a:r>
                        <a:rPr sz="2000" dirty="0">
                          <a:solidFill>
                            <a:schemeClr val="tx1">
                              <a:lumMod val="85000"/>
                              <a:lumOff val="15000"/>
                            </a:schemeClr>
                          </a:solidFill>
                          <a:latin typeface="+mn-lt"/>
                          <a:cs typeface="Tahoma"/>
                        </a:rPr>
                        <a:t>$1900</a:t>
                      </a:r>
                      <a:endParaRPr sz="2000">
                        <a:solidFill>
                          <a:schemeClr val="tx1">
                            <a:lumMod val="85000"/>
                            <a:lumOff val="15000"/>
                          </a:schemeClr>
                        </a:solidFill>
                        <a:latin typeface="+mn-lt"/>
                        <a:cs typeface="Tahoma"/>
                      </a:endParaRPr>
                    </a:p>
                  </a:txBody>
                  <a:tcPr marL="0" marR="0" marT="73152">
                    <a:lnL>
                      <a:noFill/>
                    </a:lnL>
                    <a:lnR>
                      <a:noFill/>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40389">
                <a:tc>
                  <a:txBody>
                    <a:bodyPr/>
                    <a:lstStyle/>
                    <a:p>
                      <a:pPr marL="91440">
                        <a:lnSpc>
                          <a:spcPct val="100000"/>
                        </a:lnSpc>
                        <a:spcBef>
                          <a:spcPts val="350"/>
                        </a:spcBef>
                      </a:pPr>
                      <a:r>
                        <a:rPr sz="2000" spc="-5" dirty="0">
                          <a:solidFill>
                            <a:schemeClr val="tx1">
                              <a:lumMod val="85000"/>
                              <a:lumOff val="15000"/>
                            </a:schemeClr>
                          </a:solidFill>
                          <a:latin typeface="+mn-lt"/>
                          <a:cs typeface="Tahoma"/>
                        </a:rPr>
                        <a:t>Stone </a:t>
                      </a:r>
                      <a:r>
                        <a:rPr sz="2000" spc="-10" dirty="0">
                          <a:solidFill>
                            <a:schemeClr val="tx1">
                              <a:lumMod val="85000"/>
                              <a:lumOff val="15000"/>
                            </a:schemeClr>
                          </a:solidFill>
                          <a:latin typeface="+mn-lt"/>
                          <a:cs typeface="Tahoma"/>
                        </a:rPr>
                        <a:t>(for</a:t>
                      </a:r>
                      <a:r>
                        <a:rPr sz="2000" spc="0" dirty="0">
                          <a:solidFill>
                            <a:schemeClr val="tx1">
                              <a:lumMod val="85000"/>
                              <a:lumOff val="15000"/>
                            </a:schemeClr>
                          </a:solidFill>
                          <a:latin typeface="+mn-lt"/>
                          <a:cs typeface="Tahoma"/>
                        </a:rPr>
                        <a:t> </a:t>
                      </a:r>
                      <a:r>
                        <a:rPr sz="2000" spc="-15" dirty="0">
                          <a:solidFill>
                            <a:schemeClr val="tx1">
                              <a:lumMod val="85000"/>
                              <a:lumOff val="15000"/>
                            </a:schemeClr>
                          </a:solidFill>
                          <a:latin typeface="+mn-lt"/>
                          <a:cs typeface="Tahoma"/>
                        </a:rPr>
                        <a:t>ramp)</a:t>
                      </a:r>
                      <a:endParaRPr sz="2000" dirty="0">
                        <a:solidFill>
                          <a:schemeClr val="tx1">
                            <a:lumMod val="85000"/>
                            <a:lumOff val="15000"/>
                          </a:schemeClr>
                        </a:solidFill>
                        <a:latin typeface="+mn-lt"/>
                        <a:cs typeface="Tahoma"/>
                      </a:endParaRPr>
                    </a:p>
                  </a:txBody>
                  <a:tcPr marL="0" marR="0" marT="73152">
                    <a:lnL>
                      <a:noFill/>
                    </a:lnL>
                    <a:lnR>
                      <a:noFill/>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60960" algn="ctr">
                        <a:lnSpc>
                          <a:spcPct val="100000"/>
                        </a:lnSpc>
                        <a:spcBef>
                          <a:spcPts val="350"/>
                        </a:spcBef>
                      </a:pPr>
                      <a:r>
                        <a:rPr sz="2000" spc="-5" dirty="0">
                          <a:solidFill>
                            <a:schemeClr val="tx1">
                              <a:lumMod val="85000"/>
                              <a:lumOff val="15000"/>
                            </a:schemeClr>
                          </a:solidFill>
                          <a:latin typeface="+mn-lt"/>
                          <a:cs typeface="Tahoma"/>
                        </a:rPr>
                        <a:t>---</a:t>
                      </a:r>
                      <a:endParaRPr sz="2000" dirty="0">
                        <a:solidFill>
                          <a:schemeClr val="tx1">
                            <a:lumMod val="85000"/>
                            <a:lumOff val="15000"/>
                          </a:schemeClr>
                        </a:solidFill>
                        <a:latin typeface="+mn-lt"/>
                        <a:cs typeface="Tahoma"/>
                      </a:endParaRPr>
                    </a:p>
                  </a:txBody>
                  <a:tcPr marL="0" marR="0" marT="73152">
                    <a:lnL>
                      <a:noFill/>
                    </a:lnL>
                    <a:lnR>
                      <a:noFill/>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62230" algn="ctr">
                        <a:lnSpc>
                          <a:spcPct val="100000"/>
                        </a:lnSpc>
                        <a:spcBef>
                          <a:spcPts val="350"/>
                        </a:spcBef>
                      </a:pPr>
                      <a:r>
                        <a:rPr sz="2000" dirty="0">
                          <a:solidFill>
                            <a:schemeClr val="tx1">
                              <a:lumMod val="85000"/>
                              <a:lumOff val="15000"/>
                            </a:schemeClr>
                          </a:solidFill>
                          <a:latin typeface="+mn-lt"/>
                          <a:cs typeface="Tahoma"/>
                        </a:rPr>
                        <a:t>$700</a:t>
                      </a:r>
                    </a:p>
                  </a:txBody>
                  <a:tcPr marL="0" marR="0" marT="73152">
                    <a:lnL>
                      <a:noFill/>
                    </a:lnL>
                    <a:lnR>
                      <a:noFill/>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40389">
                <a:tc>
                  <a:txBody>
                    <a:bodyPr/>
                    <a:lstStyle/>
                    <a:p>
                      <a:pPr marL="91440">
                        <a:lnSpc>
                          <a:spcPct val="100000"/>
                        </a:lnSpc>
                        <a:spcBef>
                          <a:spcPts val="350"/>
                        </a:spcBef>
                      </a:pPr>
                      <a:r>
                        <a:rPr sz="2000" spc="-5" dirty="0">
                          <a:solidFill>
                            <a:schemeClr val="tx1">
                              <a:lumMod val="85000"/>
                              <a:lumOff val="15000"/>
                            </a:schemeClr>
                          </a:solidFill>
                          <a:latin typeface="+mn-lt"/>
                          <a:cs typeface="Tahoma"/>
                        </a:rPr>
                        <a:t>Labor</a:t>
                      </a:r>
                      <a:endParaRPr sz="2000">
                        <a:solidFill>
                          <a:schemeClr val="tx1">
                            <a:lumMod val="85000"/>
                            <a:lumOff val="15000"/>
                          </a:schemeClr>
                        </a:solidFill>
                        <a:latin typeface="+mn-lt"/>
                        <a:cs typeface="Tahoma"/>
                      </a:endParaRPr>
                    </a:p>
                  </a:txBody>
                  <a:tcPr marL="0" marR="0" marT="73152">
                    <a:lnL>
                      <a:noFill/>
                    </a:lnL>
                    <a:lnR>
                      <a:noFill/>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60325" algn="ctr">
                        <a:lnSpc>
                          <a:spcPct val="100000"/>
                        </a:lnSpc>
                        <a:spcBef>
                          <a:spcPts val="350"/>
                        </a:spcBef>
                      </a:pPr>
                      <a:r>
                        <a:rPr sz="2000" dirty="0">
                          <a:solidFill>
                            <a:schemeClr val="tx1">
                              <a:lumMod val="85000"/>
                              <a:lumOff val="15000"/>
                            </a:schemeClr>
                          </a:solidFill>
                          <a:latin typeface="+mn-lt"/>
                          <a:cs typeface="Tahoma"/>
                        </a:rPr>
                        <a:t>$1000</a:t>
                      </a:r>
                    </a:p>
                  </a:txBody>
                  <a:tcPr marL="0" marR="0" marT="73152">
                    <a:lnL>
                      <a:noFill/>
                    </a:lnL>
                    <a:lnR>
                      <a:noFill/>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61594" algn="ctr">
                        <a:lnSpc>
                          <a:spcPct val="100000"/>
                        </a:lnSpc>
                        <a:spcBef>
                          <a:spcPts val="350"/>
                        </a:spcBef>
                      </a:pPr>
                      <a:r>
                        <a:rPr sz="2000" dirty="0">
                          <a:solidFill>
                            <a:schemeClr val="tx1">
                              <a:lumMod val="85000"/>
                              <a:lumOff val="15000"/>
                            </a:schemeClr>
                          </a:solidFill>
                          <a:latin typeface="+mn-lt"/>
                          <a:cs typeface="Tahoma"/>
                        </a:rPr>
                        <a:t>$1500</a:t>
                      </a:r>
                    </a:p>
                  </a:txBody>
                  <a:tcPr marL="0" marR="0" marT="73152">
                    <a:lnL>
                      <a:noFill/>
                    </a:lnL>
                    <a:lnR>
                      <a:noFill/>
                    </a:lnR>
                    <a:lnT w="9525" cap="flat" cmpd="sng" algn="ctr">
                      <a:solidFill>
                        <a:schemeClr val="tx1">
                          <a:lumMod val="85000"/>
                          <a:lumOff val="15000"/>
                        </a:schemeClr>
                      </a:solidFill>
                      <a:prstDash val="solid"/>
                      <a:round/>
                      <a:headEnd type="none" w="med" len="med"/>
                      <a:tailEnd type="none" w="med" len="med"/>
                    </a:lnT>
                    <a:lnB w="952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40389">
                <a:tc>
                  <a:txBody>
                    <a:bodyPr/>
                    <a:lstStyle/>
                    <a:p>
                      <a:pPr marL="91440">
                        <a:lnSpc>
                          <a:spcPct val="100000"/>
                        </a:lnSpc>
                        <a:spcBef>
                          <a:spcPts val="350"/>
                        </a:spcBef>
                      </a:pPr>
                      <a:r>
                        <a:rPr sz="2000" spc="-5" dirty="0">
                          <a:solidFill>
                            <a:schemeClr val="tx1">
                              <a:lumMod val="85000"/>
                              <a:lumOff val="15000"/>
                            </a:schemeClr>
                          </a:solidFill>
                          <a:latin typeface="+mn-lt"/>
                          <a:cs typeface="Tahoma"/>
                        </a:rPr>
                        <a:t>Misc. (pipe, </a:t>
                      </a:r>
                      <a:r>
                        <a:rPr sz="2000" spc="-10" dirty="0">
                          <a:solidFill>
                            <a:schemeClr val="tx1">
                              <a:lumMod val="85000"/>
                              <a:lumOff val="15000"/>
                            </a:schemeClr>
                          </a:solidFill>
                          <a:latin typeface="+mn-lt"/>
                          <a:cs typeface="Tahoma"/>
                        </a:rPr>
                        <a:t>fuel</a:t>
                      </a:r>
                      <a:r>
                        <a:rPr sz="2000" spc="-15" dirty="0">
                          <a:solidFill>
                            <a:schemeClr val="tx1">
                              <a:lumMod val="85000"/>
                              <a:lumOff val="15000"/>
                            </a:schemeClr>
                          </a:solidFill>
                          <a:latin typeface="+mn-lt"/>
                          <a:cs typeface="Tahoma"/>
                        </a:rPr>
                        <a:t> </a:t>
                      </a:r>
                      <a:r>
                        <a:rPr sz="2000" spc="-30" dirty="0">
                          <a:solidFill>
                            <a:schemeClr val="tx1">
                              <a:lumMod val="85000"/>
                              <a:lumOff val="15000"/>
                            </a:schemeClr>
                          </a:solidFill>
                          <a:latin typeface="+mn-lt"/>
                          <a:cs typeface="Tahoma"/>
                        </a:rPr>
                        <a:t>etc.)</a:t>
                      </a:r>
                      <a:endParaRPr sz="2000" dirty="0">
                        <a:solidFill>
                          <a:schemeClr val="tx1">
                            <a:lumMod val="85000"/>
                            <a:lumOff val="15000"/>
                          </a:schemeClr>
                        </a:solidFill>
                        <a:latin typeface="+mn-lt"/>
                        <a:cs typeface="Tahoma"/>
                      </a:endParaRPr>
                    </a:p>
                  </a:txBody>
                  <a:tcPr marL="0" marR="0" marT="73152">
                    <a:lnL>
                      <a:noFill/>
                    </a:lnL>
                    <a:lnR>
                      <a:noFill/>
                    </a:lnR>
                    <a:lnT w="9525" cap="flat" cmpd="sng" algn="ctr">
                      <a:solidFill>
                        <a:schemeClr val="tx1">
                          <a:lumMod val="85000"/>
                          <a:lumOff val="15000"/>
                        </a:schemeClr>
                      </a:solidFill>
                      <a:prstDash val="solid"/>
                      <a:round/>
                      <a:headEnd type="none" w="med" len="med"/>
                      <a:tailEnd type="none" w="med" len="med"/>
                    </a:lnT>
                    <a:lnB w="2857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60960" algn="ctr">
                        <a:lnSpc>
                          <a:spcPct val="100000"/>
                        </a:lnSpc>
                        <a:spcBef>
                          <a:spcPts val="350"/>
                        </a:spcBef>
                      </a:pPr>
                      <a:r>
                        <a:rPr sz="2000" dirty="0">
                          <a:solidFill>
                            <a:schemeClr val="tx1">
                              <a:lumMod val="85000"/>
                              <a:lumOff val="15000"/>
                            </a:schemeClr>
                          </a:solidFill>
                          <a:latin typeface="+mn-lt"/>
                          <a:cs typeface="Tahoma"/>
                        </a:rPr>
                        <a:t>$700</a:t>
                      </a:r>
                    </a:p>
                  </a:txBody>
                  <a:tcPr marL="0" marR="0" marT="73152">
                    <a:lnL>
                      <a:noFill/>
                    </a:lnL>
                    <a:lnR>
                      <a:noFill/>
                    </a:lnR>
                    <a:lnT w="9525" cap="flat" cmpd="sng" algn="ctr">
                      <a:solidFill>
                        <a:schemeClr val="tx1">
                          <a:lumMod val="85000"/>
                          <a:lumOff val="15000"/>
                        </a:schemeClr>
                      </a:solidFill>
                      <a:prstDash val="solid"/>
                      <a:round/>
                      <a:headEnd type="none" w="med" len="med"/>
                      <a:tailEnd type="none" w="med" len="med"/>
                    </a:lnT>
                    <a:lnB w="2857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62230" algn="ctr">
                        <a:lnSpc>
                          <a:spcPct val="100000"/>
                        </a:lnSpc>
                        <a:spcBef>
                          <a:spcPts val="350"/>
                        </a:spcBef>
                      </a:pPr>
                      <a:r>
                        <a:rPr sz="2000" dirty="0">
                          <a:solidFill>
                            <a:schemeClr val="tx1">
                              <a:lumMod val="85000"/>
                              <a:lumOff val="15000"/>
                            </a:schemeClr>
                          </a:solidFill>
                          <a:latin typeface="+mn-lt"/>
                          <a:cs typeface="Tahoma"/>
                        </a:rPr>
                        <a:t>$200</a:t>
                      </a:r>
                    </a:p>
                  </a:txBody>
                  <a:tcPr marL="0" marR="0" marT="73152">
                    <a:lnL>
                      <a:noFill/>
                    </a:lnL>
                    <a:lnR>
                      <a:noFill/>
                    </a:lnR>
                    <a:lnT w="9525" cap="flat" cmpd="sng" algn="ctr">
                      <a:solidFill>
                        <a:schemeClr val="tx1">
                          <a:lumMod val="85000"/>
                          <a:lumOff val="15000"/>
                        </a:schemeClr>
                      </a:solidFill>
                      <a:prstDash val="solid"/>
                      <a:round/>
                      <a:headEnd type="none" w="med" len="med"/>
                      <a:tailEnd type="none" w="med" len="med"/>
                    </a:lnT>
                    <a:lnB w="2857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40389">
                <a:tc>
                  <a:txBody>
                    <a:bodyPr/>
                    <a:lstStyle/>
                    <a:p>
                      <a:pPr marR="83820" algn="l">
                        <a:lnSpc>
                          <a:spcPct val="100000"/>
                        </a:lnSpc>
                        <a:spcBef>
                          <a:spcPts val="340"/>
                        </a:spcBef>
                      </a:pPr>
                      <a:r>
                        <a:rPr sz="2000" b="1" spc="-290" dirty="0">
                          <a:solidFill>
                            <a:schemeClr val="tx1">
                              <a:lumMod val="85000"/>
                              <a:lumOff val="15000"/>
                            </a:schemeClr>
                          </a:solidFill>
                          <a:latin typeface="+mn-lt"/>
                          <a:cs typeface="Tahoma"/>
                        </a:rPr>
                        <a:t>T</a:t>
                      </a:r>
                      <a:r>
                        <a:rPr sz="2000" b="1" dirty="0">
                          <a:solidFill>
                            <a:schemeClr val="tx1">
                              <a:lumMod val="85000"/>
                              <a:lumOff val="15000"/>
                            </a:schemeClr>
                          </a:solidFill>
                          <a:latin typeface="+mn-lt"/>
                          <a:cs typeface="Tahoma"/>
                        </a:rPr>
                        <a:t>otal</a:t>
                      </a:r>
                    </a:p>
                  </a:txBody>
                  <a:tcPr marL="0" marR="0" marT="73152">
                    <a:lnL>
                      <a:noFill/>
                    </a:lnL>
                    <a:lnR>
                      <a:noFill/>
                    </a:lnR>
                    <a:lnT w="28575" cap="flat" cmpd="sng" algn="ctr">
                      <a:solidFill>
                        <a:schemeClr val="tx1">
                          <a:lumMod val="85000"/>
                          <a:lumOff val="15000"/>
                        </a:schemeClr>
                      </a:solidFill>
                      <a:prstDash val="solid"/>
                      <a:round/>
                      <a:headEnd type="none" w="med" len="med"/>
                      <a:tailEnd type="none" w="med" len="med"/>
                    </a:lnT>
                    <a:lnB w="2857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60960" algn="ctr">
                        <a:lnSpc>
                          <a:spcPct val="100000"/>
                        </a:lnSpc>
                        <a:spcBef>
                          <a:spcPts val="340"/>
                        </a:spcBef>
                      </a:pPr>
                      <a:r>
                        <a:rPr sz="2000" b="1" dirty="0">
                          <a:solidFill>
                            <a:schemeClr val="tx1">
                              <a:lumMod val="85000"/>
                              <a:lumOff val="15000"/>
                            </a:schemeClr>
                          </a:solidFill>
                          <a:latin typeface="+mn-lt"/>
                          <a:cs typeface="Tahoma"/>
                        </a:rPr>
                        <a:t>$4400</a:t>
                      </a:r>
                    </a:p>
                  </a:txBody>
                  <a:tcPr marL="0" marR="0" marT="73152">
                    <a:lnL>
                      <a:noFill/>
                    </a:lnL>
                    <a:lnR>
                      <a:noFill/>
                    </a:lnR>
                    <a:lnT w="28575" cap="flat" cmpd="sng" algn="ctr">
                      <a:solidFill>
                        <a:schemeClr val="tx1">
                          <a:lumMod val="85000"/>
                          <a:lumOff val="15000"/>
                        </a:schemeClr>
                      </a:solidFill>
                      <a:prstDash val="solid"/>
                      <a:round/>
                      <a:headEnd type="none" w="med" len="med"/>
                      <a:tailEnd type="none" w="med" len="med"/>
                    </a:lnT>
                    <a:lnB w="2857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62230" algn="ctr">
                        <a:lnSpc>
                          <a:spcPct val="100000"/>
                        </a:lnSpc>
                        <a:spcBef>
                          <a:spcPts val="340"/>
                        </a:spcBef>
                      </a:pPr>
                      <a:r>
                        <a:rPr sz="2000" b="1" dirty="0">
                          <a:solidFill>
                            <a:schemeClr val="tx1">
                              <a:lumMod val="85000"/>
                              <a:lumOff val="15000"/>
                            </a:schemeClr>
                          </a:solidFill>
                          <a:latin typeface="+mn-lt"/>
                          <a:cs typeface="Tahoma"/>
                        </a:rPr>
                        <a:t>$4000</a:t>
                      </a:r>
                    </a:p>
                  </a:txBody>
                  <a:tcPr marL="0" marR="0" marT="73152">
                    <a:lnL>
                      <a:noFill/>
                    </a:lnL>
                    <a:lnR>
                      <a:noFill/>
                    </a:lnR>
                    <a:lnT w="28575" cap="flat" cmpd="sng" algn="ctr">
                      <a:solidFill>
                        <a:schemeClr val="tx1">
                          <a:lumMod val="85000"/>
                          <a:lumOff val="15000"/>
                        </a:schemeClr>
                      </a:solidFill>
                      <a:prstDash val="solid"/>
                      <a:round/>
                      <a:headEnd type="none" w="med" len="med"/>
                      <a:tailEnd type="none" w="med" len="med"/>
                    </a:lnT>
                    <a:lnB w="28575"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5" name="object 15">
            <a:extLst>
              <a:ext uri="{FF2B5EF4-FFF2-40B4-BE49-F238E27FC236}">
                <a16:creationId xmlns:a16="http://schemas.microsoft.com/office/drawing/2014/main" id="{D7119C27-7796-41CB-A8FF-5B8446FBD622}"/>
              </a:ext>
            </a:extLst>
          </p:cNvPr>
          <p:cNvSpPr txBox="1"/>
          <p:nvPr/>
        </p:nvSpPr>
        <p:spPr>
          <a:xfrm>
            <a:off x="558654" y="5105281"/>
            <a:ext cx="9882334" cy="800219"/>
          </a:xfrm>
          <a:prstGeom prst="rect">
            <a:avLst/>
          </a:prstGeom>
          <a:solidFill>
            <a:schemeClr val="tx1"/>
          </a:solidFill>
        </p:spPr>
        <p:txBody>
          <a:bodyPr vert="horz" wrap="square" lIns="0" tIns="91440" rIns="0" bIns="91440" rtlCol="0">
            <a:spAutoFit/>
          </a:bodyPr>
          <a:lstStyle/>
          <a:p>
            <a:pPr algn="ctr">
              <a:lnSpc>
                <a:spcPct val="100000"/>
              </a:lnSpc>
              <a:spcBef>
                <a:spcPts val="275"/>
              </a:spcBef>
            </a:pPr>
            <a:r>
              <a:rPr sz="2000" b="1" spc="-5" dirty="0">
                <a:solidFill>
                  <a:schemeClr val="bg1"/>
                </a:solidFill>
                <a:latin typeface="Arial"/>
                <a:cs typeface="Arial"/>
              </a:rPr>
              <a:t>“Major” O&amp;M &lt; </a:t>
            </a:r>
            <a:r>
              <a:rPr sz="2000" b="1" spc="-10" dirty="0">
                <a:solidFill>
                  <a:schemeClr val="bg1"/>
                </a:solidFill>
                <a:latin typeface="Arial"/>
                <a:cs typeface="Arial"/>
              </a:rPr>
              <a:t>$10K</a:t>
            </a:r>
            <a:r>
              <a:rPr sz="2000" b="1" dirty="0">
                <a:solidFill>
                  <a:schemeClr val="bg1"/>
                </a:solidFill>
                <a:latin typeface="Arial"/>
                <a:cs typeface="Arial"/>
              </a:rPr>
              <a:t> </a:t>
            </a:r>
            <a:r>
              <a:rPr sz="2000" b="1" spc="-10" dirty="0">
                <a:solidFill>
                  <a:schemeClr val="bg1"/>
                </a:solidFill>
                <a:latin typeface="Arial"/>
                <a:cs typeface="Arial"/>
              </a:rPr>
              <a:t>($840/yr)</a:t>
            </a:r>
            <a:endParaRPr sz="2000" b="1" dirty="0">
              <a:solidFill>
                <a:schemeClr val="bg1"/>
              </a:solidFill>
              <a:latin typeface="Arial"/>
              <a:cs typeface="Arial"/>
            </a:endParaRPr>
          </a:p>
          <a:p>
            <a:pPr marR="107314" algn="ctr">
              <a:lnSpc>
                <a:spcPct val="100000"/>
              </a:lnSpc>
            </a:pPr>
            <a:r>
              <a:rPr sz="2000" b="1" spc="-5" dirty="0">
                <a:solidFill>
                  <a:schemeClr val="bg1"/>
                </a:solidFill>
                <a:latin typeface="Arial"/>
                <a:cs typeface="Arial"/>
              </a:rPr>
              <a:t>All monitoring and regular O&amp;M ~</a:t>
            </a:r>
            <a:r>
              <a:rPr sz="2000" b="1" spc="-30" dirty="0">
                <a:solidFill>
                  <a:schemeClr val="bg1"/>
                </a:solidFill>
                <a:latin typeface="Arial"/>
                <a:cs typeface="Arial"/>
              </a:rPr>
              <a:t> </a:t>
            </a:r>
            <a:r>
              <a:rPr sz="2000" b="1" spc="-10" dirty="0">
                <a:solidFill>
                  <a:schemeClr val="bg1"/>
                </a:solidFill>
                <a:latin typeface="Arial"/>
                <a:cs typeface="Arial"/>
              </a:rPr>
              <a:t>$10K/yr</a:t>
            </a:r>
            <a:endParaRPr sz="2000" b="1" dirty="0">
              <a:solidFill>
                <a:schemeClr val="bg1"/>
              </a:solidFill>
              <a:latin typeface="Arial"/>
              <a:cs typeface="Arial"/>
            </a:endParaRPr>
          </a:p>
        </p:txBody>
      </p:sp>
    </p:spTree>
    <p:extLst>
      <p:ext uri="{BB962C8B-B14F-4D97-AF65-F5344CB8AC3E}">
        <p14:creationId xmlns:p14="http://schemas.microsoft.com/office/powerpoint/2010/main" val="507654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39D482-4871-44ED-8EA6-16844A036789}"/>
              </a:ext>
            </a:extLst>
          </p:cNvPr>
          <p:cNvSpPr/>
          <p:nvPr/>
        </p:nvSpPr>
        <p:spPr>
          <a:xfrm>
            <a:off x="1" y="0"/>
            <a:ext cx="1218882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p:txBody>
          <a:bodyPr>
            <a:normAutofit fontScale="90000"/>
          </a:bodyPr>
          <a:lstStyle/>
          <a:p>
            <a:r>
              <a:rPr lang="en-US" sz="2000" dirty="0">
                <a:solidFill>
                  <a:schemeClr val="bg1"/>
                </a:solidFill>
              </a:rPr>
              <a:t>Conclusions </a:t>
            </a:r>
            <a:br>
              <a:rPr lang="en-US" dirty="0">
                <a:solidFill>
                  <a:schemeClr val="bg1"/>
                </a:solidFill>
              </a:rPr>
            </a:br>
            <a:r>
              <a:rPr lang="en-US" dirty="0">
                <a:solidFill>
                  <a:schemeClr val="bg1"/>
                </a:solidFill>
              </a:rPr>
              <a:t>Mayer Ranch Passive Treatment System Maintenance </a:t>
            </a:r>
            <a:r>
              <a:rPr lang="en-US" dirty="0" err="1">
                <a:solidFill>
                  <a:schemeClr val="bg1"/>
                </a:solidFill>
              </a:rPr>
              <a:t>Substains</a:t>
            </a:r>
            <a:r>
              <a:rPr lang="en-US" dirty="0">
                <a:solidFill>
                  <a:schemeClr val="bg1"/>
                </a:solidFill>
              </a:rPr>
              <a:t> Longevity</a:t>
            </a:r>
          </a:p>
        </p:txBody>
      </p:sp>
      <p:pic>
        <p:nvPicPr>
          <p:cNvPr id="23" name="Content Placeholder 9">
            <a:extLst>
              <a:ext uri="{FF2B5EF4-FFF2-40B4-BE49-F238E27FC236}">
                <a16:creationId xmlns:a16="http://schemas.microsoft.com/office/drawing/2014/main" id="{3721566A-2DA4-4952-A387-0348A4BFD23A}"/>
              </a:ext>
            </a:extLst>
          </p:cNvPr>
          <p:cNvPicPr>
            <a:picLocks noChangeAspect="1"/>
          </p:cNvPicPr>
          <p:nvPr/>
        </p:nvPicPr>
        <p:blipFill rotWithShape="1">
          <a:blip r:embed="rId2"/>
          <a:srcRect l="12821" r="13165"/>
          <a:stretch/>
        </p:blipFill>
        <p:spPr>
          <a:xfrm rot="5400000">
            <a:off x="6226176" y="1690690"/>
            <a:ext cx="4210050" cy="4219574"/>
          </a:xfrm>
          <a:prstGeom prst="rect">
            <a:avLst/>
          </a:prstGeom>
          <a:effectLst/>
        </p:spPr>
      </p:pic>
      <p:sp>
        <p:nvSpPr>
          <p:cNvPr id="24" name="Content Placeholder 1">
            <a:extLst>
              <a:ext uri="{FF2B5EF4-FFF2-40B4-BE49-F238E27FC236}">
                <a16:creationId xmlns:a16="http://schemas.microsoft.com/office/drawing/2014/main" id="{D927C9D3-B738-449E-9BE3-8E8D6F81DB14}"/>
              </a:ext>
            </a:extLst>
          </p:cNvPr>
          <p:cNvSpPr>
            <a:spLocks noGrp="1"/>
          </p:cNvSpPr>
          <p:nvPr>
            <p:ph sz="half" idx="1"/>
          </p:nvPr>
        </p:nvSpPr>
        <p:spPr>
          <a:xfrm>
            <a:off x="577646" y="1303561"/>
            <a:ext cx="5081749" cy="4707596"/>
          </a:xfrm>
        </p:spPr>
        <p:txBody>
          <a:bodyPr/>
          <a:lstStyle/>
          <a:p>
            <a:pPr marL="0" indent="0">
              <a:spcBef>
                <a:spcPts val="600"/>
              </a:spcBef>
              <a:spcAft>
                <a:spcPts val="600"/>
              </a:spcAft>
              <a:buClr>
                <a:schemeClr val="bg1"/>
              </a:buClr>
              <a:buNone/>
            </a:pPr>
            <a:r>
              <a:rPr lang="en-US" sz="2800" b="1" kern="0" dirty="0">
                <a:solidFill>
                  <a:schemeClr val="bg1"/>
                </a:solidFill>
              </a:rPr>
              <a:t>Key Points</a:t>
            </a:r>
          </a:p>
          <a:p>
            <a:pPr>
              <a:spcBef>
                <a:spcPts val="600"/>
              </a:spcBef>
              <a:spcAft>
                <a:spcPts val="600"/>
              </a:spcAft>
              <a:buClr>
                <a:schemeClr val="bg1"/>
              </a:buClr>
            </a:pPr>
            <a:r>
              <a:rPr lang="en-US" sz="2000" dirty="0">
                <a:solidFill>
                  <a:schemeClr val="bg1"/>
                </a:solidFill>
              </a:rPr>
              <a:t>10 years consistent performance</a:t>
            </a:r>
          </a:p>
          <a:p>
            <a:pPr lvl="1">
              <a:spcBef>
                <a:spcPts val="600"/>
              </a:spcBef>
              <a:spcAft>
                <a:spcPts val="600"/>
              </a:spcAft>
              <a:buClr>
                <a:schemeClr val="bg1"/>
              </a:buClr>
            </a:pPr>
            <a:r>
              <a:rPr lang="en-US" sz="1800" dirty="0">
                <a:solidFill>
                  <a:schemeClr val="bg1"/>
                </a:solidFill>
              </a:rPr>
              <a:t>No reduction in water quality performance</a:t>
            </a:r>
          </a:p>
          <a:p>
            <a:pPr lvl="1">
              <a:spcBef>
                <a:spcPts val="600"/>
              </a:spcBef>
              <a:spcAft>
                <a:spcPts val="600"/>
              </a:spcAft>
              <a:buClr>
                <a:schemeClr val="bg1"/>
              </a:buClr>
            </a:pPr>
            <a:r>
              <a:rPr lang="en-US" sz="1800" dirty="0">
                <a:solidFill>
                  <a:schemeClr val="bg1"/>
                </a:solidFill>
              </a:rPr>
              <a:t>Maintenance restored hydraulic function</a:t>
            </a:r>
          </a:p>
          <a:p>
            <a:pPr>
              <a:spcBef>
                <a:spcPts val="600"/>
              </a:spcBef>
              <a:spcAft>
                <a:spcPts val="600"/>
              </a:spcAft>
              <a:buClr>
                <a:schemeClr val="bg1"/>
              </a:buClr>
            </a:pPr>
            <a:r>
              <a:rPr lang="en-US" sz="2000" dirty="0">
                <a:solidFill>
                  <a:schemeClr val="bg1"/>
                </a:solidFill>
              </a:rPr>
              <a:t>Routine maintenance is land &amp; water-based</a:t>
            </a:r>
          </a:p>
          <a:p>
            <a:pPr lvl="1">
              <a:spcBef>
                <a:spcPts val="600"/>
              </a:spcBef>
              <a:spcAft>
                <a:spcPts val="600"/>
              </a:spcAft>
              <a:buClr>
                <a:schemeClr val="bg1"/>
              </a:buClr>
            </a:pPr>
            <a:r>
              <a:rPr lang="en-US" sz="1800" dirty="0">
                <a:solidFill>
                  <a:schemeClr val="bg1"/>
                </a:solidFill>
              </a:rPr>
              <a:t>Animals, vegetation, storms, people</a:t>
            </a:r>
          </a:p>
          <a:p>
            <a:pPr>
              <a:spcBef>
                <a:spcPts val="600"/>
              </a:spcBef>
              <a:spcAft>
                <a:spcPts val="600"/>
              </a:spcAft>
              <a:buClr>
                <a:schemeClr val="bg1"/>
              </a:buClr>
            </a:pPr>
            <a:r>
              <a:rPr lang="en-US" sz="2000" dirty="0">
                <a:solidFill>
                  <a:schemeClr val="bg1"/>
                </a:solidFill>
              </a:rPr>
              <a:t>Annual </a:t>
            </a:r>
            <a:r>
              <a:rPr lang="en-US" sz="2000" dirty="0" err="1">
                <a:solidFill>
                  <a:schemeClr val="bg1"/>
                </a:solidFill>
              </a:rPr>
              <a:t>O&amp;M</a:t>
            </a:r>
            <a:r>
              <a:rPr lang="en-US" sz="2000" dirty="0">
                <a:solidFill>
                  <a:schemeClr val="bg1"/>
                </a:solidFill>
              </a:rPr>
              <a:t> was &lt;$</a:t>
            </a:r>
            <a:r>
              <a:rPr lang="en-US" sz="2000" dirty="0" err="1">
                <a:solidFill>
                  <a:schemeClr val="bg1"/>
                </a:solidFill>
              </a:rPr>
              <a:t>10K</a:t>
            </a:r>
            <a:r>
              <a:rPr lang="en-US" sz="2000" dirty="0">
                <a:solidFill>
                  <a:schemeClr val="bg1"/>
                </a:solidFill>
              </a:rPr>
              <a:t>/year </a:t>
            </a:r>
          </a:p>
          <a:p>
            <a:pPr lvl="1">
              <a:spcBef>
                <a:spcPts val="600"/>
              </a:spcBef>
              <a:spcAft>
                <a:spcPts val="600"/>
              </a:spcAft>
              <a:buClr>
                <a:schemeClr val="bg1"/>
              </a:buClr>
            </a:pPr>
            <a:r>
              <a:rPr lang="en-US" sz="1800" dirty="0" err="1">
                <a:solidFill>
                  <a:schemeClr val="bg1"/>
                </a:solidFill>
              </a:rPr>
              <a:t>BCR</a:t>
            </a:r>
            <a:r>
              <a:rPr lang="en-US" sz="1800" dirty="0">
                <a:solidFill>
                  <a:schemeClr val="bg1"/>
                </a:solidFill>
              </a:rPr>
              <a:t> substrate “flip” performed for $</a:t>
            </a:r>
            <a:r>
              <a:rPr lang="en-US" sz="1800" dirty="0" err="1">
                <a:solidFill>
                  <a:schemeClr val="bg1"/>
                </a:solidFill>
              </a:rPr>
              <a:t>4K</a:t>
            </a:r>
            <a:endParaRPr lang="en-US" sz="1800" dirty="0">
              <a:solidFill>
                <a:schemeClr val="bg1"/>
              </a:solidFill>
            </a:endParaRPr>
          </a:p>
          <a:p>
            <a:pPr>
              <a:spcBef>
                <a:spcPts val="600"/>
              </a:spcBef>
              <a:spcAft>
                <a:spcPts val="600"/>
              </a:spcAft>
              <a:buClr>
                <a:schemeClr val="bg1"/>
              </a:buClr>
            </a:pPr>
            <a:r>
              <a:rPr lang="en-US" sz="2000" dirty="0">
                <a:solidFill>
                  <a:schemeClr val="bg1"/>
                </a:solidFill>
              </a:rPr>
              <a:t>Average &lt;$0.10/1000 gallons treated </a:t>
            </a:r>
          </a:p>
          <a:p>
            <a:pPr>
              <a:spcBef>
                <a:spcPts val="600"/>
              </a:spcBef>
              <a:spcAft>
                <a:spcPts val="600"/>
              </a:spcAft>
              <a:buClr>
                <a:schemeClr val="bg1"/>
              </a:buClr>
            </a:pPr>
            <a:r>
              <a:rPr lang="en-US" sz="2000" dirty="0" err="1">
                <a:solidFill>
                  <a:schemeClr val="bg1"/>
                </a:solidFill>
              </a:rPr>
              <a:t>ITRC</a:t>
            </a:r>
            <a:r>
              <a:rPr lang="en-US" sz="2000" dirty="0">
                <a:solidFill>
                  <a:schemeClr val="bg1"/>
                </a:solidFill>
              </a:rPr>
              <a:t> “Success Story”</a:t>
            </a:r>
            <a:endParaRPr lang="en-US" dirty="0">
              <a:solidFill>
                <a:schemeClr val="bg1"/>
              </a:solidFill>
            </a:endParaRPr>
          </a:p>
        </p:txBody>
      </p:sp>
      <p:pic>
        <p:nvPicPr>
          <p:cNvPr id="8" name="Picture 7">
            <a:extLst>
              <a:ext uri="{FF2B5EF4-FFF2-40B4-BE49-F238E27FC236}">
                <a16:creationId xmlns:a16="http://schemas.microsoft.com/office/drawing/2014/main" id="{FF17E0BF-EAD9-417F-BD45-40C4018BA2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3909" y="6401110"/>
            <a:ext cx="1711666" cy="256032"/>
          </a:xfrm>
          <a:prstGeom prst="rect">
            <a:avLst/>
          </a:prstGeom>
        </p:spPr>
      </p:pic>
      <p:sp>
        <p:nvSpPr>
          <p:cNvPr id="2" name="Slide Number Placeholder 1">
            <a:extLst>
              <a:ext uri="{FF2B5EF4-FFF2-40B4-BE49-F238E27FC236}">
                <a16:creationId xmlns:a16="http://schemas.microsoft.com/office/drawing/2014/main" id="{93308E3D-13BE-439C-BC7B-EDC3CC71C96E}"/>
              </a:ext>
            </a:extLst>
          </p:cNvPr>
          <p:cNvSpPr>
            <a:spLocks noGrp="1"/>
          </p:cNvSpPr>
          <p:nvPr>
            <p:ph type="sldNum" sz="quarter" idx="12"/>
          </p:nvPr>
        </p:nvSpPr>
        <p:spPr/>
        <p:txBody>
          <a:bodyPr/>
          <a:lstStyle/>
          <a:p>
            <a:fld id="{9B3E39EC-4BE2-4DEA-81C0-4ABC0AAB4AC0}" type="slidenum">
              <a:rPr lang="en-AU" smtClean="0">
                <a:solidFill>
                  <a:schemeClr val="bg1"/>
                </a:solidFill>
              </a:rPr>
              <a:t>61</a:t>
            </a:fld>
            <a:endParaRPr lang="en-AU">
              <a:solidFill>
                <a:schemeClr val="bg1"/>
              </a:solidFill>
            </a:endParaRPr>
          </a:p>
        </p:txBody>
      </p:sp>
    </p:spTree>
    <p:extLst>
      <p:ext uri="{BB962C8B-B14F-4D97-AF65-F5344CB8AC3E}">
        <p14:creationId xmlns:p14="http://schemas.microsoft.com/office/powerpoint/2010/main" val="2962055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1751E3F-596A-4F88-A8AD-5D4951057566}"/>
              </a:ext>
            </a:extLst>
          </p:cNvPr>
          <p:cNvSpPr/>
          <p:nvPr/>
        </p:nvSpPr>
        <p:spPr>
          <a:xfrm>
            <a:off x="0" y="-75416"/>
            <a:ext cx="12188825" cy="693341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099757DF-4E34-41AA-9DEE-F2BDF2DA052F}"/>
              </a:ext>
            </a:extLst>
          </p:cNvPr>
          <p:cNvSpPr>
            <a:spLocks noGrp="1"/>
          </p:cNvSpPr>
          <p:nvPr>
            <p:ph type="title"/>
          </p:nvPr>
        </p:nvSpPr>
        <p:spPr/>
        <p:txBody>
          <a:bodyPr>
            <a:normAutofit/>
          </a:bodyPr>
          <a:lstStyle/>
          <a:p>
            <a:r>
              <a:rPr lang="en-US" sz="2000" dirty="0">
                <a:solidFill>
                  <a:schemeClr val="bg1"/>
                </a:solidFill>
              </a:rPr>
              <a:t>Conclusions </a:t>
            </a:r>
            <a:br>
              <a:rPr lang="en-US" dirty="0">
                <a:solidFill>
                  <a:schemeClr val="bg1"/>
                </a:solidFill>
              </a:rPr>
            </a:br>
            <a:r>
              <a:rPr lang="en-US" dirty="0">
                <a:solidFill>
                  <a:schemeClr val="bg1"/>
                </a:solidFill>
              </a:rPr>
              <a:t>Biochemical Reactors Meet Longevity and Performance Requirement</a:t>
            </a:r>
          </a:p>
        </p:txBody>
      </p:sp>
      <p:sp>
        <p:nvSpPr>
          <p:cNvPr id="3" name="Content Placeholder 2">
            <a:extLst>
              <a:ext uri="{FF2B5EF4-FFF2-40B4-BE49-F238E27FC236}">
                <a16:creationId xmlns:a16="http://schemas.microsoft.com/office/drawing/2014/main" id="{7AC603BF-CD34-4C6C-8E10-566DEB979BCA}"/>
              </a:ext>
            </a:extLst>
          </p:cNvPr>
          <p:cNvSpPr>
            <a:spLocks noGrp="1"/>
          </p:cNvSpPr>
          <p:nvPr>
            <p:ph idx="1"/>
          </p:nvPr>
        </p:nvSpPr>
        <p:spPr>
          <a:xfrm>
            <a:off x="558655" y="1704901"/>
            <a:ext cx="9643436" cy="4527703"/>
          </a:xfrm>
        </p:spPr>
        <p:txBody>
          <a:bodyPr/>
          <a:lstStyle/>
          <a:p>
            <a:pPr>
              <a:buClr>
                <a:schemeClr val="bg1"/>
              </a:buClr>
            </a:pPr>
            <a:r>
              <a:rPr lang="en-US" sz="2400" dirty="0">
                <a:solidFill>
                  <a:schemeClr val="bg1"/>
                </a:solidFill>
              </a:rPr>
              <a:t>Biochemical reactor technology based on long-term performance of natural systems</a:t>
            </a:r>
          </a:p>
          <a:p>
            <a:pPr>
              <a:buClr>
                <a:schemeClr val="bg1"/>
              </a:buClr>
            </a:pPr>
            <a:r>
              <a:rPr lang="en-US" sz="2400" dirty="0">
                <a:solidFill>
                  <a:schemeClr val="bg1"/>
                </a:solidFill>
              </a:rPr>
              <a:t>Carbon depletion and hydraulic conductivity are potential impacts to longevity</a:t>
            </a:r>
          </a:p>
          <a:p>
            <a:pPr>
              <a:buClr>
                <a:schemeClr val="bg1"/>
              </a:buClr>
            </a:pPr>
            <a:r>
              <a:rPr lang="en-US" sz="2400" dirty="0">
                <a:solidFill>
                  <a:schemeClr val="bg1"/>
                </a:solidFill>
              </a:rPr>
              <a:t>Case histories demonstrate good performance (8-</a:t>
            </a:r>
            <a:r>
              <a:rPr lang="en-US" sz="2400" dirty="0" err="1">
                <a:solidFill>
                  <a:schemeClr val="bg1"/>
                </a:solidFill>
              </a:rPr>
              <a:t>10yrs</a:t>
            </a:r>
            <a:r>
              <a:rPr lang="en-US" sz="2400" dirty="0">
                <a:solidFill>
                  <a:schemeClr val="bg1"/>
                </a:solidFill>
              </a:rPr>
              <a:t>)</a:t>
            </a:r>
          </a:p>
          <a:p>
            <a:pPr lvl="1">
              <a:buClr>
                <a:schemeClr val="bg1"/>
              </a:buClr>
            </a:pPr>
            <a:r>
              <a:rPr lang="en-US" sz="2000" dirty="0">
                <a:solidFill>
                  <a:schemeClr val="bg1"/>
                </a:solidFill>
              </a:rPr>
              <a:t>No adverse performance trends; no indication of carbon-depletion</a:t>
            </a:r>
          </a:p>
          <a:p>
            <a:pPr lvl="1">
              <a:buClr>
                <a:schemeClr val="bg1"/>
              </a:buClr>
            </a:pPr>
            <a:r>
              <a:rPr lang="en-US" sz="2000" dirty="0">
                <a:solidFill>
                  <a:schemeClr val="bg1"/>
                </a:solidFill>
              </a:rPr>
              <a:t>No costly substrate replacement</a:t>
            </a:r>
          </a:p>
          <a:p>
            <a:pPr lvl="1">
              <a:buClr>
                <a:schemeClr val="bg1"/>
              </a:buClr>
            </a:pPr>
            <a:r>
              <a:rPr lang="en-US" sz="2000" dirty="0">
                <a:solidFill>
                  <a:schemeClr val="bg1"/>
                </a:solidFill>
              </a:rPr>
              <a:t>Hydraulic property of the substrate may be a concern before carbon depletion</a:t>
            </a:r>
          </a:p>
          <a:p>
            <a:pPr lvl="1">
              <a:buClr>
                <a:schemeClr val="bg1"/>
              </a:buClr>
            </a:pPr>
            <a:r>
              <a:rPr lang="en-US" sz="2000" dirty="0">
                <a:solidFill>
                  <a:schemeClr val="bg1"/>
                </a:solidFill>
              </a:rPr>
              <a:t>Lower cost operations demonstrated</a:t>
            </a:r>
          </a:p>
          <a:p>
            <a:pPr lvl="1"/>
            <a:endParaRPr lang="en-US" sz="2400" dirty="0">
              <a:solidFill>
                <a:schemeClr val="bg1"/>
              </a:solidFill>
            </a:endParaRPr>
          </a:p>
        </p:txBody>
      </p:sp>
      <p:sp>
        <p:nvSpPr>
          <p:cNvPr id="2" name="Slide Number Placeholder 1">
            <a:extLst>
              <a:ext uri="{FF2B5EF4-FFF2-40B4-BE49-F238E27FC236}">
                <a16:creationId xmlns:a16="http://schemas.microsoft.com/office/drawing/2014/main" id="{A6F6170D-C7B9-4B55-8648-59BE87FC01E6}"/>
              </a:ext>
            </a:extLst>
          </p:cNvPr>
          <p:cNvSpPr>
            <a:spLocks noGrp="1"/>
          </p:cNvSpPr>
          <p:nvPr>
            <p:ph type="sldNum" sz="quarter" idx="12"/>
          </p:nvPr>
        </p:nvSpPr>
        <p:spPr>
          <a:xfrm>
            <a:off x="577645" y="6232604"/>
            <a:ext cx="781674" cy="365125"/>
          </a:xfrm>
        </p:spPr>
        <p:txBody>
          <a:bodyPr/>
          <a:lstStyle/>
          <a:p>
            <a:fld id="{1851E400-F599-4F20-93EA-3EFB8E4C8BCC}" type="slidenum">
              <a:rPr lang="en-US" smtClean="0">
                <a:solidFill>
                  <a:schemeClr val="bg1"/>
                </a:solidFill>
              </a:rPr>
              <a:pPr/>
              <a:t>62</a:t>
            </a:fld>
            <a:endParaRPr lang="en-US" dirty="0">
              <a:solidFill>
                <a:schemeClr val="bg1"/>
              </a:solidFill>
            </a:endParaRPr>
          </a:p>
        </p:txBody>
      </p:sp>
      <p:pic>
        <p:nvPicPr>
          <p:cNvPr id="7" name="Picture 6">
            <a:extLst>
              <a:ext uri="{FF2B5EF4-FFF2-40B4-BE49-F238E27FC236}">
                <a16:creationId xmlns:a16="http://schemas.microsoft.com/office/drawing/2014/main" id="{431D6220-B3CB-45BD-8EA8-060373866D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3909" y="6401110"/>
            <a:ext cx="1711666" cy="256032"/>
          </a:xfrm>
          <a:prstGeom prst="rect">
            <a:avLst/>
          </a:prstGeom>
        </p:spPr>
      </p:pic>
    </p:spTree>
    <p:extLst>
      <p:ext uri="{BB962C8B-B14F-4D97-AF65-F5344CB8AC3E}">
        <p14:creationId xmlns:p14="http://schemas.microsoft.com/office/powerpoint/2010/main" val="1819583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51C2420-D632-42CF-8377-27C6C08EF0CC}"/>
              </a:ext>
            </a:extLst>
          </p:cNvPr>
          <p:cNvSpPr/>
          <p:nvPr/>
        </p:nvSpPr>
        <p:spPr>
          <a:xfrm>
            <a:off x="1" y="0"/>
            <a:ext cx="12188824" cy="14541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740BB0E-EEFF-4C4C-85D4-B9A976C23F9E}"/>
              </a:ext>
            </a:extLst>
          </p:cNvPr>
          <p:cNvSpPr/>
          <p:nvPr/>
        </p:nvSpPr>
        <p:spPr>
          <a:xfrm>
            <a:off x="7621588" y="4503543"/>
            <a:ext cx="313705" cy="2983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416B72B7-0531-4C86-950D-11EE6B1654E5}"/>
              </a:ext>
            </a:extLst>
          </p:cNvPr>
          <p:cNvSpPr>
            <a:spLocks noGrp="1"/>
          </p:cNvSpPr>
          <p:nvPr>
            <p:ph type="title"/>
          </p:nvPr>
        </p:nvSpPr>
        <p:spPr/>
        <p:txBody>
          <a:bodyPr/>
          <a:lstStyle/>
          <a:p>
            <a:r>
              <a:rPr lang="en-US" dirty="0">
                <a:solidFill>
                  <a:schemeClr val="bg1"/>
                </a:solidFill>
              </a:rPr>
              <a:t>Acknowledgements</a:t>
            </a:r>
          </a:p>
        </p:txBody>
      </p:sp>
      <p:sp>
        <p:nvSpPr>
          <p:cNvPr id="9" name="Content Placeholder 8">
            <a:extLst>
              <a:ext uri="{FF2B5EF4-FFF2-40B4-BE49-F238E27FC236}">
                <a16:creationId xmlns:a16="http://schemas.microsoft.com/office/drawing/2014/main" id="{E949FC76-B3F1-4054-92F7-DD82C8E15816}"/>
              </a:ext>
            </a:extLst>
          </p:cNvPr>
          <p:cNvSpPr>
            <a:spLocks noGrp="1"/>
          </p:cNvSpPr>
          <p:nvPr>
            <p:ph sz="half" idx="2"/>
          </p:nvPr>
        </p:nvSpPr>
        <p:spPr>
          <a:xfrm>
            <a:off x="603250" y="1695451"/>
            <a:ext cx="5988620" cy="4641917"/>
          </a:xfrm>
        </p:spPr>
        <p:txBody>
          <a:bodyPr/>
          <a:lstStyle/>
          <a:p>
            <a:pPr>
              <a:spcBef>
                <a:spcPts val="1200"/>
              </a:spcBef>
              <a:spcAft>
                <a:spcPts val="600"/>
              </a:spcAft>
              <a:buClr>
                <a:schemeClr val="tx1">
                  <a:lumMod val="85000"/>
                  <a:lumOff val="15000"/>
                </a:schemeClr>
              </a:buClr>
            </a:pPr>
            <a:r>
              <a:rPr lang="en-US" dirty="0">
                <a:solidFill>
                  <a:schemeClr val="tx1">
                    <a:lumMod val="85000"/>
                    <a:lumOff val="15000"/>
                  </a:schemeClr>
                </a:solidFill>
              </a:rPr>
              <a:t>Thanks to Coal-Mac and our collaborating partners in the West Virginia coal mining industry and other industries. </a:t>
            </a:r>
          </a:p>
          <a:p>
            <a:pPr>
              <a:spcBef>
                <a:spcPts val="1200"/>
              </a:spcBef>
              <a:spcAft>
                <a:spcPts val="600"/>
              </a:spcAft>
              <a:buClr>
                <a:schemeClr val="tx1">
                  <a:lumMod val="85000"/>
                  <a:lumOff val="15000"/>
                </a:schemeClr>
              </a:buClr>
            </a:pPr>
            <a:r>
              <a:rPr lang="en-US" dirty="0">
                <a:solidFill>
                  <a:schemeClr val="tx1">
                    <a:lumMod val="85000"/>
                    <a:lumOff val="15000"/>
                  </a:schemeClr>
                </a:solidFill>
              </a:rPr>
              <a:t>Thanks to Dr. Robert </a:t>
            </a:r>
            <a:r>
              <a:rPr lang="en-US" dirty="0" err="1">
                <a:solidFill>
                  <a:schemeClr val="tx1">
                    <a:lumMod val="85000"/>
                    <a:lumOff val="15000"/>
                  </a:schemeClr>
                </a:solidFill>
              </a:rPr>
              <a:t>Nairn</a:t>
            </a:r>
            <a:r>
              <a:rPr lang="en-US" dirty="0">
                <a:solidFill>
                  <a:schemeClr val="tx1">
                    <a:lumMod val="85000"/>
                    <a:lumOff val="15000"/>
                  </a:schemeClr>
                </a:solidFill>
              </a:rPr>
              <a:t>, his current and former graduate students, and the University of Oklahoma. </a:t>
            </a:r>
          </a:p>
          <a:p>
            <a:pPr>
              <a:spcBef>
                <a:spcPts val="1200"/>
              </a:spcBef>
              <a:spcAft>
                <a:spcPts val="600"/>
              </a:spcAft>
              <a:buClr>
                <a:schemeClr val="tx1">
                  <a:lumMod val="85000"/>
                  <a:lumOff val="15000"/>
                </a:schemeClr>
              </a:buClr>
            </a:pPr>
            <a:r>
              <a:rPr lang="en-US" dirty="0">
                <a:solidFill>
                  <a:schemeClr val="tx1">
                    <a:lumMod val="85000"/>
                    <a:lumOff val="15000"/>
                  </a:schemeClr>
                </a:solidFill>
              </a:rPr>
              <a:t>Thanks to engineering and science staff at Jacobs.</a:t>
            </a:r>
          </a:p>
        </p:txBody>
      </p:sp>
      <p:pic>
        <p:nvPicPr>
          <p:cNvPr id="6" name="Picture 5" descr="IMG_1987.jpg">
            <a:extLst>
              <a:ext uri="{FF2B5EF4-FFF2-40B4-BE49-F238E27FC236}">
                <a16:creationId xmlns:a16="http://schemas.microsoft.com/office/drawing/2014/main" id="{793DC2A6-7F8F-49FE-A871-418B101A5936}"/>
              </a:ext>
            </a:extLst>
          </p:cNvPr>
          <p:cNvPicPr>
            <a:picLocks noChangeAspect="1"/>
          </p:cNvPicPr>
          <p:nvPr/>
        </p:nvPicPr>
        <p:blipFill rotWithShape="1">
          <a:blip r:embed="rId2" cstate="email"/>
          <a:srcRect l="29632"/>
          <a:stretch/>
        </p:blipFill>
        <p:spPr>
          <a:xfrm>
            <a:off x="7621587" y="1695451"/>
            <a:ext cx="3963987" cy="2589946"/>
          </a:xfrm>
          <a:prstGeom prst="rect">
            <a:avLst/>
          </a:prstGeom>
        </p:spPr>
      </p:pic>
      <p:sp>
        <p:nvSpPr>
          <p:cNvPr id="12" name="Slide Number Placeholder 11">
            <a:extLst>
              <a:ext uri="{FF2B5EF4-FFF2-40B4-BE49-F238E27FC236}">
                <a16:creationId xmlns:a16="http://schemas.microsoft.com/office/drawing/2014/main" id="{46FAB87D-44EF-4928-ACC1-8B775820BB82}"/>
              </a:ext>
            </a:extLst>
          </p:cNvPr>
          <p:cNvSpPr>
            <a:spLocks noGrp="1"/>
          </p:cNvSpPr>
          <p:nvPr>
            <p:ph type="sldNum" sz="quarter" idx="12"/>
          </p:nvPr>
        </p:nvSpPr>
        <p:spPr/>
        <p:txBody>
          <a:bodyPr/>
          <a:lstStyle/>
          <a:p>
            <a:fld id="{9B3E39EC-4BE2-4DEA-81C0-4ABC0AAB4AC0}" type="slidenum">
              <a:rPr lang="en-AU" smtClean="0"/>
              <a:t>63</a:t>
            </a:fld>
            <a:endParaRPr lang="en-AU"/>
          </a:p>
        </p:txBody>
      </p:sp>
    </p:spTree>
    <p:extLst>
      <p:ext uri="{BB962C8B-B14F-4D97-AF65-F5344CB8AC3E}">
        <p14:creationId xmlns:p14="http://schemas.microsoft.com/office/powerpoint/2010/main" val="1190727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0B11313-54E6-4C47-B3D7-1493298FEBEF}"/>
              </a:ext>
            </a:extLst>
          </p:cNvPr>
          <p:cNvSpPr/>
          <p:nvPr/>
        </p:nvSpPr>
        <p:spPr>
          <a:xfrm>
            <a:off x="0" y="1454150"/>
            <a:ext cx="12188825" cy="19748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EFD41E72-0F57-4968-8DEA-EDC249DD7687}"/>
              </a:ext>
            </a:extLst>
          </p:cNvPr>
          <p:cNvSpPr>
            <a:spLocks noGrp="1"/>
          </p:cNvSpPr>
          <p:nvPr>
            <p:ph sz="half" idx="1"/>
          </p:nvPr>
        </p:nvSpPr>
        <p:spPr>
          <a:xfrm>
            <a:off x="558801" y="3717602"/>
            <a:ext cx="5002028" cy="2087775"/>
          </a:xfrm>
        </p:spPr>
        <p:txBody>
          <a:bodyPr/>
          <a:lstStyle/>
          <a:p>
            <a:pPr marL="0" indent="0">
              <a:lnSpc>
                <a:spcPts val="2000"/>
              </a:lnSpc>
              <a:buNone/>
            </a:pPr>
            <a:r>
              <a:rPr lang="en-US" sz="1466" dirty="0">
                <a:solidFill>
                  <a:schemeClr val="tx1">
                    <a:lumMod val="85000"/>
                    <a:lumOff val="15000"/>
                  </a:schemeClr>
                </a:solidFill>
              </a:rPr>
              <a:t>Robert Thomas, Ph.D., is a project geochemist. He has </a:t>
            </a:r>
            <a:br>
              <a:rPr lang="en-US" sz="1466" dirty="0">
                <a:solidFill>
                  <a:schemeClr val="tx1">
                    <a:lumMod val="85000"/>
                    <a:lumOff val="15000"/>
                  </a:schemeClr>
                </a:solidFill>
              </a:rPr>
            </a:br>
            <a:r>
              <a:rPr lang="en-US" sz="1466" dirty="0">
                <a:solidFill>
                  <a:schemeClr val="tx1">
                    <a:lumMod val="85000"/>
                    <a:lumOff val="15000"/>
                  </a:schemeClr>
                </a:solidFill>
              </a:rPr>
              <a:t>22 years of experience and expertise in the generation and treatment of acid rock drainage (</a:t>
            </a:r>
            <a:r>
              <a:rPr lang="en-US" sz="1466" dirty="0" err="1">
                <a:solidFill>
                  <a:schemeClr val="tx1">
                    <a:lumMod val="85000"/>
                    <a:lumOff val="15000"/>
                  </a:schemeClr>
                </a:solidFill>
              </a:rPr>
              <a:t>ARD</a:t>
            </a:r>
            <a:r>
              <a:rPr lang="en-US" sz="1466" dirty="0">
                <a:solidFill>
                  <a:schemeClr val="tx1">
                    <a:lumMod val="85000"/>
                    <a:lumOff val="15000"/>
                  </a:schemeClr>
                </a:solidFill>
              </a:rPr>
              <a:t>) and specializes in Passive Treatment Systems for Mine Impacted Water (</a:t>
            </a:r>
            <a:r>
              <a:rPr lang="en-US" sz="1466" dirty="0" err="1">
                <a:solidFill>
                  <a:schemeClr val="tx1">
                    <a:lumMod val="85000"/>
                    <a:lumOff val="15000"/>
                  </a:schemeClr>
                </a:solidFill>
              </a:rPr>
              <a:t>MIW</a:t>
            </a:r>
            <a:r>
              <a:rPr lang="en-US" sz="1466" dirty="0">
                <a:solidFill>
                  <a:schemeClr val="tx1">
                    <a:lumMod val="85000"/>
                    <a:lumOff val="15000"/>
                  </a:schemeClr>
                </a:solidFill>
              </a:rPr>
              <a:t>). BT has led the design and participated as a subject matter expert on numerous passive treatment design projects since joining Jacobs 10 years ago. </a:t>
            </a:r>
          </a:p>
        </p:txBody>
      </p:sp>
      <p:sp>
        <p:nvSpPr>
          <p:cNvPr id="8" name="Content Placeholder 7">
            <a:extLst>
              <a:ext uri="{FF2B5EF4-FFF2-40B4-BE49-F238E27FC236}">
                <a16:creationId xmlns:a16="http://schemas.microsoft.com/office/drawing/2014/main" id="{EC74CE66-DC80-4202-802C-DD43FEE6302D}"/>
              </a:ext>
            </a:extLst>
          </p:cNvPr>
          <p:cNvSpPr>
            <a:spLocks noGrp="1"/>
          </p:cNvSpPr>
          <p:nvPr>
            <p:ph sz="half" idx="2"/>
          </p:nvPr>
        </p:nvSpPr>
        <p:spPr>
          <a:xfrm>
            <a:off x="6221412" y="3717602"/>
            <a:ext cx="5091629" cy="2087775"/>
          </a:xfrm>
        </p:spPr>
        <p:txBody>
          <a:bodyPr/>
          <a:lstStyle/>
          <a:p>
            <a:pPr marL="0" indent="0">
              <a:lnSpc>
                <a:spcPts val="2000"/>
              </a:lnSpc>
              <a:buNone/>
            </a:pPr>
            <a:r>
              <a:rPr lang="en-US" sz="1466" dirty="0">
                <a:solidFill>
                  <a:schemeClr val="tx1">
                    <a:lumMod val="85000"/>
                    <a:lumOff val="15000"/>
                  </a:schemeClr>
                </a:solidFill>
              </a:rPr>
              <a:t>Jim Bays is a Professional Wetland Scientist and a Technology Fellow in Natural Treatment Systems with Jacobs. With more than 40 years of experience, Jim specializes in planning and design of natural treatment systems for water quality improvement. His current focus is on passive treatment of selenium and the use of wetlands for treating membrane concentrate.</a:t>
            </a:r>
          </a:p>
        </p:txBody>
      </p:sp>
      <p:sp>
        <p:nvSpPr>
          <p:cNvPr id="13" name="TextBox 12">
            <a:extLst>
              <a:ext uri="{FF2B5EF4-FFF2-40B4-BE49-F238E27FC236}">
                <a16:creationId xmlns:a16="http://schemas.microsoft.com/office/drawing/2014/main" id="{9B5A8B00-0ED9-452D-9954-59231A1BFF06}"/>
              </a:ext>
            </a:extLst>
          </p:cNvPr>
          <p:cNvSpPr txBox="1"/>
          <p:nvPr/>
        </p:nvSpPr>
        <p:spPr>
          <a:xfrm>
            <a:off x="2211427" y="2776929"/>
            <a:ext cx="3999458" cy="530915"/>
          </a:xfrm>
          <a:prstGeom prst="rect">
            <a:avLst/>
          </a:prstGeom>
          <a:noFill/>
        </p:spPr>
        <p:txBody>
          <a:bodyPr wrap="square" lIns="0" tIns="0" rIns="0" bIns="0" rtlCol="0">
            <a:spAutoFit/>
          </a:bodyPr>
          <a:lstStyle/>
          <a:p>
            <a:pPr>
              <a:spcBef>
                <a:spcPts val="300"/>
              </a:spcBef>
            </a:pPr>
            <a:r>
              <a:rPr lang="en-US" sz="2000" b="1" dirty="0">
                <a:solidFill>
                  <a:schemeClr val="bg1"/>
                </a:solidFill>
              </a:rPr>
              <a:t>Robert “BT” Thomas</a:t>
            </a:r>
          </a:p>
          <a:p>
            <a:pPr>
              <a:spcBef>
                <a:spcPts val="300"/>
              </a:spcBef>
            </a:pPr>
            <a:r>
              <a:rPr lang="en-US" sz="1200" dirty="0">
                <a:solidFill>
                  <a:schemeClr val="bg1"/>
                </a:solidFill>
                <a:latin typeface="+mj-lt"/>
              </a:rPr>
              <a:t>Jacobs Project Geochemist</a:t>
            </a:r>
          </a:p>
        </p:txBody>
      </p:sp>
      <p:pic>
        <p:nvPicPr>
          <p:cNvPr id="16" name="Picture 15">
            <a:extLst>
              <a:ext uri="{FF2B5EF4-FFF2-40B4-BE49-F238E27FC236}">
                <a16:creationId xmlns:a16="http://schemas.microsoft.com/office/drawing/2014/main" id="{D6D0289B-67A9-47BC-91D1-595CBC966D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011"/>
          <a:stretch/>
        </p:blipFill>
        <p:spPr>
          <a:xfrm>
            <a:off x="558551" y="1695902"/>
            <a:ext cx="1401156" cy="1568041"/>
          </a:xfrm>
          <a:prstGeom prst="rect">
            <a:avLst/>
          </a:prstGeom>
        </p:spPr>
      </p:pic>
      <p:pic>
        <p:nvPicPr>
          <p:cNvPr id="11" name="Picture 10">
            <a:extLst>
              <a:ext uri="{FF2B5EF4-FFF2-40B4-BE49-F238E27FC236}">
                <a16:creationId xmlns:a16="http://schemas.microsoft.com/office/drawing/2014/main" id="{B637C794-32A0-4F56-913E-4ED5B7146944}"/>
              </a:ext>
            </a:extLst>
          </p:cNvPr>
          <p:cNvPicPr>
            <a:picLocks noChangeAspect="1"/>
          </p:cNvPicPr>
          <p:nvPr/>
        </p:nvPicPr>
        <p:blipFill rotWithShape="1">
          <a:blip r:embed="rId4">
            <a:extLst>
              <a:ext uri="{28A0092B-C50C-407E-A947-70E740481C1C}">
                <a14:useLocalDpi xmlns:a14="http://schemas.microsoft.com/office/drawing/2010/main" val="0"/>
              </a:ext>
            </a:extLst>
          </a:blip>
          <a:srcRect l="15344" r="10281" b="27030"/>
          <a:stretch/>
        </p:blipFill>
        <p:spPr>
          <a:xfrm>
            <a:off x="6221413" y="1695902"/>
            <a:ext cx="1401156" cy="1568040"/>
          </a:xfrm>
          <a:prstGeom prst="rect">
            <a:avLst/>
          </a:prstGeom>
        </p:spPr>
      </p:pic>
      <p:sp>
        <p:nvSpPr>
          <p:cNvPr id="36" name="Slide Number Placeholder 35">
            <a:extLst>
              <a:ext uri="{FF2B5EF4-FFF2-40B4-BE49-F238E27FC236}">
                <a16:creationId xmlns:a16="http://schemas.microsoft.com/office/drawing/2014/main" id="{7127B1B0-93D3-443C-B112-379CE844AA73}"/>
              </a:ext>
            </a:extLst>
          </p:cNvPr>
          <p:cNvSpPr>
            <a:spLocks noGrp="1"/>
          </p:cNvSpPr>
          <p:nvPr>
            <p:ph type="sldNum" sz="quarter" idx="12"/>
          </p:nvPr>
        </p:nvSpPr>
        <p:spPr/>
        <p:txBody>
          <a:bodyPr/>
          <a:lstStyle/>
          <a:p>
            <a:fld id="{9B3E39EC-4BE2-4DEA-81C0-4ABC0AAB4AC0}" type="slidenum">
              <a:rPr lang="en-AU" smtClean="0"/>
              <a:t>64</a:t>
            </a:fld>
            <a:endParaRPr lang="en-AU"/>
          </a:p>
        </p:txBody>
      </p:sp>
      <p:sp>
        <p:nvSpPr>
          <p:cNvPr id="15" name="Title 14">
            <a:extLst>
              <a:ext uri="{FF2B5EF4-FFF2-40B4-BE49-F238E27FC236}">
                <a16:creationId xmlns:a16="http://schemas.microsoft.com/office/drawing/2014/main" id="{EA93E880-90C5-475A-97B0-DE45843179DA}"/>
              </a:ext>
            </a:extLst>
          </p:cNvPr>
          <p:cNvSpPr txBox="1">
            <a:spLocks/>
          </p:cNvSpPr>
          <p:nvPr/>
        </p:nvSpPr>
        <p:spPr bwMode="white">
          <a:xfrm>
            <a:off x="577645" y="432580"/>
            <a:ext cx="6043626" cy="1263322"/>
          </a:xfrm>
          <a:prstGeom prst="rect">
            <a:avLst/>
          </a:prstGeom>
        </p:spPr>
        <p:txBody>
          <a:bodyPr vert="horz" lIns="0" tIns="0" rIns="0" bIns="0" rtlCol="0" anchor="t" anchorCtr="0">
            <a:normAutofit/>
          </a:bodyPr>
          <a:lstStyle>
            <a:lvl1pPr algn="l" defTabSz="1218915" rtl="0" eaLnBrk="1" latinLnBrk="0" hangingPunct="1">
              <a:spcBef>
                <a:spcPct val="0"/>
              </a:spcBef>
              <a:buNone/>
              <a:defRPr sz="2800" b="0" kern="1200">
                <a:solidFill>
                  <a:schemeClr val="tx1">
                    <a:lumMod val="85000"/>
                    <a:lumOff val="15000"/>
                  </a:schemeClr>
                </a:solidFill>
                <a:latin typeface="Arial" pitchFamily="34" charset="0"/>
                <a:ea typeface="+mj-ea"/>
                <a:cs typeface="Arial" pitchFamily="34" charset="0"/>
              </a:defRPr>
            </a:lvl1pPr>
          </a:lstStyle>
          <a:p>
            <a:r>
              <a:rPr lang="en-US" dirty="0">
                <a:latin typeface="+mj-lt"/>
              </a:rPr>
              <a:t>Questions</a:t>
            </a:r>
            <a:endParaRPr lang="en-US" dirty="0"/>
          </a:p>
        </p:txBody>
      </p:sp>
      <p:sp>
        <p:nvSpPr>
          <p:cNvPr id="19" name="TextBox 18">
            <a:extLst>
              <a:ext uri="{FF2B5EF4-FFF2-40B4-BE49-F238E27FC236}">
                <a16:creationId xmlns:a16="http://schemas.microsoft.com/office/drawing/2014/main" id="{2DCDABFF-3DC1-4463-968F-2AF1B846EA3B}"/>
              </a:ext>
            </a:extLst>
          </p:cNvPr>
          <p:cNvSpPr txBox="1"/>
          <p:nvPr/>
        </p:nvSpPr>
        <p:spPr>
          <a:xfrm>
            <a:off x="7845634" y="2776929"/>
            <a:ext cx="3999458" cy="530915"/>
          </a:xfrm>
          <a:prstGeom prst="rect">
            <a:avLst/>
          </a:prstGeom>
          <a:noFill/>
        </p:spPr>
        <p:txBody>
          <a:bodyPr wrap="square" lIns="0" tIns="0" rIns="0" bIns="0" rtlCol="0">
            <a:spAutoFit/>
          </a:bodyPr>
          <a:lstStyle/>
          <a:p>
            <a:pPr>
              <a:spcBef>
                <a:spcPts val="300"/>
              </a:spcBef>
            </a:pPr>
            <a:r>
              <a:rPr lang="en-US" sz="2000" b="1" dirty="0">
                <a:solidFill>
                  <a:schemeClr val="bg1"/>
                </a:solidFill>
              </a:rPr>
              <a:t>Jim Bays </a:t>
            </a:r>
          </a:p>
          <a:p>
            <a:pPr>
              <a:spcBef>
                <a:spcPts val="300"/>
              </a:spcBef>
            </a:pPr>
            <a:r>
              <a:rPr lang="en-US" sz="1200" dirty="0">
                <a:solidFill>
                  <a:schemeClr val="bg1"/>
                </a:solidFill>
                <a:latin typeface="+mj-lt"/>
              </a:rPr>
              <a:t>Jacobs Professional Wetland Scientist</a:t>
            </a:r>
          </a:p>
        </p:txBody>
      </p:sp>
      <p:sp>
        <p:nvSpPr>
          <p:cNvPr id="29" name="Rectangle 28">
            <a:extLst>
              <a:ext uri="{FF2B5EF4-FFF2-40B4-BE49-F238E27FC236}">
                <a16:creationId xmlns:a16="http://schemas.microsoft.com/office/drawing/2014/main" id="{2714D6F8-2913-4BD0-9D62-74AC103E0883}"/>
              </a:ext>
            </a:extLst>
          </p:cNvPr>
          <p:cNvSpPr/>
          <p:nvPr/>
        </p:nvSpPr>
        <p:spPr>
          <a:xfrm>
            <a:off x="11271870" y="1706535"/>
            <a:ext cx="313705" cy="2983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925A478-DE2B-468D-AD27-0B708786014F}"/>
              </a:ext>
            </a:extLst>
          </p:cNvPr>
          <p:cNvSpPr txBox="1"/>
          <p:nvPr/>
        </p:nvSpPr>
        <p:spPr>
          <a:xfrm>
            <a:off x="1893470" y="5606898"/>
            <a:ext cx="2332690" cy="338554"/>
          </a:xfrm>
          <a:prstGeom prst="rect">
            <a:avLst/>
          </a:prstGeom>
          <a:noFill/>
        </p:spPr>
        <p:txBody>
          <a:bodyPr wrap="none" rtlCol="0">
            <a:spAutoFit/>
          </a:bodyPr>
          <a:lstStyle/>
          <a:p>
            <a:r>
              <a:rPr lang="en-US" sz="1600" dirty="0"/>
              <a:t>bt.thomas@jacobs.com</a:t>
            </a:r>
          </a:p>
        </p:txBody>
      </p:sp>
      <p:sp>
        <p:nvSpPr>
          <p:cNvPr id="14" name="TextBox 13">
            <a:extLst>
              <a:ext uri="{FF2B5EF4-FFF2-40B4-BE49-F238E27FC236}">
                <a16:creationId xmlns:a16="http://schemas.microsoft.com/office/drawing/2014/main" id="{27B788AE-13D9-43E8-89E4-90BDDF5671B6}"/>
              </a:ext>
            </a:extLst>
          </p:cNvPr>
          <p:cNvSpPr txBox="1"/>
          <p:nvPr/>
        </p:nvSpPr>
        <p:spPr>
          <a:xfrm>
            <a:off x="7676222" y="5606898"/>
            <a:ext cx="2182008" cy="338554"/>
          </a:xfrm>
          <a:prstGeom prst="rect">
            <a:avLst/>
          </a:prstGeom>
          <a:noFill/>
        </p:spPr>
        <p:txBody>
          <a:bodyPr wrap="none" rtlCol="0">
            <a:spAutoFit/>
          </a:bodyPr>
          <a:lstStyle/>
          <a:p>
            <a:r>
              <a:rPr lang="en-US" sz="1600" dirty="0"/>
              <a:t>jim.bays@jacobs.com</a:t>
            </a:r>
          </a:p>
        </p:txBody>
      </p:sp>
    </p:spTree>
    <p:extLst>
      <p:ext uri="{BB962C8B-B14F-4D97-AF65-F5344CB8AC3E}">
        <p14:creationId xmlns:p14="http://schemas.microsoft.com/office/powerpoint/2010/main" val="4144635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25278D1-2A6A-4CB4-AC12-2FD21BE1A1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8455" y="2590880"/>
            <a:ext cx="2213264" cy="1956816"/>
          </a:xfrm>
          <a:prstGeom prst="rect">
            <a:avLst/>
          </a:prstGeom>
        </p:spPr>
      </p:pic>
      <p:sp>
        <p:nvSpPr>
          <p:cNvPr id="2" name="Title 1">
            <a:extLst>
              <a:ext uri="{FF2B5EF4-FFF2-40B4-BE49-F238E27FC236}">
                <a16:creationId xmlns:a16="http://schemas.microsoft.com/office/drawing/2014/main" id="{9BC2D1FF-4E29-47F2-94A4-C0625BF267E7}"/>
              </a:ext>
            </a:extLst>
          </p:cNvPr>
          <p:cNvSpPr>
            <a:spLocks noGrp="1"/>
          </p:cNvSpPr>
          <p:nvPr>
            <p:ph type="title"/>
          </p:nvPr>
        </p:nvSpPr>
        <p:spPr/>
        <p:txBody>
          <a:bodyPr>
            <a:normAutofit/>
          </a:bodyPr>
          <a:lstStyle/>
          <a:p>
            <a:r>
              <a:rPr lang="en-US" sz="2000" dirty="0"/>
              <a:t>Sustainability in Industry</a:t>
            </a:r>
            <a:br>
              <a:rPr lang="en-US" dirty="0"/>
            </a:br>
            <a:r>
              <a:rPr lang="en-US" dirty="0"/>
              <a:t>Multiple Forms and Benefits</a:t>
            </a:r>
          </a:p>
        </p:txBody>
      </p:sp>
      <p:sp>
        <p:nvSpPr>
          <p:cNvPr id="3" name="Content Placeholder 2">
            <a:extLst>
              <a:ext uri="{FF2B5EF4-FFF2-40B4-BE49-F238E27FC236}">
                <a16:creationId xmlns:a16="http://schemas.microsoft.com/office/drawing/2014/main" id="{55380609-41A3-4534-9BBA-FFFF4273C48F}"/>
              </a:ext>
            </a:extLst>
          </p:cNvPr>
          <p:cNvSpPr>
            <a:spLocks noGrp="1"/>
          </p:cNvSpPr>
          <p:nvPr>
            <p:ph sz="half" idx="1"/>
          </p:nvPr>
        </p:nvSpPr>
        <p:spPr/>
        <p:txBody>
          <a:bodyPr/>
          <a:lstStyle/>
          <a:p>
            <a:r>
              <a:rPr lang="en-US" sz="2400" dirty="0">
                <a:solidFill>
                  <a:schemeClr val="tx1">
                    <a:lumMod val="85000"/>
                    <a:lumOff val="15000"/>
                  </a:schemeClr>
                </a:solidFill>
              </a:rPr>
              <a:t>Triple bottom line driver</a:t>
            </a:r>
          </a:p>
          <a:p>
            <a:pPr>
              <a:spcBef>
                <a:spcPts val="1200"/>
              </a:spcBef>
            </a:pPr>
            <a:r>
              <a:rPr lang="en-US" sz="2400" dirty="0">
                <a:solidFill>
                  <a:schemeClr val="tx1">
                    <a:lumMod val="85000"/>
                    <a:lumOff val="15000"/>
                  </a:schemeClr>
                </a:solidFill>
              </a:rPr>
              <a:t>Many forms</a:t>
            </a:r>
          </a:p>
          <a:p>
            <a:pPr lvl="1"/>
            <a:r>
              <a:rPr lang="en-US" sz="2000" dirty="0">
                <a:solidFill>
                  <a:schemeClr val="tx1">
                    <a:lumMod val="85000"/>
                    <a:lumOff val="15000"/>
                  </a:schemeClr>
                </a:solidFill>
              </a:rPr>
              <a:t>Water use reduction</a:t>
            </a:r>
          </a:p>
          <a:p>
            <a:pPr lvl="1"/>
            <a:r>
              <a:rPr lang="en-US" sz="2000" dirty="0">
                <a:solidFill>
                  <a:schemeClr val="tx1">
                    <a:lumMod val="85000"/>
                    <a:lumOff val="15000"/>
                  </a:schemeClr>
                </a:solidFill>
              </a:rPr>
              <a:t>Energy reduction</a:t>
            </a:r>
          </a:p>
          <a:p>
            <a:pPr lvl="1"/>
            <a:r>
              <a:rPr lang="en-US" sz="2000" dirty="0">
                <a:solidFill>
                  <a:schemeClr val="tx1">
                    <a:lumMod val="85000"/>
                    <a:lumOff val="15000"/>
                  </a:schemeClr>
                </a:solidFill>
              </a:rPr>
              <a:t>Carbon capture/emission reduction</a:t>
            </a:r>
          </a:p>
          <a:p>
            <a:pPr lvl="1"/>
            <a:r>
              <a:rPr lang="en-US" sz="2000" dirty="0">
                <a:solidFill>
                  <a:schemeClr val="tx1">
                    <a:lumMod val="85000"/>
                    <a:lumOff val="15000"/>
                  </a:schemeClr>
                </a:solidFill>
              </a:rPr>
              <a:t>Resource recovery</a:t>
            </a:r>
          </a:p>
          <a:p>
            <a:pPr lvl="1"/>
            <a:r>
              <a:rPr lang="en-US" sz="2000" dirty="0">
                <a:solidFill>
                  <a:schemeClr val="tx1">
                    <a:lumMod val="85000"/>
                    <a:lumOff val="15000"/>
                  </a:schemeClr>
                </a:solidFill>
              </a:rPr>
              <a:t>Residuals reduction and recycling</a:t>
            </a:r>
          </a:p>
          <a:p>
            <a:pPr lvl="1"/>
            <a:r>
              <a:rPr lang="en-US" sz="2000" dirty="0">
                <a:solidFill>
                  <a:schemeClr val="tx1">
                    <a:lumMod val="85000"/>
                    <a:lumOff val="15000"/>
                  </a:schemeClr>
                </a:solidFill>
              </a:rPr>
              <a:t>Land conservation and restoration</a:t>
            </a:r>
          </a:p>
          <a:p>
            <a:pPr lvl="1"/>
            <a:r>
              <a:rPr lang="en-US" sz="2000" dirty="0">
                <a:solidFill>
                  <a:schemeClr val="tx1">
                    <a:lumMod val="85000"/>
                    <a:lumOff val="15000"/>
                  </a:schemeClr>
                </a:solidFill>
              </a:rPr>
              <a:t>Community benefits	</a:t>
            </a:r>
          </a:p>
          <a:p>
            <a:pPr>
              <a:spcBef>
                <a:spcPts val="1200"/>
              </a:spcBef>
            </a:pPr>
            <a:r>
              <a:rPr lang="en-US" sz="2400" dirty="0">
                <a:solidFill>
                  <a:schemeClr val="tx1">
                    <a:lumMod val="85000"/>
                    <a:lumOff val="15000"/>
                  </a:schemeClr>
                </a:solidFill>
              </a:rPr>
              <a:t>Can be quantified for rating/ranking</a:t>
            </a:r>
          </a:p>
          <a:p>
            <a:endParaRPr lang="en-US" sz="2000" dirty="0">
              <a:solidFill>
                <a:schemeClr val="tx1">
                  <a:lumMod val="85000"/>
                  <a:lumOff val="15000"/>
                </a:schemeClr>
              </a:solidFill>
            </a:endParaRPr>
          </a:p>
        </p:txBody>
      </p:sp>
      <p:sp>
        <p:nvSpPr>
          <p:cNvPr id="5" name="Slide Number Placeholder 4">
            <a:extLst>
              <a:ext uri="{FF2B5EF4-FFF2-40B4-BE49-F238E27FC236}">
                <a16:creationId xmlns:a16="http://schemas.microsoft.com/office/drawing/2014/main" id="{3291F31C-AB4A-4257-BF6E-8C8ABC2E5064}"/>
              </a:ext>
            </a:extLst>
          </p:cNvPr>
          <p:cNvSpPr>
            <a:spLocks noGrp="1"/>
          </p:cNvSpPr>
          <p:nvPr>
            <p:ph type="sldNum" sz="quarter" idx="12"/>
          </p:nvPr>
        </p:nvSpPr>
        <p:spPr/>
        <p:txBody>
          <a:bodyPr/>
          <a:lstStyle/>
          <a:p>
            <a:fld id="{9B3E39EC-4BE2-4DEA-81C0-4ABC0AAB4AC0}" type="slidenum">
              <a:rPr lang="en-AU" smtClean="0"/>
              <a:pPr/>
              <a:t>7</a:t>
            </a:fld>
            <a:endParaRPr lang="en-AU"/>
          </a:p>
        </p:txBody>
      </p:sp>
      <p:sp>
        <p:nvSpPr>
          <p:cNvPr id="8" name="TextBox 7">
            <a:extLst>
              <a:ext uri="{FF2B5EF4-FFF2-40B4-BE49-F238E27FC236}">
                <a16:creationId xmlns:a16="http://schemas.microsoft.com/office/drawing/2014/main" id="{25F28B5D-4846-4E7D-B7F0-E5060D52139D}"/>
              </a:ext>
            </a:extLst>
          </p:cNvPr>
          <p:cNvSpPr txBox="1"/>
          <p:nvPr/>
        </p:nvSpPr>
        <p:spPr>
          <a:xfrm>
            <a:off x="7009272" y="5751358"/>
            <a:ext cx="4367662" cy="338554"/>
          </a:xfrm>
          <a:prstGeom prst="rect">
            <a:avLst/>
          </a:prstGeom>
          <a:noFill/>
        </p:spPr>
        <p:txBody>
          <a:bodyPr wrap="square" rtlCol="0">
            <a:spAutoFit/>
          </a:bodyPr>
          <a:lstStyle/>
          <a:p>
            <a:pPr algn="ctr"/>
            <a:r>
              <a:rPr lang="en-US" sz="1600" b="1" dirty="0">
                <a:solidFill>
                  <a:schemeClr val="tx1">
                    <a:lumMod val="85000"/>
                    <a:lumOff val="15000"/>
                  </a:schemeClr>
                </a:solidFill>
              </a:rPr>
              <a:t>Envision Categories of Evaluation</a:t>
            </a:r>
          </a:p>
        </p:txBody>
      </p:sp>
      <p:grpSp>
        <p:nvGrpSpPr>
          <p:cNvPr id="56" name="Group 55">
            <a:extLst>
              <a:ext uri="{FF2B5EF4-FFF2-40B4-BE49-F238E27FC236}">
                <a16:creationId xmlns:a16="http://schemas.microsoft.com/office/drawing/2014/main" id="{94103EB9-FF05-4D90-9358-82A13EE8792A}"/>
              </a:ext>
            </a:extLst>
          </p:cNvPr>
          <p:cNvGrpSpPr/>
          <p:nvPr/>
        </p:nvGrpSpPr>
        <p:grpSpPr>
          <a:xfrm>
            <a:off x="6664010" y="1357780"/>
            <a:ext cx="4504224" cy="4326584"/>
            <a:chOff x="4659721" y="674887"/>
            <a:chExt cx="3723927" cy="3577060"/>
          </a:xfrm>
        </p:grpSpPr>
        <p:sp>
          <p:nvSpPr>
            <p:cNvPr id="39" name="Oval 38">
              <a:extLst>
                <a:ext uri="{FF2B5EF4-FFF2-40B4-BE49-F238E27FC236}">
                  <a16:creationId xmlns:a16="http://schemas.microsoft.com/office/drawing/2014/main" id="{46E05B60-2715-4AC8-A976-1B4BC23DCCF8}"/>
                </a:ext>
              </a:extLst>
            </p:cNvPr>
            <p:cNvSpPr/>
            <p:nvPr/>
          </p:nvSpPr>
          <p:spPr>
            <a:xfrm>
              <a:off x="5180174" y="1200245"/>
              <a:ext cx="2683022" cy="2683022"/>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27" name="Oval 26">
              <a:extLst>
                <a:ext uri="{FF2B5EF4-FFF2-40B4-BE49-F238E27FC236}">
                  <a16:creationId xmlns:a16="http://schemas.microsoft.com/office/drawing/2014/main" id="{8ED89F0B-80CA-4C11-B46A-774BAC5B35C7}"/>
                </a:ext>
              </a:extLst>
            </p:cNvPr>
            <p:cNvSpPr/>
            <p:nvPr/>
          </p:nvSpPr>
          <p:spPr>
            <a:xfrm>
              <a:off x="6037006" y="674887"/>
              <a:ext cx="980774" cy="9807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t>Quality </a:t>
              </a:r>
              <a:br>
                <a:rPr lang="en-US" sz="1200" b="1" dirty="0"/>
              </a:br>
              <a:r>
                <a:rPr lang="en-US" sz="1200" b="1" dirty="0"/>
                <a:t>of Life</a:t>
              </a:r>
            </a:p>
          </p:txBody>
        </p:sp>
        <p:sp>
          <p:nvSpPr>
            <p:cNvPr id="29" name="Oval 28">
              <a:extLst>
                <a:ext uri="{FF2B5EF4-FFF2-40B4-BE49-F238E27FC236}">
                  <a16:creationId xmlns:a16="http://schemas.microsoft.com/office/drawing/2014/main" id="{8C96E13B-7723-4D04-B999-C7DBBFA0BE77}"/>
                </a:ext>
              </a:extLst>
            </p:cNvPr>
            <p:cNvSpPr/>
            <p:nvPr/>
          </p:nvSpPr>
          <p:spPr>
            <a:xfrm>
              <a:off x="7402874" y="1676103"/>
              <a:ext cx="980774" cy="9807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t>Leadership</a:t>
              </a:r>
            </a:p>
          </p:txBody>
        </p:sp>
        <p:sp>
          <p:nvSpPr>
            <p:cNvPr id="30" name="Oval 29">
              <a:extLst>
                <a:ext uri="{FF2B5EF4-FFF2-40B4-BE49-F238E27FC236}">
                  <a16:creationId xmlns:a16="http://schemas.microsoft.com/office/drawing/2014/main" id="{94FB8CAC-938E-400E-B0A4-C00906AA972A}"/>
                </a:ext>
              </a:extLst>
            </p:cNvPr>
            <p:cNvSpPr/>
            <p:nvPr/>
          </p:nvSpPr>
          <p:spPr>
            <a:xfrm>
              <a:off x="6895689" y="3271027"/>
              <a:ext cx="978378" cy="97837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t>Resource</a:t>
              </a:r>
              <a:br>
                <a:rPr lang="en-US" sz="1200" b="1" dirty="0"/>
              </a:br>
              <a:r>
                <a:rPr lang="en-US" sz="1200" b="1" dirty="0"/>
                <a:t>Allocation</a:t>
              </a:r>
            </a:p>
          </p:txBody>
        </p:sp>
        <p:sp>
          <p:nvSpPr>
            <p:cNvPr id="31" name="Oval 30">
              <a:extLst>
                <a:ext uri="{FF2B5EF4-FFF2-40B4-BE49-F238E27FC236}">
                  <a16:creationId xmlns:a16="http://schemas.microsoft.com/office/drawing/2014/main" id="{0BB8BC35-2C01-4018-9682-CC6A61B4D9EC}"/>
                </a:ext>
              </a:extLst>
            </p:cNvPr>
            <p:cNvSpPr/>
            <p:nvPr/>
          </p:nvSpPr>
          <p:spPr>
            <a:xfrm>
              <a:off x="5209705" y="3271173"/>
              <a:ext cx="980774" cy="9807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t>Natural World</a:t>
              </a:r>
            </a:p>
          </p:txBody>
        </p:sp>
        <p:sp>
          <p:nvSpPr>
            <p:cNvPr id="32" name="Oval 31">
              <a:extLst>
                <a:ext uri="{FF2B5EF4-FFF2-40B4-BE49-F238E27FC236}">
                  <a16:creationId xmlns:a16="http://schemas.microsoft.com/office/drawing/2014/main" id="{577EA1B5-59F7-46CD-8CB3-1E8807723DD5}"/>
                </a:ext>
              </a:extLst>
            </p:cNvPr>
            <p:cNvSpPr/>
            <p:nvPr/>
          </p:nvSpPr>
          <p:spPr>
            <a:xfrm>
              <a:off x="4659721" y="1676103"/>
              <a:ext cx="980774" cy="9807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t>Climate </a:t>
              </a:r>
              <a:br>
                <a:rPr lang="en-US" sz="1200" b="1" dirty="0"/>
              </a:br>
              <a:r>
                <a:rPr lang="en-US" sz="1200" b="1" dirty="0"/>
                <a:t>and Risk</a:t>
              </a:r>
            </a:p>
          </p:txBody>
        </p:sp>
        <p:sp>
          <p:nvSpPr>
            <p:cNvPr id="44" name="TextBox 43">
              <a:extLst>
                <a:ext uri="{FF2B5EF4-FFF2-40B4-BE49-F238E27FC236}">
                  <a16:creationId xmlns:a16="http://schemas.microsoft.com/office/drawing/2014/main" id="{DDE60872-D9F0-4E4C-A3A8-8ACC34739C30}"/>
                </a:ext>
              </a:extLst>
            </p:cNvPr>
            <p:cNvSpPr txBox="1"/>
            <p:nvPr/>
          </p:nvSpPr>
          <p:spPr>
            <a:xfrm>
              <a:off x="5636374" y="2726970"/>
              <a:ext cx="865689" cy="216289"/>
            </a:xfrm>
            <a:prstGeom prst="rect">
              <a:avLst/>
            </a:prstGeom>
            <a:noFill/>
          </p:spPr>
          <p:txBody>
            <a:bodyPr wrap="none" rtlCol="0">
              <a:spAutoFit/>
            </a:bodyPr>
            <a:lstStyle/>
            <a:p>
              <a:r>
                <a:rPr lang="en-US" sz="1100" b="1" dirty="0">
                  <a:solidFill>
                    <a:schemeClr val="bg1"/>
                  </a:solidFill>
                </a:rPr>
                <a:t>Environment</a:t>
              </a:r>
            </a:p>
          </p:txBody>
        </p:sp>
        <p:sp>
          <p:nvSpPr>
            <p:cNvPr id="45" name="TextBox 44">
              <a:extLst>
                <a:ext uri="{FF2B5EF4-FFF2-40B4-BE49-F238E27FC236}">
                  <a16:creationId xmlns:a16="http://schemas.microsoft.com/office/drawing/2014/main" id="{27A4A29E-3BED-42C9-9859-83580F7E4592}"/>
                </a:ext>
              </a:extLst>
            </p:cNvPr>
            <p:cNvSpPr txBox="1"/>
            <p:nvPr/>
          </p:nvSpPr>
          <p:spPr>
            <a:xfrm>
              <a:off x="6741612" y="2726970"/>
              <a:ext cx="495929" cy="216289"/>
            </a:xfrm>
            <a:prstGeom prst="rect">
              <a:avLst/>
            </a:prstGeom>
            <a:noFill/>
          </p:spPr>
          <p:txBody>
            <a:bodyPr wrap="none" rtlCol="0">
              <a:spAutoFit/>
            </a:bodyPr>
            <a:lstStyle/>
            <a:p>
              <a:r>
                <a:rPr lang="en-US" sz="1100" b="1" dirty="0">
                  <a:solidFill>
                    <a:schemeClr val="bg1"/>
                  </a:solidFill>
                </a:rPr>
                <a:t>Social</a:t>
              </a:r>
            </a:p>
          </p:txBody>
        </p:sp>
        <p:sp>
          <p:nvSpPr>
            <p:cNvPr id="46" name="TextBox 45">
              <a:extLst>
                <a:ext uri="{FF2B5EF4-FFF2-40B4-BE49-F238E27FC236}">
                  <a16:creationId xmlns:a16="http://schemas.microsoft.com/office/drawing/2014/main" id="{1061AC4C-B772-44D2-8111-F1CD8C6B98D0}"/>
                </a:ext>
              </a:extLst>
            </p:cNvPr>
            <p:cNvSpPr txBox="1"/>
            <p:nvPr/>
          </p:nvSpPr>
          <p:spPr>
            <a:xfrm>
              <a:off x="6156873" y="2026689"/>
              <a:ext cx="710629" cy="216289"/>
            </a:xfrm>
            <a:prstGeom prst="rect">
              <a:avLst/>
            </a:prstGeom>
            <a:noFill/>
          </p:spPr>
          <p:txBody>
            <a:bodyPr wrap="none" rtlCol="0">
              <a:spAutoFit/>
            </a:bodyPr>
            <a:lstStyle/>
            <a:p>
              <a:r>
                <a:rPr lang="en-US" sz="1100" b="1" dirty="0">
                  <a:solidFill>
                    <a:schemeClr val="tx1">
                      <a:lumMod val="85000"/>
                      <a:lumOff val="15000"/>
                    </a:schemeClr>
                  </a:solidFill>
                </a:rPr>
                <a:t>Economic</a:t>
              </a:r>
            </a:p>
          </p:txBody>
        </p:sp>
      </p:grpSp>
      <p:sp>
        <p:nvSpPr>
          <p:cNvPr id="47" name="TextBox 46">
            <a:extLst>
              <a:ext uri="{FF2B5EF4-FFF2-40B4-BE49-F238E27FC236}">
                <a16:creationId xmlns:a16="http://schemas.microsoft.com/office/drawing/2014/main" id="{322B1A55-291D-4C3E-9EFF-FBB7DB4EB9C6}"/>
              </a:ext>
            </a:extLst>
          </p:cNvPr>
          <p:cNvSpPr txBox="1"/>
          <p:nvPr/>
        </p:nvSpPr>
        <p:spPr>
          <a:xfrm>
            <a:off x="5980145" y="966218"/>
            <a:ext cx="5871957" cy="338554"/>
          </a:xfrm>
          <a:prstGeom prst="rect">
            <a:avLst/>
          </a:prstGeom>
          <a:noFill/>
        </p:spPr>
        <p:txBody>
          <a:bodyPr wrap="square" rtlCol="0">
            <a:spAutoFit/>
          </a:bodyPr>
          <a:lstStyle/>
          <a:p>
            <a:pPr algn="ctr"/>
            <a:r>
              <a:rPr lang="en-US" sz="1600" b="1" dirty="0">
                <a:solidFill>
                  <a:schemeClr val="tx1">
                    <a:lumMod val="85000"/>
                    <a:lumOff val="15000"/>
                  </a:schemeClr>
                </a:solidFill>
              </a:rPr>
              <a:t>Jacobs and Envision Lead the Way in Sustainability</a:t>
            </a:r>
          </a:p>
        </p:txBody>
      </p:sp>
    </p:spTree>
    <p:extLst>
      <p:ext uri="{BB962C8B-B14F-4D97-AF65-F5344CB8AC3E}">
        <p14:creationId xmlns:p14="http://schemas.microsoft.com/office/powerpoint/2010/main" val="2082126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555048-9B2F-4F2C-B3C8-62C00A906E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85" r="25361"/>
          <a:stretch/>
        </p:blipFill>
        <p:spPr>
          <a:xfrm>
            <a:off x="6384387" y="2662432"/>
            <a:ext cx="1182833" cy="1163842"/>
          </a:xfrm>
          <a:prstGeom prst="rect">
            <a:avLst/>
          </a:prstGeom>
        </p:spPr>
      </p:pic>
      <p:pic>
        <p:nvPicPr>
          <p:cNvPr id="24" name="Picture 23">
            <a:extLst>
              <a:ext uri="{FF2B5EF4-FFF2-40B4-BE49-F238E27FC236}">
                <a16:creationId xmlns:a16="http://schemas.microsoft.com/office/drawing/2014/main" id="{AFC669DC-5E11-4E7F-9D6D-B86B58001D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193" t="6038" r="25490" b="11936"/>
          <a:stretch/>
        </p:blipFill>
        <p:spPr>
          <a:xfrm>
            <a:off x="9069873" y="2655696"/>
            <a:ext cx="1182833" cy="1170577"/>
          </a:xfrm>
          <a:prstGeom prst="rect">
            <a:avLst/>
          </a:prstGeom>
        </p:spPr>
      </p:pic>
      <p:pic>
        <p:nvPicPr>
          <p:cNvPr id="28" name="Picture 27">
            <a:extLst>
              <a:ext uri="{FF2B5EF4-FFF2-40B4-BE49-F238E27FC236}">
                <a16:creationId xmlns:a16="http://schemas.microsoft.com/office/drawing/2014/main" id="{0E584426-DB62-4B85-A2EA-EB7A699BA1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0754"/>
          <a:stretch/>
        </p:blipFill>
        <p:spPr>
          <a:xfrm>
            <a:off x="10417102" y="2655997"/>
            <a:ext cx="1182833" cy="1170276"/>
          </a:xfrm>
          <a:prstGeom prst="rect">
            <a:avLst/>
          </a:prstGeom>
        </p:spPr>
      </p:pic>
      <p:pic>
        <p:nvPicPr>
          <p:cNvPr id="22" name="Picture 21">
            <a:extLst>
              <a:ext uri="{FF2B5EF4-FFF2-40B4-BE49-F238E27FC236}">
                <a16:creationId xmlns:a16="http://schemas.microsoft.com/office/drawing/2014/main" id="{3AAFF422-4661-4706-8E07-BC96AF15903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2842"/>
          <a:stretch/>
        </p:blipFill>
        <p:spPr>
          <a:xfrm>
            <a:off x="7731615" y="2661006"/>
            <a:ext cx="1173863" cy="1165267"/>
          </a:xfrm>
          <a:prstGeom prst="rect">
            <a:avLst/>
          </a:prstGeom>
        </p:spPr>
      </p:pic>
      <p:pic>
        <p:nvPicPr>
          <p:cNvPr id="16" name="Picture 15">
            <a:extLst>
              <a:ext uri="{FF2B5EF4-FFF2-40B4-BE49-F238E27FC236}">
                <a16:creationId xmlns:a16="http://schemas.microsoft.com/office/drawing/2014/main" id="{54581D23-2A14-47CC-BD50-C92A58AFE8D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538" t="15106" r="34499" b="2582"/>
          <a:stretch/>
        </p:blipFill>
        <p:spPr>
          <a:xfrm>
            <a:off x="4590814" y="2662817"/>
            <a:ext cx="1186926" cy="1163842"/>
          </a:xfrm>
          <a:prstGeom prst="rect">
            <a:avLst/>
          </a:prstGeom>
        </p:spPr>
      </p:pic>
      <p:pic>
        <p:nvPicPr>
          <p:cNvPr id="12" name="Picture 11">
            <a:extLst>
              <a:ext uri="{FF2B5EF4-FFF2-40B4-BE49-F238E27FC236}">
                <a16:creationId xmlns:a16="http://schemas.microsoft.com/office/drawing/2014/main" id="{FC5657A9-D96D-4146-9316-A548CDAEFC6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3010"/>
          <a:stretch/>
        </p:blipFill>
        <p:spPr>
          <a:xfrm>
            <a:off x="1905698" y="2662816"/>
            <a:ext cx="1173863" cy="1163843"/>
          </a:xfrm>
          <a:prstGeom prst="rect">
            <a:avLst/>
          </a:prstGeom>
        </p:spPr>
      </p:pic>
      <p:pic>
        <p:nvPicPr>
          <p:cNvPr id="14" name="Picture 13">
            <a:extLst>
              <a:ext uri="{FF2B5EF4-FFF2-40B4-BE49-F238E27FC236}">
                <a16:creationId xmlns:a16="http://schemas.microsoft.com/office/drawing/2014/main" id="{00D60198-FC41-446E-A070-1132DF52AC5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3628" t="11606" r="18015" b="1055"/>
          <a:stretch/>
        </p:blipFill>
        <p:spPr>
          <a:xfrm>
            <a:off x="3243771" y="2655863"/>
            <a:ext cx="1182833" cy="1177747"/>
          </a:xfrm>
          <a:prstGeom prst="rect">
            <a:avLst/>
          </a:prstGeom>
        </p:spPr>
      </p:pic>
      <p:sp>
        <p:nvSpPr>
          <p:cNvPr id="11" name="Rectangle 10">
            <a:extLst>
              <a:ext uri="{FF2B5EF4-FFF2-40B4-BE49-F238E27FC236}">
                <a16:creationId xmlns:a16="http://schemas.microsoft.com/office/drawing/2014/main" id="{3A91A74E-4A6C-431A-BFE2-187CB42A1336}"/>
              </a:ext>
            </a:extLst>
          </p:cNvPr>
          <p:cNvSpPr/>
          <p:nvPr/>
        </p:nvSpPr>
        <p:spPr>
          <a:xfrm>
            <a:off x="0" y="1"/>
            <a:ext cx="12188825" cy="147730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343165C-8184-477E-8D37-6B2011E82A29}"/>
              </a:ext>
            </a:extLst>
          </p:cNvPr>
          <p:cNvSpPr>
            <a:spLocks noGrp="1"/>
          </p:cNvSpPr>
          <p:nvPr>
            <p:ph type="title"/>
          </p:nvPr>
        </p:nvSpPr>
        <p:spPr/>
        <p:txBody>
          <a:bodyPr/>
          <a:lstStyle/>
          <a:p>
            <a:r>
              <a:rPr lang="en-US" sz="2000" dirty="0">
                <a:solidFill>
                  <a:schemeClr val="bg2"/>
                </a:solidFill>
              </a:rPr>
              <a:t>Natural Treatment </a:t>
            </a:r>
            <a:r>
              <a:rPr lang="en-US" sz="2000" b="1" dirty="0">
                <a:solidFill>
                  <a:schemeClr val="bg2"/>
                </a:solidFill>
              </a:rPr>
              <a:t>Where Feasible </a:t>
            </a:r>
            <a:br>
              <a:rPr lang="en-US" dirty="0">
                <a:solidFill>
                  <a:schemeClr val="bg2"/>
                </a:solidFill>
              </a:rPr>
            </a:br>
            <a:r>
              <a:rPr lang="en-US" dirty="0">
                <a:solidFill>
                  <a:schemeClr val="bg2"/>
                </a:solidFill>
              </a:rPr>
              <a:t>Can Show Greater Sustainability Than Conventional</a:t>
            </a:r>
          </a:p>
        </p:txBody>
      </p:sp>
      <p:sp>
        <p:nvSpPr>
          <p:cNvPr id="3" name="Content Placeholder 2">
            <a:extLst>
              <a:ext uri="{FF2B5EF4-FFF2-40B4-BE49-F238E27FC236}">
                <a16:creationId xmlns:a16="http://schemas.microsoft.com/office/drawing/2014/main" id="{E25BABA7-8677-4A16-8943-35FCF803E182}"/>
              </a:ext>
            </a:extLst>
          </p:cNvPr>
          <p:cNvSpPr>
            <a:spLocks noGrp="1"/>
          </p:cNvSpPr>
          <p:nvPr>
            <p:ph sz="half" idx="1"/>
          </p:nvPr>
        </p:nvSpPr>
        <p:spPr>
          <a:xfrm>
            <a:off x="558656" y="1695450"/>
            <a:ext cx="5421489" cy="462026"/>
          </a:xfrm>
        </p:spPr>
        <p:txBody>
          <a:bodyPr/>
          <a:lstStyle/>
          <a:p>
            <a:pPr marL="0" indent="0">
              <a:buNone/>
            </a:pPr>
            <a:r>
              <a:rPr lang="en-US" sz="2000" b="1" dirty="0"/>
              <a:t>Natural Systems</a:t>
            </a:r>
          </a:p>
        </p:txBody>
      </p:sp>
      <p:sp>
        <p:nvSpPr>
          <p:cNvPr id="65" name="Slide Number Placeholder 64">
            <a:extLst>
              <a:ext uri="{FF2B5EF4-FFF2-40B4-BE49-F238E27FC236}">
                <a16:creationId xmlns:a16="http://schemas.microsoft.com/office/drawing/2014/main" id="{8DD10D2F-995C-4F14-BEE7-F53143DAB7F6}"/>
              </a:ext>
            </a:extLst>
          </p:cNvPr>
          <p:cNvSpPr>
            <a:spLocks noGrp="1"/>
          </p:cNvSpPr>
          <p:nvPr>
            <p:ph type="sldNum" sz="quarter" idx="12"/>
          </p:nvPr>
        </p:nvSpPr>
        <p:spPr>
          <a:xfrm>
            <a:off x="577645" y="5691330"/>
            <a:ext cx="781674" cy="365125"/>
          </a:xfrm>
        </p:spPr>
        <p:txBody>
          <a:bodyPr/>
          <a:lstStyle/>
          <a:p>
            <a:fld id="{9B3E39EC-4BE2-4DEA-81C0-4ABC0AAB4AC0}" type="slidenum">
              <a:rPr lang="en-AU" smtClean="0"/>
              <a:pPr/>
              <a:t>8</a:t>
            </a:fld>
            <a:endParaRPr lang="en-AU"/>
          </a:p>
        </p:txBody>
      </p:sp>
      <p:sp>
        <p:nvSpPr>
          <p:cNvPr id="115" name="TextBox 114">
            <a:extLst>
              <a:ext uri="{FF2B5EF4-FFF2-40B4-BE49-F238E27FC236}">
                <a16:creationId xmlns:a16="http://schemas.microsoft.com/office/drawing/2014/main" id="{BE118ECF-1BF2-4658-8816-8921580B465D}"/>
              </a:ext>
            </a:extLst>
          </p:cNvPr>
          <p:cNvSpPr txBox="1"/>
          <p:nvPr/>
        </p:nvSpPr>
        <p:spPr>
          <a:xfrm>
            <a:off x="577645" y="2278910"/>
            <a:ext cx="1163843" cy="369332"/>
          </a:xfrm>
          <a:prstGeom prst="rect">
            <a:avLst/>
          </a:prstGeom>
          <a:noFill/>
        </p:spPr>
        <p:txBody>
          <a:bodyPr wrap="square" rtlCol="0">
            <a:spAutoFit/>
          </a:bodyPr>
          <a:lstStyle/>
          <a:p>
            <a:pPr algn="ctr" defTabSz="914165"/>
            <a:r>
              <a:rPr lang="en-US" sz="1800" b="1" dirty="0">
                <a:solidFill>
                  <a:schemeClr val="tx1">
                    <a:lumMod val="85000"/>
                    <a:lumOff val="15000"/>
                  </a:schemeClr>
                </a:solidFill>
                <a:latin typeface="Calibri" panose="020F0502020204030204"/>
              </a:rPr>
              <a:t>Sun</a:t>
            </a:r>
          </a:p>
        </p:txBody>
      </p:sp>
      <p:sp>
        <p:nvSpPr>
          <p:cNvPr id="116" name="TextBox 115">
            <a:extLst>
              <a:ext uri="{FF2B5EF4-FFF2-40B4-BE49-F238E27FC236}">
                <a16:creationId xmlns:a16="http://schemas.microsoft.com/office/drawing/2014/main" id="{679AB55B-BF85-405C-B64A-939135F7A245}"/>
              </a:ext>
            </a:extLst>
          </p:cNvPr>
          <p:cNvSpPr txBox="1"/>
          <p:nvPr/>
        </p:nvSpPr>
        <p:spPr>
          <a:xfrm>
            <a:off x="1917294" y="2278910"/>
            <a:ext cx="1171575" cy="369332"/>
          </a:xfrm>
          <a:prstGeom prst="rect">
            <a:avLst/>
          </a:prstGeom>
          <a:noFill/>
        </p:spPr>
        <p:txBody>
          <a:bodyPr wrap="square" rtlCol="0">
            <a:spAutoFit/>
          </a:bodyPr>
          <a:lstStyle/>
          <a:p>
            <a:pPr algn="ctr" defTabSz="914165"/>
            <a:r>
              <a:rPr lang="en-US" sz="1800" b="1" dirty="0">
                <a:solidFill>
                  <a:schemeClr val="tx1">
                    <a:lumMod val="85000"/>
                    <a:lumOff val="15000"/>
                  </a:schemeClr>
                </a:solidFill>
                <a:latin typeface="Calibri" panose="020F0502020204030204"/>
              </a:rPr>
              <a:t>Gravity</a:t>
            </a:r>
          </a:p>
        </p:txBody>
      </p:sp>
      <p:sp>
        <p:nvSpPr>
          <p:cNvPr id="117" name="TextBox 116">
            <a:extLst>
              <a:ext uri="{FF2B5EF4-FFF2-40B4-BE49-F238E27FC236}">
                <a16:creationId xmlns:a16="http://schemas.microsoft.com/office/drawing/2014/main" id="{1808B52E-21AF-4A84-8A91-29D2BD332901}"/>
              </a:ext>
            </a:extLst>
          </p:cNvPr>
          <p:cNvSpPr txBox="1"/>
          <p:nvPr/>
        </p:nvSpPr>
        <p:spPr>
          <a:xfrm>
            <a:off x="3306209" y="2278910"/>
            <a:ext cx="1171576" cy="369332"/>
          </a:xfrm>
          <a:prstGeom prst="rect">
            <a:avLst/>
          </a:prstGeom>
          <a:noFill/>
        </p:spPr>
        <p:txBody>
          <a:bodyPr wrap="square" rtlCol="0">
            <a:spAutoFit/>
          </a:bodyPr>
          <a:lstStyle/>
          <a:p>
            <a:pPr algn="ctr" defTabSz="914165"/>
            <a:r>
              <a:rPr lang="en-US" sz="1800" b="1" dirty="0">
                <a:solidFill>
                  <a:schemeClr val="tx1">
                    <a:lumMod val="85000"/>
                    <a:lumOff val="15000"/>
                  </a:schemeClr>
                </a:solidFill>
                <a:latin typeface="Calibri" panose="020F0502020204030204"/>
              </a:rPr>
              <a:t>Land</a:t>
            </a:r>
          </a:p>
        </p:txBody>
      </p:sp>
      <p:sp>
        <p:nvSpPr>
          <p:cNvPr id="118" name="TextBox 117">
            <a:extLst>
              <a:ext uri="{FF2B5EF4-FFF2-40B4-BE49-F238E27FC236}">
                <a16:creationId xmlns:a16="http://schemas.microsoft.com/office/drawing/2014/main" id="{0E6CB14A-CEF2-41FC-8820-24B5E514C3EA}"/>
              </a:ext>
            </a:extLst>
          </p:cNvPr>
          <p:cNvSpPr txBox="1"/>
          <p:nvPr/>
        </p:nvSpPr>
        <p:spPr>
          <a:xfrm>
            <a:off x="4590813" y="2278910"/>
            <a:ext cx="1186927" cy="369332"/>
          </a:xfrm>
          <a:prstGeom prst="rect">
            <a:avLst/>
          </a:prstGeom>
          <a:noFill/>
        </p:spPr>
        <p:txBody>
          <a:bodyPr wrap="square" rtlCol="0">
            <a:spAutoFit/>
          </a:bodyPr>
          <a:lstStyle/>
          <a:p>
            <a:pPr algn="ctr" defTabSz="914165"/>
            <a:r>
              <a:rPr lang="en-US" sz="1800" b="1" dirty="0">
                <a:solidFill>
                  <a:schemeClr val="tx1">
                    <a:lumMod val="85000"/>
                    <a:lumOff val="15000"/>
                  </a:schemeClr>
                </a:solidFill>
                <a:latin typeface="Calibri" panose="020F0502020204030204"/>
              </a:rPr>
              <a:t>Biomass</a:t>
            </a:r>
          </a:p>
        </p:txBody>
      </p:sp>
      <p:sp>
        <p:nvSpPr>
          <p:cNvPr id="168" name="TextBox 167">
            <a:extLst>
              <a:ext uri="{FF2B5EF4-FFF2-40B4-BE49-F238E27FC236}">
                <a16:creationId xmlns:a16="http://schemas.microsoft.com/office/drawing/2014/main" id="{AB58DDEF-77DD-4FBE-823B-BB2805EFF4BB}"/>
              </a:ext>
            </a:extLst>
          </p:cNvPr>
          <p:cNvSpPr txBox="1"/>
          <p:nvPr/>
        </p:nvSpPr>
        <p:spPr>
          <a:xfrm>
            <a:off x="1988510" y="4985881"/>
            <a:ext cx="2368469" cy="461665"/>
          </a:xfrm>
          <a:prstGeom prst="rect">
            <a:avLst/>
          </a:prstGeom>
          <a:noFill/>
        </p:spPr>
        <p:txBody>
          <a:bodyPr wrap="none" rtlCol="0">
            <a:spAutoFit/>
          </a:bodyPr>
          <a:lstStyle/>
          <a:p>
            <a:pPr algn="ctr" defTabSz="914165"/>
            <a:r>
              <a:rPr lang="en-US" dirty="0">
                <a:solidFill>
                  <a:schemeClr val="tx1">
                    <a:lumMod val="85000"/>
                    <a:lumOff val="15000"/>
                  </a:schemeClr>
                </a:solidFill>
                <a:latin typeface="Calibri" panose="020F0502020204030204"/>
              </a:rPr>
              <a:t>Water Treatment</a:t>
            </a:r>
          </a:p>
        </p:txBody>
      </p:sp>
      <p:sp>
        <p:nvSpPr>
          <p:cNvPr id="163" name="TextBox 162">
            <a:extLst>
              <a:ext uri="{FF2B5EF4-FFF2-40B4-BE49-F238E27FC236}">
                <a16:creationId xmlns:a16="http://schemas.microsoft.com/office/drawing/2014/main" id="{540E01FE-A5A9-416B-AB2D-7BCF94E455D1}"/>
              </a:ext>
            </a:extLst>
          </p:cNvPr>
          <p:cNvSpPr txBox="1"/>
          <p:nvPr/>
        </p:nvSpPr>
        <p:spPr>
          <a:xfrm>
            <a:off x="6356056" y="2278910"/>
            <a:ext cx="1182834" cy="369332"/>
          </a:xfrm>
          <a:prstGeom prst="rect">
            <a:avLst/>
          </a:prstGeom>
          <a:noFill/>
        </p:spPr>
        <p:txBody>
          <a:bodyPr wrap="square" rtlCol="0">
            <a:spAutoFit/>
          </a:bodyPr>
          <a:lstStyle/>
          <a:p>
            <a:pPr algn="ctr" defTabSz="914165"/>
            <a:r>
              <a:rPr lang="en-US" sz="1800" b="1" dirty="0">
                <a:solidFill>
                  <a:schemeClr val="tx1">
                    <a:lumMod val="85000"/>
                    <a:lumOff val="15000"/>
                  </a:schemeClr>
                </a:solidFill>
                <a:latin typeface="Calibri" panose="020F0502020204030204"/>
              </a:rPr>
              <a:t>Concrete</a:t>
            </a:r>
          </a:p>
        </p:txBody>
      </p:sp>
      <p:sp>
        <p:nvSpPr>
          <p:cNvPr id="206" name="TextBox 205">
            <a:extLst>
              <a:ext uri="{FF2B5EF4-FFF2-40B4-BE49-F238E27FC236}">
                <a16:creationId xmlns:a16="http://schemas.microsoft.com/office/drawing/2014/main" id="{3B238240-2C44-46F9-AB64-3FAA73C3AB72}"/>
              </a:ext>
            </a:extLst>
          </p:cNvPr>
          <p:cNvSpPr txBox="1"/>
          <p:nvPr/>
        </p:nvSpPr>
        <p:spPr>
          <a:xfrm>
            <a:off x="7695102" y="2278910"/>
            <a:ext cx="1179511" cy="369332"/>
          </a:xfrm>
          <a:prstGeom prst="rect">
            <a:avLst/>
          </a:prstGeom>
          <a:noFill/>
        </p:spPr>
        <p:txBody>
          <a:bodyPr wrap="square" rtlCol="0">
            <a:spAutoFit/>
          </a:bodyPr>
          <a:lstStyle/>
          <a:p>
            <a:pPr algn="ctr" defTabSz="914165"/>
            <a:r>
              <a:rPr lang="en-US" sz="1800" b="1" dirty="0">
                <a:solidFill>
                  <a:schemeClr val="tx1">
                    <a:lumMod val="85000"/>
                    <a:lumOff val="15000"/>
                  </a:schemeClr>
                </a:solidFill>
                <a:latin typeface="Calibri" panose="020F0502020204030204"/>
              </a:rPr>
              <a:t>Steel</a:t>
            </a:r>
          </a:p>
        </p:txBody>
      </p:sp>
      <p:sp>
        <p:nvSpPr>
          <p:cNvPr id="207" name="TextBox 206">
            <a:extLst>
              <a:ext uri="{FF2B5EF4-FFF2-40B4-BE49-F238E27FC236}">
                <a16:creationId xmlns:a16="http://schemas.microsoft.com/office/drawing/2014/main" id="{9F15FD64-3E69-4D56-BD78-770B8F766C9D}"/>
              </a:ext>
            </a:extLst>
          </p:cNvPr>
          <p:cNvSpPr txBox="1"/>
          <p:nvPr/>
        </p:nvSpPr>
        <p:spPr>
          <a:xfrm>
            <a:off x="9073603" y="2278910"/>
            <a:ext cx="1153216" cy="369332"/>
          </a:xfrm>
          <a:prstGeom prst="rect">
            <a:avLst/>
          </a:prstGeom>
          <a:noFill/>
        </p:spPr>
        <p:txBody>
          <a:bodyPr wrap="square" rtlCol="0">
            <a:spAutoFit/>
          </a:bodyPr>
          <a:lstStyle/>
          <a:p>
            <a:pPr algn="ctr" defTabSz="914165"/>
            <a:r>
              <a:rPr lang="en-US" sz="1800" b="1" dirty="0">
                <a:solidFill>
                  <a:schemeClr val="tx1">
                    <a:lumMod val="85000"/>
                    <a:lumOff val="15000"/>
                  </a:schemeClr>
                </a:solidFill>
                <a:latin typeface="Calibri" panose="020F0502020204030204"/>
              </a:rPr>
              <a:t>Electricity</a:t>
            </a:r>
          </a:p>
        </p:txBody>
      </p:sp>
      <p:sp>
        <p:nvSpPr>
          <p:cNvPr id="208" name="TextBox 207">
            <a:extLst>
              <a:ext uri="{FF2B5EF4-FFF2-40B4-BE49-F238E27FC236}">
                <a16:creationId xmlns:a16="http://schemas.microsoft.com/office/drawing/2014/main" id="{868B9290-1BB1-44C1-AB29-8C8F5BFBFAEB}"/>
              </a:ext>
            </a:extLst>
          </p:cNvPr>
          <p:cNvSpPr txBox="1"/>
          <p:nvPr/>
        </p:nvSpPr>
        <p:spPr>
          <a:xfrm>
            <a:off x="10386620" y="2278910"/>
            <a:ext cx="1138396" cy="369332"/>
          </a:xfrm>
          <a:prstGeom prst="rect">
            <a:avLst/>
          </a:prstGeom>
          <a:noFill/>
        </p:spPr>
        <p:txBody>
          <a:bodyPr wrap="square" rtlCol="0">
            <a:spAutoFit/>
          </a:bodyPr>
          <a:lstStyle/>
          <a:p>
            <a:pPr algn="ctr" defTabSz="914165"/>
            <a:r>
              <a:rPr lang="en-US" sz="1800" b="1" dirty="0">
                <a:solidFill>
                  <a:schemeClr val="tx1">
                    <a:lumMod val="85000"/>
                    <a:lumOff val="15000"/>
                  </a:schemeClr>
                </a:solidFill>
                <a:latin typeface="Calibri" panose="020F0502020204030204"/>
              </a:rPr>
              <a:t>Chemicals</a:t>
            </a:r>
          </a:p>
        </p:txBody>
      </p:sp>
      <p:sp>
        <p:nvSpPr>
          <p:cNvPr id="212" name="TextBox 211">
            <a:extLst>
              <a:ext uri="{FF2B5EF4-FFF2-40B4-BE49-F238E27FC236}">
                <a16:creationId xmlns:a16="http://schemas.microsoft.com/office/drawing/2014/main" id="{6D98B31C-934F-4C11-AF92-DD0F3ED2AC05}"/>
              </a:ext>
            </a:extLst>
          </p:cNvPr>
          <p:cNvSpPr txBox="1"/>
          <p:nvPr/>
        </p:nvSpPr>
        <p:spPr>
          <a:xfrm>
            <a:off x="7819433" y="4985881"/>
            <a:ext cx="2368469" cy="461665"/>
          </a:xfrm>
          <a:prstGeom prst="rect">
            <a:avLst/>
          </a:prstGeom>
          <a:noFill/>
        </p:spPr>
        <p:txBody>
          <a:bodyPr wrap="none" rtlCol="0">
            <a:spAutoFit/>
          </a:bodyPr>
          <a:lstStyle/>
          <a:p>
            <a:pPr algn="ctr" defTabSz="914165"/>
            <a:r>
              <a:rPr lang="en-US" dirty="0">
                <a:solidFill>
                  <a:schemeClr val="tx1">
                    <a:lumMod val="85000"/>
                    <a:lumOff val="15000"/>
                  </a:schemeClr>
                </a:solidFill>
                <a:latin typeface="Calibri" panose="020F0502020204030204"/>
              </a:rPr>
              <a:t>Water Treatment</a:t>
            </a:r>
          </a:p>
        </p:txBody>
      </p:sp>
      <p:sp>
        <p:nvSpPr>
          <p:cNvPr id="2" name="Rectangle 1">
            <a:extLst>
              <a:ext uri="{FF2B5EF4-FFF2-40B4-BE49-F238E27FC236}">
                <a16:creationId xmlns:a16="http://schemas.microsoft.com/office/drawing/2014/main" id="{7D4E1FA5-85D0-477D-8F9C-B8AA9BE1D5A9}"/>
              </a:ext>
            </a:extLst>
          </p:cNvPr>
          <p:cNvSpPr/>
          <p:nvPr/>
        </p:nvSpPr>
        <p:spPr>
          <a:xfrm>
            <a:off x="577645" y="2667244"/>
            <a:ext cx="1163843" cy="1163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F5BADFB-E06C-41F9-9FAB-07187C84CB8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1006" r="11166"/>
          <a:stretch/>
        </p:blipFill>
        <p:spPr>
          <a:xfrm>
            <a:off x="558656" y="2662816"/>
            <a:ext cx="1182832" cy="1163843"/>
          </a:xfrm>
          <a:prstGeom prst="rect">
            <a:avLst/>
          </a:prstGeom>
        </p:spPr>
      </p:pic>
      <p:sp>
        <p:nvSpPr>
          <p:cNvPr id="75" name="Content Placeholder 2">
            <a:extLst>
              <a:ext uri="{FF2B5EF4-FFF2-40B4-BE49-F238E27FC236}">
                <a16:creationId xmlns:a16="http://schemas.microsoft.com/office/drawing/2014/main" id="{7334EB49-0118-426C-AF90-3864D027EADD}"/>
              </a:ext>
            </a:extLst>
          </p:cNvPr>
          <p:cNvSpPr txBox="1">
            <a:spLocks/>
          </p:cNvSpPr>
          <p:nvPr/>
        </p:nvSpPr>
        <p:spPr>
          <a:xfrm>
            <a:off x="6384387" y="1695450"/>
            <a:ext cx="5431073" cy="462026"/>
          </a:xfrm>
          <a:prstGeom prst="rect">
            <a:avLst/>
          </a:prstGeom>
        </p:spPr>
        <p:txBody>
          <a:bodyPr vert="horz" lIns="0" tIns="0" rIns="0" bIns="0" rtlCol="0">
            <a:noAutofit/>
          </a:bodyPr>
          <a:lstStyle>
            <a:lvl1pPr marL="287933" indent="-287933" algn="l" defTabSz="1218915" rtl="0" eaLnBrk="1" latinLnBrk="0" hangingPunct="1">
              <a:spcBef>
                <a:spcPts val="800"/>
              </a:spcBef>
              <a:spcAft>
                <a:spcPts val="0"/>
              </a:spcAft>
              <a:buClr>
                <a:schemeClr val="tx1">
                  <a:lumMod val="75000"/>
                  <a:lumOff val="25000"/>
                </a:schemeClr>
              </a:buClr>
              <a:buSzPct val="110000"/>
              <a:buFont typeface="Wingdings" panose="05000000000000000000" pitchFamily="2" charset="2"/>
              <a:buChar char="§"/>
              <a:defRPr sz="2399" kern="1200">
                <a:solidFill>
                  <a:schemeClr val="tx1"/>
                </a:solidFill>
                <a:latin typeface="Arial" pitchFamily="34" charset="0"/>
                <a:ea typeface="+mn-ea"/>
                <a:cs typeface="Arial" pitchFamily="34" charset="0"/>
              </a:defRPr>
            </a:lvl1pPr>
            <a:lvl2pPr marL="623855" indent="-287933" algn="l" defTabSz="1218915" rtl="0" eaLnBrk="1" latinLnBrk="0" hangingPunct="1">
              <a:spcBef>
                <a:spcPts val="800"/>
              </a:spcBef>
              <a:buClr>
                <a:schemeClr val="tx1"/>
              </a:buClr>
              <a:buFont typeface="Arial" panose="020B0604020202020204" pitchFamily="34" charset="0"/>
              <a:buChar char="‒"/>
              <a:defRPr sz="2399" kern="1200">
                <a:solidFill>
                  <a:schemeClr val="tx1"/>
                </a:solidFill>
                <a:latin typeface="Arial" pitchFamily="34" charset="0"/>
                <a:ea typeface="+mn-ea"/>
                <a:cs typeface="Arial" pitchFamily="34" charset="0"/>
              </a:defRPr>
            </a:lvl2pPr>
            <a:lvl3pPr marL="911787" indent="-239944" algn="l" defTabSz="1218915" rtl="0" eaLnBrk="1" latinLnBrk="0" hangingPunct="1">
              <a:spcBef>
                <a:spcPts val="800"/>
              </a:spcBef>
              <a:buClr>
                <a:srgbClr val="6C6F70"/>
              </a:buClr>
              <a:buFont typeface="Arial" pitchFamily="34" charset="0"/>
              <a:buChar char="•"/>
              <a:defRPr sz="2399" kern="1200">
                <a:solidFill>
                  <a:schemeClr val="tx1"/>
                </a:solidFill>
                <a:latin typeface="Arial" pitchFamily="34" charset="0"/>
                <a:ea typeface="+mn-ea"/>
                <a:cs typeface="Arial" pitchFamily="34" charset="0"/>
              </a:defRPr>
            </a:lvl3pPr>
            <a:lvl4pPr marL="1295697" indent="-304729" algn="l" defTabSz="1218915" rtl="0" eaLnBrk="1" latinLnBrk="0" hangingPunct="1">
              <a:spcBef>
                <a:spcPts val="800"/>
              </a:spcBef>
              <a:buClr>
                <a:srgbClr val="6C6F70"/>
              </a:buClr>
              <a:buFont typeface="Arial" pitchFamily="34" charset="0"/>
              <a:buChar char="–"/>
              <a:defRPr sz="2399" kern="1200">
                <a:solidFill>
                  <a:schemeClr val="tx1"/>
                </a:solidFill>
                <a:latin typeface="Arial" pitchFamily="34" charset="0"/>
                <a:ea typeface="+mn-ea"/>
                <a:cs typeface="Arial" pitchFamily="34" charset="0"/>
              </a:defRPr>
            </a:lvl4pPr>
            <a:lvl5pPr marL="1631619" indent="-304729" algn="l" defTabSz="1218915" rtl="0" eaLnBrk="1" latinLnBrk="0" hangingPunct="1">
              <a:spcBef>
                <a:spcPts val="800"/>
              </a:spcBef>
              <a:buClr>
                <a:srgbClr val="6C6F70"/>
              </a:buClr>
              <a:buSzPct val="67000"/>
              <a:buFont typeface="Arial" panose="020B0604020202020204" pitchFamily="34" charset="0"/>
              <a:buChar char="•"/>
              <a:defRPr sz="2399" kern="1200">
                <a:solidFill>
                  <a:schemeClr val="tx1"/>
                </a:solidFill>
                <a:latin typeface="Arial" pitchFamily="34" charset="0"/>
                <a:ea typeface="+mn-ea"/>
                <a:cs typeface="Arial" pitchFamily="34" charset="0"/>
              </a:defRPr>
            </a:lvl5pPr>
            <a:lvl6pPr marL="3352018" indent="-304729" algn="l" defTabSz="1218915"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399" kern="1200">
                <a:solidFill>
                  <a:schemeClr val="tx1"/>
                </a:solidFill>
                <a:latin typeface="+mn-lt"/>
                <a:ea typeface="+mn-ea"/>
                <a:cs typeface="+mn-cs"/>
              </a:defRPr>
            </a:lvl9pPr>
          </a:lstStyle>
          <a:p>
            <a:pPr marL="0" indent="0">
              <a:buFont typeface="Wingdings" panose="05000000000000000000" pitchFamily="2" charset="2"/>
              <a:buNone/>
            </a:pPr>
            <a:r>
              <a:rPr lang="en-US" sz="2000" b="1" dirty="0"/>
              <a:t>Conventional Systems</a:t>
            </a:r>
          </a:p>
        </p:txBody>
      </p:sp>
      <p:cxnSp>
        <p:nvCxnSpPr>
          <p:cNvPr id="32" name="Straight Arrow Connector 31">
            <a:extLst>
              <a:ext uri="{FF2B5EF4-FFF2-40B4-BE49-F238E27FC236}">
                <a16:creationId xmlns:a16="http://schemas.microsoft.com/office/drawing/2014/main" id="{F24A1188-B700-459A-AE34-D254CF6D6A46}"/>
              </a:ext>
            </a:extLst>
          </p:cNvPr>
          <p:cNvCxnSpPr>
            <a:cxnSpLocks/>
            <a:stCxn id="8" idx="2"/>
          </p:cNvCxnSpPr>
          <p:nvPr/>
        </p:nvCxnSpPr>
        <p:spPr>
          <a:xfrm>
            <a:off x="1150072" y="3826659"/>
            <a:ext cx="1022175" cy="1024805"/>
          </a:xfrm>
          <a:prstGeom prst="straightConnector1">
            <a:avLst/>
          </a:prstGeom>
          <a:ln w="28575">
            <a:solidFill>
              <a:schemeClr val="tx1">
                <a:lumMod val="85000"/>
                <a:lumOff val="15000"/>
              </a:schemeClr>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E4F01ED-645B-4A48-AB3D-48A2047A1B0F}"/>
              </a:ext>
            </a:extLst>
          </p:cNvPr>
          <p:cNvCxnSpPr>
            <a:stCxn id="16" idx="2"/>
          </p:cNvCxnSpPr>
          <p:nvPr/>
        </p:nvCxnSpPr>
        <p:spPr>
          <a:xfrm flipH="1">
            <a:off x="3993414" y="3826659"/>
            <a:ext cx="1190863" cy="1024805"/>
          </a:xfrm>
          <a:prstGeom prst="straightConnector1">
            <a:avLst/>
          </a:prstGeom>
          <a:ln w="28575">
            <a:solidFill>
              <a:schemeClr val="tx1">
                <a:lumMod val="85000"/>
                <a:lumOff val="15000"/>
              </a:schemeClr>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C3C2107-E90A-4D25-9161-B4131E651DB1}"/>
              </a:ext>
            </a:extLst>
          </p:cNvPr>
          <p:cNvCxnSpPr>
            <a:cxnSpLocks/>
            <a:stCxn id="14" idx="2"/>
          </p:cNvCxnSpPr>
          <p:nvPr/>
        </p:nvCxnSpPr>
        <p:spPr>
          <a:xfrm flipH="1">
            <a:off x="3395663" y="3833610"/>
            <a:ext cx="439525" cy="1017854"/>
          </a:xfrm>
          <a:prstGeom prst="straightConnector1">
            <a:avLst/>
          </a:prstGeom>
          <a:ln w="28575">
            <a:solidFill>
              <a:schemeClr val="tx1">
                <a:lumMod val="85000"/>
                <a:lumOff val="15000"/>
              </a:schemeClr>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63FE104-230F-4DB2-B7D5-966D5ACAC83C}"/>
              </a:ext>
            </a:extLst>
          </p:cNvPr>
          <p:cNvCxnSpPr>
            <a:cxnSpLocks/>
            <a:stCxn id="12" idx="2"/>
          </p:cNvCxnSpPr>
          <p:nvPr/>
        </p:nvCxnSpPr>
        <p:spPr>
          <a:xfrm>
            <a:off x="2492630" y="3826659"/>
            <a:ext cx="382820" cy="1024805"/>
          </a:xfrm>
          <a:prstGeom prst="straightConnector1">
            <a:avLst/>
          </a:prstGeom>
          <a:ln w="28575">
            <a:solidFill>
              <a:schemeClr val="tx1">
                <a:lumMod val="85000"/>
                <a:lumOff val="15000"/>
              </a:schemeClr>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84D8D110-DD2C-42FC-B8C9-BBE03E12B1A0}"/>
              </a:ext>
            </a:extLst>
          </p:cNvPr>
          <p:cNvCxnSpPr>
            <a:cxnSpLocks/>
            <a:stCxn id="18" idx="2"/>
          </p:cNvCxnSpPr>
          <p:nvPr/>
        </p:nvCxnSpPr>
        <p:spPr>
          <a:xfrm>
            <a:off x="6975804" y="3826274"/>
            <a:ext cx="965038" cy="1025190"/>
          </a:xfrm>
          <a:prstGeom prst="straightConnector1">
            <a:avLst/>
          </a:prstGeom>
          <a:ln w="28575">
            <a:solidFill>
              <a:schemeClr val="tx1">
                <a:lumMod val="85000"/>
                <a:lumOff val="15000"/>
              </a:schemeClr>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621CDE16-E772-4745-8509-481FB5549B3D}"/>
              </a:ext>
            </a:extLst>
          </p:cNvPr>
          <p:cNvCxnSpPr>
            <a:stCxn id="28" idx="2"/>
          </p:cNvCxnSpPr>
          <p:nvPr/>
        </p:nvCxnSpPr>
        <p:spPr>
          <a:xfrm flipH="1">
            <a:off x="9852385" y="3826273"/>
            <a:ext cx="1156134" cy="1025191"/>
          </a:xfrm>
          <a:prstGeom prst="straightConnector1">
            <a:avLst/>
          </a:prstGeom>
          <a:ln w="28575">
            <a:solidFill>
              <a:schemeClr val="tx1">
                <a:lumMod val="85000"/>
                <a:lumOff val="15000"/>
              </a:schemeClr>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285234DD-8F60-4516-85FF-B6111CD8B83D}"/>
              </a:ext>
            </a:extLst>
          </p:cNvPr>
          <p:cNvCxnSpPr>
            <a:stCxn id="24" idx="2"/>
          </p:cNvCxnSpPr>
          <p:nvPr/>
        </p:nvCxnSpPr>
        <p:spPr>
          <a:xfrm flipH="1">
            <a:off x="9138906" y="3826273"/>
            <a:ext cx="522384" cy="1025191"/>
          </a:xfrm>
          <a:prstGeom prst="straightConnector1">
            <a:avLst/>
          </a:prstGeom>
          <a:ln w="28575">
            <a:solidFill>
              <a:schemeClr val="tx1">
                <a:lumMod val="85000"/>
                <a:lumOff val="15000"/>
              </a:schemeClr>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36544650-AC1C-4DFC-9423-1437DDB97FB6}"/>
              </a:ext>
            </a:extLst>
          </p:cNvPr>
          <p:cNvCxnSpPr>
            <a:stCxn id="22" idx="2"/>
          </p:cNvCxnSpPr>
          <p:nvPr/>
        </p:nvCxnSpPr>
        <p:spPr>
          <a:xfrm>
            <a:off x="8318547" y="3826273"/>
            <a:ext cx="404807" cy="1025191"/>
          </a:xfrm>
          <a:prstGeom prst="straightConnector1">
            <a:avLst/>
          </a:prstGeom>
          <a:ln w="28575">
            <a:solidFill>
              <a:schemeClr val="tx1">
                <a:lumMod val="85000"/>
                <a:lumOff val="15000"/>
              </a:schemeClr>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132" name="Oval 131">
            <a:extLst>
              <a:ext uri="{FF2B5EF4-FFF2-40B4-BE49-F238E27FC236}">
                <a16:creationId xmlns:a16="http://schemas.microsoft.com/office/drawing/2014/main" id="{72C6BE6A-5386-4613-9842-7C709E4F875E}"/>
              </a:ext>
            </a:extLst>
          </p:cNvPr>
          <p:cNvSpPr/>
          <p:nvPr/>
        </p:nvSpPr>
        <p:spPr>
          <a:xfrm>
            <a:off x="1664056" y="4996549"/>
            <a:ext cx="336867" cy="336867"/>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t>
            </a:r>
          </a:p>
        </p:txBody>
      </p:sp>
      <p:sp>
        <p:nvSpPr>
          <p:cNvPr id="134" name="Oval 133">
            <a:extLst>
              <a:ext uri="{FF2B5EF4-FFF2-40B4-BE49-F238E27FC236}">
                <a16:creationId xmlns:a16="http://schemas.microsoft.com/office/drawing/2014/main" id="{91FB32FD-E584-472A-A885-48760BC7C17E}"/>
              </a:ext>
            </a:extLst>
          </p:cNvPr>
          <p:cNvSpPr/>
          <p:nvPr/>
        </p:nvSpPr>
        <p:spPr>
          <a:xfrm>
            <a:off x="10120079" y="4996549"/>
            <a:ext cx="336867" cy="336867"/>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t>
            </a:r>
          </a:p>
        </p:txBody>
      </p:sp>
      <p:sp>
        <p:nvSpPr>
          <p:cNvPr id="135" name="Oval 134">
            <a:extLst>
              <a:ext uri="{FF2B5EF4-FFF2-40B4-BE49-F238E27FC236}">
                <a16:creationId xmlns:a16="http://schemas.microsoft.com/office/drawing/2014/main" id="{B71E2A40-DCFE-4647-B2E6-84048898D95C}"/>
              </a:ext>
            </a:extLst>
          </p:cNvPr>
          <p:cNvSpPr/>
          <p:nvPr/>
        </p:nvSpPr>
        <p:spPr>
          <a:xfrm>
            <a:off x="10520673" y="4996549"/>
            <a:ext cx="336867" cy="336867"/>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t>
            </a:r>
          </a:p>
        </p:txBody>
      </p:sp>
      <p:sp>
        <p:nvSpPr>
          <p:cNvPr id="138" name="Oval 137">
            <a:extLst>
              <a:ext uri="{FF2B5EF4-FFF2-40B4-BE49-F238E27FC236}">
                <a16:creationId xmlns:a16="http://schemas.microsoft.com/office/drawing/2014/main" id="{67C6A067-F44C-4E76-B3D5-8A85F0E489C5}"/>
              </a:ext>
            </a:extLst>
          </p:cNvPr>
          <p:cNvSpPr/>
          <p:nvPr/>
        </p:nvSpPr>
        <p:spPr>
          <a:xfrm>
            <a:off x="10921268" y="4996549"/>
            <a:ext cx="336867" cy="336867"/>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t>
            </a:r>
          </a:p>
        </p:txBody>
      </p:sp>
    </p:spTree>
    <p:extLst>
      <p:ext uri="{BB962C8B-B14F-4D97-AF65-F5344CB8AC3E}">
        <p14:creationId xmlns:p14="http://schemas.microsoft.com/office/powerpoint/2010/main" val="176079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7559E10F-DE0F-43D6-9CA8-3B14E2B22FAE}"/>
              </a:ext>
            </a:extLst>
          </p:cNvPr>
          <p:cNvSpPr/>
          <p:nvPr/>
        </p:nvSpPr>
        <p:spPr>
          <a:xfrm>
            <a:off x="1" y="0"/>
            <a:ext cx="1741488" cy="68579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3519F91-398F-4545-8A35-6FA45C81D058}"/>
              </a:ext>
            </a:extLst>
          </p:cNvPr>
          <p:cNvSpPr>
            <a:spLocks noGrp="1"/>
          </p:cNvSpPr>
          <p:nvPr>
            <p:ph type="title"/>
          </p:nvPr>
        </p:nvSpPr>
        <p:spPr>
          <a:xfrm>
            <a:off x="2000397" y="454954"/>
            <a:ext cx="7483512" cy="1240496"/>
          </a:xfrm>
        </p:spPr>
        <p:txBody>
          <a:bodyPr>
            <a:normAutofit/>
          </a:bodyPr>
          <a:lstStyle/>
          <a:p>
            <a:r>
              <a:rPr lang="en-US" sz="2000" dirty="0"/>
              <a:t>Passive Capital and Operations &amp; Maintenance (O&amp;M) </a:t>
            </a:r>
            <a:br>
              <a:rPr lang="en-US" dirty="0"/>
            </a:br>
            <a:r>
              <a:rPr lang="en-US" dirty="0"/>
              <a:t>Costs Are Lower Than Active Treatment</a:t>
            </a:r>
          </a:p>
        </p:txBody>
      </p:sp>
      <p:sp>
        <p:nvSpPr>
          <p:cNvPr id="25" name="Content Placeholder 24">
            <a:extLst>
              <a:ext uri="{FF2B5EF4-FFF2-40B4-BE49-F238E27FC236}">
                <a16:creationId xmlns:a16="http://schemas.microsoft.com/office/drawing/2014/main" id="{AA6DEA67-E23E-48E0-81A3-7922C6C47871}"/>
              </a:ext>
            </a:extLst>
          </p:cNvPr>
          <p:cNvSpPr>
            <a:spLocks noGrp="1"/>
          </p:cNvSpPr>
          <p:nvPr>
            <p:ph sz="half" idx="1"/>
          </p:nvPr>
        </p:nvSpPr>
        <p:spPr>
          <a:xfrm>
            <a:off x="2000397" y="1695450"/>
            <a:ext cx="4689161" cy="3342106"/>
          </a:xfrm>
        </p:spPr>
        <p:txBody>
          <a:bodyPr/>
          <a:lstStyle/>
          <a:p>
            <a:pPr marL="0" indent="0">
              <a:buNone/>
            </a:pPr>
            <a:r>
              <a:rPr lang="en-US" sz="2200" dirty="0">
                <a:solidFill>
                  <a:schemeClr val="tx1">
                    <a:lumMod val="85000"/>
                    <a:lumOff val="15000"/>
                  </a:schemeClr>
                </a:solidFill>
              </a:rPr>
              <a:t>Lower </a:t>
            </a:r>
            <a:r>
              <a:rPr lang="en-US" sz="2200" b="1" dirty="0">
                <a:solidFill>
                  <a:schemeClr val="tx1">
                    <a:lumMod val="85000"/>
                    <a:lumOff val="15000"/>
                  </a:schemeClr>
                </a:solidFill>
              </a:rPr>
              <a:t>Structural Requirements</a:t>
            </a:r>
          </a:p>
          <a:p>
            <a:pPr marL="0" indent="0">
              <a:buNone/>
            </a:pPr>
            <a:r>
              <a:rPr lang="en-US" sz="2200" dirty="0">
                <a:solidFill>
                  <a:schemeClr val="tx1">
                    <a:lumMod val="85000"/>
                    <a:lumOff val="15000"/>
                  </a:schemeClr>
                </a:solidFill>
              </a:rPr>
              <a:t>Lower </a:t>
            </a:r>
            <a:r>
              <a:rPr lang="en-US" sz="2200" b="1" dirty="0">
                <a:solidFill>
                  <a:schemeClr val="tx1">
                    <a:lumMod val="85000"/>
                    <a:lumOff val="15000"/>
                  </a:schemeClr>
                </a:solidFill>
              </a:rPr>
              <a:t>Power Cost</a:t>
            </a:r>
          </a:p>
          <a:p>
            <a:pPr marL="0" indent="0">
              <a:buNone/>
            </a:pPr>
            <a:r>
              <a:rPr lang="en-US" sz="2200" dirty="0">
                <a:solidFill>
                  <a:schemeClr val="tx1">
                    <a:lumMod val="85000"/>
                    <a:lumOff val="15000"/>
                  </a:schemeClr>
                </a:solidFill>
              </a:rPr>
              <a:t>Lower </a:t>
            </a:r>
            <a:r>
              <a:rPr lang="en-US" sz="2200" b="1" dirty="0">
                <a:solidFill>
                  <a:schemeClr val="tx1">
                    <a:lumMod val="85000"/>
                    <a:lumOff val="15000"/>
                  </a:schemeClr>
                </a:solidFill>
              </a:rPr>
              <a:t>Labor</a:t>
            </a:r>
          </a:p>
          <a:p>
            <a:pPr marL="0" indent="0">
              <a:buNone/>
            </a:pPr>
            <a:r>
              <a:rPr lang="en-US" sz="2200" dirty="0">
                <a:solidFill>
                  <a:schemeClr val="tx1">
                    <a:lumMod val="85000"/>
                    <a:lumOff val="15000"/>
                  </a:schemeClr>
                </a:solidFill>
              </a:rPr>
              <a:t>Lower </a:t>
            </a:r>
            <a:r>
              <a:rPr lang="en-US" sz="2200" b="1" dirty="0">
                <a:solidFill>
                  <a:schemeClr val="tx1">
                    <a:lumMod val="85000"/>
                    <a:lumOff val="15000"/>
                  </a:schemeClr>
                </a:solidFill>
              </a:rPr>
              <a:t>Monitoring</a:t>
            </a:r>
          </a:p>
          <a:p>
            <a:pPr marL="0" indent="0">
              <a:buNone/>
            </a:pPr>
            <a:r>
              <a:rPr lang="en-US" sz="2200" dirty="0">
                <a:solidFill>
                  <a:schemeClr val="tx1">
                    <a:lumMod val="85000"/>
                    <a:lumOff val="15000"/>
                  </a:schemeClr>
                </a:solidFill>
              </a:rPr>
              <a:t>Lower </a:t>
            </a:r>
            <a:r>
              <a:rPr lang="en-US" sz="2200" b="1" dirty="0">
                <a:solidFill>
                  <a:schemeClr val="tx1">
                    <a:lumMod val="85000"/>
                    <a:lumOff val="15000"/>
                  </a:schemeClr>
                </a:solidFill>
              </a:rPr>
              <a:t>Chemical Cost</a:t>
            </a:r>
          </a:p>
          <a:p>
            <a:pPr marL="0" indent="0">
              <a:buNone/>
            </a:pPr>
            <a:r>
              <a:rPr lang="en-US" sz="2200" dirty="0">
                <a:solidFill>
                  <a:schemeClr val="tx1">
                    <a:lumMod val="85000"/>
                    <a:lumOff val="15000"/>
                  </a:schemeClr>
                </a:solidFill>
              </a:rPr>
              <a:t>Lower </a:t>
            </a:r>
            <a:r>
              <a:rPr lang="en-US" sz="2200" b="1" dirty="0">
                <a:solidFill>
                  <a:schemeClr val="tx1">
                    <a:lumMod val="85000"/>
                    <a:lumOff val="15000"/>
                  </a:schemeClr>
                </a:solidFill>
              </a:rPr>
              <a:t>Residuals Cost</a:t>
            </a:r>
          </a:p>
          <a:p>
            <a:pPr marL="0" indent="0">
              <a:buNone/>
            </a:pPr>
            <a:r>
              <a:rPr lang="en-US" sz="2200" dirty="0">
                <a:solidFill>
                  <a:schemeClr val="tx1">
                    <a:lumMod val="85000"/>
                    <a:lumOff val="15000"/>
                  </a:schemeClr>
                </a:solidFill>
              </a:rPr>
              <a:t>Locally </a:t>
            </a:r>
            <a:r>
              <a:rPr lang="en-US" sz="2200" b="1" dirty="0">
                <a:solidFill>
                  <a:schemeClr val="tx1">
                    <a:lumMod val="85000"/>
                    <a:lumOff val="15000"/>
                  </a:schemeClr>
                </a:solidFill>
              </a:rPr>
              <a:t>Available Media</a:t>
            </a:r>
          </a:p>
        </p:txBody>
      </p:sp>
      <p:sp>
        <p:nvSpPr>
          <p:cNvPr id="20" name="Slide Number Placeholder 19">
            <a:extLst>
              <a:ext uri="{FF2B5EF4-FFF2-40B4-BE49-F238E27FC236}">
                <a16:creationId xmlns:a16="http://schemas.microsoft.com/office/drawing/2014/main" id="{247D3E74-7B23-447F-8872-576E9B8C5EA0}"/>
              </a:ext>
            </a:extLst>
          </p:cNvPr>
          <p:cNvSpPr>
            <a:spLocks noGrp="1"/>
          </p:cNvSpPr>
          <p:nvPr>
            <p:ph type="sldNum" sz="quarter" idx="12"/>
          </p:nvPr>
        </p:nvSpPr>
        <p:spPr/>
        <p:txBody>
          <a:bodyPr/>
          <a:lstStyle/>
          <a:p>
            <a:fld id="{9B3E39EC-4BE2-4DEA-81C0-4ABC0AAB4AC0}" type="slidenum">
              <a:rPr lang="en-AU" smtClean="0">
                <a:solidFill>
                  <a:schemeClr val="bg1"/>
                </a:solidFill>
              </a:rPr>
              <a:pPr/>
              <a:t>9</a:t>
            </a:fld>
            <a:endParaRPr lang="en-AU">
              <a:solidFill>
                <a:schemeClr val="bg1"/>
              </a:solidFill>
            </a:endParaRPr>
          </a:p>
        </p:txBody>
      </p:sp>
      <p:sp>
        <p:nvSpPr>
          <p:cNvPr id="27" name="Rectangle 26">
            <a:extLst>
              <a:ext uri="{FF2B5EF4-FFF2-40B4-BE49-F238E27FC236}">
                <a16:creationId xmlns:a16="http://schemas.microsoft.com/office/drawing/2014/main" id="{F0A5EFE8-CB94-46CE-BFE6-BB746D1FBC29}"/>
              </a:ext>
            </a:extLst>
          </p:cNvPr>
          <p:cNvSpPr/>
          <p:nvPr/>
        </p:nvSpPr>
        <p:spPr>
          <a:xfrm>
            <a:off x="1202466" y="4864172"/>
            <a:ext cx="313705" cy="2983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65AE8BEC-881F-45A0-9A8B-757543BE39E4}"/>
              </a:ext>
            </a:extLst>
          </p:cNvPr>
          <p:cNvCxnSpPr>
            <a:cxnSpLocks/>
          </p:cNvCxnSpPr>
          <p:nvPr/>
        </p:nvCxnSpPr>
        <p:spPr>
          <a:xfrm>
            <a:off x="1359319" y="0"/>
            <a:ext cx="0" cy="4588042"/>
          </a:xfrm>
          <a:prstGeom prst="straightConnector1">
            <a:avLst/>
          </a:prstGeom>
          <a:ln w="44450">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312E94A-15D0-4EBA-81D8-ED8E020FC8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9019" y="1695450"/>
            <a:ext cx="4938188" cy="4316342"/>
          </a:xfrm>
          <a:prstGeom prst="rect">
            <a:avLst/>
          </a:prstGeom>
        </p:spPr>
      </p:pic>
    </p:spTree>
    <p:extLst>
      <p:ext uri="{BB962C8B-B14F-4D97-AF65-F5344CB8AC3E}">
        <p14:creationId xmlns:p14="http://schemas.microsoft.com/office/powerpoint/2010/main" val="758838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orporate 16x9 V10">
  <a:themeElements>
    <a:clrScheme name="Jacobs">
      <a:dk1>
        <a:srgbClr val="000000"/>
      </a:dk1>
      <a:lt1>
        <a:srgbClr val="FFFFFF"/>
      </a:lt1>
      <a:dk2>
        <a:srgbClr val="00338D"/>
      </a:dk2>
      <a:lt2>
        <a:srgbClr val="FFFFFF"/>
      </a:lt2>
      <a:accent1>
        <a:srgbClr val="2CC6CE"/>
      </a:accent1>
      <a:accent2>
        <a:srgbClr val="97BC33"/>
      </a:accent2>
      <a:accent3>
        <a:srgbClr val="FFDE00"/>
      </a:accent3>
      <a:accent4>
        <a:srgbClr val="EF821D"/>
      </a:accent4>
      <a:accent5>
        <a:srgbClr val="961334"/>
      </a:accent5>
      <a:accent6>
        <a:srgbClr val="7F7F7F"/>
      </a:accent6>
      <a:hlink>
        <a:srgbClr val="6BA0FF"/>
      </a:hlink>
      <a:folHlink>
        <a:srgbClr val="B5C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Jacobs-Template-16x9.pptx" id="{AD53BCDA-60B3-4B63-9327-E16A4D8E51B9}" vid="{517D9511-C19C-4F8C-B0AE-854DB2A44F9D}"/>
    </a:ext>
  </a:extLst>
</a:theme>
</file>

<file path=ppt/theme/theme2.xml><?xml version="1.0" encoding="utf-8"?>
<a:theme xmlns:a="http://schemas.openxmlformats.org/drawingml/2006/main" name="Internal Pages">
  <a:themeElements>
    <a:clrScheme name="Custom 20">
      <a:dk1>
        <a:srgbClr val="000000"/>
      </a:dk1>
      <a:lt1>
        <a:srgbClr val="FFFFFF"/>
      </a:lt1>
      <a:dk2>
        <a:srgbClr val="00338D"/>
      </a:dk2>
      <a:lt2>
        <a:srgbClr val="FFFFFF"/>
      </a:lt2>
      <a:accent1>
        <a:srgbClr val="2CC6CE"/>
      </a:accent1>
      <a:accent2>
        <a:srgbClr val="97BC33"/>
      </a:accent2>
      <a:accent3>
        <a:srgbClr val="FFDE00"/>
      </a:accent3>
      <a:accent4>
        <a:srgbClr val="EF821D"/>
      </a:accent4>
      <a:accent5>
        <a:srgbClr val="961334"/>
      </a:accent5>
      <a:accent6>
        <a:srgbClr val="7F7F7F"/>
      </a:accent6>
      <a:hlink>
        <a:srgbClr val="00338D"/>
      </a:hlink>
      <a:folHlink>
        <a:srgbClr val="00338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Jacobs-Template-16x9.pptx" id="{AD53BCDA-60B3-4B63-9327-E16A4D8E51B9}" vid="{3395948A-D8F9-43D8-A5DA-1630DD5E57BD}"/>
    </a:ext>
  </a:extLst>
</a:theme>
</file>

<file path=ppt/theme/theme3.xml><?xml version="1.0" encoding="utf-8"?>
<a:theme xmlns:a="http://schemas.openxmlformats.org/drawingml/2006/main" name="1_Internal Pages">
  <a:themeElements>
    <a:clrScheme name="Jacobs">
      <a:dk1>
        <a:srgbClr val="000000"/>
      </a:dk1>
      <a:lt1>
        <a:srgbClr val="FFFFFF"/>
      </a:lt1>
      <a:dk2>
        <a:srgbClr val="00338D"/>
      </a:dk2>
      <a:lt2>
        <a:srgbClr val="FFFFFF"/>
      </a:lt2>
      <a:accent1>
        <a:srgbClr val="2CC6CE"/>
      </a:accent1>
      <a:accent2>
        <a:srgbClr val="97BC33"/>
      </a:accent2>
      <a:accent3>
        <a:srgbClr val="FFDE00"/>
      </a:accent3>
      <a:accent4>
        <a:srgbClr val="EF821D"/>
      </a:accent4>
      <a:accent5>
        <a:srgbClr val="961334"/>
      </a:accent5>
      <a:accent6>
        <a:srgbClr val="7F7F7F"/>
      </a:accent6>
      <a:hlink>
        <a:srgbClr val="6BA0FF"/>
      </a:hlink>
      <a:folHlink>
        <a:srgbClr val="B5CFFF"/>
      </a:folHlink>
    </a:clrScheme>
    <a:fontScheme name="Jacob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Jacobs-Template-16x9.pptx" id="{AD53BCDA-60B3-4B63-9327-E16A4D8E51B9}" vid="{7EF37395-4929-40AE-9A1C-0DF2816424E2}"/>
    </a:ext>
  </a:extLst>
</a:theme>
</file>

<file path=ppt/theme/theme4.xml><?xml version="1.0" encoding="utf-8"?>
<a:theme xmlns:a="http://schemas.openxmlformats.org/drawingml/2006/main" name="Custom Design">
  <a:themeElements>
    <a:clrScheme name="Jacobs PowerPoint">
      <a:dk1>
        <a:srgbClr val="000000"/>
      </a:dk1>
      <a:lt1>
        <a:srgbClr val="FFFFFF"/>
      </a:lt1>
      <a:dk2>
        <a:srgbClr val="00338D"/>
      </a:dk2>
      <a:lt2>
        <a:srgbClr val="FFFFFF"/>
      </a:lt2>
      <a:accent1>
        <a:srgbClr val="2CC6CE"/>
      </a:accent1>
      <a:accent2>
        <a:srgbClr val="97BC33"/>
      </a:accent2>
      <a:accent3>
        <a:srgbClr val="FFDE00"/>
      </a:accent3>
      <a:accent4>
        <a:srgbClr val="EF821D"/>
      </a:accent4>
      <a:accent5>
        <a:srgbClr val="961334"/>
      </a:accent5>
      <a:accent6>
        <a:srgbClr val="7F7F7F"/>
      </a:accent6>
      <a:hlink>
        <a:srgbClr val="6BA0FF"/>
      </a:hlink>
      <a:folHlink>
        <a:srgbClr val="B5CFFF"/>
      </a:folHlink>
    </a:clrScheme>
    <a:fontScheme name="Jacob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Jacobs-Template-16x9.pptx" id="{AD53BCDA-60B3-4B63-9327-E16A4D8E51B9}" vid="{CF49670D-0242-46C2-91BC-6026E141DD80}"/>
    </a:ext>
  </a:extLst>
</a:theme>
</file>

<file path=ppt/theme/theme5.xml><?xml version="1.0" encoding="utf-8"?>
<a:theme xmlns:a="http://schemas.openxmlformats.org/drawingml/2006/main" name="Full Pages / Dividers">
  <a:themeElements>
    <a:clrScheme name="Jacobs">
      <a:dk1>
        <a:srgbClr val="000000"/>
      </a:dk1>
      <a:lt1>
        <a:srgbClr val="FFFFFF"/>
      </a:lt1>
      <a:dk2>
        <a:srgbClr val="00338D"/>
      </a:dk2>
      <a:lt2>
        <a:srgbClr val="FFFFFF"/>
      </a:lt2>
      <a:accent1>
        <a:srgbClr val="2CC6CE"/>
      </a:accent1>
      <a:accent2>
        <a:srgbClr val="97BC33"/>
      </a:accent2>
      <a:accent3>
        <a:srgbClr val="FFDE00"/>
      </a:accent3>
      <a:accent4>
        <a:srgbClr val="EF821D"/>
      </a:accent4>
      <a:accent5>
        <a:srgbClr val="961334"/>
      </a:accent5>
      <a:accent6>
        <a:srgbClr val="7F7F7F"/>
      </a:accent6>
      <a:hlink>
        <a:srgbClr val="6BA0FF"/>
      </a:hlink>
      <a:folHlink>
        <a:srgbClr val="B5C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Jacobs-Template-16x9.pptx" id="{AD53BCDA-60B3-4B63-9327-E16A4D8E51B9}" vid="{D56EB4D3-42DF-4297-BD57-EFF426EF1056}"/>
    </a:ext>
  </a:extLst>
</a:theme>
</file>

<file path=ppt/theme/theme6.xml><?xml version="1.0" encoding="utf-8"?>
<a:theme xmlns:a="http://schemas.openxmlformats.org/drawingml/2006/main" name="Disclaimer">
  <a:themeElements>
    <a:clrScheme name="Jacobs">
      <a:dk1>
        <a:srgbClr val="000000"/>
      </a:dk1>
      <a:lt1>
        <a:srgbClr val="FFFFFF"/>
      </a:lt1>
      <a:dk2>
        <a:srgbClr val="00338D"/>
      </a:dk2>
      <a:lt2>
        <a:srgbClr val="FFFFFF"/>
      </a:lt2>
      <a:accent1>
        <a:srgbClr val="2CC6CE"/>
      </a:accent1>
      <a:accent2>
        <a:srgbClr val="97BC33"/>
      </a:accent2>
      <a:accent3>
        <a:srgbClr val="FFDE00"/>
      </a:accent3>
      <a:accent4>
        <a:srgbClr val="EF821D"/>
      </a:accent4>
      <a:accent5>
        <a:srgbClr val="961334"/>
      </a:accent5>
      <a:accent6>
        <a:srgbClr val="7F7F7F"/>
      </a:accent6>
      <a:hlink>
        <a:srgbClr val="6BA0FF"/>
      </a:hlink>
      <a:folHlink>
        <a:srgbClr val="B5C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Jacobs-Template-16x9.pptx" id="{AD53BCDA-60B3-4B63-9327-E16A4D8E51B9}" vid="{C24D5386-7541-4BB0-B3D4-E6068A61E078}"/>
    </a:ext>
  </a:extLst>
</a:theme>
</file>

<file path=ppt/theme/theme7.xml><?xml version="1.0" encoding="utf-8"?>
<a:theme xmlns:a="http://schemas.openxmlformats.org/drawingml/2006/main" name="Instructions">
  <a:themeElements>
    <a:clrScheme name="Jacobs">
      <a:dk1>
        <a:srgbClr val="000000"/>
      </a:dk1>
      <a:lt1>
        <a:srgbClr val="FFFFFF"/>
      </a:lt1>
      <a:dk2>
        <a:srgbClr val="00338D"/>
      </a:dk2>
      <a:lt2>
        <a:srgbClr val="FFFFFF"/>
      </a:lt2>
      <a:accent1>
        <a:srgbClr val="2CC6CE"/>
      </a:accent1>
      <a:accent2>
        <a:srgbClr val="97BC33"/>
      </a:accent2>
      <a:accent3>
        <a:srgbClr val="FFDE00"/>
      </a:accent3>
      <a:accent4>
        <a:srgbClr val="EF821D"/>
      </a:accent4>
      <a:accent5>
        <a:srgbClr val="961334"/>
      </a:accent5>
      <a:accent6>
        <a:srgbClr val="7F7F7F"/>
      </a:accent6>
      <a:hlink>
        <a:srgbClr val="6BA0FF"/>
      </a:hlink>
      <a:folHlink>
        <a:srgbClr val="B5C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Jacobs-Template-16x9.pptx" id="{AD53BCDA-60B3-4B63-9327-E16A4D8E51B9}" vid="{E89D702C-24E3-4350-9021-6D40DD1622E5}"/>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SKM Cool">
      <a:dk1>
        <a:srgbClr val="42145F"/>
      </a:dk1>
      <a:lt1>
        <a:srgbClr val="939598"/>
      </a:lt1>
      <a:dk2>
        <a:srgbClr val="000000"/>
      </a:dk2>
      <a:lt2>
        <a:srgbClr val="FFFFFF"/>
      </a:lt2>
      <a:accent1>
        <a:srgbClr val="E6E5E3"/>
      </a:accent1>
      <a:accent2>
        <a:srgbClr val="4C4D4F"/>
      </a:accent2>
      <a:accent3>
        <a:srgbClr val="B8C51B"/>
      </a:accent3>
      <a:accent4>
        <a:srgbClr val="69BE28"/>
      </a:accent4>
      <a:accent5>
        <a:srgbClr val="009DD1"/>
      </a:accent5>
      <a:accent6>
        <a:srgbClr val="5185C0"/>
      </a:accent6>
      <a:hlink>
        <a:srgbClr val="0000FF"/>
      </a:hlink>
      <a:folHlink>
        <a:srgbClr val="800080"/>
      </a:folHlink>
    </a:clrScheme>
    <a:fontScheme name="Jacob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89341A1053FA24B8AC2C05AD6E89AC2" ma:contentTypeVersion="1" ma:contentTypeDescription="Create a new document." ma:contentTypeScope="" ma:versionID="878a77d7f1387ed3557c07e4623b5ca5">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17C372D-F8D9-4B41-AEF8-0353929C6AC4}">
  <ds:schemaRefs>
    <ds:schemaRef ds:uri="http://schemas.microsoft.com/sharepoint/v3/contenttype/forms"/>
  </ds:schemaRefs>
</ds:datastoreItem>
</file>

<file path=customXml/itemProps2.xml><?xml version="1.0" encoding="utf-8"?>
<ds:datastoreItem xmlns:ds="http://schemas.openxmlformats.org/officeDocument/2006/customXml" ds:itemID="{816E5649-2EA5-4695-ADCE-CF3FF1C5E0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75C27CBA-8312-45EC-8A9D-AFD2FCFB9F1C}">
  <ds:schemaRefs>
    <ds:schemaRef ds:uri="http://purl.org/dc/dcmitype/"/>
    <ds:schemaRef ds:uri="http://schemas.microsoft.com/office/2006/documentManagement/types"/>
    <ds:schemaRef ds:uri="http://schemas.microsoft.com/office/2006/metadata/properties"/>
    <ds:schemaRef ds:uri="http://www.w3.org/XML/1998/namespace"/>
    <ds:schemaRef ds:uri="http://purl.org/dc/elements/1.1/"/>
    <ds:schemaRef ds:uri="http://purl.org/dc/term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Jacobs-Template-16x9</Template>
  <TotalTime>5181</TotalTime>
  <Words>6893</Words>
  <Application>Microsoft Office PowerPoint</Application>
  <PresentationFormat>Custom</PresentationFormat>
  <Paragraphs>1093</Paragraphs>
  <Slides>64</Slides>
  <Notes>43</Notes>
  <HiddenSlides>0</HiddenSlides>
  <MMClips>0</MMClips>
  <ScaleCrop>false</ScaleCrop>
  <HeadingPairs>
    <vt:vector size="8" baseType="variant">
      <vt:variant>
        <vt:lpstr>Fonts Used</vt:lpstr>
      </vt:variant>
      <vt:variant>
        <vt:i4>7</vt:i4>
      </vt:variant>
      <vt:variant>
        <vt:lpstr>Theme</vt:lpstr>
      </vt:variant>
      <vt:variant>
        <vt:i4>7</vt:i4>
      </vt:variant>
      <vt:variant>
        <vt:lpstr>Embedded OLE Servers</vt:lpstr>
      </vt:variant>
      <vt:variant>
        <vt:i4>1</vt:i4>
      </vt:variant>
      <vt:variant>
        <vt:lpstr>Slide Titles</vt:lpstr>
      </vt:variant>
      <vt:variant>
        <vt:i4>64</vt:i4>
      </vt:variant>
    </vt:vector>
  </HeadingPairs>
  <TitlesOfParts>
    <vt:vector size="79" baseType="lpstr">
      <vt:lpstr>ＭＳ Ｐゴシック</vt:lpstr>
      <vt:lpstr>Arial</vt:lpstr>
      <vt:lpstr>Calibri</vt:lpstr>
      <vt:lpstr>Symbol</vt:lpstr>
      <vt:lpstr>Tahoma</vt:lpstr>
      <vt:lpstr>Times New Roman</vt:lpstr>
      <vt:lpstr>Wingdings</vt:lpstr>
      <vt:lpstr>Corporate 16x9 V10</vt:lpstr>
      <vt:lpstr>Internal Pages</vt:lpstr>
      <vt:lpstr>1_Internal Pages</vt:lpstr>
      <vt:lpstr>Custom Design</vt:lpstr>
      <vt:lpstr>Full Pages / Dividers</vt:lpstr>
      <vt:lpstr>Disclaimer</vt:lpstr>
      <vt:lpstr>Instructions</vt:lpstr>
      <vt:lpstr>Visio</vt:lpstr>
      <vt:lpstr>Long-Term Performance  of Biochemical Reactors  for Passive Treatment  of Mine-Impacted Water</vt:lpstr>
      <vt:lpstr>Health and Safety Moment  Biological Hazards</vt:lpstr>
      <vt:lpstr>Health and Safety Moment  Biological Hazards</vt:lpstr>
      <vt:lpstr>Health and Safety Moment  Biological Hazards</vt:lpstr>
      <vt:lpstr>Today’s Outline</vt:lpstr>
      <vt:lpstr>What is  Natural Treatment</vt:lpstr>
      <vt:lpstr>Sustainability in Industry Multiple Forms and Benefits</vt:lpstr>
      <vt:lpstr>Natural Treatment Where Feasible  Can Show Greater Sustainability Than Conventional</vt:lpstr>
      <vt:lpstr>Passive Capital and Operations &amp; Maintenance (O&amp;M)  Costs Are Lower Than Active Treatment</vt:lpstr>
      <vt:lpstr>The “Natural Treatment Toolbox” Spans  the Spectrum of Upland to Wetland Ecosystems</vt:lpstr>
      <vt:lpstr>Integrating Passive Treatment Systems The Rationale and Benefits of a “Treatment Train”</vt:lpstr>
      <vt:lpstr>Biochemical Reactor Plans  Require Systems Approach </vt:lpstr>
      <vt:lpstr>Mine Impacted Waters  Range Widely in Source and Composition</vt:lpstr>
      <vt:lpstr>Two Main Water Chemistry Types  with Respect to BCR Design</vt:lpstr>
      <vt:lpstr>Periodic Table of  Passive Treatment</vt:lpstr>
      <vt:lpstr>Types of Passive Treatment Operational Units </vt:lpstr>
      <vt:lpstr>What is  Biochemical Reactor</vt:lpstr>
      <vt:lpstr>Biochemical Reactors are  Constructed Anaerobic Substrates</vt:lpstr>
      <vt:lpstr>How do Biochemical Reactors (BCR) Work?</vt:lpstr>
      <vt:lpstr>Competitive Exclusion: Electron Tower Theory</vt:lpstr>
      <vt:lpstr>History of Bioreactors</vt:lpstr>
      <vt:lpstr>BCRs Commonly Used for Nitrate Reduction</vt:lpstr>
      <vt:lpstr>BCR Longevity Factors Affecting Lifespan</vt:lpstr>
      <vt:lpstr>BCR Longevity  Two Case Studies</vt:lpstr>
      <vt:lpstr>Case Histories  Pilot and Full-Scale Passive Treatment in WV</vt:lpstr>
      <vt:lpstr>Wetland Processing and Storage of Selenium</vt:lpstr>
      <vt:lpstr>BCR Pilot Testing in Barrels  Established Substrate Preference and Performance (2010)</vt:lpstr>
      <vt:lpstr>Pilot Established Removal Rates for Target Hydraulic Residence Times</vt:lpstr>
      <vt:lpstr>Case History (2011-present)  Full-Scale BCR System for Coal Mine Drainage Se Treatment</vt:lpstr>
      <vt:lpstr>System Consistently Meets Discharge Criteria</vt:lpstr>
      <vt:lpstr>Selenium Meeting Daily Criterion Year-Round</vt:lpstr>
      <vt:lpstr>First Five Years  Five-fold Variation in Flow and Load</vt:lpstr>
      <vt:lpstr>Removal Rate Sustained Substantial Margin Through Loading Rate Increase</vt:lpstr>
      <vt:lpstr>PowerPoint Presentation</vt:lpstr>
      <vt:lpstr>Barrel Selenium Profile Reflects  First-Order Process (2011-2012 Pilot)</vt:lpstr>
      <vt:lpstr>Vertical Distribution and Speciation of Selenium  Reduction, Sorption, Volatilization (2011-2012 Pilot)</vt:lpstr>
      <vt:lpstr>Post-BCR Flow Needs Polishing</vt:lpstr>
      <vt:lpstr>Completed Passive Se Treatment System</vt:lpstr>
      <vt:lpstr>Polishing Wetlands Reduced Turbidity by 83%</vt:lpstr>
      <vt:lpstr>Coal Mac Selenium Treatment System</vt:lpstr>
      <vt:lpstr>Passive Designs Currently Being Implemented</vt:lpstr>
      <vt:lpstr>Conclusions  Coal Mac Se BCR System Demonstrates Robust System Longevity</vt:lpstr>
      <vt:lpstr>Case Study 2 Mayer Ranch Passive Treatment System</vt:lpstr>
      <vt:lpstr>Tri-State Mining District</vt:lpstr>
      <vt:lpstr>Tar Creek Superfund Site</vt:lpstr>
      <vt:lpstr>Mayer Ranch  Annual Mass Loadings (kg/yr)</vt:lpstr>
      <vt:lpstr>Mayer Ranch  Passive Treatment Concept</vt:lpstr>
      <vt:lpstr>Mayer Ranch  Passive Treatment System</vt:lpstr>
      <vt:lpstr>Mayer Ranch Water Quality Changes</vt:lpstr>
      <vt:lpstr>Mayer Ranch PTS Total Iron Changes</vt:lpstr>
      <vt:lpstr>Mayer Ranch PTS  Total Iron Changes</vt:lpstr>
      <vt:lpstr>Mayer Ranch PTS  Total Zinc Changes</vt:lpstr>
      <vt:lpstr>Mayer Ranch PTS  Total Zinc Changes</vt:lpstr>
      <vt:lpstr>Mayer Ranch PTS  Total Metal Changes</vt:lpstr>
      <vt:lpstr>Mayer Ranch PTS Contaminants of Concern</vt:lpstr>
      <vt:lpstr>Mayer Ranch PTS Other Metals</vt:lpstr>
      <vt:lpstr>Mayer Ranch PTS Base Cations</vt:lpstr>
      <vt:lpstr>Mayer Ranch PTS BCR Maintenance</vt:lpstr>
      <vt:lpstr>Changes in Hydraulic Conductivity</vt:lpstr>
      <vt:lpstr>“Major” O&amp;M Costs</vt:lpstr>
      <vt:lpstr>Conclusions  Mayer Ranch Passive Treatment System Maintenance Substains Longevity</vt:lpstr>
      <vt:lpstr>Conclusions  Biochemical Reactors Meet Longevity and Performance Requirement</vt:lpstr>
      <vt:lpstr>Acknowledgements</vt:lpstr>
      <vt:lpstr>PowerPoint Presentation</vt:lpstr>
    </vt:vector>
  </TitlesOfParts>
  <Company>Jacobs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Bays, Jim/TPA</dc:creator>
  <cp:lastModifiedBy>Thomas, BT/ATL</cp:lastModifiedBy>
  <cp:revision>263</cp:revision>
  <dcterms:created xsi:type="dcterms:W3CDTF">2019-04-15T20:06:37Z</dcterms:created>
  <dcterms:modified xsi:type="dcterms:W3CDTF">2019-04-23T01:00:04Z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0x010100589341A1053FA24B8AC2C05AD6E89AC2</vt:lpwstr>
  </property>
</Properties>
</file>