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8" r:id="rId4"/>
  </p:sldMasterIdLst>
  <p:notesMasterIdLst>
    <p:notesMasterId r:id="rId53"/>
  </p:notesMasterIdLst>
  <p:handoutMasterIdLst>
    <p:handoutMasterId r:id="rId54"/>
  </p:handoutMasterIdLst>
  <p:sldIdLst>
    <p:sldId id="256" r:id="rId5"/>
    <p:sldId id="322" r:id="rId6"/>
    <p:sldId id="321" r:id="rId7"/>
    <p:sldId id="272" r:id="rId8"/>
    <p:sldId id="264" r:id="rId9"/>
    <p:sldId id="265" r:id="rId10"/>
    <p:sldId id="270" r:id="rId11"/>
    <p:sldId id="294" r:id="rId12"/>
    <p:sldId id="262" r:id="rId13"/>
    <p:sldId id="317" r:id="rId14"/>
    <p:sldId id="266" r:id="rId15"/>
    <p:sldId id="319" r:id="rId16"/>
    <p:sldId id="278" r:id="rId17"/>
    <p:sldId id="271" r:id="rId18"/>
    <p:sldId id="274" r:id="rId19"/>
    <p:sldId id="276" r:id="rId20"/>
    <p:sldId id="307" r:id="rId21"/>
    <p:sldId id="308" r:id="rId22"/>
    <p:sldId id="309" r:id="rId23"/>
    <p:sldId id="313" r:id="rId24"/>
    <p:sldId id="311" r:id="rId25"/>
    <p:sldId id="269" r:id="rId26"/>
    <p:sldId id="260" r:id="rId27"/>
    <p:sldId id="268" r:id="rId28"/>
    <p:sldId id="282" r:id="rId29"/>
    <p:sldId id="277" r:id="rId30"/>
    <p:sldId id="283" r:id="rId31"/>
    <p:sldId id="284" r:id="rId32"/>
    <p:sldId id="316" r:id="rId33"/>
    <p:sldId id="281" r:id="rId34"/>
    <p:sldId id="279" r:id="rId35"/>
    <p:sldId id="288" r:id="rId36"/>
    <p:sldId id="289" r:id="rId37"/>
    <p:sldId id="290" r:id="rId38"/>
    <p:sldId id="291" r:id="rId39"/>
    <p:sldId id="292" r:id="rId40"/>
    <p:sldId id="295" r:id="rId41"/>
    <p:sldId id="280" r:id="rId42"/>
    <p:sldId id="293" r:id="rId43"/>
    <p:sldId id="298" r:id="rId44"/>
    <p:sldId id="297" r:id="rId45"/>
    <p:sldId id="299" r:id="rId46"/>
    <p:sldId id="302" r:id="rId47"/>
    <p:sldId id="304" r:id="rId48"/>
    <p:sldId id="306" r:id="rId49"/>
    <p:sldId id="320" r:id="rId50"/>
    <p:sldId id="315" r:id="rId51"/>
    <p:sldId id="267" r:id="rId52"/>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4266" userDrawn="1">
          <p15:clr>
            <a:srgbClr val="A4A3A4"/>
          </p15:clr>
        </p15:guide>
        <p15:guide id="2" orient="horz" pos="628">
          <p15:clr>
            <a:srgbClr val="A4A3A4"/>
          </p15:clr>
        </p15:guide>
        <p15:guide id="3" orient="horz" pos="4320" userDrawn="1">
          <p15:clr>
            <a:srgbClr val="A4A3A4"/>
          </p15:clr>
        </p15:guide>
        <p15:guide id="4" pos="96" userDrawn="1">
          <p15:clr>
            <a:srgbClr val="A4A3A4"/>
          </p15:clr>
        </p15:guide>
        <p15:guide id="5" pos="2880" userDrawn="1">
          <p15:clr>
            <a:srgbClr val="A4A3A4"/>
          </p15:clr>
        </p15:guide>
        <p15:guide id="6" pos="5664"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nda Figueroa" initials="" lastIdx="2" clrIdx="0"/>
  <p:cmAuthor id="2" name="Lee, Ilsu" initials="LI" lastIdx="25" clrIdx="1">
    <p:extLst>
      <p:ext uri="{19B8F6BF-5375-455C-9EA6-DF929625EA0E}">
        <p15:presenceInfo xmlns:p15="http://schemas.microsoft.com/office/powerpoint/2012/main" userId="S-1-5-21-3791487480-1111548175-1301309645-244139" providerId="AD"/>
      </p:ext>
    </p:extLst>
  </p:cmAuthor>
  <p:cmAuthor id="3" name="Weiland, Erick" initials="WE" lastIdx="2" clrIdx="2">
    <p:extLst>
      <p:ext uri="{19B8F6BF-5375-455C-9EA6-DF929625EA0E}">
        <p15:presenceInfo xmlns:p15="http://schemas.microsoft.com/office/powerpoint/2012/main" userId="S-1-5-21-3791487480-1111548175-1301309645-25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9C9A"/>
    <a:srgbClr val="A85B41"/>
    <a:srgbClr val="E4E0D9"/>
    <a:srgbClr val="6E614A"/>
    <a:srgbClr val="997F69"/>
    <a:srgbClr val="BA8747"/>
    <a:srgbClr val="007CB7"/>
    <a:srgbClr val="FF0000"/>
    <a:srgbClr val="387B2B"/>
    <a:srgbClr val="4C62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0" autoAdjust="0"/>
    <p:restoredTop sz="75921" autoAdjust="0"/>
  </p:normalViewPr>
  <p:slideViewPr>
    <p:cSldViewPr snapToGrid="0">
      <p:cViewPr varScale="1">
        <p:scale>
          <a:sx n="66" d="100"/>
          <a:sy n="66" d="100"/>
        </p:scale>
        <p:origin x="1958" y="38"/>
      </p:cViewPr>
      <p:guideLst>
        <p:guide orient="horz" pos="4266"/>
        <p:guide orient="horz" pos="628"/>
        <p:guide orient="horz" pos="4320"/>
        <p:guide pos="96"/>
        <p:guide pos="2880"/>
        <p:guide pos="566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6" d="100"/>
        <a:sy n="146" d="100"/>
      </p:scale>
      <p:origin x="0" y="0"/>
    </p:cViewPr>
  </p:sorterViewPr>
  <p:notesViewPr>
    <p:cSldViewPr snapToGrid="0">
      <p:cViewPr varScale="1">
        <p:scale>
          <a:sx n="74" d="100"/>
          <a:sy n="74" d="100"/>
        </p:scale>
        <p:origin x="2730" y="6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4E0CB4-A1E6-4578-B84E-2E0F2CCCBD9B}" type="doc">
      <dgm:prSet loTypeId="urn:microsoft.com/office/officeart/2008/layout/LinedList" loCatId="hierarchy" qsTypeId="urn:microsoft.com/office/officeart/2005/8/quickstyle/simple3" qsCatId="simple" csTypeId="urn:microsoft.com/office/officeart/2005/8/colors/accent0_1" csCatId="mainScheme" phldr="1"/>
      <dgm:spPr/>
      <dgm:t>
        <a:bodyPr/>
        <a:lstStyle/>
        <a:p>
          <a:endParaRPr lang="en-US"/>
        </a:p>
      </dgm:t>
    </dgm:pt>
    <dgm:pt modelId="{B4CFA435-A6DF-49FA-8E65-6E8707A3D7C0}">
      <dgm:prSet custT="1"/>
      <dgm:spPr/>
      <dgm:t>
        <a:bodyPr/>
        <a:lstStyle/>
        <a:p>
          <a:pPr rtl="0"/>
          <a:r>
            <a:rPr lang="en-US" sz="2400" dirty="0"/>
            <a:t>Water Treatment</a:t>
          </a:r>
        </a:p>
      </dgm:t>
    </dgm:pt>
    <dgm:pt modelId="{9C80A9BF-3C5B-418A-8601-EE70E3BE3D6A}" type="parTrans" cxnId="{3A7246B5-EB6D-470A-B8B8-8B22A2BDC140}">
      <dgm:prSet/>
      <dgm:spPr/>
      <dgm:t>
        <a:bodyPr/>
        <a:lstStyle/>
        <a:p>
          <a:endParaRPr lang="en-US"/>
        </a:p>
      </dgm:t>
    </dgm:pt>
    <dgm:pt modelId="{916E215B-5E00-4D01-929A-279B06212002}" type="sibTrans" cxnId="{3A7246B5-EB6D-470A-B8B8-8B22A2BDC140}">
      <dgm:prSet/>
      <dgm:spPr/>
      <dgm:t>
        <a:bodyPr/>
        <a:lstStyle/>
        <a:p>
          <a:endParaRPr lang="en-US"/>
        </a:p>
      </dgm:t>
    </dgm:pt>
    <dgm:pt modelId="{CBE82E5C-157F-446D-980A-C8B30C417A50}">
      <dgm:prSet custT="1"/>
      <dgm:spPr/>
      <dgm:t>
        <a:bodyPr/>
        <a:lstStyle/>
        <a:p>
          <a:pPr rtl="0"/>
          <a:r>
            <a:rPr lang="en-US" sz="2400" dirty="0"/>
            <a:t>Source Control</a:t>
          </a:r>
        </a:p>
      </dgm:t>
    </dgm:pt>
    <dgm:pt modelId="{6565564B-C17F-431F-9FDB-4DD9195D54FD}" type="parTrans" cxnId="{AD7B9F71-BB80-4C37-8A66-3674A3AD1CA8}">
      <dgm:prSet/>
      <dgm:spPr/>
      <dgm:t>
        <a:bodyPr/>
        <a:lstStyle/>
        <a:p>
          <a:endParaRPr lang="en-US"/>
        </a:p>
      </dgm:t>
    </dgm:pt>
    <dgm:pt modelId="{F76DE6AF-1AE1-4929-974E-C21AD8CD6DF7}" type="sibTrans" cxnId="{AD7B9F71-BB80-4C37-8A66-3674A3AD1CA8}">
      <dgm:prSet/>
      <dgm:spPr/>
      <dgm:t>
        <a:bodyPr/>
        <a:lstStyle/>
        <a:p>
          <a:endParaRPr lang="en-US"/>
        </a:p>
      </dgm:t>
    </dgm:pt>
    <dgm:pt modelId="{30406CF2-F33C-4661-A954-A4A89A07348C}">
      <dgm:prSet custT="1"/>
      <dgm:spPr/>
      <dgm:t>
        <a:bodyPr/>
        <a:lstStyle/>
        <a:p>
          <a:pPr rtl="0"/>
          <a:r>
            <a:rPr lang="en-US" sz="2400" dirty="0"/>
            <a:t>Migration Control</a:t>
          </a:r>
        </a:p>
      </dgm:t>
    </dgm:pt>
    <dgm:pt modelId="{CDCA4A17-9CB7-437F-BB31-FC7863B96EA8}" type="parTrans" cxnId="{4D5E0842-2741-49DF-9976-96A2065D9862}">
      <dgm:prSet/>
      <dgm:spPr/>
      <dgm:t>
        <a:bodyPr/>
        <a:lstStyle/>
        <a:p>
          <a:endParaRPr lang="en-US"/>
        </a:p>
      </dgm:t>
    </dgm:pt>
    <dgm:pt modelId="{BF48736D-341C-4393-8F67-119D559510CC}" type="sibTrans" cxnId="{4D5E0842-2741-49DF-9976-96A2065D9862}">
      <dgm:prSet/>
      <dgm:spPr/>
      <dgm:t>
        <a:bodyPr/>
        <a:lstStyle/>
        <a:p>
          <a:endParaRPr lang="en-US"/>
        </a:p>
      </dgm:t>
    </dgm:pt>
    <dgm:pt modelId="{3FF6F6CE-D405-4132-B9C0-FF2EA30ACAAF}">
      <dgm:prSet custT="1"/>
      <dgm:spPr/>
      <dgm:t>
        <a:bodyPr/>
        <a:lstStyle/>
        <a:p>
          <a:pPr rtl="0"/>
          <a:r>
            <a:rPr lang="en-US" sz="2400" dirty="0"/>
            <a:t>Residual Resources</a:t>
          </a:r>
        </a:p>
      </dgm:t>
    </dgm:pt>
    <dgm:pt modelId="{C04B9356-5952-4CCF-A458-58452C66C6B6}" type="parTrans" cxnId="{04D29A52-D4CB-45DC-9BFC-EBF4CE79D381}">
      <dgm:prSet/>
      <dgm:spPr/>
      <dgm:t>
        <a:bodyPr/>
        <a:lstStyle/>
        <a:p>
          <a:endParaRPr lang="en-US"/>
        </a:p>
      </dgm:t>
    </dgm:pt>
    <dgm:pt modelId="{96451759-8162-42C8-AFAA-0D42E765110A}" type="sibTrans" cxnId="{04D29A52-D4CB-45DC-9BFC-EBF4CE79D381}">
      <dgm:prSet/>
      <dgm:spPr/>
      <dgm:t>
        <a:bodyPr/>
        <a:lstStyle/>
        <a:p>
          <a:endParaRPr lang="en-US"/>
        </a:p>
      </dgm:t>
    </dgm:pt>
    <dgm:pt modelId="{CA448687-1C1E-44F1-9439-B89E5AA89034}">
      <dgm:prSet custT="1"/>
      <dgm:spPr/>
      <dgm:t>
        <a:bodyPr/>
        <a:lstStyle/>
        <a:p>
          <a:pPr rtl="0"/>
          <a:r>
            <a:rPr lang="en-US" sz="2400" dirty="0"/>
            <a:t>Life Cycles Analysis</a:t>
          </a:r>
        </a:p>
      </dgm:t>
    </dgm:pt>
    <dgm:pt modelId="{1F2529D1-A980-40AB-96B6-28CE7697C7BE}" type="parTrans" cxnId="{9245B9EC-FAEB-49CB-9F68-1A8E3BC290CD}">
      <dgm:prSet/>
      <dgm:spPr/>
      <dgm:t>
        <a:bodyPr/>
        <a:lstStyle/>
        <a:p>
          <a:endParaRPr lang="en-US"/>
        </a:p>
      </dgm:t>
    </dgm:pt>
    <dgm:pt modelId="{8CEDE7F5-8F2D-4007-B49B-C1732ECEFEB4}" type="sibTrans" cxnId="{9245B9EC-FAEB-49CB-9F68-1A8E3BC290CD}">
      <dgm:prSet/>
      <dgm:spPr/>
      <dgm:t>
        <a:bodyPr/>
        <a:lstStyle/>
        <a:p>
          <a:endParaRPr lang="en-US"/>
        </a:p>
      </dgm:t>
    </dgm:pt>
    <dgm:pt modelId="{9089AFA6-5A17-444C-B7C9-6A944BB87FE0}">
      <dgm:prSet custT="1"/>
      <dgm:spPr/>
      <dgm:t>
        <a:bodyPr/>
        <a:lstStyle/>
        <a:p>
          <a:pPr rtl="0"/>
          <a:r>
            <a:rPr lang="en-US" sz="2000" dirty="0"/>
            <a:t>Active water treatment</a:t>
          </a:r>
        </a:p>
        <a:p>
          <a:pPr rtl="0"/>
          <a:r>
            <a:rPr lang="en-US" sz="2000" dirty="0"/>
            <a:t>Liability management</a:t>
          </a:r>
        </a:p>
      </dgm:t>
    </dgm:pt>
    <dgm:pt modelId="{63757521-2083-49BE-A3E0-314E1F4EC2A2}" type="parTrans" cxnId="{60AE8775-873A-4257-A951-822D72FC981C}">
      <dgm:prSet/>
      <dgm:spPr/>
      <dgm:t>
        <a:bodyPr/>
        <a:lstStyle/>
        <a:p>
          <a:endParaRPr lang="en-US"/>
        </a:p>
      </dgm:t>
    </dgm:pt>
    <dgm:pt modelId="{09518831-CEE6-4DD5-AC83-26DDA54A6DA3}" type="sibTrans" cxnId="{60AE8775-873A-4257-A951-822D72FC981C}">
      <dgm:prSet/>
      <dgm:spPr/>
      <dgm:t>
        <a:bodyPr/>
        <a:lstStyle/>
        <a:p>
          <a:endParaRPr lang="en-US"/>
        </a:p>
      </dgm:t>
    </dgm:pt>
    <dgm:pt modelId="{0B9DD248-0D6A-4685-8671-09426D72BD21}">
      <dgm:prSet custT="1"/>
      <dgm:spPr/>
      <dgm:t>
        <a:bodyPr/>
        <a:lstStyle/>
        <a:p>
          <a:pPr rtl="0"/>
          <a:r>
            <a:rPr lang="en-US" sz="2000" dirty="0"/>
            <a:t>Liability prevention</a:t>
          </a:r>
        </a:p>
      </dgm:t>
    </dgm:pt>
    <dgm:pt modelId="{B765A7DF-42A7-4BEE-8C47-3F9F99876503}" type="parTrans" cxnId="{FD40935F-A36A-4F52-8A55-08BC8033AAA8}">
      <dgm:prSet/>
      <dgm:spPr/>
      <dgm:t>
        <a:bodyPr/>
        <a:lstStyle/>
        <a:p>
          <a:endParaRPr lang="en-US"/>
        </a:p>
      </dgm:t>
    </dgm:pt>
    <dgm:pt modelId="{31727DF4-60E0-4838-875A-AAF3D6EE1A29}" type="sibTrans" cxnId="{FD40935F-A36A-4F52-8A55-08BC8033AAA8}">
      <dgm:prSet/>
      <dgm:spPr/>
      <dgm:t>
        <a:bodyPr/>
        <a:lstStyle/>
        <a:p>
          <a:endParaRPr lang="en-US"/>
        </a:p>
      </dgm:t>
    </dgm:pt>
    <dgm:pt modelId="{E87DF5F6-80D8-46D2-9141-6EEA833A832A}">
      <dgm:prSet custT="1"/>
      <dgm:spPr/>
      <dgm:t>
        <a:bodyPr/>
        <a:lstStyle/>
        <a:p>
          <a:pPr rtl="0"/>
          <a:r>
            <a:rPr lang="en-US" sz="2000" dirty="0"/>
            <a:t>Monetizing residual assets</a:t>
          </a:r>
        </a:p>
        <a:p>
          <a:pPr rtl="0"/>
          <a:r>
            <a:rPr lang="en-US" sz="2000" dirty="0"/>
            <a:t>Generating offset costs</a:t>
          </a:r>
        </a:p>
      </dgm:t>
    </dgm:pt>
    <dgm:pt modelId="{0F85F67F-6269-4177-8346-A07D36D71645}" type="parTrans" cxnId="{5CD0748A-0FE4-49C3-B6B6-B1A139B65B1B}">
      <dgm:prSet/>
      <dgm:spPr/>
      <dgm:t>
        <a:bodyPr/>
        <a:lstStyle/>
        <a:p>
          <a:endParaRPr lang="en-US"/>
        </a:p>
      </dgm:t>
    </dgm:pt>
    <dgm:pt modelId="{B6830643-0A17-44E1-B351-2F667CCEF476}" type="sibTrans" cxnId="{5CD0748A-0FE4-49C3-B6B6-B1A139B65B1B}">
      <dgm:prSet/>
      <dgm:spPr/>
      <dgm:t>
        <a:bodyPr/>
        <a:lstStyle/>
        <a:p>
          <a:endParaRPr lang="en-US"/>
        </a:p>
      </dgm:t>
    </dgm:pt>
    <dgm:pt modelId="{879F4C85-5CF7-4343-905B-FB687DD0F5BE}">
      <dgm:prSet custT="1"/>
      <dgm:spPr/>
      <dgm:t>
        <a:bodyPr/>
        <a:lstStyle/>
        <a:p>
          <a:pPr rtl="0"/>
          <a:r>
            <a:rPr lang="en-US" sz="2000" dirty="0"/>
            <a:t>Liability management</a:t>
          </a:r>
        </a:p>
      </dgm:t>
    </dgm:pt>
    <dgm:pt modelId="{4AE84EA0-CA0D-4AA1-A1C7-668BD6A3AEEF}" type="parTrans" cxnId="{7BB77444-AD27-4E9D-A782-E5F35861B5BD}">
      <dgm:prSet/>
      <dgm:spPr/>
      <dgm:t>
        <a:bodyPr/>
        <a:lstStyle/>
        <a:p>
          <a:endParaRPr lang="en-US"/>
        </a:p>
      </dgm:t>
    </dgm:pt>
    <dgm:pt modelId="{528E7F75-B129-4A44-B8B8-3E2FD8220270}" type="sibTrans" cxnId="{7BB77444-AD27-4E9D-A782-E5F35861B5BD}">
      <dgm:prSet/>
      <dgm:spPr/>
      <dgm:t>
        <a:bodyPr/>
        <a:lstStyle/>
        <a:p>
          <a:endParaRPr lang="en-US"/>
        </a:p>
      </dgm:t>
    </dgm:pt>
    <dgm:pt modelId="{F7FC872B-9357-4CE8-A162-5BA97C1342E4}">
      <dgm:prSet custT="1"/>
      <dgm:spPr/>
      <dgm:t>
        <a:bodyPr/>
        <a:lstStyle/>
        <a:p>
          <a:pPr rtl="0"/>
          <a:r>
            <a:rPr lang="en-US" sz="2000" dirty="0"/>
            <a:t>Implement advances in technology</a:t>
          </a:r>
        </a:p>
      </dgm:t>
    </dgm:pt>
    <dgm:pt modelId="{5C676D36-1DA3-44E7-B592-96AF648EC167}" type="parTrans" cxnId="{C5DF30FB-0CF5-4B0B-BADF-C46194B65505}">
      <dgm:prSet/>
      <dgm:spPr/>
      <dgm:t>
        <a:bodyPr/>
        <a:lstStyle/>
        <a:p>
          <a:endParaRPr lang="en-US"/>
        </a:p>
      </dgm:t>
    </dgm:pt>
    <dgm:pt modelId="{355F6F2B-F7A2-4C86-87EC-37DE78E9E5D3}" type="sibTrans" cxnId="{C5DF30FB-0CF5-4B0B-BADF-C46194B65505}">
      <dgm:prSet/>
      <dgm:spPr/>
      <dgm:t>
        <a:bodyPr/>
        <a:lstStyle/>
        <a:p>
          <a:endParaRPr lang="en-US"/>
        </a:p>
      </dgm:t>
    </dgm:pt>
    <dgm:pt modelId="{27255819-1649-476D-BB23-D43F90F875D1}">
      <dgm:prSet custT="1"/>
      <dgm:spPr/>
      <dgm:t>
        <a:bodyPr/>
        <a:lstStyle/>
        <a:p>
          <a:pPr rtl="0"/>
          <a:r>
            <a:rPr lang="en-US" sz="2000" dirty="0"/>
            <a:t>Minimize and manage future liabilities </a:t>
          </a:r>
        </a:p>
      </dgm:t>
    </dgm:pt>
    <dgm:pt modelId="{7B4081D0-6067-44C8-B3DE-2EDB21DF4695}" type="parTrans" cxnId="{02FC6B27-A312-4052-A24E-0086FA4CACF4}">
      <dgm:prSet/>
      <dgm:spPr/>
      <dgm:t>
        <a:bodyPr/>
        <a:lstStyle/>
        <a:p>
          <a:endParaRPr lang="en-US"/>
        </a:p>
      </dgm:t>
    </dgm:pt>
    <dgm:pt modelId="{F438714A-F593-449B-80C6-C4C43196FCB0}" type="sibTrans" cxnId="{02FC6B27-A312-4052-A24E-0086FA4CACF4}">
      <dgm:prSet/>
      <dgm:spPr/>
      <dgm:t>
        <a:bodyPr/>
        <a:lstStyle/>
        <a:p>
          <a:endParaRPr lang="en-US"/>
        </a:p>
      </dgm:t>
    </dgm:pt>
    <dgm:pt modelId="{07068215-7133-4457-A270-973845493BD1}">
      <dgm:prSet custT="1"/>
      <dgm:spPr/>
      <dgm:t>
        <a:bodyPr/>
        <a:lstStyle/>
        <a:p>
          <a:pPr rtl="0"/>
          <a:r>
            <a:rPr lang="en-US" sz="2000" dirty="0"/>
            <a:t>Develop sustainable practices</a:t>
          </a:r>
        </a:p>
      </dgm:t>
    </dgm:pt>
    <dgm:pt modelId="{C3E330BF-E056-42FB-A690-229F6B33504C}" type="parTrans" cxnId="{ED8D2E05-6EEE-4E4E-90EC-3F6571F1C168}">
      <dgm:prSet/>
      <dgm:spPr/>
      <dgm:t>
        <a:bodyPr/>
        <a:lstStyle/>
        <a:p>
          <a:endParaRPr lang="en-US"/>
        </a:p>
      </dgm:t>
    </dgm:pt>
    <dgm:pt modelId="{5B4992E3-D749-4123-81B6-674DEF4789AF}" type="sibTrans" cxnId="{ED8D2E05-6EEE-4E4E-90EC-3F6571F1C168}">
      <dgm:prSet/>
      <dgm:spPr/>
      <dgm:t>
        <a:bodyPr/>
        <a:lstStyle/>
        <a:p>
          <a:endParaRPr lang="en-US"/>
        </a:p>
      </dgm:t>
    </dgm:pt>
    <dgm:pt modelId="{9469E1A2-8A02-48B3-AE0F-481B4F5243BA}">
      <dgm:prSet custT="1"/>
      <dgm:spPr/>
      <dgm:t>
        <a:bodyPr/>
        <a:lstStyle/>
        <a:p>
          <a:pPr rtl="0"/>
          <a:endParaRPr lang="en-US" sz="2800" dirty="0"/>
        </a:p>
      </dgm:t>
    </dgm:pt>
    <dgm:pt modelId="{53CD6A1E-19C5-46CE-AD90-97DDA73B7562}" type="sibTrans" cxnId="{55F28BDA-E54C-407B-921D-88F34CA63AC6}">
      <dgm:prSet/>
      <dgm:spPr/>
      <dgm:t>
        <a:bodyPr/>
        <a:lstStyle/>
        <a:p>
          <a:endParaRPr lang="en-US"/>
        </a:p>
      </dgm:t>
    </dgm:pt>
    <dgm:pt modelId="{31F2EDD6-8982-4ADC-8AA8-C8F94E89621D}" type="parTrans" cxnId="{55F28BDA-E54C-407B-921D-88F34CA63AC6}">
      <dgm:prSet/>
      <dgm:spPr/>
      <dgm:t>
        <a:bodyPr/>
        <a:lstStyle/>
        <a:p>
          <a:endParaRPr lang="en-US"/>
        </a:p>
      </dgm:t>
    </dgm:pt>
    <dgm:pt modelId="{96A210A9-018C-4695-BC40-168423B02A33}">
      <dgm:prSet custT="1"/>
      <dgm:spPr/>
      <dgm:t>
        <a:bodyPr/>
        <a:lstStyle/>
        <a:p>
          <a:pPr rtl="0"/>
          <a:r>
            <a:rPr lang="en-US" sz="2000" b="1" i="1" dirty="0"/>
            <a:t>Passive Bioremediation</a:t>
          </a:r>
        </a:p>
      </dgm:t>
    </dgm:pt>
    <dgm:pt modelId="{4633138E-5C9E-41C1-87EB-5C3198B7C660}" type="parTrans" cxnId="{E6B6A123-C183-477D-9A24-DCE596E11861}">
      <dgm:prSet/>
      <dgm:spPr/>
      <dgm:t>
        <a:bodyPr/>
        <a:lstStyle/>
        <a:p>
          <a:endParaRPr lang="en-US"/>
        </a:p>
      </dgm:t>
    </dgm:pt>
    <dgm:pt modelId="{3C17C537-7AA9-42F0-BBD5-3C5DF0D93C46}" type="sibTrans" cxnId="{E6B6A123-C183-477D-9A24-DCE596E11861}">
      <dgm:prSet/>
      <dgm:spPr/>
      <dgm:t>
        <a:bodyPr/>
        <a:lstStyle/>
        <a:p>
          <a:endParaRPr lang="en-US"/>
        </a:p>
      </dgm:t>
    </dgm:pt>
    <dgm:pt modelId="{B0F31A27-402E-4488-B6B0-9A91D06CAD2A}" type="pres">
      <dgm:prSet presAssocID="{0F4E0CB4-A1E6-4578-B84E-2E0F2CCCBD9B}" presName="vert0" presStyleCnt="0">
        <dgm:presLayoutVars>
          <dgm:dir/>
          <dgm:animOne val="branch"/>
          <dgm:animLvl val="lvl"/>
        </dgm:presLayoutVars>
      </dgm:prSet>
      <dgm:spPr/>
    </dgm:pt>
    <dgm:pt modelId="{DFFB09C4-B012-45D9-8804-39B6CB6FC032}" type="pres">
      <dgm:prSet presAssocID="{9469E1A2-8A02-48B3-AE0F-481B4F5243BA}" presName="thickLine" presStyleLbl="alignNode1" presStyleIdx="0" presStyleCnt="1"/>
      <dgm:spPr/>
    </dgm:pt>
    <dgm:pt modelId="{3766DD5C-1ADE-464B-B9CB-6EA7E3B6EE0D}" type="pres">
      <dgm:prSet presAssocID="{9469E1A2-8A02-48B3-AE0F-481B4F5243BA}" presName="horz1" presStyleCnt="0"/>
      <dgm:spPr/>
    </dgm:pt>
    <dgm:pt modelId="{A853883E-CEF1-41DF-8036-78492BF3F999}" type="pres">
      <dgm:prSet presAssocID="{9469E1A2-8A02-48B3-AE0F-481B4F5243BA}" presName="tx1" presStyleLbl="revTx" presStyleIdx="0" presStyleCnt="14" custScaleX="23931"/>
      <dgm:spPr/>
    </dgm:pt>
    <dgm:pt modelId="{9924AA1E-18A1-4E6B-9492-FAA588B8A025}" type="pres">
      <dgm:prSet presAssocID="{9469E1A2-8A02-48B3-AE0F-481B4F5243BA}" presName="vert1" presStyleCnt="0"/>
      <dgm:spPr/>
    </dgm:pt>
    <dgm:pt modelId="{4F0D9074-4AA2-4219-995A-94BEFAF544A7}" type="pres">
      <dgm:prSet presAssocID="{B4CFA435-A6DF-49FA-8E65-6E8707A3D7C0}" presName="vertSpace2a" presStyleCnt="0"/>
      <dgm:spPr/>
    </dgm:pt>
    <dgm:pt modelId="{56D82DDC-F9A6-4F82-882A-DBEEC73504C6}" type="pres">
      <dgm:prSet presAssocID="{B4CFA435-A6DF-49FA-8E65-6E8707A3D7C0}" presName="horz2" presStyleCnt="0"/>
      <dgm:spPr/>
    </dgm:pt>
    <dgm:pt modelId="{3B818F44-2421-4806-8187-11345FE317D2}" type="pres">
      <dgm:prSet presAssocID="{B4CFA435-A6DF-49FA-8E65-6E8707A3D7C0}" presName="horzSpace2" presStyleCnt="0"/>
      <dgm:spPr/>
    </dgm:pt>
    <dgm:pt modelId="{B78B44DA-6D14-4D59-B53F-543119CF6AD7}" type="pres">
      <dgm:prSet presAssocID="{B4CFA435-A6DF-49FA-8E65-6E8707A3D7C0}" presName="tx2" presStyleLbl="revTx" presStyleIdx="1" presStyleCnt="14"/>
      <dgm:spPr/>
    </dgm:pt>
    <dgm:pt modelId="{8F791795-2482-4EA2-BA92-5754E8D8C1BE}" type="pres">
      <dgm:prSet presAssocID="{B4CFA435-A6DF-49FA-8E65-6E8707A3D7C0}" presName="vert2" presStyleCnt="0"/>
      <dgm:spPr/>
    </dgm:pt>
    <dgm:pt modelId="{B6AA5C21-C29C-41E4-872A-43C0DF59AF47}" type="pres">
      <dgm:prSet presAssocID="{9089AFA6-5A17-444C-B7C9-6A944BB87FE0}" presName="horz3" presStyleCnt="0"/>
      <dgm:spPr/>
    </dgm:pt>
    <dgm:pt modelId="{13B99305-B722-4D40-A92B-1255C1692E5A}" type="pres">
      <dgm:prSet presAssocID="{9089AFA6-5A17-444C-B7C9-6A944BB87FE0}" presName="horzSpace3" presStyleCnt="0"/>
      <dgm:spPr/>
    </dgm:pt>
    <dgm:pt modelId="{59A49519-94E2-4DEC-B912-346282EB4097}" type="pres">
      <dgm:prSet presAssocID="{9089AFA6-5A17-444C-B7C9-6A944BB87FE0}" presName="tx3" presStyleLbl="revTx" presStyleIdx="2" presStyleCnt="14"/>
      <dgm:spPr/>
    </dgm:pt>
    <dgm:pt modelId="{795137F0-98B9-42B5-976E-119224D9F4BE}" type="pres">
      <dgm:prSet presAssocID="{9089AFA6-5A17-444C-B7C9-6A944BB87FE0}" presName="vert3" presStyleCnt="0"/>
      <dgm:spPr/>
    </dgm:pt>
    <dgm:pt modelId="{680DB85C-1F33-4D86-A268-D1C82E52AB01}" type="pres">
      <dgm:prSet presAssocID="{B4CFA435-A6DF-49FA-8E65-6E8707A3D7C0}" presName="thinLine2b" presStyleLbl="callout" presStyleIdx="0" presStyleCnt="8" custLinFactY="-100000" custLinFactNeighborX="813" custLinFactNeighborY="-198878"/>
      <dgm:spPr/>
    </dgm:pt>
    <dgm:pt modelId="{F0BD5D8C-8EE6-4DEB-9B8A-CD51469A03E7}" type="pres">
      <dgm:prSet presAssocID="{B4CFA435-A6DF-49FA-8E65-6E8707A3D7C0}" presName="vertSpace2b" presStyleCnt="0"/>
      <dgm:spPr/>
    </dgm:pt>
    <dgm:pt modelId="{4F077C19-B70B-4037-A768-12570B1CAD95}" type="pres">
      <dgm:prSet presAssocID="{CBE82E5C-157F-446D-980A-C8B30C417A50}" presName="horz2" presStyleCnt="0"/>
      <dgm:spPr/>
    </dgm:pt>
    <dgm:pt modelId="{0A4AD888-04DE-4E68-BCFC-4502AD418166}" type="pres">
      <dgm:prSet presAssocID="{CBE82E5C-157F-446D-980A-C8B30C417A50}" presName="horzSpace2" presStyleCnt="0"/>
      <dgm:spPr/>
    </dgm:pt>
    <dgm:pt modelId="{9394287D-0FA0-4CF5-B39C-167997E0B24A}" type="pres">
      <dgm:prSet presAssocID="{CBE82E5C-157F-446D-980A-C8B30C417A50}" presName="tx2" presStyleLbl="revTx" presStyleIdx="3" presStyleCnt="14" custLinFactNeighborX="493" custLinFactNeighborY="-17387"/>
      <dgm:spPr/>
    </dgm:pt>
    <dgm:pt modelId="{E2EA11D0-9E03-4323-95A2-3214777C88ED}" type="pres">
      <dgm:prSet presAssocID="{CBE82E5C-157F-446D-980A-C8B30C417A50}" presName="vert2" presStyleCnt="0"/>
      <dgm:spPr/>
    </dgm:pt>
    <dgm:pt modelId="{21644783-4143-4443-AE85-3FEFCCE65324}" type="pres">
      <dgm:prSet presAssocID="{0B9DD248-0D6A-4685-8671-09426D72BD21}" presName="horz3" presStyleCnt="0"/>
      <dgm:spPr/>
    </dgm:pt>
    <dgm:pt modelId="{5F3C16FC-08A1-4141-9517-7E275AB74987}" type="pres">
      <dgm:prSet presAssocID="{0B9DD248-0D6A-4685-8671-09426D72BD21}" presName="horzSpace3" presStyleCnt="0"/>
      <dgm:spPr/>
    </dgm:pt>
    <dgm:pt modelId="{CE2DCB31-3585-4F2B-891B-9F58D4C4EDDC}" type="pres">
      <dgm:prSet presAssocID="{0B9DD248-0D6A-4685-8671-09426D72BD21}" presName="tx3" presStyleLbl="revTx" presStyleIdx="4" presStyleCnt="14" custLinFactNeighborX="-287" custLinFactNeighborY="-18302"/>
      <dgm:spPr/>
    </dgm:pt>
    <dgm:pt modelId="{2C59C8EC-9FEA-412B-B03F-172ADBF30434}" type="pres">
      <dgm:prSet presAssocID="{0B9DD248-0D6A-4685-8671-09426D72BD21}" presName="vert3" presStyleCnt="0"/>
      <dgm:spPr/>
    </dgm:pt>
    <dgm:pt modelId="{DA04051F-2832-49AE-B79A-04B0AB132C85}" type="pres">
      <dgm:prSet presAssocID="{CBE82E5C-157F-446D-980A-C8B30C417A50}" presName="thinLine2b" presStyleLbl="callout" presStyleIdx="1" presStyleCnt="8" custLinFactY="-400000" custLinFactNeighborX="813" custLinFactNeighborY="-484368"/>
      <dgm:spPr/>
    </dgm:pt>
    <dgm:pt modelId="{67EA2554-0D1F-41E7-B6D9-31B2433FEE51}" type="pres">
      <dgm:prSet presAssocID="{CBE82E5C-157F-446D-980A-C8B30C417A50}" presName="vertSpace2b" presStyleCnt="0"/>
      <dgm:spPr/>
    </dgm:pt>
    <dgm:pt modelId="{AFF7DB26-FB6F-4402-ABDF-C539EE2D5B10}" type="pres">
      <dgm:prSet presAssocID="{30406CF2-F33C-4661-A954-A4A89A07348C}" presName="horz2" presStyleCnt="0"/>
      <dgm:spPr/>
    </dgm:pt>
    <dgm:pt modelId="{5DE12E94-84AE-4D13-86B5-F68D7BEF05E6}" type="pres">
      <dgm:prSet presAssocID="{30406CF2-F33C-4661-A954-A4A89A07348C}" presName="horzSpace2" presStyleCnt="0"/>
      <dgm:spPr/>
    </dgm:pt>
    <dgm:pt modelId="{BEBF3428-BDEE-4CEA-B8E6-9B9B85C89EE7}" type="pres">
      <dgm:prSet presAssocID="{30406CF2-F33C-4661-A954-A4A89A07348C}" presName="tx2" presStyleLbl="revTx" presStyleIdx="5" presStyleCnt="14" custLinFactNeighborX="985" custLinFactNeighborY="-43926"/>
      <dgm:spPr/>
    </dgm:pt>
    <dgm:pt modelId="{EDD8E0F9-3E7A-48CC-8C1E-D89E59BB3468}" type="pres">
      <dgm:prSet presAssocID="{30406CF2-F33C-4661-A954-A4A89A07348C}" presName="vert2" presStyleCnt="0"/>
      <dgm:spPr/>
    </dgm:pt>
    <dgm:pt modelId="{7AAA743D-6387-4CC3-9764-A26564804698}" type="pres">
      <dgm:prSet presAssocID="{879F4C85-5CF7-4343-905B-FB687DD0F5BE}" presName="horz3" presStyleCnt="0"/>
      <dgm:spPr/>
    </dgm:pt>
    <dgm:pt modelId="{CD786493-0A0F-458F-8ED3-3DC9CEDF9496}" type="pres">
      <dgm:prSet presAssocID="{879F4C85-5CF7-4343-905B-FB687DD0F5BE}" presName="horzSpace3" presStyleCnt="0"/>
      <dgm:spPr/>
    </dgm:pt>
    <dgm:pt modelId="{AC0DE078-E06D-4FBE-89EA-3346D7BFD0C0}" type="pres">
      <dgm:prSet presAssocID="{879F4C85-5CF7-4343-905B-FB687DD0F5BE}" presName="tx3" presStyleLbl="revTx" presStyleIdx="6" presStyleCnt="14" custLinFactNeighborX="-287" custLinFactNeighborY="-87852"/>
      <dgm:spPr/>
    </dgm:pt>
    <dgm:pt modelId="{027B9FFB-3E14-48F2-8470-8FB00F7DD047}" type="pres">
      <dgm:prSet presAssocID="{879F4C85-5CF7-4343-905B-FB687DD0F5BE}" presName="vert3" presStyleCnt="0"/>
      <dgm:spPr/>
    </dgm:pt>
    <dgm:pt modelId="{6FC49B10-390C-4483-8C63-41DF807C03D4}" type="pres">
      <dgm:prSet presAssocID="{528E7F75-B129-4A44-B8B8-3E2FD8220270}" presName="thinLine3" presStyleLbl="callout" presStyleIdx="2" presStyleCnt="8" custLinFactNeighborX="256" custLinFactNeighborY="-76870"/>
      <dgm:spPr/>
    </dgm:pt>
    <dgm:pt modelId="{3C9F63EC-85BF-446A-8181-E7E59F32B397}" type="pres">
      <dgm:prSet presAssocID="{96A210A9-018C-4695-BC40-168423B02A33}" presName="horz3" presStyleCnt="0"/>
      <dgm:spPr/>
    </dgm:pt>
    <dgm:pt modelId="{761DF0F2-B9DD-4B03-ABF7-049680BE896C}" type="pres">
      <dgm:prSet presAssocID="{96A210A9-018C-4695-BC40-168423B02A33}" presName="horzSpace3" presStyleCnt="0"/>
      <dgm:spPr/>
    </dgm:pt>
    <dgm:pt modelId="{5B66D44C-A8D0-43F2-81CF-AA4970DB4414}" type="pres">
      <dgm:prSet presAssocID="{96A210A9-018C-4695-BC40-168423B02A33}" presName="tx3" presStyleLbl="revTx" presStyleIdx="7" presStyleCnt="14" custLinFactNeighborX="-287" custLinFactNeighborY="-43926"/>
      <dgm:spPr/>
    </dgm:pt>
    <dgm:pt modelId="{4F1C4C59-0CBA-409E-B4A2-23B1CF5959CE}" type="pres">
      <dgm:prSet presAssocID="{96A210A9-018C-4695-BC40-168423B02A33}" presName="vert3" presStyleCnt="0"/>
      <dgm:spPr/>
    </dgm:pt>
    <dgm:pt modelId="{7CEE7D1D-7211-4D88-833E-046B4207D4F5}" type="pres">
      <dgm:prSet presAssocID="{30406CF2-F33C-4661-A954-A4A89A07348C}" presName="thinLine2b" presStyleLbl="callout" presStyleIdx="3" presStyleCnt="8" custLinFactY="-200000" custLinFactNeighborX="813" custLinFactNeighborY="-214729"/>
      <dgm:spPr/>
    </dgm:pt>
    <dgm:pt modelId="{D0F4672A-C947-46B0-91A6-75FAB065CC9F}" type="pres">
      <dgm:prSet presAssocID="{30406CF2-F33C-4661-A954-A4A89A07348C}" presName="vertSpace2b" presStyleCnt="0"/>
      <dgm:spPr/>
    </dgm:pt>
    <dgm:pt modelId="{F7894B31-E347-4251-AF38-1235C776E7BD}" type="pres">
      <dgm:prSet presAssocID="{3FF6F6CE-D405-4132-B9C0-FF2EA30ACAAF}" presName="horz2" presStyleCnt="0"/>
      <dgm:spPr/>
    </dgm:pt>
    <dgm:pt modelId="{80048584-D18A-4BDF-B47A-812E8B76C998}" type="pres">
      <dgm:prSet presAssocID="{3FF6F6CE-D405-4132-B9C0-FF2EA30ACAAF}" presName="horzSpace2" presStyleCnt="0"/>
      <dgm:spPr/>
    </dgm:pt>
    <dgm:pt modelId="{5A05CBC9-C601-4C39-BA9F-9F882CFF6455}" type="pres">
      <dgm:prSet presAssocID="{3FF6F6CE-D405-4132-B9C0-FF2EA30ACAAF}" presName="tx2" presStyleLbl="revTx" presStyleIdx="8" presStyleCnt="14" custLinFactNeighborX="739" custLinFactNeighborY="-21963"/>
      <dgm:spPr/>
    </dgm:pt>
    <dgm:pt modelId="{55C4507D-1AD9-4D03-93DA-F6912B280A1F}" type="pres">
      <dgm:prSet presAssocID="{3FF6F6CE-D405-4132-B9C0-FF2EA30ACAAF}" presName="vert2" presStyleCnt="0"/>
      <dgm:spPr/>
    </dgm:pt>
    <dgm:pt modelId="{B30AF87D-B294-44E3-943E-8EBACAF044B2}" type="pres">
      <dgm:prSet presAssocID="{E87DF5F6-80D8-46D2-9141-6EEA833A832A}" presName="horz3" presStyleCnt="0"/>
      <dgm:spPr/>
    </dgm:pt>
    <dgm:pt modelId="{FC640478-A938-4272-A9F8-8F781B443A70}" type="pres">
      <dgm:prSet presAssocID="{E87DF5F6-80D8-46D2-9141-6EEA833A832A}" presName="horzSpace3" presStyleCnt="0"/>
      <dgm:spPr/>
    </dgm:pt>
    <dgm:pt modelId="{276893F1-D29A-43B1-81BE-D02F3144F08D}" type="pres">
      <dgm:prSet presAssocID="{E87DF5F6-80D8-46D2-9141-6EEA833A832A}" presName="tx3" presStyleLbl="revTx" presStyleIdx="9" presStyleCnt="14" custLinFactNeighborX="-287" custLinFactNeighborY="-23793"/>
      <dgm:spPr/>
    </dgm:pt>
    <dgm:pt modelId="{A2BD6F16-C36F-42B7-B882-BF027EE1DB4A}" type="pres">
      <dgm:prSet presAssocID="{E87DF5F6-80D8-46D2-9141-6EEA833A832A}" presName="vert3" presStyleCnt="0"/>
      <dgm:spPr/>
    </dgm:pt>
    <dgm:pt modelId="{91D5CA67-6948-474E-AAA4-CEA8D4D3F62A}" type="pres">
      <dgm:prSet presAssocID="{3FF6F6CE-D405-4132-B9C0-FF2EA30ACAAF}" presName="thinLine2b" presStyleLbl="callout" presStyleIdx="4" presStyleCnt="8" custLinFactY="-500000" custLinFactNeighborX="813" custLinFactNeighborY="-536544"/>
      <dgm:spPr/>
    </dgm:pt>
    <dgm:pt modelId="{5C14E7BF-5A5E-4EBC-AEC6-A0A43302711A}" type="pres">
      <dgm:prSet presAssocID="{3FF6F6CE-D405-4132-B9C0-FF2EA30ACAAF}" presName="vertSpace2b" presStyleCnt="0"/>
      <dgm:spPr/>
    </dgm:pt>
    <dgm:pt modelId="{FBB7B2A5-4DA7-498B-899B-A874B7D0D770}" type="pres">
      <dgm:prSet presAssocID="{CA448687-1C1E-44F1-9439-B89E5AA89034}" presName="horz2" presStyleCnt="0"/>
      <dgm:spPr/>
    </dgm:pt>
    <dgm:pt modelId="{3C2532BA-846D-4CAF-BC9C-CD5D6B1598A5}" type="pres">
      <dgm:prSet presAssocID="{CA448687-1C1E-44F1-9439-B89E5AA89034}" presName="horzSpace2" presStyleCnt="0"/>
      <dgm:spPr/>
    </dgm:pt>
    <dgm:pt modelId="{BC895A82-9BC6-4246-8085-1ECF9DB85105}" type="pres">
      <dgm:prSet presAssocID="{CA448687-1C1E-44F1-9439-B89E5AA89034}" presName="tx2" presStyleLbl="revTx" presStyleIdx="10" presStyleCnt="14" custLinFactNeighborX="1176" custLinFactNeighborY="-51221"/>
      <dgm:spPr/>
    </dgm:pt>
    <dgm:pt modelId="{69EE0646-E386-45A2-A20B-E98115799825}" type="pres">
      <dgm:prSet presAssocID="{CA448687-1C1E-44F1-9439-B89E5AA89034}" presName="vert2" presStyleCnt="0"/>
      <dgm:spPr/>
    </dgm:pt>
    <dgm:pt modelId="{476517C7-4E30-4DAC-9536-893DC8641581}" type="pres">
      <dgm:prSet presAssocID="{F7FC872B-9357-4CE8-A162-5BA97C1342E4}" presName="horz3" presStyleCnt="0"/>
      <dgm:spPr/>
    </dgm:pt>
    <dgm:pt modelId="{7FB63BBA-F0B8-4B37-929F-40AEE767C715}" type="pres">
      <dgm:prSet presAssocID="{F7FC872B-9357-4CE8-A162-5BA97C1342E4}" presName="horzSpace3" presStyleCnt="0"/>
      <dgm:spPr/>
    </dgm:pt>
    <dgm:pt modelId="{48C9796F-4DE9-44A5-AB75-B4457E232018}" type="pres">
      <dgm:prSet presAssocID="{F7FC872B-9357-4CE8-A162-5BA97C1342E4}" presName="tx3" presStyleLbl="revTx" presStyleIdx="11" presStyleCnt="14" custScaleX="122223" custLinFactY="-40151" custLinFactNeighborX="-543" custLinFactNeighborY="-100000"/>
      <dgm:spPr/>
    </dgm:pt>
    <dgm:pt modelId="{4D0B386E-911A-4073-8E22-915FA4438B5A}" type="pres">
      <dgm:prSet presAssocID="{F7FC872B-9357-4CE8-A162-5BA97C1342E4}" presName="vert3" presStyleCnt="0"/>
      <dgm:spPr/>
    </dgm:pt>
    <dgm:pt modelId="{8DCE1C30-A074-4B0D-BCEF-2812F83D52E5}" type="pres">
      <dgm:prSet presAssocID="{355F6F2B-F7A2-4C86-87EC-37DE78E9E5D3}" presName="thinLine3" presStyleLbl="callout" presStyleIdx="5" presStyleCnt="8" custLinFactY="-100000" custLinFactNeighborX="526" custLinFactNeighborY="-106806"/>
      <dgm:spPr/>
    </dgm:pt>
    <dgm:pt modelId="{632F0C2F-8790-4562-8272-C4A3B9881996}" type="pres">
      <dgm:prSet presAssocID="{27255819-1649-476D-BB23-D43F90F875D1}" presName="horz3" presStyleCnt="0"/>
      <dgm:spPr/>
    </dgm:pt>
    <dgm:pt modelId="{1053351C-4BB0-4438-906F-84F455947631}" type="pres">
      <dgm:prSet presAssocID="{27255819-1649-476D-BB23-D43F90F875D1}" presName="horzSpace3" presStyleCnt="0"/>
      <dgm:spPr/>
    </dgm:pt>
    <dgm:pt modelId="{718FBD1C-9B6A-44F9-B5E1-8D2116A6A050}" type="pres">
      <dgm:prSet presAssocID="{27255819-1649-476D-BB23-D43F90F875D1}" presName="tx3" presStyleLbl="revTx" presStyleIdx="12" presStyleCnt="14" custScaleX="129629" custLinFactY="-7173" custLinFactNeighborX="-1102" custLinFactNeighborY="-100000"/>
      <dgm:spPr/>
    </dgm:pt>
    <dgm:pt modelId="{731E0B67-3D69-416D-8240-3DBC7851C729}" type="pres">
      <dgm:prSet presAssocID="{27255819-1649-476D-BB23-D43F90F875D1}" presName="vert3" presStyleCnt="0"/>
      <dgm:spPr/>
    </dgm:pt>
    <dgm:pt modelId="{844D1809-B070-4CDE-A671-3834C38AB557}" type="pres">
      <dgm:prSet presAssocID="{F438714A-F593-449B-80C6-C4C43196FCB0}" presName="thinLine3" presStyleLbl="callout" presStyleIdx="6" presStyleCnt="8" custLinFactNeighborX="5" custLinFactNeighborY="-87938"/>
      <dgm:spPr/>
    </dgm:pt>
    <dgm:pt modelId="{89660F24-0CAE-4D83-84AF-D5C4ACA6AFD3}" type="pres">
      <dgm:prSet presAssocID="{07068215-7133-4457-A270-973845493BD1}" presName="horz3" presStyleCnt="0"/>
      <dgm:spPr/>
    </dgm:pt>
    <dgm:pt modelId="{E0DD8087-8EB4-4461-BBD4-1112DD8639E7}" type="pres">
      <dgm:prSet presAssocID="{07068215-7133-4457-A270-973845493BD1}" presName="horzSpace3" presStyleCnt="0"/>
      <dgm:spPr/>
    </dgm:pt>
    <dgm:pt modelId="{7FB90715-9D39-4476-A0AE-FF996C99C755}" type="pres">
      <dgm:prSet presAssocID="{07068215-7133-4457-A270-973845493BD1}" presName="tx3" presStyleLbl="revTx" presStyleIdx="13" presStyleCnt="14" custScaleX="129874" custLinFactNeighborX="-543" custLinFactNeighborY="-90686"/>
      <dgm:spPr/>
    </dgm:pt>
    <dgm:pt modelId="{042B10B5-D690-40CE-916F-4EFDD30CB853}" type="pres">
      <dgm:prSet presAssocID="{07068215-7133-4457-A270-973845493BD1}" presName="vert3" presStyleCnt="0"/>
      <dgm:spPr/>
    </dgm:pt>
    <dgm:pt modelId="{0682D773-FF43-4E3A-A54A-BA2C9B2EF8B0}" type="pres">
      <dgm:prSet presAssocID="{CA448687-1C1E-44F1-9439-B89E5AA89034}" presName="thinLine2b" presStyleLbl="callout" presStyleIdx="7" presStyleCnt="8"/>
      <dgm:spPr/>
    </dgm:pt>
    <dgm:pt modelId="{9AEF1A67-99C2-44EF-8C50-D386B1F5327A}" type="pres">
      <dgm:prSet presAssocID="{CA448687-1C1E-44F1-9439-B89E5AA89034}" presName="vertSpace2b" presStyleCnt="0"/>
      <dgm:spPr/>
    </dgm:pt>
  </dgm:ptLst>
  <dgm:cxnLst>
    <dgm:cxn modelId="{ED8D2E05-6EEE-4E4E-90EC-3F6571F1C168}" srcId="{CA448687-1C1E-44F1-9439-B89E5AA89034}" destId="{07068215-7133-4457-A270-973845493BD1}" srcOrd="2" destOrd="0" parTransId="{C3E330BF-E056-42FB-A690-229F6B33504C}" sibTransId="{5B4992E3-D749-4123-81B6-674DEF4789AF}"/>
    <dgm:cxn modelId="{F7D3C308-2AB0-40C6-9039-9EDE0BCFF104}" type="presOf" srcId="{879F4C85-5CF7-4343-905B-FB687DD0F5BE}" destId="{AC0DE078-E06D-4FBE-89EA-3346D7BFD0C0}" srcOrd="0" destOrd="0" presId="urn:microsoft.com/office/officeart/2008/layout/LinedList"/>
    <dgm:cxn modelId="{F8A7BB0A-0E5B-4082-9299-6C69C738692E}" type="presOf" srcId="{B4CFA435-A6DF-49FA-8E65-6E8707A3D7C0}" destId="{B78B44DA-6D14-4D59-B53F-543119CF6AD7}" srcOrd="0" destOrd="0" presId="urn:microsoft.com/office/officeart/2008/layout/LinedList"/>
    <dgm:cxn modelId="{7F54110F-B1C2-487A-9463-444529492950}" type="presOf" srcId="{F7FC872B-9357-4CE8-A162-5BA97C1342E4}" destId="{48C9796F-4DE9-44A5-AB75-B4457E232018}" srcOrd="0" destOrd="0" presId="urn:microsoft.com/office/officeart/2008/layout/LinedList"/>
    <dgm:cxn modelId="{4B4C2418-DD52-40EE-932A-D811B646F30E}" type="presOf" srcId="{0B9DD248-0D6A-4685-8671-09426D72BD21}" destId="{CE2DCB31-3585-4F2B-891B-9F58D4C4EDDC}" srcOrd="0" destOrd="0" presId="urn:microsoft.com/office/officeart/2008/layout/LinedList"/>
    <dgm:cxn modelId="{E6B6A123-C183-477D-9A24-DCE596E11861}" srcId="{30406CF2-F33C-4661-A954-A4A89A07348C}" destId="{96A210A9-018C-4695-BC40-168423B02A33}" srcOrd="1" destOrd="0" parTransId="{4633138E-5C9E-41C1-87EB-5C3198B7C660}" sibTransId="{3C17C537-7AA9-42F0-BBD5-3C5DF0D93C46}"/>
    <dgm:cxn modelId="{2F7ABA24-5D9A-4D5B-99AC-61335A058B72}" type="presOf" srcId="{CBE82E5C-157F-446D-980A-C8B30C417A50}" destId="{9394287D-0FA0-4CF5-B39C-167997E0B24A}" srcOrd="0" destOrd="0" presId="urn:microsoft.com/office/officeart/2008/layout/LinedList"/>
    <dgm:cxn modelId="{02FC6B27-A312-4052-A24E-0086FA4CACF4}" srcId="{CA448687-1C1E-44F1-9439-B89E5AA89034}" destId="{27255819-1649-476D-BB23-D43F90F875D1}" srcOrd="1" destOrd="0" parTransId="{7B4081D0-6067-44C8-B3DE-2EDB21DF4695}" sibTransId="{F438714A-F593-449B-80C6-C4C43196FCB0}"/>
    <dgm:cxn modelId="{CB78BC28-1F94-4007-B043-7BD3AF4CD107}" type="presOf" srcId="{30406CF2-F33C-4661-A954-A4A89A07348C}" destId="{BEBF3428-BDEE-4CEA-B8E6-9B9B85C89EE7}" srcOrd="0" destOrd="0" presId="urn:microsoft.com/office/officeart/2008/layout/LinedList"/>
    <dgm:cxn modelId="{09789D29-5523-44F3-8403-FC4C81E501A9}" type="presOf" srcId="{CA448687-1C1E-44F1-9439-B89E5AA89034}" destId="{BC895A82-9BC6-4246-8085-1ECF9DB85105}" srcOrd="0" destOrd="0" presId="urn:microsoft.com/office/officeart/2008/layout/LinedList"/>
    <dgm:cxn modelId="{A0A1543D-1404-4DA0-93C8-8AD9E4FFB88F}" type="presOf" srcId="{0F4E0CB4-A1E6-4578-B84E-2E0F2CCCBD9B}" destId="{B0F31A27-402E-4488-B6B0-9A91D06CAD2A}" srcOrd="0" destOrd="0" presId="urn:microsoft.com/office/officeart/2008/layout/LinedList"/>
    <dgm:cxn modelId="{6B6A713F-00BE-4584-A6ED-F896D76CAF15}" type="presOf" srcId="{27255819-1649-476D-BB23-D43F90F875D1}" destId="{718FBD1C-9B6A-44F9-B5E1-8D2116A6A050}" srcOrd="0" destOrd="0" presId="urn:microsoft.com/office/officeart/2008/layout/LinedList"/>
    <dgm:cxn modelId="{FD40935F-A36A-4F52-8A55-08BC8033AAA8}" srcId="{CBE82E5C-157F-446D-980A-C8B30C417A50}" destId="{0B9DD248-0D6A-4685-8671-09426D72BD21}" srcOrd="0" destOrd="0" parTransId="{B765A7DF-42A7-4BEE-8C47-3F9F99876503}" sibTransId="{31727DF4-60E0-4838-875A-AAF3D6EE1A29}"/>
    <dgm:cxn modelId="{4D5E0842-2741-49DF-9976-96A2065D9862}" srcId="{9469E1A2-8A02-48B3-AE0F-481B4F5243BA}" destId="{30406CF2-F33C-4661-A954-A4A89A07348C}" srcOrd="2" destOrd="0" parTransId="{CDCA4A17-9CB7-437F-BB31-FC7863B96EA8}" sibTransId="{BF48736D-341C-4393-8F67-119D559510CC}"/>
    <dgm:cxn modelId="{7BB77444-AD27-4E9D-A782-E5F35861B5BD}" srcId="{30406CF2-F33C-4661-A954-A4A89A07348C}" destId="{879F4C85-5CF7-4343-905B-FB687DD0F5BE}" srcOrd="0" destOrd="0" parTransId="{4AE84EA0-CA0D-4AA1-A1C7-668BD6A3AEEF}" sibTransId="{528E7F75-B129-4A44-B8B8-3E2FD8220270}"/>
    <dgm:cxn modelId="{2830096B-F1E4-4026-9DD3-967C538973A4}" type="presOf" srcId="{E87DF5F6-80D8-46D2-9141-6EEA833A832A}" destId="{276893F1-D29A-43B1-81BE-D02F3144F08D}" srcOrd="0" destOrd="0" presId="urn:microsoft.com/office/officeart/2008/layout/LinedList"/>
    <dgm:cxn modelId="{DFAD974F-B06C-49CB-A269-5165EC3CD6C2}" type="presOf" srcId="{07068215-7133-4457-A270-973845493BD1}" destId="{7FB90715-9D39-4476-A0AE-FF996C99C755}" srcOrd="0" destOrd="0" presId="urn:microsoft.com/office/officeart/2008/layout/LinedList"/>
    <dgm:cxn modelId="{AD7B9F71-BB80-4C37-8A66-3674A3AD1CA8}" srcId="{9469E1A2-8A02-48B3-AE0F-481B4F5243BA}" destId="{CBE82E5C-157F-446D-980A-C8B30C417A50}" srcOrd="1" destOrd="0" parTransId="{6565564B-C17F-431F-9FDB-4DD9195D54FD}" sibTransId="{F76DE6AF-1AE1-4929-974E-C21AD8CD6DF7}"/>
    <dgm:cxn modelId="{04D29A52-D4CB-45DC-9BFC-EBF4CE79D381}" srcId="{9469E1A2-8A02-48B3-AE0F-481B4F5243BA}" destId="{3FF6F6CE-D405-4132-B9C0-FF2EA30ACAAF}" srcOrd="3" destOrd="0" parTransId="{C04B9356-5952-4CCF-A458-58452C66C6B6}" sibTransId="{96451759-8162-42C8-AFAA-0D42E765110A}"/>
    <dgm:cxn modelId="{60AE8775-873A-4257-A951-822D72FC981C}" srcId="{B4CFA435-A6DF-49FA-8E65-6E8707A3D7C0}" destId="{9089AFA6-5A17-444C-B7C9-6A944BB87FE0}" srcOrd="0" destOrd="0" parTransId="{63757521-2083-49BE-A3E0-314E1F4EC2A2}" sibTransId="{09518831-CEE6-4DD5-AC83-26DDA54A6DA3}"/>
    <dgm:cxn modelId="{5CD0748A-0FE4-49C3-B6B6-B1A139B65B1B}" srcId="{3FF6F6CE-D405-4132-B9C0-FF2EA30ACAAF}" destId="{E87DF5F6-80D8-46D2-9141-6EEA833A832A}" srcOrd="0" destOrd="0" parTransId="{0F85F67F-6269-4177-8346-A07D36D71645}" sibTransId="{B6830643-0A17-44E1-B351-2F667CCEF476}"/>
    <dgm:cxn modelId="{97308691-F61F-496C-B137-35EE6F703FEF}" type="presOf" srcId="{9469E1A2-8A02-48B3-AE0F-481B4F5243BA}" destId="{A853883E-CEF1-41DF-8036-78492BF3F999}" srcOrd="0" destOrd="0" presId="urn:microsoft.com/office/officeart/2008/layout/LinedList"/>
    <dgm:cxn modelId="{39553DA4-EA1C-4547-BEA8-AB3CD421E069}" type="presOf" srcId="{3FF6F6CE-D405-4132-B9C0-FF2EA30ACAAF}" destId="{5A05CBC9-C601-4C39-BA9F-9F882CFF6455}" srcOrd="0" destOrd="0" presId="urn:microsoft.com/office/officeart/2008/layout/LinedList"/>
    <dgm:cxn modelId="{3A7246B5-EB6D-470A-B8B8-8B22A2BDC140}" srcId="{9469E1A2-8A02-48B3-AE0F-481B4F5243BA}" destId="{B4CFA435-A6DF-49FA-8E65-6E8707A3D7C0}" srcOrd="0" destOrd="0" parTransId="{9C80A9BF-3C5B-418A-8601-EE70E3BE3D6A}" sibTransId="{916E215B-5E00-4D01-929A-279B06212002}"/>
    <dgm:cxn modelId="{8160EDC0-1787-41B1-A8D4-63CA8659782F}" type="presOf" srcId="{9089AFA6-5A17-444C-B7C9-6A944BB87FE0}" destId="{59A49519-94E2-4DEC-B912-346282EB4097}" srcOrd="0" destOrd="0" presId="urn:microsoft.com/office/officeart/2008/layout/LinedList"/>
    <dgm:cxn modelId="{55F28BDA-E54C-407B-921D-88F34CA63AC6}" srcId="{0F4E0CB4-A1E6-4578-B84E-2E0F2CCCBD9B}" destId="{9469E1A2-8A02-48B3-AE0F-481B4F5243BA}" srcOrd="0" destOrd="0" parTransId="{31F2EDD6-8982-4ADC-8AA8-C8F94E89621D}" sibTransId="{53CD6A1E-19C5-46CE-AD90-97DDA73B7562}"/>
    <dgm:cxn modelId="{BA20F8E0-0C49-407B-94A8-BD14883672B9}" type="presOf" srcId="{96A210A9-018C-4695-BC40-168423B02A33}" destId="{5B66D44C-A8D0-43F2-81CF-AA4970DB4414}" srcOrd="0" destOrd="0" presId="urn:microsoft.com/office/officeart/2008/layout/LinedList"/>
    <dgm:cxn modelId="{9245B9EC-FAEB-49CB-9F68-1A8E3BC290CD}" srcId="{9469E1A2-8A02-48B3-AE0F-481B4F5243BA}" destId="{CA448687-1C1E-44F1-9439-B89E5AA89034}" srcOrd="4" destOrd="0" parTransId="{1F2529D1-A980-40AB-96B6-28CE7697C7BE}" sibTransId="{8CEDE7F5-8F2D-4007-B49B-C1732ECEFEB4}"/>
    <dgm:cxn modelId="{C5DF30FB-0CF5-4B0B-BADF-C46194B65505}" srcId="{CA448687-1C1E-44F1-9439-B89E5AA89034}" destId="{F7FC872B-9357-4CE8-A162-5BA97C1342E4}" srcOrd="0" destOrd="0" parTransId="{5C676D36-1DA3-44E7-B592-96AF648EC167}" sibTransId="{355F6F2B-F7A2-4C86-87EC-37DE78E9E5D3}"/>
    <dgm:cxn modelId="{3F5EBFBD-460A-4058-BC57-B0902EB77472}" type="presParOf" srcId="{B0F31A27-402E-4488-B6B0-9A91D06CAD2A}" destId="{DFFB09C4-B012-45D9-8804-39B6CB6FC032}" srcOrd="0" destOrd="0" presId="urn:microsoft.com/office/officeart/2008/layout/LinedList"/>
    <dgm:cxn modelId="{6A03ABAE-B3F2-4CF0-96A6-51973AEBF583}" type="presParOf" srcId="{B0F31A27-402E-4488-B6B0-9A91D06CAD2A}" destId="{3766DD5C-1ADE-464B-B9CB-6EA7E3B6EE0D}" srcOrd="1" destOrd="0" presId="urn:microsoft.com/office/officeart/2008/layout/LinedList"/>
    <dgm:cxn modelId="{650E7E57-312B-4682-BE56-581F1A19C06F}" type="presParOf" srcId="{3766DD5C-1ADE-464B-B9CB-6EA7E3B6EE0D}" destId="{A853883E-CEF1-41DF-8036-78492BF3F999}" srcOrd="0" destOrd="0" presId="urn:microsoft.com/office/officeart/2008/layout/LinedList"/>
    <dgm:cxn modelId="{5C0B5742-C2A2-4A14-AF91-5FDBA575F392}" type="presParOf" srcId="{3766DD5C-1ADE-464B-B9CB-6EA7E3B6EE0D}" destId="{9924AA1E-18A1-4E6B-9492-FAA588B8A025}" srcOrd="1" destOrd="0" presId="urn:microsoft.com/office/officeart/2008/layout/LinedList"/>
    <dgm:cxn modelId="{F58337F0-DBD8-409B-A941-1E6FDAA96E03}" type="presParOf" srcId="{9924AA1E-18A1-4E6B-9492-FAA588B8A025}" destId="{4F0D9074-4AA2-4219-995A-94BEFAF544A7}" srcOrd="0" destOrd="0" presId="urn:microsoft.com/office/officeart/2008/layout/LinedList"/>
    <dgm:cxn modelId="{7840D7A3-2B30-4DAE-8656-CD7162C78DAF}" type="presParOf" srcId="{9924AA1E-18A1-4E6B-9492-FAA588B8A025}" destId="{56D82DDC-F9A6-4F82-882A-DBEEC73504C6}" srcOrd="1" destOrd="0" presId="urn:microsoft.com/office/officeart/2008/layout/LinedList"/>
    <dgm:cxn modelId="{7EDCD7A7-34D4-47F6-A533-DA8E0DBF0732}" type="presParOf" srcId="{56D82DDC-F9A6-4F82-882A-DBEEC73504C6}" destId="{3B818F44-2421-4806-8187-11345FE317D2}" srcOrd="0" destOrd="0" presId="urn:microsoft.com/office/officeart/2008/layout/LinedList"/>
    <dgm:cxn modelId="{A217A0A4-0BA2-4100-BE00-CF990A77720E}" type="presParOf" srcId="{56D82DDC-F9A6-4F82-882A-DBEEC73504C6}" destId="{B78B44DA-6D14-4D59-B53F-543119CF6AD7}" srcOrd="1" destOrd="0" presId="urn:microsoft.com/office/officeart/2008/layout/LinedList"/>
    <dgm:cxn modelId="{6616E37C-754A-400A-9271-2A18DC983D33}" type="presParOf" srcId="{56D82DDC-F9A6-4F82-882A-DBEEC73504C6}" destId="{8F791795-2482-4EA2-BA92-5754E8D8C1BE}" srcOrd="2" destOrd="0" presId="urn:microsoft.com/office/officeart/2008/layout/LinedList"/>
    <dgm:cxn modelId="{94D252C2-EEC8-46F8-B09C-BD90814D8D56}" type="presParOf" srcId="{8F791795-2482-4EA2-BA92-5754E8D8C1BE}" destId="{B6AA5C21-C29C-41E4-872A-43C0DF59AF47}" srcOrd="0" destOrd="0" presId="urn:microsoft.com/office/officeart/2008/layout/LinedList"/>
    <dgm:cxn modelId="{C82C3EE7-EB97-4ED7-9CE8-3C401DC51FBB}" type="presParOf" srcId="{B6AA5C21-C29C-41E4-872A-43C0DF59AF47}" destId="{13B99305-B722-4D40-A92B-1255C1692E5A}" srcOrd="0" destOrd="0" presId="urn:microsoft.com/office/officeart/2008/layout/LinedList"/>
    <dgm:cxn modelId="{1E11ED9E-FF36-4901-A8FE-CE010E19EF13}" type="presParOf" srcId="{B6AA5C21-C29C-41E4-872A-43C0DF59AF47}" destId="{59A49519-94E2-4DEC-B912-346282EB4097}" srcOrd="1" destOrd="0" presId="urn:microsoft.com/office/officeart/2008/layout/LinedList"/>
    <dgm:cxn modelId="{84D5D1CA-83A9-4A62-B8AC-461944EB8DE8}" type="presParOf" srcId="{B6AA5C21-C29C-41E4-872A-43C0DF59AF47}" destId="{795137F0-98B9-42B5-976E-119224D9F4BE}" srcOrd="2" destOrd="0" presId="urn:microsoft.com/office/officeart/2008/layout/LinedList"/>
    <dgm:cxn modelId="{DC332E2C-9A4A-42BA-8DF0-D8071941140C}" type="presParOf" srcId="{9924AA1E-18A1-4E6B-9492-FAA588B8A025}" destId="{680DB85C-1F33-4D86-A268-D1C82E52AB01}" srcOrd="2" destOrd="0" presId="urn:microsoft.com/office/officeart/2008/layout/LinedList"/>
    <dgm:cxn modelId="{16290C9E-1541-4456-9536-A34075FADE4B}" type="presParOf" srcId="{9924AA1E-18A1-4E6B-9492-FAA588B8A025}" destId="{F0BD5D8C-8EE6-4DEB-9B8A-CD51469A03E7}" srcOrd="3" destOrd="0" presId="urn:microsoft.com/office/officeart/2008/layout/LinedList"/>
    <dgm:cxn modelId="{82CC7180-E8BA-4DC6-AA24-3099F115BC37}" type="presParOf" srcId="{9924AA1E-18A1-4E6B-9492-FAA588B8A025}" destId="{4F077C19-B70B-4037-A768-12570B1CAD95}" srcOrd="4" destOrd="0" presId="urn:microsoft.com/office/officeart/2008/layout/LinedList"/>
    <dgm:cxn modelId="{E8CCE2DE-9E39-4720-9E0C-7905CB08E2A1}" type="presParOf" srcId="{4F077C19-B70B-4037-A768-12570B1CAD95}" destId="{0A4AD888-04DE-4E68-BCFC-4502AD418166}" srcOrd="0" destOrd="0" presId="urn:microsoft.com/office/officeart/2008/layout/LinedList"/>
    <dgm:cxn modelId="{A66B9445-9D8B-45AB-8DCF-3DCD45E7EA7B}" type="presParOf" srcId="{4F077C19-B70B-4037-A768-12570B1CAD95}" destId="{9394287D-0FA0-4CF5-B39C-167997E0B24A}" srcOrd="1" destOrd="0" presId="urn:microsoft.com/office/officeart/2008/layout/LinedList"/>
    <dgm:cxn modelId="{417F562B-FA19-4B8A-9150-6DD7BB263FB7}" type="presParOf" srcId="{4F077C19-B70B-4037-A768-12570B1CAD95}" destId="{E2EA11D0-9E03-4323-95A2-3214777C88ED}" srcOrd="2" destOrd="0" presId="urn:microsoft.com/office/officeart/2008/layout/LinedList"/>
    <dgm:cxn modelId="{50FF5EA5-B4B8-49F7-85C4-F585B6E7412B}" type="presParOf" srcId="{E2EA11D0-9E03-4323-95A2-3214777C88ED}" destId="{21644783-4143-4443-AE85-3FEFCCE65324}" srcOrd="0" destOrd="0" presId="urn:microsoft.com/office/officeart/2008/layout/LinedList"/>
    <dgm:cxn modelId="{213775FC-7281-4421-A23E-3C0F954A3D25}" type="presParOf" srcId="{21644783-4143-4443-AE85-3FEFCCE65324}" destId="{5F3C16FC-08A1-4141-9517-7E275AB74987}" srcOrd="0" destOrd="0" presId="urn:microsoft.com/office/officeart/2008/layout/LinedList"/>
    <dgm:cxn modelId="{78FA1F09-3CF3-44B6-BAAE-92C66D4854F1}" type="presParOf" srcId="{21644783-4143-4443-AE85-3FEFCCE65324}" destId="{CE2DCB31-3585-4F2B-891B-9F58D4C4EDDC}" srcOrd="1" destOrd="0" presId="urn:microsoft.com/office/officeart/2008/layout/LinedList"/>
    <dgm:cxn modelId="{185ACBA6-7B35-46B9-A84C-ED6E2C927F9C}" type="presParOf" srcId="{21644783-4143-4443-AE85-3FEFCCE65324}" destId="{2C59C8EC-9FEA-412B-B03F-172ADBF30434}" srcOrd="2" destOrd="0" presId="urn:microsoft.com/office/officeart/2008/layout/LinedList"/>
    <dgm:cxn modelId="{DF7A15F1-053E-4626-A11B-87294AB92A82}" type="presParOf" srcId="{9924AA1E-18A1-4E6B-9492-FAA588B8A025}" destId="{DA04051F-2832-49AE-B79A-04B0AB132C85}" srcOrd="5" destOrd="0" presId="urn:microsoft.com/office/officeart/2008/layout/LinedList"/>
    <dgm:cxn modelId="{BED0B601-E6D3-4C3E-8AE6-18E97732426B}" type="presParOf" srcId="{9924AA1E-18A1-4E6B-9492-FAA588B8A025}" destId="{67EA2554-0D1F-41E7-B6D9-31B2433FEE51}" srcOrd="6" destOrd="0" presId="urn:microsoft.com/office/officeart/2008/layout/LinedList"/>
    <dgm:cxn modelId="{2A3F88D4-9E15-446A-A1A5-7C45DD2AC190}" type="presParOf" srcId="{9924AA1E-18A1-4E6B-9492-FAA588B8A025}" destId="{AFF7DB26-FB6F-4402-ABDF-C539EE2D5B10}" srcOrd="7" destOrd="0" presId="urn:microsoft.com/office/officeart/2008/layout/LinedList"/>
    <dgm:cxn modelId="{B6BA42E0-9A8F-4C75-BA75-6A3D4B9886D4}" type="presParOf" srcId="{AFF7DB26-FB6F-4402-ABDF-C539EE2D5B10}" destId="{5DE12E94-84AE-4D13-86B5-F68D7BEF05E6}" srcOrd="0" destOrd="0" presId="urn:microsoft.com/office/officeart/2008/layout/LinedList"/>
    <dgm:cxn modelId="{369EE61D-8119-4B21-BABA-321DDB6FF749}" type="presParOf" srcId="{AFF7DB26-FB6F-4402-ABDF-C539EE2D5B10}" destId="{BEBF3428-BDEE-4CEA-B8E6-9B9B85C89EE7}" srcOrd="1" destOrd="0" presId="urn:microsoft.com/office/officeart/2008/layout/LinedList"/>
    <dgm:cxn modelId="{523C55BB-5AF5-4066-850A-1C6A4D5125A8}" type="presParOf" srcId="{AFF7DB26-FB6F-4402-ABDF-C539EE2D5B10}" destId="{EDD8E0F9-3E7A-48CC-8C1E-D89E59BB3468}" srcOrd="2" destOrd="0" presId="urn:microsoft.com/office/officeart/2008/layout/LinedList"/>
    <dgm:cxn modelId="{3384746B-A2ED-4027-A9B7-0B07C01ACBDA}" type="presParOf" srcId="{EDD8E0F9-3E7A-48CC-8C1E-D89E59BB3468}" destId="{7AAA743D-6387-4CC3-9764-A26564804698}" srcOrd="0" destOrd="0" presId="urn:microsoft.com/office/officeart/2008/layout/LinedList"/>
    <dgm:cxn modelId="{CD875A3E-58C1-4337-BD0C-85A18DD7ECD6}" type="presParOf" srcId="{7AAA743D-6387-4CC3-9764-A26564804698}" destId="{CD786493-0A0F-458F-8ED3-3DC9CEDF9496}" srcOrd="0" destOrd="0" presId="urn:microsoft.com/office/officeart/2008/layout/LinedList"/>
    <dgm:cxn modelId="{278EB4BA-ECB9-4B44-ACC4-593A86DFBDA9}" type="presParOf" srcId="{7AAA743D-6387-4CC3-9764-A26564804698}" destId="{AC0DE078-E06D-4FBE-89EA-3346D7BFD0C0}" srcOrd="1" destOrd="0" presId="urn:microsoft.com/office/officeart/2008/layout/LinedList"/>
    <dgm:cxn modelId="{734C436E-0719-4713-84A6-41617456A4D4}" type="presParOf" srcId="{7AAA743D-6387-4CC3-9764-A26564804698}" destId="{027B9FFB-3E14-48F2-8470-8FB00F7DD047}" srcOrd="2" destOrd="0" presId="urn:microsoft.com/office/officeart/2008/layout/LinedList"/>
    <dgm:cxn modelId="{86D4625D-D6CA-4A77-9E63-4F7CF37EB02E}" type="presParOf" srcId="{EDD8E0F9-3E7A-48CC-8C1E-D89E59BB3468}" destId="{6FC49B10-390C-4483-8C63-41DF807C03D4}" srcOrd="1" destOrd="0" presId="urn:microsoft.com/office/officeart/2008/layout/LinedList"/>
    <dgm:cxn modelId="{20B9E06C-1AF9-4745-8F2D-8C2BB0C15B3F}" type="presParOf" srcId="{EDD8E0F9-3E7A-48CC-8C1E-D89E59BB3468}" destId="{3C9F63EC-85BF-446A-8181-E7E59F32B397}" srcOrd="2" destOrd="0" presId="urn:microsoft.com/office/officeart/2008/layout/LinedList"/>
    <dgm:cxn modelId="{4CAE19B6-423C-4866-BEFD-59386CD7427A}" type="presParOf" srcId="{3C9F63EC-85BF-446A-8181-E7E59F32B397}" destId="{761DF0F2-B9DD-4B03-ABF7-049680BE896C}" srcOrd="0" destOrd="0" presId="urn:microsoft.com/office/officeart/2008/layout/LinedList"/>
    <dgm:cxn modelId="{C769E29A-3944-4710-995F-5C3E1213A5A7}" type="presParOf" srcId="{3C9F63EC-85BF-446A-8181-E7E59F32B397}" destId="{5B66D44C-A8D0-43F2-81CF-AA4970DB4414}" srcOrd="1" destOrd="0" presId="urn:microsoft.com/office/officeart/2008/layout/LinedList"/>
    <dgm:cxn modelId="{73231117-A404-44C1-AF7F-9A86CCA74149}" type="presParOf" srcId="{3C9F63EC-85BF-446A-8181-E7E59F32B397}" destId="{4F1C4C59-0CBA-409E-B4A2-23B1CF5959CE}" srcOrd="2" destOrd="0" presId="urn:microsoft.com/office/officeart/2008/layout/LinedList"/>
    <dgm:cxn modelId="{E4DA6779-0353-42E9-BADE-0DF77CAC7A70}" type="presParOf" srcId="{9924AA1E-18A1-4E6B-9492-FAA588B8A025}" destId="{7CEE7D1D-7211-4D88-833E-046B4207D4F5}" srcOrd="8" destOrd="0" presId="urn:microsoft.com/office/officeart/2008/layout/LinedList"/>
    <dgm:cxn modelId="{6287E54C-354C-4BAB-A1C4-BCDCBF6FD9AC}" type="presParOf" srcId="{9924AA1E-18A1-4E6B-9492-FAA588B8A025}" destId="{D0F4672A-C947-46B0-91A6-75FAB065CC9F}" srcOrd="9" destOrd="0" presId="urn:microsoft.com/office/officeart/2008/layout/LinedList"/>
    <dgm:cxn modelId="{EE225492-DB92-4846-BDC9-B35D6921A3DA}" type="presParOf" srcId="{9924AA1E-18A1-4E6B-9492-FAA588B8A025}" destId="{F7894B31-E347-4251-AF38-1235C776E7BD}" srcOrd="10" destOrd="0" presId="urn:microsoft.com/office/officeart/2008/layout/LinedList"/>
    <dgm:cxn modelId="{A7C1BFE0-E096-4FB9-B6B1-64F3895A0E76}" type="presParOf" srcId="{F7894B31-E347-4251-AF38-1235C776E7BD}" destId="{80048584-D18A-4BDF-B47A-812E8B76C998}" srcOrd="0" destOrd="0" presId="urn:microsoft.com/office/officeart/2008/layout/LinedList"/>
    <dgm:cxn modelId="{5D3FBC0C-39E7-4479-8250-48441061DA01}" type="presParOf" srcId="{F7894B31-E347-4251-AF38-1235C776E7BD}" destId="{5A05CBC9-C601-4C39-BA9F-9F882CFF6455}" srcOrd="1" destOrd="0" presId="urn:microsoft.com/office/officeart/2008/layout/LinedList"/>
    <dgm:cxn modelId="{FA12267F-0F86-459A-B798-A8E41697E7EC}" type="presParOf" srcId="{F7894B31-E347-4251-AF38-1235C776E7BD}" destId="{55C4507D-1AD9-4D03-93DA-F6912B280A1F}" srcOrd="2" destOrd="0" presId="urn:microsoft.com/office/officeart/2008/layout/LinedList"/>
    <dgm:cxn modelId="{12885BD1-7E29-41EC-9D82-185FA856C3B0}" type="presParOf" srcId="{55C4507D-1AD9-4D03-93DA-F6912B280A1F}" destId="{B30AF87D-B294-44E3-943E-8EBACAF044B2}" srcOrd="0" destOrd="0" presId="urn:microsoft.com/office/officeart/2008/layout/LinedList"/>
    <dgm:cxn modelId="{1DEF70A1-DFB7-42D9-94E4-59492481FD73}" type="presParOf" srcId="{B30AF87D-B294-44E3-943E-8EBACAF044B2}" destId="{FC640478-A938-4272-A9F8-8F781B443A70}" srcOrd="0" destOrd="0" presId="urn:microsoft.com/office/officeart/2008/layout/LinedList"/>
    <dgm:cxn modelId="{9220F0C4-A67B-496F-A55A-AFBD4EC3EF44}" type="presParOf" srcId="{B30AF87D-B294-44E3-943E-8EBACAF044B2}" destId="{276893F1-D29A-43B1-81BE-D02F3144F08D}" srcOrd="1" destOrd="0" presId="urn:microsoft.com/office/officeart/2008/layout/LinedList"/>
    <dgm:cxn modelId="{D10FC637-8BA0-402B-A276-B8AFAE2348B6}" type="presParOf" srcId="{B30AF87D-B294-44E3-943E-8EBACAF044B2}" destId="{A2BD6F16-C36F-42B7-B882-BF027EE1DB4A}" srcOrd="2" destOrd="0" presId="urn:microsoft.com/office/officeart/2008/layout/LinedList"/>
    <dgm:cxn modelId="{F740D845-F313-4554-8A68-5260355A7627}" type="presParOf" srcId="{9924AA1E-18A1-4E6B-9492-FAA588B8A025}" destId="{91D5CA67-6948-474E-AAA4-CEA8D4D3F62A}" srcOrd="11" destOrd="0" presId="urn:microsoft.com/office/officeart/2008/layout/LinedList"/>
    <dgm:cxn modelId="{CE4C6460-E98F-473A-A4DF-E7BC2328A2FA}" type="presParOf" srcId="{9924AA1E-18A1-4E6B-9492-FAA588B8A025}" destId="{5C14E7BF-5A5E-4EBC-AEC6-A0A43302711A}" srcOrd="12" destOrd="0" presId="urn:microsoft.com/office/officeart/2008/layout/LinedList"/>
    <dgm:cxn modelId="{4DDEC73F-AB65-4C24-80BF-F212EA5BBF25}" type="presParOf" srcId="{9924AA1E-18A1-4E6B-9492-FAA588B8A025}" destId="{FBB7B2A5-4DA7-498B-899B-A874B7D0D770}" srcOrd="13" destOrd="0" presId="urn:microsoft.com/office/officeart/2008/layout/LinedList"/>
    <dgm:cxn modelId="{0B4119FD-87A1-417C-AEF6-665303BEB850}" type="presParOf" srcId="{FBB7B2A5-4DA7-498B-899B-A874B7D0D770}" destId="{3C2532BA-846D-4CAF-BC9C-CD5D6B1598A5}" srcOrd="0" destOrd="0" presId="urn:microsoft.com/office/officeart/2008/layout/LinedList"/>
    <dgm:cxn modelId="{F89C11A2-6A43-42D1-B22E-F25AC8E27501}" type="presParOf" srcId="{FBB7B2A5-4DA7-498B-899B-A874B7D0D770}" destId="{BC895A82-9BC6-4246-8085-1ECF9DB85105}" srcOrd="1" destOrd="0" presId="urn:microsoft.com/office/officeart/2008/layout/LinedList"/>
    <dgm:cxn modelId="{23AD4FA3-A05E-47AD-A268-2C873460CCD4}" type="presParOf" srcId="{FBB7B2A5-4DA7-498B-899B-A874B7D0D770}" destId="{69EE0646-E386-45A2-A20B-E98115799825}" srcOrd="2" destOrd="0" presId="urn:microsoft.com/office/officeart/2008/layout/LinedList"/>
    <dgm:cxn modelId="{FA5BB391-EDA9-4E13-AD19-2C576EB597D0}" type="presParOf" srcId="{69EE0646-E386-45A2-A20B-E98115799825}" destId="{476517C7-4E30-4DAC-9536-893DC8641581}" srcOrd="0" destOrd="0" presId="urn:microsoft.com/office/officeart/2008/layout/LinedList"/>
    <dgm:cxn modelId="{C5301DA8-9DE2-4063-8C70-657BAC911892}" type="presParOf" srcId="{476517C7-4E30-4DAC-9536-893DC8641581}" destId="{7FB63BBA-F0B8-4B37-929F-40AEE767C715}" srcOrd="0" destOrd="0" presId="urn:microsoft.com/office/officeart/2008/layout/LinedList"/>
    <dgm:cxn modelId="{AC31E29C-AF98-4431-A0C1-D80C62875E2E}" type="presParOf" srcId="{476517C7-4E30-4DAC-9536-893DC8641581}" destId="{48C9796F-4DE9-44A5-AB75-B4457E232018}" srcOrd="1" destOrd="0" presId="urn:microsoft.com/office/officeart/2008/layout/LinedList"/>
    <dgm:cxn modelId="{FC37740E-649D-4DD6-8FE6-2768F79596D6}" type="presParOf" srcId="{476517C7-4E30-4DAC-9536-893DC8641581}" destId="{4D0B386E-911A-4073-8E22-915FA4438B5A}" srcOrd="2" destOrd="0" presId="urn:microsoft.com/office/officeart/2008/layout/LinedList"/>
    <dgm:cxn modelId="{99A785E6-C83C-47EE-B10B-25B7A27B8B9A}" type="presParOf" srcId="{69EE0646-E386-45A2-A20B-E98115799825}" destId="{8DCE1C30-A074-4B0D-BCEF-2812F83D52E5}" srcOrd="1" destOrd="0" presId="urn:microsoft.com/office/officeart/2008/layout/LinedList"/>
    <dgm:cxn modelId="{22F84731-9E29-4861-BCD3-FDA616A9B8A4}" type="presParOf" srcId="{69EE0646-E386-45A2-A20B-E98115799825}" destId="{632F0C2F-8790-4562-8272-C4A3B9881996}" srcOrd="2" destOrd="0" presId="urn:microsoft.com/office/officeart/2008/layout/LinedList"/>
    <dgm:cxn modelId="{86AE8F22-5831-434E-9069-399A2EB84E08}" type="presParOf" srcId="{632F0C2F-8790-4562-8272-C4A3B9881996}" destId="{1053351C-4BB0-4438-906F-84F455947631}" srcOrd="0" destOrd="0" presId="urn:microsoft.com/office/officeart/2008/layout/LinedList"/>
    <dgm:cxn modelId="{5F52A024-D765-4A23-8232-3DD30DB28CBF}" type="presParOf" srcId="{632F0C2F-8790-4562-8272-C4A3B9881996}" destId="{718FBD1C-9B6A-44F9-B5E1-8D2116A6A050}" srcOrd="1" destOrd="0" presId="urn:microsoft.com/office/officeart/2008/layout/LinedList"/>
    <dgm:cxn modelId="{DD3ED4AA-ADAF-4B2D-BE76-7D5EEED758A4}" type="presParOf" srcId="{632F0C2F-8790-4562-8272-C4A3B9881996}" destId="{731E0B67-3D69-416D-8240-3DBC7851C729}" srcOrd="2" destOrd="0" presId="urn:microsoft.com/office/officeart/2008/layout/LinedList"/>
    <dgm:cxn modelId="{BD883B0A-7823-4481-8979-C53E35C4CD47}" type="presParOf" srcId="{69EE0646-E386-45A2-A20B-E98115799825}" destId="{844D1809-B070-4CDE-A671-3834C38AB557}" srcOrd="3" destOrd="0" presId="urn:microsoft.com/office/officeart/2008/layout/LinedList"/>
    <dgm:cxn modelId="{6711597F-0267-4586-A828-C12C3566A658}" type="presParOf" srcId="{69EE0646-E386-45A2-A20B-E98115799825}" destId="{89660F24-0CAE-4D83-84AF-D5C4ACA6AFD3}" srcOrd="4" destOrd="0" presId="urn:microsoft.com/office/officeart/2008/layout/LinedList"/>
    <dgm:cxn modelId="{81D69019-057E-4EB0-83D1-95261E5FC3C7}" type="presParOf" srcId="{89660F24-0CAE-4D83-84AF-D5C4ACA6AFD3}" destId="{E0DD8087-8EB4-4461-BBD4-1112DD8639E7}" srcOrd="0" destOrd="0" presId="urn:microsoft.com/office/officeart/2008/layout/LinedList"/>
    <dgm:cxn modelId="{29C93835-2A2C-49CB-A853-D54DD8B27F7A}" type="presParOf" srcId="{89660F24-0CAE-4D83-84AF-D5C4ACA6AFD3}" destId="{7FB90715-9D39-4476-A0AE-FF996C99C755}" srcOrd="1" destOrd="0" presId="urn:microsoft.com/office/officeart/2008/layout/LinedList"/>
    <dgm:cxn modelId="{C594037A-4E4B-4BD5-ADB2-0A5F0E6DCF15}" type="presParOf" srcId="{89660F24-0CAE-4D83-84AF-D5C4ACA6AFD3}" destId="{042B10B5-D690-40CE-916F-4EFDD30CB853}" srcOrd="2" destOrd="0" presId="urn:microsoft.com/office/officeart/2008/layout/LinedList"/>
    <dgm:cxn modelId="{DF6DFA90-1BED-4E84-9DA4-4710AD562388}" type="presParOf" srcId="{9924AA1E-18A1-4E6B-9492-FAA588B8A025}" destId="{0682D773-FF43-4E3A-A54A-BA2C9B2EF8B0}" srcOrd="14" destOrd="0" presId="urn:microsoft.com/office/officeart/2008/layout/LinedList"/>
    <dgm:cxn modelId="{E3EA1603-AB76-42D3-B96C-3C07C76483E9}" type="presParOf" srcId="{9924AA1E-18A1-4E6B-9492-FAA588B8A025}" destId="{9AEF1A67-99C2-44EF-8C50-D386B1F5327A}" srcOrd="15" destOrd="0" presId="urn:microsoft.com/office/officeart/2008/layout/Lin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FB09C4-B012-45D9-8804-39B6CB6FC032}">
      <dsp:nvSpPr>
        <dsp:cNvPr id="0" name=""/>
        <dsp:cNvSpPr/>
      </dsp:nvSpPr>
      <dsp:spPr>
        <a:xfrm>
          <a:off x="0" y="2666"/>
          <a:ext cx="9143999" cy="0"/>
        </a:xfrm>
        <a:prstGeom prst="lin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A853883E-CEF1-41DF-8036-78492BF3F999}">
      <dsp:nvSpPr>
        <dsp:cNvPr id="0" name=""/>
        <dsp:cNvSpPr/>
      </dsp:nvSpPr>
      <dsp:spPr>
        <a:xfrm>
          <a:off x="0" y="2666"/>
          <a:ext cx="437650" cy="5454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endParaRPr lang="en-US" sz="2800" kern="1200" dirty="0"/>
        </a:p>
      </dsp:txBody>
      <dsp:txXfrm>
        <a:off x="0" y="2666"/>
        <a:ext cx="437650" cy="5454942"/>
      </dsp:txXfrm>
    </dsp:sp>
    <dsp:sp modelId="{B78B44DA-6D14-4D59-B53F-543119CF6AD7}">
      <dsp:nvSpPr>
        <dsp:cNvPr id="0" name=""/>
        <dsp:cNvSpPr/>
      </dsp:nvSpPr>
      <dsp:spPr>
        <a:xfrm>
          <a:off x="574810" y="54072"/>
          <a:ext cx="3520439" cy="1028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kern="1200" dirty="0"/>
            <a:t>Water Treatment</a:t>
          </a:r>
        </a:p>
      </dsp:txBody>
      <dsp:txXfrm>
        <a:off x="574810" y="54072"/>
        <a:ext cx="3520439" cy="1028128"/>
      </dsp:txXfrm>
    </dsp:sp>
    <dsp:sp modelId="{59A49519-94E2-4DEC-B912-346282EB4097}">
      <dsp:nvSpPr>
        <dsp:cNvPr id="0" name=""/>
        <dsp:cNvSpPr/>
      </dsp:nvSpPr>
      <dsp:spPr>
        <a:xfrm>
          <a:off x="4232409" y="54072"/>
          <a:ext cx="3520439" cy="1028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t>Active water treatment</a:t>
          </a:r>
        </a:p>
        <a:p>
          <a:pPr marL="0" lvl="0" indent="0" algn="l" defTabSz="889000" rtl="0">
            <a:lnSpc>
              <a:spcPct val="90000"/>
            </a:lnSpc>
            <a:spcBef>
              <a:spcPct val="0"/>
            </a:spcBef>
            <a:spcAft>
              <a:spcPct val="35000"/>
            </a:spcAft>
            <a:buNone/>
          </a:pPr>
          <a:r>
            <a:rPr lang="en-US" sz="2000" kern="1200" dirty="0"/>
            <a:t>Liability management</a:t>
          </a:r>
        </a:p>
      </dsp:txBody>
      <dsp:txXfrm>
        <a:off x="4232409" y="54072"/>
        <a:ext cx="3520439" cy="1028128"/>
      </dsp:txXfrm>
    </dsp:sp>
    <dsp:sp modelId="{680DB85C-1F33-4D86-A268-D1C82E52AB01}">
      <dsp:nvSpPr>
        <dsp:cNvPr id="0" name=""/>
        <dsp:cNvSpPr/>
      </dsp:nvSpPr>
      <dsp:spPr>
        <a:xfrm>
          <a:off x="497122" y="943965"/>
          <a:ext cx="7315199" cy="0"/>
        </a:xfrm>
        <a:prstGeom prst="line">
          <a:avLst/>
        </a:prstGeom>
        <a:gradFill rotWithShape="0">
          <a:gsLst>
            <a:gs pos="0">
              <a:schemeClr val="dk1">
                <a:hueOff val="0"/>
                <a:satOff val="0"/>
                <a:lumOff val="0"/>
                <a:alphaOff val="0"/>
                <a:tint val="50000"/>
                <a:satMod val="300000"/>
              </a:schemeClr>
            </a:gs>
            <a:gs pos="35000">
              <a:schemeClr val="dk1">
                <a:hueOff val="0"/>
                <a:satOff val="0"/>
                <a:lumOff val="0"/>
                <a:alphaOff val="0"/>
                <a:tint val="37000"/>
                <a:satMod val="300000"/>
              </a:schemeClr>
            </a:gs>
            <a:gs pos="100000">
              <a:schemeClr val="dk1">
                <a:hueOff val="0"/>
                <a:satOff val="0"/>
                <a:lumOff val="0"/>
                <a:alphaOff val="0"/>
                <a:tint val="15000"/>
                <a:satMod val="350000"/>
              </a:schemeClr>
            </a:gs>
          </a:gsLst>
          <a:lin ang="16200000" scaled="1"/>
        </a:gradFill>
        <a:ln w="9525" cap="flat" cmpd="sng" algn="ctr">
          <a:solidFill>
            <a:schemeClr val="dk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dsp:style>
    </dsp:sp>
    <dsp:sp modelId="{9394287D-0FA0-4CF5-B39C-167997E0B24A}">
      <dsp:nvSpPr>
        <dsp:cNvPr id="0" name=""/>
        <dsp:cNvSpPr/>
      </dsp:nvSpPr>
      <dsp:spPr>
        <a:xfrm>
          <a:off x="592842" y="954847"/>
          <a:ext cx="3520439" cy="1028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kern="1200" dirty="0"/>
            <a:t>Source Control</a:t>
          </a:r>
        </a:p>
      </dsp:txBody>
      <dsp:txXfrm>
        <a:off x="592842" y="954847"/>
        <a:ext cx="3520439" cy="1028128"/>
      </dsp:txXfrm>
    </dsp:sp>
    <dsp:sp modelId="{CE2DCB31-3585-4F2B-891B-9F58D4C4EDDC}">
      <dsp:nvSpPr>
        <dsp:cNvPr id="0" name=""/>
        <dsp:cNvSpPr/>
      </dsp:nvSpPr>
      <dsp:spPr>
        <a:xfrm>
          <a:off x="4222306" y="945439"/>
          <a:ext cx="3520439" cy="1028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t>Liability prevention</a:t>
          </a:r>
        </a:p>
      </dsp:txBody>
      <dsp:txXfrm>
        <a:off x="4222306" y="945439"/>
        <a:ext cx="3520439" cy="1028128"/>
      </dsp:txXfrm>
    </dsp:sp>
    <dsp:sp modelId="{DA04051F-2832-49AE-B79A-04B0AB132C85}">
      <dsp:nvSpPr>
        <dsp:cNvPr id="0" name=""/>
        <dsp:cNvSpPr/>
      </dsp:nvSpPr>
      <dsp:spPr>
        <a:xfrm>
          <a:off x="497122" y="1768740"/>
          <a:ext cx="7315199" cy="0"/>
        </a:xfrm>
        <a:prstGeom prst="line">
          <a:avLst/>
        </a:prstGeom>
        <a:gradFill rotWithShape="0">
          <a:gsLst>
            <a:gs pos="0">
              <a:schemeClr val="dk1">
                <a:hueOff val="0"/>
                <a:satOff val="0"/>
                <a:lumOff val="0"/>
                <a:alphaOff val="0"/>
                <a:tint val="50000"/>
                <a:satMod val="300000"/>
              </a:schemeClr>
            </a:gs>
            <a:gs pos="35000">
              <a:schemeClr val="dk1">
                <a:hueOff val="0"/>
                <a:satOff val="0"/>
                <a:lumOff val="0"/>
                <a:alphaOff val="0"/>
                <a:tint val="37000"/>
                <a:satMod val="300000"/>
              </a:schemeClr>
            </a:gs>
            <a:gs pos="100000">
              <a:schemeClr val="dk1">
                <a:hueOff val="0"/>
                <a:satOff val="0"/>
                <a:lumOff val="0"/>
                <a:alphaOff val="0"/>
                <a:tint val="15000"/>
                <a:satMod val="350000"/>
              </a:schemeClr>
            </a:gs>
          </a:gsLst>
          <a:lin ang="16200000" scaled="1"/>
        </a:gradFill>
        <a:ln w="9525" cap="flat" cmpd="sng" algn="ctr">
          <a:solidFill>
            <a:schemeClr val="dk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dsp:style>
    </dsp:sp>
    <dsp:sp modelId="{BEBF3428-BDEE-4CEA-B8E6-9B9B85C89EE7}">
      <dsp:nvSpPr>
        <dsp:cNvPr id="0" name=""/>
        <dsp:cNvSpPr/>
      </dsp:nvSpPr>
      <dsp:spPr>
        <a:xfrm>
          <a:off x="610837" y="1761527"/>
          <a:ext cx="3520439" cy="1028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kern="1200" dirty="0"/>
            <a:t>Migration Control</a:t>
          </a:r>
        </a:p>
      </dsp:txBody>
      <dsp:txXfrm>
        <a:off x="610837" y="1761527"/>
        <a:ext cx="3520439" cy="1028128"/>
      </dsp:txXfrm>
    </dsp:sp>
    <dsp:sp modelId="{AC0DE078-E06D-4FBE-89EA-3346D7BFD0C0}">
      <dsp:nvSpPr>
        <dsp:cNvPr id="0" name=""/>
        <dsp:cNvSpPr/>
      </dsp:nvSpPr>
      <dsp:spPr>
        <a:xfrm>
          <a:off x="4222306" y="1761527"/>
          <a:ext cx="3520439" cy="514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t>Liability management</a:t>
          </a:r>
        </a:p>
      </dsp:txBody>
      <dsp:txXfrm>
        <a:off x="4222306" y="1761527"/>
        <a:ext cx="3520439" cy="514064"/>
      </dsp:txXfrm>
    </dsp:sp>
    <dsp:sp modelId="{6FC49B10-390C-4483-8C63-41DF807C03D4}">
      <dsp:nvSpPr>
        <dsp:cNvPr id="0" name=""/>
        <dsp:cNvSpPr/>
      </dsp:nvSpPr>
      <dsp:spPr>
        <a:xfrm>
          <a:off x="4104262" y="2332046"/>
          <a:ext cx="3520439" cy="0"/>
        </a:xfrm>
        <a:prstGeom prst="line">
          <a:avLst/>
        </a:prstGeom>
        <a:gradFill rotWithShape="0">
          <a:gsLst>
            <a:gs pos="0">
              <a:schemeClr val="dk1">
                <a:hueOff val="0"/>
                <a:satOff val="0"/>
                <a:lumOff val="0"/>
                <a:alphaOff val="0"/>
                <a:tint val="50000"/>
                <a:satMod val="300000"/>
              </a:schemeClr>
            </a:gs>
            <a:gs pos="35000">
              <a:schemeClr val="dk1">
                <a:hueOff val="0"/>
                <a:satOff val="0"/>
                <a:lumOff val="0"/>
                <a:alphaOff val="0"/>
                <a:tint val="37000"/>
                <a:satMod val="300000"/>
              </a:schemeClr>
            </a:gs>
            <a:gs pos="100000">
              <a:schemeClr val="dk1">
                <a:hueOff val="0"/>
                <a:satOff val="0"/>
                <a:lumOff val="0"/>
                <a:alphaOff val="0"/>
                <a:tint val="15000"/>
                <a:satMod val="350000"/>
              </a:schemeClr>
            </a:gs>
          </a:gsLst>
          <a:lin ang="16200000" scaled="1"/>
        </a:gradFill>
        <a:ln w="9525" cap="flat" cmpd="sng" algn="ctr">
          <a:solidFill>
            <a:schemeClr val="dk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dsp:style>
    </dsp:sp>
    <dsp:sp modelId="{5B66D44C-A8D0-43F2-81CF-AA4970DB4414}">
      <dsp:nvSpPr>
        <dsp:cNvPr id="0" name=""/>
        <dsp:cNvSpPr/>
      </dsp:nvSpPr>
      <dsp:spPr>
        <a:xfrm>
          <a:off x="4222306" y="2501399"/>
          <a:ext cx="3520439" cy="514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b="1" i="1" kern="1200" dirty="0"/>
            <a:t>Passive Bioremediation</a:t>
          </a:r>
        </a:p>
      </dsp:txBody>
      <dsp:txXfrm>
        <a:off x="4222306" y="2501399"/>
        <a:ext cx="3520439" cy="514064"/>
      </dsp:txXfrm>
    </dsp:sp>
    <dsp:sp modelId="{7CEE7D1D-7211-4D88-833E-046B4207D4F5}">
      <dsp:nvSpPr>
        <dsp:cNvPr id="0" name=""/>
        <dsp:cNvSpPr/>
      </dsp:nvSpPr>
      <dsp:spPr>
        <a:xfrm>
          <a:off x="497122" y="3058887"/>
          <a:ext cx="7315199" cy="0"/>
        </a:xfrm>
        <a:prstGeom prst="line">
          <a:avLst/>
        </a:prstGeom>
        <a:gradFill rotWithShape="0">
          <a:gsLst>
            <a:gs pos="0">
              <a:schemeClr val="dk1">
                <a:hueOff val="0"/>
                <a:satOff val="0"/>
                <a:lumOff val="0"/>
                <a:alphaOff val="0"/>
                <a:tint val="50000"/>
                <a:satMod val="300000"/>
              </a:schemeClr>
            </a:gs>
            <a:gs pos="35000">
              <a:schemeClr val="dk1">
                <a:hueOff val="0"/>
                <a:satOff val="0"/>
                <a:lumOff val="0"/>
                <a:alphaOff val="0"/>
                <a:tint val="37000"/>
                <a:satMod val="300000"/>
              </a:schemeClr>
            </a:gs>
            <a:gs pos="100000">
              <a:schemeClr val="dk1">
                <a:hueOff val="0"/>
                <a:satOff val="0"/>
                <a:lumOff val="0"/>
                <a:alphaOff val="0"/>
                <a:tint val="15000"/>
                <a:satMod val="350000"/>
              </a:schemeClr>
            </a:gs>
          </a:gsLst>
          <a:lin ang="16200000" scaled="1"/>
        </a:gradFill>
        <a:ln w="9525" cap="flat" cmpd="sng" algn="ctr">
          <a:solidFill>
            <a:schemeClr val="dk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dsp:style>
    </dsp:sp>
    <dsp:sp modelId="{5A05CBC9-C601-4C39-BA9F-9F882CFF6455}">
      <dsp:nvSpPr>
        <dsp:cNvPr id="0" name=""/>
        <dsp:cNvSpPr/>
      </dsp:nvSpPr>
      <dsp:spPr>
        <a:xfrm>
          <a:off x="601839" y="3066870"/>
          <a:ext cx="3520439" cy="1028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kern="1200" dirty="0"/>
            <a:t>Residual Resources</a:t>
          </a:r>
        </a:p>
      </dsp:txBody>
      <dsp:txXfrm>
        <a:off x="601839" y="3066870"/>
        <a:ext cx="3520439" cy="1028128"/>
      </dsp:txXfrm>
    </dsp:sp>
    <dsp:sp modelId="{276893F1-D29A-43B1-81BE-D02F3144F08D}">
      <dsp:nvSpPr>
        <dsp:cNvPr id="0" name=""/>
        <dsp:cNvSpPr/>
      </dsp:nvSpPr>
      <dsp:spPr>
        <a:xfrm>
          <a:off x="4222306" y="3048055"/>
          <a:ext cx="3520439" cy="1028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t>Monetizing residual assets</a:t>
          </a:r>
        </a:p>
        <a:p>
          <a:pPr marL="0" lvl="0" indent="0" algn="l" defTabSz="889000" rtl="0">
            <a:lnSpc>
              <a:spcPct val="90000"/>
            </a:lnSpc>
            <a:spcBef>
              <a:spcPct val="0"/>
            </a:spcBef>
            <a:spcAft>
              <a:spcPct val="35000"/>
            </a:spcAft>
            <a:buNone/>
          </a:pPr>
          <a:r>
            <a:rPr lang="en-US" sz="2000" kern="1200" dirty="0"/>
            <a:t>Generating offset costs</a:t>
          </a:r>
        </a:p>
      </dsp:txBody>
      <dsp:txXfrm>
        <a:off x="4222306" y="3048055"/>
        <a:ext cx="3520439" cy="1028128"/>
      </dsp:txXfrm>
    </dsp:sp>
    <dsp:sp modelId="{91D5CA67-6948-474E-AAA4-CEA8D4D3F62A}">
      <dsp:nvSpPr>
        <dsp:cNvPr id="0" name=""/>
        <dsp:cNvSpPr/>
      </dsp:nvSpPr>
      <dsp:spPr>
        <a:xfrm>
          <a:off x="497122" y="3864989"/>
          <a:ext cx="7315199" cy="0"/>
        </a:xfrm>
        <a:prstGeom prst="line">
          <a:avLst/>
        </a:prstGeom>
        <a:gradFill rotWithShape="0">
          <a:gsLst>
            <a:gs pos="0">
              <a:schemeClr val="dk1">
                <a:hueOff val="0"/>
                <a:satOff val="0"/>
                <a:lumOff val="0"/>
                <a:alphaOff val="0"/>
                <a:tint val="50000"/>
                <a:satMod val="300000"/>
              </a:schemeClr>
            </a:gs>
            <a:gs pos="35000">
              <a:schemeClr val="dk1">
                <a:hueOff val="0"/>
                <a:satOff val="0"/>
                <a:lumOff val="0"/>
                <a:alphaOff val="0"/>
                <a:tint val="37000"/>
                <a:satMod val="300000"/>
              </a:schemeClr>
            </a:gs>
            <a:gs pos="100000">
              <a:schemeClr val="dk1">
                <a:hueOff val="0"/>
                <a:satOff val="0"/>
                <a:lumOff val="0"/>
                <a:alphaOff val="0"/>
                <a:tint val="15000"/>
                <a:satMod val="350000"/>
              </a:schemeClr>
            </a:gs>
          </a:gsLst>
          <a:lin ang="16200000" scaled="1"/>
        </a:gradFill>
        <a:ln w="9525" cap="flat" cmpd="sng" algn="ctr">
          <a:solidFill>
            <a:schemeClr val="dk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dsp:style>
    </dsp:sp>
    <dsp:sp modelId="{BC895A82-9BC6-4246-8085-1ECF9DB85105}">
      <dsp:nvSpPr>
        <dsp:cNvPr id="0" name=""/>
        <dsp:cNvSpPr/>
      </dsp:nvSpPr>
      <dsp:spPr>
        <a:xfrm>
          <a:off x="630191" y="3845595"/>
          <a:ext cx="3520439" cy="1028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kern="1200" dirty="0"/>
            <a:t>Life Cycles Analysis</a:t>
          </a:r>
        </a:p>
      </dsp:txBody>
      <dsp:txXfrm>
        <a:off x="630191" y="3845595"/>
        <a:ext cx="3520439" cy="1028128"/>
      </dsp:txXfrm>
    </dsp:sp>
    <dsp:sp modelId="{48C9796F-4DE9-44A5-AB75-B4457E232018}">
      <dsp:nvSpPr>
        <dsp:cNvPr id="0" name=""/>
        <dsp:cNvSpPr/>
      </dsp:nvSpPr>
      <dsp:spPr>
        <a:xfrm>
          <a:off x="4213293" y="3892371"/>
          <a:ext cx="4302786" cy="342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t>Implement advances in technology</a:t>
          </a:r>
        </a:p>
      </dsp:txBody>
      <dsp:txXfrm>
        <a:off x="4213293" y="3892371"/>
        <a:ext cx="4302786" cy="342374"/>
      </dsp:txXfrm>
    </dsp:sp>
    <dsp:sp modelId="{8DCE1C30-A074-4B0D-BCEF-2812F83D52E5}">
      <dsp:nvSpPr>
        <dsp:cNvPr id="0" name=""/>
        <dsp:cNvSpPr/>
      </dsp:nvSpPr>
      <dsp:spPr>
        <a:xfrm>
          <a:off x="4113767" y="4312911"/>
          <a:ext cx="3520439" cy="0"/>
        </a:xfrm>
        <a:prstGeom prst="line">
          <a:avLst/>
        </a:prstGeom>
        <a:gradFill rotWithShape="0">
          <a:gsLst>
            <a:gs pos="0">
              <a:schemeClr val="dk1">
                <a:hueOff val="0"/>
                <a:satOff val="0"/>
                <a:lumOff val="0"/>
                <a:alphaOff val="0"/>
                <a:tint val="50000"/>
                <a:satMod val="300000"/>
              </a:schemeClr>
            </a:gs>
            <a:gs pos="35000">
              <a:schemeClr val="dk1">
                <a:hueOff val="0"/>
                <a:satOff val="0"/>
                <a:lumOff val="0"/>
                <a:alphaOff val="0"/>
                <a:tint val="37000"/>
                <a:satMod val="300000"/>
              </a:schemeClr>
            </a:gs>
            <a:gs pos="100000">
              <a:schemeClr val="dk1">
                <a:hueOff val="0"/>
                <a:satOff val="0"/>
                <a:lumOff val="0"/>
                <a:alphaOff val="0"/>
                <a:tint val="15000"/>
                <a:satMod val="350000"/>
              </a:schemeClr>
            </a:gs>
          </a:gsLst>
          <a:lin ang="16200000" scaled="1"/>
        </a:gradFill>
        <a:ln w="9525" cap="flat" cmpd="sng" algn="ctr">
          <a:solidFill>
            <a:schemeClr val="dk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dsp:style>
    </dsp:sp>
    <dsp:sp modelId="{718FBD1C-9B6A-44F9-B5E1-8D2116A6A050}">
      <dsp:nvSpPr>
        <dsp:cNvPr id="0" name=""/>
        <dsp:cNvSpPr/>
      </dsp:nvSpPr>
      <dsp:spPr>
        <a:xfrm>
          <a:off x="4193614" y="4347655"/>
          <a:ext cx="4563510" cy="342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t>Minimize and manage future liabilities </a:t>
          </a:r>
        </a:p>
      </dsp:txBody>
      <dsp:txXfrm>
        <a:off x="4193614" y="4347655"/>
        <a:ext cx="4563510" cy="342374"/>
      </dsp:txXfrm>
    </dsp:sp>
    <dsp:sp modelId="{844D1809-B070-4CDE-A671-3834C38AB557}">
      <dsp:nvSpPr>
        <dsp:cNvPr id="0" name=""/>
        <dsp:cNvSpPr/>
      </dsp:nvSpPr>
      <dsp:spPr>
        <a:xfrm>
          <a:off x="4095425" y="4755885"/>
          <a:ext cx="3520439" cy="0"/>
        </a:xfrm>
        <a:prstGeom prst="line">
          <a:avLst/>
        </a:prstGeom>
        <a:gradFill rotWithShape="0">
          <a:gsLst>
            <a:gs pos="0">
              <a:schemeClr val="dk1">
                <a:hueOff val="0"/>
                <a:satOff val="0"/>
                <a:lumOff val="0"/>
                <a:alphaOff val="0"/>
                <a:tint val="50000"/>
                <a:satMod val="300000"/>
              </a:schemeClr>
            </a:gs>
            <a:gs pos="35000">
              <a:schemeClr val="dk1">
                <a:hueOff val="0"/>
                <a:satOff val="0"/>
                <a:lumOff val="0"/>
                <a:alphaOff val="0"/>
                <a:tint val="37000"/>
                <a:satMod val="300000"/>
              </a:schemeClr>
            </a:gs>
            <a:gs pos="100000">
              <a:schemeClr val="dk1">
                <a:hueOff val="0"/>
                <a:satOff val="0"/>
                <a:lumOff val="0"/>
                <a:alphaOff val="0"/>
                <a:tint val="15000"/>
                <a:satMod val="350000"/>
              </a:schemeClr>
            </a:gs>
          </a:gsLst>
          <a:lin ang="16200000" scaled="1"/>
        </a:gradFill>
        <a:ln w="9525" cap="flat" cmpd="sng" algn="ctr">
          <a:solidFill>
            <a:schemeClr val="dk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dsp:style>
    </dsp:sp>
    <dsp:sp modelId="{7FB90715-9D39-4476-A0AE-FF996C99C755}">
      <dsp:nvSpPr>
        <dsp:cNvPr id="0" name=""/>
        <dsp:cNvSpPr/>
      </dsp:nvSpPr>
      <dsp:spPr>
        <a:xfrm>
          <a:off x="4213293" y="4746477"/>
          <a:ext cx="4572135" cy="342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t>Develop sustainable practices</a:t>
          </a:r>
        </a:p>
      </dsp:txBody>
      <dsp:txXfrm>
        <a:off x="4213293" y="4746477"/>
        <a:ext cx="4572135" cy="342374"/>
      </dsp:txXfrm>
    </dsp:sp>
    <dsp:sp modelId="{0682D773-FF43-4E3A-A54A-BA2C9B2EF8B0}">
      <dsp:nvSpPr>
        <dsp:cNvPr id="0" name=""/>
        <dsp:cNvSpPr/>
      </dsp:nvSpPr>
      <dsp:spPr>
        <a:xfrm>
          <a:off x="437650" y="5400342"/>
          <a:ext cx="7315199" cy="0"/>
        </a:xfrm>
        <a:prstGeom prst="line">
          <a:avLst/>
        </a:prstGeom>
        <a:gradFill rotWithShape="0">
          <a:gsLst>
            <a:gs pos="0">
              <a:schemeClr val="dk1">
                <a:hueOff val="0"/>
                <a:satOff val="0"/>
                <a:lumOff val="0"/>
                <a:alphaOff val="0"/>
                <a:tint val="50000"/>
                <a:satMod val="300000"/>
              </a:schemeClr>
            </a:gs>
            <a:gs pos="35000">
              <a:schemeClr val="dk1">
                <a:hueOff val="0"/>
                <a:satOff val="0"/>
                <a:lumOff val="0"/>
                <a:alphaOff val="0"/>
                <a:tint val="37000"/>
                <a:satMod val="300000"/>
              </a:schemeClr>
            </a:gs>
            <a:gs pos="100000">
              <a:schemeClr val="dk1">
                <a:hueOff val="0"/>
                <a:satOff val="0"/>
                <a:lumOff val="0"/>
                <a:alphaOff val="0"/>
                <a:tint val="15000"/>
                <a:satMod val="350000"/>
              </a:schemeClr>
            </a:gs>
          </a:gsLst>
          <a:lin ang="16200000" scaled="1"/>
        </a:gradFill>
        <a:ln w="9525" cap="flat" cmpd="sng" algn="ctr">
          <a:solidFill>
            <a:schemeClr val="dk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6"/>
            <a:ext cx="3042969" cy="464813"/>
          </a:xfrm>
          <a:prstGeom prst="rect">
            <a:avLst/>
          </a:prstGeom>
          <a:noFill/>
          <a:ln w="9525">
            <a:noFill/>
            <a:miter lim="800000"/>
            <a:headEnd/>
            <a:tailEnd/>
          </a:ln>
          <a:effectLst/>
        </p:spPr>
        <p:txBody>
          <a:bodyPr vert="horz" wrap="square" lIns="92289" tIns="46147" rIns="92289" bIns="46147" numCol="1" anchor="t" anchorCtr="0" compatLnSpc="1">
            <a:prstTxWarp prst="textNoShape">
              <a:avLst/>
            </a:prstTxWarp>
          </a:bodyPr>
          <a:lstStyle>
            <a:lvl1pPr>
              <a:defRPr sz="900"/>
            </a:lvl1pPr>
          </a:lstStyle>
          <a:p>
            <a:pPr>
              <a:defRPr/>
            </a:pPr>
            <a:endParaRPr lang="en-US" dirty="0"/>
          </a:p>
        </p:txBody>
      </p:sp>
      <p:sp>
        <p:nvSpPr>
          <p:cNvPr id="9219" name="Rectangle 3"/>
          <p:cNvSpPr>
            <a:spLocks noGrp="1" noChangeArrowheads="1"/>
          </p:cNvSpPr>
          <p:nvPr>
            <p:ph type="dt" sz="quarter" idx="1"/>
          </p:nvPr>
        </p:nvSpPr>
        <p:spPr bwMode="auto">
          <a:xfrm>
            <a:off x="3978539" y="6"/>
            <a:ext cx="3042968" cy="464813"/>
          </a:xfrm>
          <a:prstGeom prst="rect">
            <a:avLst/>
          </a:prstGeom>
          <a:noFill/>
          <a:ln w="9525">
            <a:noFill/>
            <a:miter lim="800000"/>
            <a:headEnd/>
            <a:tailEnd/>
          </a:ln>
          <a:effectLst/>
        </p:spPr>
        <p:txBody>
          <a:bodyPr vert="horz" wrap="square" lIns="92289" tIns="46147" rIns="92289" bIns="46147" numCol="1" anchor="t" anchorCtr="0" compatLnSpc="1">
            <a:prstTxWarp prst="textNoShape">
              <a:avLst/>
            </a:prstTxWarp>
          </a:bodyPr>
          <a:lstStyle>
            <a:lvl1pPr algn="r">
              <a:defRPr sz="900"/>
            </a:lvl1pPr>
          </a:lstStyle>
          <a:p>
            <a:pPr>
              <a:defRPr/>
            </a:pPr>
            <a:endParaRPr lang="en-US" dirty="0"/>
          </a:p>
        </p:txBody>
      </p:sp>
      <p:sp>
        <p:nvSpPr>
          <p:cNvPr id="9220" name="Rectangle 4"/>
          <p:cNvSpPr>
            <a:spLocks noGrp="1" noChangeArrowheads="1"/>
          </p:cNvSpPr>
          <p:nvPr>
            <p:ph type="ftr" sz="quarter" idx="2"/>
          </p:nvPr>
        </p:nvSpPr>
        <p:spPr bwMode="auto">
          <a:xfrm>
            <a:off x="0" y="8842690"/>
            <a:ext cx="3042969" cy="464813"/>
          </a:xfrm>
          <a:prstGeom prst="rect">
            <a:avLst/>
          </a:prstGeom>
          <a:noFill/>
          <a:ln w="9525">
            <a:noFill/>
            <a:miter lim="800000"/>
            <a:headEnd/>
            <a:tailEnd/>
          </a:ln>
          <a:effectLst/>
        </p:spPr>
        <p:txBody>
          <a:bodyPr vert="horz" wrap="square" lIns="92289" tIns="46147" rIns="92289" bIns="46147" numCol="1" anchor="b" anchorCtr="0" compatLnSpc="1">
            <a:prstTxWarp prst="textNoShape">
              <a:avLst/>
            </a:prstTxWarp>
          </a:bodyPr>
          <a:lstStyle>
            <a:lvl1pPr>
              <a:defRPr sz="900"/>
            </a:lvl1pPr>
          </a:lstStyle>
          <a:p>
            <a:pPr>
              <a:defRPr/>
            </a:pPr>
            <a:endParaRPr lang="en-US" dirty="0"/>
          </a:p>
        </p:txBody>
      </p:sp>
      <p:sp>
        <p:nvSpPr>
          <p:cNvPr id="9221" name="Rectangle 5"/>
          <p:cNvSpPr>
            <a:spLocks noGrp="1" noChangeArrowheads="1"/>
          </p:cNvSpPr>
          <p:nvPr>
            <p:ph type="sldNum" sz="quarter" idx="3"/>
          </p:nvPr>
        </p:nvSpPr>
        <p:spPr bwMode="auto">
          <a:xfrm>
            <a:off x="3978539" y="8842690"/>
            <a:ext cx="3042968" cy="464813"/>
          </a:xfrm>
          <a:prstGeom prst="rect">
            <a:avLst/>
          </a:prstGeom>
          <a:noFill/>
          <a:ln w="9525">
            <a:noFill/>
            <a:miter lim="800000"/>
            <a:headEnd/>
            <a:tailEnd/>
          </a:ln>
          <a:effectLst/>
        </p:spPr>
        <p:txBody>
          <a:bodyPr vert="horz" wrap="square" lIns="92289" tIns="46147" rIns="92289" bIns="46147" numCol="1" anchor="b" anchorCtr="0" compatLnSpc="1">
            <a:prstTxWarp prst="textNoShape">
              <a:avLst/>
            </a:prstTxWarp>
          </a:bodyPr>
          <a:lstStyle>
            <a:lvl1pPr algn="r">
              <a:defRPr sz="900"/>
            </a:lvl1pPr>
          </a:lstStyle>
          <a:p>
            <a:pPr>
              <a:defRPr/>
            </a:pPr>
            <a:fld id="{36FFEE67-25CA-4629-927B-13B15512D9A0}" type="slidenum">
              <a:rPr lang="en-US"/>
              <a:pPr>
                <a:defRPr/>
              </a:pPr>
              <a:t>‹#›</a:t>
            </a:fld>
            <a:endParaRPr lang="en-US" dirty="0"/>
          </a:p>
        </p:txBody>
      </p:sp>
    </p:spTree>
    <p:extLst>
      <p:ext uri="{BB962C8B-B14F-4D97-AF65-F5344CB8AC3E}">
        <p14:creationId xmlns:p14="http://schemas.microsoft.com/office/powerpoint/2010/main" val="42157491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 y="0"/>
            <a:ext cx="3043982" cy="465616"/>
          </a:xfrm>
          <a:prstGeom prst="rect">
            <a:avLst/>
          </a:prstGeom>
        </p:spPr>
        <p:txBody>
          <a:bodyPr vert="horz" lIns="91776" tIns="45887" rIns="91776" bIns="45887" rtlCol="0"/>
          <a:lstStyle>
            <a:lvl1pPr algn="l">
              <a:defRPr sz="900"/>
            </a:lvl1pPr>
          </a:lstStyle>
          <a:p>
            <a:endParaRPr lang="en-US" dirty="0"/>
          </a:p>
        </p:txBody>
      </p:sp>
      <p:sp>
        <p:nvSpPr>
          <p:cNvPr id="3" name="Date Placeholder 2"/>
          <p:cNvSpPr>
            <a:spLocks noGrp="1"/>
          </p:cNvSpPr>
          <p:nvPr>
            <p:ph type="dt" idx="1"/>
          </p:nvPr>
        </p:nvSpPr>
        <p:spPr>
          <a:xfrm>
            <a:off x="3977536" y="0"/>
            <a:ext cx="3043982" cy="465616"/>
          </a:xfrm>
          <a:prstGeom prst="rect">
            <a:avLst/>
          </a:prstGeom>
        </p:spPr>
        <p:txBody>
          <a:bodyPr vert="horz" lIns="91776" tIns="45887" rIns="91776" bIns="45887" rtlCol="0"/>
          <a:lstStyle>
            <a:lvl1pPr algn="r">
              <a:defRPr sz="900"/>
            </a:lvl1pPr>
          </a:lstStyle>
          <a:p>
            <a:fld id="{0EC17002-1EEE-4D10-9594-B541A3FD9614}" type="datetimeFigureOut">
              <a:rPr lang="en-US" smtClean="0"/>
              <a:t>4/27/2018</a:t>
            </a:fld>
            <a:endParaRPr lang="en-US" dirty="0"/>
          </a:p>
        </p:txBody>
      </p:sp>
      <p:sp>
        <p:nvSpPr>
          <p:cNvPr id="4" name="Slide Image Placeholder 3"/>
          <p:cNvSpPr>
            <a:spLocks noGrp="1" noRot="1" noChangeAspect="1"/>
          </p:cNvSpPr>
          <p:nvPr>
            <p:ph type="sldImg" idx="2"/>
          </p:nvPr>
        </p:nvSpPr>
        <p:spPr>
          <a:xfrm>
            <a:off x="1185863" y="693738"/>
            <a:ext cx="4652962" cy="3490912"/>
          </a:xfrm>
          <a:prstGeom prst="rect">
            <a:avLst/>
          </a:prstGeom>
          <a:noFill/>
          <a:ln w="12700">
            <a:solidFill>
              <a:prstClr val="black"/>
            </a:solidFill>
          </a:ln>
        </p:spPr>
        <p:txBody>
          <a:bodyPr vert="horz" lIns="91776" tIns="45887" rIns="91776" bIns="45887" rtlCol="0" anchor="ctr"/>
          <a:lstStyle/>
          <a:p>
            <a:endParaRPr lang="en-US" dirty="0"/>
          </a:p>
        </p:txBody>
      </p:sp>
      <p:sp>
        <p:nvSpPr>
          <p:cNvPr id="5" name="Notes Placeholder 4"/>
          <p:cNvSpPr>
            <a:spLocks noGrp="1"/>
          </p:cNvSpPr>
          <p:nvPr>
            <p:ph type="body" sz="quarter" idx="3"/>
          </p:nvPr>
        </p:nvSpPr>
        <p:spPr>
          <a:xfrm>
            <a:off x="702956" y="4422550"/>
            <a:ext cx="5617208" cy="4188935"/>
          </a:xfrm>
          <a:prstGeom prst="rect">
            <a:avLst/>
          </a:prstGeom>
        </p:spPr>
        <p:txBody>
          <a:bodyPr vert="horz" lIns="91776" tIns="45887" rIns="91776" bIns="458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7" y="8841885"/>
            <a:ext cx="3043982" cy="465616"/>
          </a:xfrm>
          <a:prstGeom prst="rect">
            <a:avLst/>
          </a:prstGeom>
        </p:spPr>
        <p:txBody>
          <a:bodyPr vert="horz" lIns="91776" tIns="45887" rIns="91776" bIns="45887" rtlCol="0" anchor="b"/>
          <a:lstStyle>
            <a:lvl1pPr algn="l">
              <a:defRPr sz="900"/>
            </a:lvl1pPr>
          </a:lstStyle>
          <a:p>
            <a:endParaRPr lang="en-US" dirty="0"/>
          </a:p>
        </p:txBody>
      </p:sp>
      <p:sp>
        <p:nvSpPr>
          <p:cNvPr id="7" name="Slide Number Placeholder 6"/>
          <p:cNvSpPr>
            <a:spLocks noGrp="1"/>
          </p:cNvSpPr>
          <p:nvPr>
            <p:ph type="sldNum" sz="quarter" idx="5"/>
          </p:nvPr>
        </p:nvSpPr>
        <p:spPr>
          <a:xfrm>
            <a:off x="3977536" y="8841885"/>
            <a:ext cx="3043982" cy="465616"/>
          </a:xfrm>
          <a:prstGeom prst="rect">
            <a:avLst/>
          </a:prstGeom>
        </p:spPr>
        <p:txBody>
          <a:bodyPr vert="horz" lIns="91776" tIns="45887" rIns="91776" bIns="45887" rtlCol="0" anchor="b"/>
          <a:lstStyle>
            <a:lvl1pPr algn="r">
              <a:defRPr sz="900"/>
            </a:lvl1pPr>
          </a:lstStyle>
          <a:p>
            <a:fld id="{0D52685D-44B7-4045-AA63-608C9ACE2750}" type="slidenum">
              <a:rPr lang="en-US" smtClean="0"/>
              <a:t>‹#›</a:t>
            </a:fld>
            <a:endParaRPr lang="en-US" dirty="0"/>
          </a:p>
        </p:txBody>
      </p:sp>
    </p:spTree>
    <p:extLst>
      <p:ext uri="{BB962C8B-B14F-4D97-AF65-F5344CB8AC3E}">
        <p14:creationId xmlns:p14="http://schemas.microsoft.com/office/powerpoint/2010/main" val="1844256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52685D-44B7-4045-AA63-608C9ACE2750}" type="slidenum">
              <a:rPr lang="en-US" smtClean="0"/>
              <a:t>4</a:t>
            </a:fld>
            <a:endParaRPr lang="en-US" dirty="0"/>
          </a:p>
        </p:txBody>
      </p:sp>
    </p:spTree>
    <p:extLst>
      <p:ext uri="{BB962C8B-B14F-4D97-AF65-F5344CB8AC3E}">
        <p14:creationId xmlns:p14="http://schemas.microsoft.com/office/powerpoint/2010/main" val="217000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0D52685D-44B7-4045-AA63-608C9ACE2750}" type="slidenum">
              <a:rPr lang="en-US" smtClean="0"/>
              <a:t>18</a:t>
            </a:fld>
            <a:endParaRPr lang="en-US" dirty="0"/>
          </a:p>
        </p:txBody>
      </p:sp>
    </p:spTree>
    <p:extLst>
      <p:ext uri="{BB962C8B-B14F-4D97-AF65-F5344CB8AC3E}">
        <p14:creationId xmlns:p14="http://schemas.microsoft.com/office/powerpoint/2010/main" val="931463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0D52685D-44B7-4045-AA63-608C9ACE2750}" type="slidenum">
              <a:rPr lang="en-US" smtClean="0"/>
              <a:t>19</a:t>
            </a:fld>
            <a:endParaRPr lang="en-US" dirty="0"/>
          </a:p>
        </p:txBody>
      </p:sp>
    </p:spTree>
    <p:extLst>
      <p:ext uri="{BB962C8B-B14F-4D97-AF65-F5344CB8AC3E}">
        <p14:creationId xmlns:p14="http://schemas.microsoft.com/office/powerpoint/2010/main" val="670230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0D52685D-44B7-4045-AA63-608C9ACE2750}" type="slidenum">
              <a:rPr lang="en-US" smtClean="0"/>
              <a:t>20</a:t>
            </a:fld>
            <a:endParaRPr lang="en-US" dirty="0"/>
          </a:p>
        </p:txBody>
      </p:sp>
    </p:spTree>
    <p:extLst>
      <p:ext uri="{BB962C8B-B14F-4D97-AF65-F5344CB8AC3E}">
        <p14:creationId xmlns:p14="http://schemas.microsoft.com/office/powerpoint/2010/main" val="286552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0D52685D-44B7-4045-AA63-608C9ACE2750}" type="slidenum">
              <a:rPr lang="en-US" smtClean="0"/>
              <a:t>21</a:t>
            </a:fld>
            <a:endParaRPr lang="en-US" dirty="0"/>
          </a:p>
        </p:txBody>
      </p:sp>
    </p:spTree>
    <p:extLst>
      <p:ext uri="{BB962C8B-B14F-4D97-AF65-F5344CB8AC3E}">
        <p14:creationId xmlns:p14="http://schemas.microsoft.com/office/powerpoint/2010/main" val="3059582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52685D-44B7-4045-AA63-608C9ACE2750}" type="slidenum">
              <a:rPr lang="en-US" smtClean="0"/>
              <a:t>24</a:t>
            </a:fld>
            <a:endParaRPr lang="en-US" dirty="0"/>
          </a:p>
        </p:txBody>
      </p:sp>
    </p:spTree>
    <p:extLst>
      <p:ext uri="{BB962C8B-B14F-4D97-AF65-F5344CB8AC3E}">
        <p14:creationId xmlns:p14="http://schemas.microsoft.com/office/powerpoint/2010/main" val="720388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52685D-44B7-4045-AA63-608C9ACE2750}" type="slidenum">
              <a:rPr lang="en-US" smtClean="0"/>
              <a:t>25</a:t>
            </a:fld>
            <a:endParaRPr lang="en-US" dirty="0"/>
          </a:p>
        </p:txBody>
      </p:sp>
    </p:spTree>
    <p:extLst>
      <p:ext uri="{BB962C8B-B14F-4D97-AF65-F5344CB8AC3E}">
        <p14:creationId xmlns:p14="http://schemas.microsoft.com/office/powerpoint/2010/main" val="3270807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52685D-44B7-4045-AA63-608C9ACE2750}" type="slidenum">
              <a:rPr lang="en-US" smtClean="0"/>
              <a:t>26</a:t>
            </a:fld>
            <a:endParaRPr lang="en-US" dirty="0"/>
          </a:p>
        </p:txBody>
      </p:sp>
    </p:spTree>
    <p:extLst>
      <p:ext uri="{BB962C8B-B14F-4D97-AF65-F5344CB8AC3E}">
        <p14:creationId xmlns:p14="http://schemas.microsoft.com/office/powerpoint/2010/main" val="3825876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52685D-44B7-4045-AA63-608C9ACE2750}" type="slidenum">
              <a:rPr lang="en-US" smtClean="0"/>
              <a:t>27</a:t>
            </a:fld>
            <a:endParaRPr lang="en-US" dirty="0"/>
          </a:p>
        </p:txBody>
      </p:sp>
    </p:spTree>
    <p:extLst>
      <p:ext uri="{BB962C8B-B14F-4D97-AF65-F5344CB8AC3E}">
        <p14:creationId xmlns:p14="http://schemas.microsoft.com/office/powerpoint/2010/main" val="1969149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52685D-44B7-4045-AA63-608C9ACE2750}" type="slidenum">
              <a:rPr lang="en-US" smtClean="0"/>
              <a:t>28</a:t>
            </a:fld>
            <a:endParaRPr lang="en-US" dirty="0"/>
          </a:p>
        </p:txBody>
      </p:sp>
    </p:spTree>
    <p:extLst>
      <p:ext uri="{BB962C8B-B14F-4D97-AF65-F5344CB8AC3E}">
        <p14:creationId xmlns:p14="http://schemas.microsoft.com/office/powerpoint/2010/main" val="2147284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52685D-44B7-4045-AA63-608C9ACE2750}" type="slidenum">
              <a:rPr lang="en-US" smtClean="0"/>
              <a:t>29</a:t>
            </a:fld>
            <a:endParaRPr lang="en-US" dirty="0"/>
          </a:p>
        </p:txBody>
      </p:sp>
    </p:spTree>
    <p:extLst>
      <p:ext uri="{BB962C8B-B14F-4D97-AF65-F5344CB8AC3E}">
        <p14:creationId xmlns:p14="http://schemas.microsoft.com/office/powerpoint/2010/main" val="3796454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52685D-44B7-4045-AA63-608C9ACE2750}" type="slidenum">
              <a:rPr lang="en-US" smtClean="0"/>
              <a:t>5</a:t>
            </a:fld>
            <a:endParaRPr lang="en-US" dirty="0"/>
          </a:p>
        </p:txBody>
      </p:sp>
    </p:spTree>
    <p:extLst>
      <p:ext uri="{BB962C8B-B14F-4D97-AF65-F5344CB8AC3E}">
        <p14:creationId xmlns:p14="http://schemas.microsoft.com/office/powerpoint/2010/main" val="3933022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52685D-44B7-4045-AA63-608C9ACE2750}" type="slidenum">
              <a:rPr lang="en-US" smtClean="0"/>
              <a:t>32</a:t>
            </a:fld>
            <a:endParaRPr lang="en-US" dirty="0"/>
          </a:p>
        </p:txBody>
      </p:sp>
    </p:spTree>
    <p:extLst>
      <p:ext uri="{BB962C8B-B14F-4D97-AF65-F5344CB8AC3E}">
        <p14:creationId xmlns:p14="http://schemas.microsoft.com/office/powerpoint/2010/main" val="10755598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52685D-44B7-4045-AA63-608C9ACE2750}" type="slidenum">
              <a:rPr lang="en-US" smtClean="0"/>
              <a:t>33</a:t>
            </a:fld>
            <a:endParaRPr lang="en-US" dirty="0"/>
          </a:p>
        </p:txBody>
      </p:sp>
    </p:spTree>
    <p:extLst>
      <p:ext uri="{BB962C8B-B14F-4D97-AF65-F5344CB8AC3E}">
        <p14:creationId xmlns:p14="http://schemas.microsoft.com/office/powerpoint/2010/main" val="35882621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52685D-44B7-4045-AA63-608C9ACE2750}" type="slidenum">
              <a:rPr lang="en-US" smtClean="0"/>
              <a:t>34</a:t>
            </a:fld>
            <a:endParaRPr lang="en-US" dirty="0"/>
          </a:p>
        </p:txBody>
      </p:sp>
    </p:spTree>
    <p:extLst>
      <p:ext uri="{BB962C8B-B14F-4D97-AF65-F5344CB8AC3E}">
        <p14:creationId xmlns:p14="http://schemas.microsoft.com/office/powerpoint/2010/main" val="13144066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52685D-44B7-4045-AA63-608C9ACE2750}" type="slidenum">
              <a:rPr lang="en-US" smtClean="0"/>
              <a:t>35</a:t>
            </a:fld>
            <a:endParaRPr lang="en-US" dirty="0"/>
          </a:p>
        </p:txBody>
      </p:sp>
    </p:spTree>
    <p:extLst>
      <p:ext uri="{BB962C8B-B14F-4D97-AF65-F5344CB8AC3E}">
        <p14:creationId xmlns:p14="http://schemas.microsoft.com/office/powerpoint/2010/main" val="21211905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0D52685D-44B7-4045-AA63-608C9ACE2750}" type="slidenum">
              <a:rPr lang="en-US" smtClean="0"/>
              <a:t>37</a:t>
            </a:fld>
            <a:endParaRPr lang="en-US" dirty="0"/>
          </a:p>
        </p:txBody>
      </p:sp>
    </p:spTree>
    <p:extLst>
      <p:ext uri="{BB962C8B-B14F-4D97-AF65-F5344CB8AC3E}">
        <p14:creationId xmlns:p14="http://schemas.microsoft.com/office/powerpoint/2010/main" val="38235159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52685D-44B7-4045-AA63-608C9ACE2750}" type="slidenum">
              <a:rPr lang="en-US" smtClean="0"/>
              <a:t>47</a:t>
            </a:fld>
            <a:endParaRPr lang="en-US" dirty="0"/>
          </a:p>
        </p:txBody>
      </p:sp>
    </p:spTree>
    <p:extLst>
      <p:ext uri="{BB962C8B-B14F-4D97-AF65-F5344CB8AC3E}">
        <p14:creationId xmlns:p14="http://schemas.microsoft.com/office/powerpoint/2010/main" val="22060885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52685D-44B7-4045-AA63-608C9ACE2750}" type="slidenum">
              <a:rPr lang="en-US" smtClean="0"/>
              <a:t>48</a:t>
            </a:fld>
            <a:endParaRPr lang="en-US" dirty="0"/>
          </a:p>
        </p:txBody>
      </p:sp>
    </p:spTree>
    <p:extLst>
      <p:ext uri="{BB962C8B-B14F-4D97-AF65-F5344CB8AC3E}">
        <p14:creationId xmlns:p14="http://schemas.microsoft.com/office/powerpoint/2010/main" val="1803926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52685D-44B7-4045-AA63-608C9ACE2750}" type="slidenum">
              <a:rPr lang="en-US" smtClean="0"/>
              <a:t>8</a:t>
            </a:fld>
            <a:endParaRPr lang="en-US"/>
          </a:p>
        </p:txBody>
      </p:sp>
    </p:spTree>
    <p:extLst>
      <p:ext uri="{BB962C8B-B14F-4D97-AF65-F5344CB8AC3E}">
        <p14:creationId xmlns:p14="http://schemas.microsoft.com/office/powerpoint/2010/main" val="211384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52685D-44B7-4045-AA63-608C9ACE2750}" type="slidenum">
              <a:rPr lang="en-US" smtClean="0"/>
              <a:t>9</a:t>
            </a:fld>
            <a:endParaRPr lang="en-US" dirty="0"/>
          </a:p>
        </p:txBody>
      </p:sp>
    </p:spTree>
    <p:extLst>
      <p:ext uri="{BB962C8B-B14F-4D97-AF65-F5344CB8AC3E}">
        <p14:creationId xmlns:p14="http://schemas.microsoft.com/office/powerpoint/2010/main" val="2854483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52685D-44B7-4045-AA63-608C9ACE2750}" type="slidenum">
              <a:rPr lang="en-US" smtClean="0"/>
              <a:t>11</a:t>
            </a:fld>
            <a:endParaRPr lang="en-US" dirty="0"/>
          </a:p>
        </p:txBody>
      </p:sp>
    </p:spTree>
    <p:extLst>
      <p:ext uri="{BB962C8B-B14F-4D97-AF65-F5344CB8AC3E}">
        <p14:creationId xmlns:p14="http://schemas.microsoft.com/office/powerpoint/2010/main" val="1621009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52685D-44B7-4045-AA63-608C9ACE2750}" type="slidenum">
              <a:rPr lang="en-US" smtClean="0"/>
              <a:t>12</a:t>
            </a:fld>
            <a:endParaRPr lang="en-US" dirty="0"/>
          </a:p>
        </p:txBody>
      </p:sp>
    </p:spTree>
    <p:extLst>
      <p:ext uri="{BB962C8B-B14F-4D97-AF65-F5344CB8AC3E}">
        <p14:creationId xmlns:p14="http://schemas.microsoft.com/office/powerpoint/2010/main" val="4118417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52685D-44B7-4045-AA63-608C9ACE2750}" type="slidenum">
              <a:rPr lang="en-US" smtClean="0"/>
              <a:t>14</a:t>
            </a:fld>
            <a:endParaRPr lang="en-US" dirty="0"/>
          </a:p>
        </p:txBody>
      </p:sp>
    </p:spTree>
    <p:extLst>
      <p:ext uri="{BB962C8B-B14F-4D97-AF65-F5344CB8AC3E}">
        <p14:creationId xmlns:p14="http://schemas.microsoft.com/office/powerpoint/2010/main" val="3744212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0D52685D-44B7-4045-AA63-608C9ACE2750}" type="slidenum">
              <a:rPr lang="en-US" smtClean="0"/>
              <a:t>16</a:t>
            </a:fld>
            <a:endParaRPr lang="en-US" dirty="0"/>
          </a:p>
        </p:txBody>
      </p:sp>
    </p:spTree>
    <p:extLst>
      <p:ext uri="{BB962C8B-B14F-4D97-AF65-F5344CB8AC3E}">
        <p14:creationId xmlns:p14="http://schemas.microsoft.com/office/powerpoint/2010/main" val="3881145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0D52685D-44B7-4045-AA63-608C9ACE2750}" type="slidenum">
              <a:rPr lang="en-US" smtClean="0"/>
              <a:t>17</a:t>
            </a:fld>
            <a:endParaRPr lang="en-US" dirty="0"/>
          </a:p>
        </p:txBody>
      </p:sp>
    </p:spTree>
    <p:extLst>
      <p:ext uri="{BB962C8B-B14F-4D97-AF65-F5344CB8AC3E}">
        <p14:creationId xmlns:p14="http://schemas.microsoft.com/office/powerpoint/2010/main" val="36570167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0" y="0"/>
            <a:ext cx="9143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extLst>
              <a:ext uri="{28A0092B-C50C-407E-A947-70E740481C1C}">
                <a14:useLocalDpi xmlns:a14="http://schemas.microsoft.com/office/drawing/2010/main" val="0"/>
              </a:ext>
            </a:extLst>
          </a:blip>
          <a:srcRect l="-56" t="-246" r="6901" b="106"/>
          <a:stretch/>
        </p:blipFill>
        <p:spPr>
          <a:xfrm>
            <a:off x="927134" y="-14515"/>
            <a:ext cx="8217763" cy="6872515"/>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47881" y="6093831"/>
            <a:ext cx="473859" cy="476110"/>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775" y="6173291"/>
            <a:ext cx="697678" cy="486816"/>
          </a:xfrm>
          <a:prstGeom prst="rect">
            <a:avLst/>
          </a:prstGeom>
        </p:spPr>
      </p:pic>
      <p:sp>
        <p:nvSpPr>
          <p:cNvPr id="15" name="TextBox 14"/>
          <p:cNvSpPr txBox="1"/>
          <p:nvPr userDrawn="1"/>
        </p:nvSpPr>
        <p:spPr>
          <a:xfrm>
            <a:off x="8201000" y="6561574"/>
            <a:ext cx="932688" cy="246221"/>
          </a:xfrm>
          <a:prstGeom prst="rect">
            <a:avLst/>
          </a:prstGeom>
          <a:noFill/>
        </p:spPr>
        <p:txBody>
          <a:bodyPr wrap="square" rtlCol="0">
            <a:spAutoFit/>
          </a:bodyPr>
          <a:lstStyle/>
          <a:p>
            <a:pPr algn="ctr"/>
            <a:r>
              <a:rPr lang="en-US" sz="1000" dirty="0">
                <a:solidFill>
                  <a:srgbClr val="A85B41"/>
                </a:solidFill>
                <a:latin typeface="Franklin Gothic Book" panose="020B0503020102020204" pitchFamily="34" charset="0"/>
              </a:rPr>
              <a:t>fcx.com</a:t>
            </a:r>
          </a:p>
        </p:txBody>
      </p:sp>
      <p:pic>
        <p:nvPicPr>
          <p:cNvPr id="17" name="Picture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749235" y="1836749"/>
            <a:ext cx="3017786" cy="370893"/>
          </a:xfrm>
          <a:prstGeom prst="rect">
            <a:avLst/>
          </a:prstGeom>
        </p:spPr>
      </p:pic>
      <p:cxnSp>
        <p:nvCxnSpPr>
          <p:cNvPr id="18" name="Straight Connector 17"/>
          <p:cNvCxnSpPr/>
          <p:nvPr userDrawn="1"/>
        </p:nvCxnSpPr>
        <p:spPr>
          <a:xfrm>
            <a:off x="630935" y="2592574"/>
            <a:ext cx="8124460" cy="235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p:cNvSpPr txBox="1">
            <a:spLocks noChangeArrowheads="1"/>
          </p:cNvSpPr>
          <p:nvPr userDrawn="1"/>
        </p:nvSpPr>
        <p:spPr bwMode="auto">
          <a:xfrm>
            <a:off x="6010162" y="1370040"/>
            <a:ext cx="2998077" cy="32283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a:lnSpc>
                <a:spcPts val="2000"/>
              </a:lnSpc>
            </a:pPr>
            <a:r>
              <a:rPr lang="en-US" sz="1800" i="0" dirty="0">
                <a:solidFill>
                  <a:schemeClr val="bg1"/>
                </a:solidFill>
                <a:latin typeface="Franklin Gothic Medium Cond" panose="020B0606030402020204" pitchFamily="34" charset="0"/>
              </a:rPr>
              <a:t>D  R  I  V  E  N     B Y     V  A  L  U  E</a:t>
            </a:r>
          </a:p>
        </p:txBody>
      </p:sp>
    </p:spTree>
    <p:extLst>
      <p:ext uri="{BB962C8B-B14F-4D97-AF65-F5344CB8AC3E}">
        <p14:creationId xmlns:p14="http://schemas.microsoft.com/office/powerpoint/2010/main" val="3893595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17"/>
          <p:cNvSpPr>
            <a:spLocks noGrp="1" noChangeArrowheads="1"/>
          </p:cNvSpPr>
          <p:nvPr>
            <p:ph type="sldNum" sz="quarter" idx="12"/>
          </p:nvPr>
        </p:nvSpPr>
        <p:spPr>
          <a:xfrm>
            <a:off x="28575" y="6594195"/>
            <a:ext cx="371475" cy="263805"/>
          </a:xfrm>
          <a:ln/>
        </p:spPr>
        <p:txBody>
          <a:bodyPr/>
          <a:lstStyle>
            <a:lvl1pPr>
              <a:defRPr sz="900">
                <a:solidFill>
                  <a:schemeClr val="bg1"/>
                </a:solidFill>
              </a:defRPr>
            </a:lvl1pPr>
          </a:lstStyle>
          <a:p>
            <a:pPr>
              <a:defRPr/>
            </a:pPr>
            <a:fld id="{0966DC23-5D75-4E55-94E0-8AC9A57DBD08}" type="slidenum">
              <a:rPr lang="en-US" smtClean="0"/>
              <a:pPr>
                <a:defRPr/>
              </a:pPr>
              <a:t>‹#›</a:t>
            </a:fld>
            <a:endParaRPr lang="en-US" dirty="0"/>
          </a:p>
        </p:txBody>
      </p:sp>
      <p:sp>
        <p:nvSpPr>
          <p:cNvPr id="10" name="Rectangle 18"/>
          <p:cNvSpPr>
            <a:spLocks noGrp="1" noChangeArrowheads="1"/>
          </p:cNvSpPr>
          <p:nvPr>
            <p:ph idx="1" hasCustomPrompt="1"/>
          </p:nvPr>
        </p:nvSpPr>
        <p:spPr bwMode="auto">
          <a:xfrm>
            <a:off x="602456" y="1512277"/>
            <a:ext cx="7939088" cy="39508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buClr>
                <a:srgbClr val="00BBB3"/>
              </a:buClr>
              <a:defRPr baseline="0"/>
            </a:lvl1pPr>
            <a:lvl2pPr marL="746125" indent="-288925" defTabSz="858838">
              <a:buClr>
                <a:srgbClr val="00BBB3"/>
              </a:buClr>
              <a:defRPr/>
            </a:lvl2pPr>
            <a:lvl3pPr>
              <a:buClr>
                <a:srgbClr val="00BBB3"/>
              </a:buClr>
              <a:defRPr/>
            </a:lvl3pPr>
            <a:lvl4pPr>
              <a:buClr>
                <a:srgbClr val="00BBB3"/>
              </a:buClr>
              <a:defRPr/>
            </a:lvl4pPr>
            <a:lvl5pPr>
              <a:buClr>
                <a:srgbClr val="00BBB3"/>
              </a:buClr>
              <a:defRPr/>
            </a:lvl5pPr>
          </a:lstStyle>
          <a:p>
            <a:pPr lvl="0"/>
            <a:r>
              <a:rPr lang="en-US" dirty="0"/>
              <a:t>Edit Master text styles Franklin Gothic Book Bold font</a:t>
            </a:r>
          </a:p>
          <a:p>
            <a:pPr lvl="1"/>
            <a:r>
              <a:rPr lang="en-US" dirty="0"/>
              <a:t>Second level</a:t>
            </a:r>
          </a:p>
          <a:p>
            <a:pPr lvl="2"/>
            <a:r>
              <a:rPr lang="en-US" dirty="0"/>
              <a:t>Third level</a:t>
            </a:r>
          </a:p>
        </p:txBody>
      </p:sp>
      <p:sp>
        <p:nvSpPr>
          <p:cNvPr id="9" name="Rectangle 19"/>
          <p:cNvSpPr>
            <a:spLocks noGrp="1" noChangeArrowheads="1"/>
          </p:cNvSpPr>
          <p:nvPr>
            <p:ph type="title"/>
          </p:nvPr>
        </p:nvSpPr>
        <p:spPr bwMode="auto">
          <a:xfrm>
            <a:off x="602456" y="453830"/>
            <a:ext cx="7202078" cy="6639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a:effectLst/>
              </a:defRPr>
            </a:lvl1pPr>
          </a:lstStyle>
          <a:p>
            <a:pPr lvl="0"/>
            <a:r>
              <a:rPr lang="en-US"/>
              <a:t>Click to edit Master title style</a:t>
            </a:r>
            <a:endParaRPr lang="en-US" dirty="0"/>
          </a:p>
        </p:txBody>
      </p:sp>
    </p:spTree>
    <p:extLst>
      <p:ext uri="{BB962C8B-B14F-4D97-AF65-F5344CB8AC3E}">
        <p14:creationId xmlns:p14="http://schemas.microsoft.com/office/powerpoint/2010/main" val="2240788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7700" y="1411085"/>
            <a:ext cx="3892550" cy="4367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92650" y="1411085"/>
            <a:ext cx="3894138" cy="4367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5" name="Rectangle 15"/>
          <p:cNvSpPr>
            <a:spLocks noGrp="1" noChangeArrowheads="1"/>
          </p:cNvSpPr>
          <p:nvPr>
            <p:ph type="dt" sz="half" idx="10"/>
          </p:nvPr>
        </p:nvSpPr>
        <p:spPr>
          <a:xfrm>
            <a:off x="685800" y="6200775"/>
            <a:ext cx="1905000" cy="457200"/>
          </a:xfrm>
          <a:prstGeom prst="rect">
            <a:avLst/>
          </a:prstGeom>
          <a:ln/>
        </p:spPr>
        <p:txBody>
          <a:bodyPr/>
          <a:lstStyle>
            <a:lvl1pPr>
              <a:defRPr/>
            </a:lvl1pPr>
          </a:lstStyle>
          <a:p>
            <a:pPr>
              <a:defRPr/>
            </a:pPr>
            <a:fld id="{06F55095-8296-4A0D-AE88-756AB355F4C9}" type="datetime1">
              <a:rPr lang="en-US" smtClean="0"/>
              <a:t>4/27/2018</a:t>
            </a:fld>
            <a:endParaRPr lang="en-US" dirty="0"/>
          </a:p>
        </p:txBody>
      </p:sp>
      <p:sp>
        <p:nvSpPr>
          <p:cNvPr id="6" name="Rectangle 16"/>
          <p:cNvSpPr>
            <a:spLocks noGrp="1" noChangeArrowheads="1"/>
          </p:cNvSpPr>
          <p:nvPr>
            <p:ph type="ftr" sz="quarter" idx="11"/>
          </p:nvPr>
        </p:nvSpPr>
        <p:spPr>
          <a:xfrm>
            <a:off x="3124200" y="6200775"/>
            <a:ext cx="2895600" cy="457200"/>
          </a:xfrm>
          <a:prstGeom prst="rect">
            <a:avLst/>
          </a:prstGeom>
          <a:ln/>
        </p:spPr>
        <p:txBody>
          <a:bodyPr/>
          <a:lstStyle>
            <a:lvl1pPr>
              <a:defRPr/>
            </a:lvl1pPr>
          </a:lstStyle>
          <a:p>
            <a:pPr>
              <a:defRPr/>
            </a:pPr>
            <a:endParaRPr lang="en-US" dirty="0"/>
          </a:p>
        </p:txBody>
      </p:sp>
      <p:sp>
        <p:nvSpPr>
          <p:cNvPr id="7" name="Rectangle 17"/>
          <p:cNvSpPr>
            <a:spLocks noGrp="1" noChangeArrowheads="1"/>
          </p:cNvSpPr>
          <p:nvPr>
            <p:ph type="sldNum" sz="quarter" idx="12"/>
          </p:nvPr>
        </p:nvSpPr>
        <p:spPr>
          <a:ln/>
        </p:spPr>
        <p:txBody>
          <a:bodyPr/>
          <a:lstStyle>
            <a:lvl1pPr>
              <a:defRPr/>
            </a:lvl1pPr>
          </a:lstStyle>
          <a:p>
            <a:pPr>
              <a:defRPr/>
            </a:pPr>
            <a:fld id="{7DCE93B1-6408-41E2-A950-B9CA5BB09F1E}" type="slidenum">
              <a:rPr lang="en-US" smtClean="0"/>
              <a:pPr>
                <a:defRPr/>
              </a:pPr>
              <a:t>‹#›</a:t>
            </a:fld>
            <a:endParaRPr lang="en-US" dirty="0"/>
          </a:p>
        </p:txBody>
      </p:sp>
      <p:sp>
        <p:nvSpPr>
          <p:cNvPr id="8" name="Rectangle 19"/>
          <p:cNvSpPr>
            <a:spLocks noGrp="1" noChangeArrowheads="1"/>
          </p:cNvSpPr>
          <p:nvPr>
            <p:ph type="title"/>
          </p:nvPr>
        </p:nvSpPr>
        <p:spPr bwMode="auto">
          <a:xfrm>
            <a:off x="607944" y="445789"/>
            <a:ext cx="7390104" cy="6639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Tree>
    <p:extLst>
      <p:ext uri="{BB962C8B-B14F-4D97-AF65-F5344CB8AC3E}">
        <p14:creationId xmlns:p14="http://schemas.microsoft.com/office/powerpoint/2010/main" val="260305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4748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787248"/>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645025" y="114748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1787248"/>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7" name="Rectangle 15"/>
          <p:cNvSpPr>
            <a:spLocks noGrp="1" noChangeArrowheads="1"/>
          </p:cNvSpPr>
          <p:nvPr>
            <p:ph type="dt" sz="half" idx="10"/>
          </p:nvPr>
        </p:nvSpPr>
        <p:spPr>
          <a:xfrm>
            <a:off x="685800" y="6200775"/>
            <a:ext cx="1905000" cy="457200"/>
          </a:xfrm>
          <a:prstGeom prst="rect">
            <a:avLst/>
          </a:prstGeom>
          <a:ln/>
        </p:spPr>
        <p:txBody>
          <a:bodyPr/>
          <a:lstStyle>
            <a:lvl1pPr>
              <a:defRPr/>
            </a:lvl1pPr>
          </a:lstStyle>
          <a:p>
            <a:pPr>
              <a:defRPr/>
            </a:pPr>
            <a:fld id="{B6A51C0C-D6D6-41E5-8D21-37C8FD771AA1}" type="datetime1">
              <a:rPr lang="en-US" smtClean="0"/>
              <a:t>4/27/2018</a:t>
            </a:fld>
            <a:endParaRPr lang="en-US" dirty="0"/>
          </a:p>
        </p:txBody>
      </p:sp>
      <p:sp>
        <p:nvSpPr>
          <p:cNvPr id="8" name="Rectangle 16"/>
          <p:cNvSpPr>
            <a:spLocks noGrp="1" noChangeArrowheads="1"/>
          </p:cNvSpPr>
          <p:nvPr>
            <p:ph type="ftr" sz="quarter" idx="11"/>
          </p:nvPr>
        </p:nvSpPr>
        <p:spPr>
          <a:xfrm>
            <a:off x="3124200" y="6200775"/>
            <a:ext cx="2895600" cy="457200"/>
          </a:xfrm>
          <a:prstGeom prst="rect">
            <a:avLst/>
          </a:prstGeom>
          <a:ln/>
        </p:spPr>
        <p:txBody>
          <a:bodyPr/>
          <a:lstStyle>
            <a:lvl1pPr>
              <a:defRPr/>
            </a:lvl1pPr>
          </a:lstStyle>
          <a:p>
            <a:pPr>
              <a:defRPr/>
            </a:pPr>
            <a:endParaRPr lang="en-US" dirty="0"/>
          </a:p>
        </p:txBody>
      </p:sp>
      <p:sp>
        <p:nvSpPr>
          <p:cNvPr id="9" name="Rectangle 17"/>
          <p:cNvSpPr>
            <a:spLocks noGrp="1" noChangeArrowheads="1"/>
          </p:cNvSpPr>
          <p:nvPr>
            <p:ph type="sldNum" sz="quarter" idx="12"/>
          </p:nvPr>
        </p:nvSpPr>
        <p:spPr>
          <a:xfrm>
            <a:off x="9525" y="6594195"/>
            <a:ext cx="397565" cy="296862"/>
          </a:xfrm>
          <a:ln/>
        </p:spPr>
        <p:txBody>
          <a:bodyPr/>
          <a:lstStyle>
            <a:lvl1pPr>
              <a:defRPr/>
            </a:lvl1pPr>
          </a:lstStyle>
          <a:p>
            <a:pPr>
              <a:defRPr/>
            </a:pPr>
            <a:fld id="{78476D26-A807-4C7B-A93E-F1BA7EC41701}" type="slidenum">
              <a:rPr lang="en-US" smtClean="0"/>
              <a:pPr>
                <a:defRPr/>
              </a:pPr>
              <a:t>‹#›</a:t>
            </a:fld>
            <a:endParaRPr lang="en-US" dirty="0"/>
          </a:p>
        </p:txBody>
      </p:sp>
      <p:sp>
        <p:nvSpPr>
          <p:cNvPr id="10" name="Rectangle 19"/>
          <p:cNvSpPr>
            <a:spLocks noGrp="1" noChangeArrowheads="1"/>
          </p:cNvSpPr>
          <p:nvPr>
            <p:ph type="title"/>
          </p:nvPr>
        </p:nvSpPr>
        <p:spPr bwMode="auto">
          <a:xfrm>
            <a:off x="606288" y="447260"/>
            <a:ext cx="7400043" cy="6624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Tree>
    <p:extLst>
      <p:ext uri="{BB962C8B-B14F-4D97-AF65-F5344CB8AC3E}">
        <p14:creationId xmlns:p14="http://schemas.microsoft.com/office/powerpoint/2010/main" val="424662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17"/>
          <p:cNvSpPr txBox="1">
            <a:spLocks noChangeArrowheads="1"/>
          </p:cNvSpPr>
          <p:nvPr userDrawn="1"/>
        </p:nvSpPr>
        <p:spPr bwMode="auto">
          <a:xfrm>
            <a:off x="-9525" y="6594195"/>
            <a:ext cx="428625" cy="2638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1" kern="1200">
                <a:solidFill>
                  <a:schemeClr val="tx1">
                    <a:lumMod val="65000"/>
                    <a:lumOff val="35000"/>
                  </a:schemeClr>
                </a:solidFill>
                <a:latin typeface="Tahoma"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solidFill>
                  <a:schemeClr val="bg1"/>
                </a:solidFill>
                <a:latin typeface="Franklin Gothic Medium" panose="020B0603020102020204" pitchFamily="34" charset="0"/>
              </a:rPr>
              <a:pPr>
                <a:defRPr/>
              </a:pPr>
              <a:t>‹#›</a:t>
            </a:fld>
            <a:endParaRPr lang="en-US" dirty="0">
              <a:solidFill>
                <a:schemeClr val="bg1"/>
              </a:solidFill>
              <a:latin typeface="Franklin Gothic Medium" panose="020B0603020102020204" pitchFamily="34" charset="0"/>
            </a:endParaRPr>
          </a:p>
        </p:txBody>
      </p:sp>
      <p:sp>
        <p:nvSpPr>
          <p:cNvPr id="6" name="Rectangle 18"/>
          <p:cNvSpPr>
            <a:spLocks noGrp="1" noChangeArrowheads="1"/>
          </p:cNvSpPr>
          <p:nvPr>
            <p:ph idx="1" hasCustomPrompt="1"/>
          </p:nvPr>
        </p:nvSpPr>
        <p:spPr bwMode="auto">
          <a:xfrm>
            <a:off x="657275" y="1351723"/>
            <a:ext cx="7939088" cy="47505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buClr>
                <a:srgbClr val="00BBB3"/>
              </a:buClr>
              <a:defRPr/>
            </a:lvl1pPr>
            <a:lvl2pPr>
              <a:buClr>
                <a:srgbClr val="00BBB3"/>
              </a:buClr>
              <a:defRPr/>
            </a:lvl2pPr>
            <a:lvl3pPr>
              <a:buClr>
                <a:srgbClr val="00BBB3"/>
              </a:buClr>
              <a:defRPr/>
            </a:lvl3pPr>
            <a:lvl4pPr>
              <a:buClr>
                <a:srgbClr val="00BBB3"/>
              </a:buClr>
              <a:defRPr/>
            </a:lvl4pPr>
            <a:lvl5pPr>
              <a:buClr>
                <a:srgbClr val="00BBB3"/>
              </a:buClr>
              <a:defRPr/>
            </a:lvl5pPr>
          </a:lstStyle>
          <a:p>
            <a:pPr lvl="0"/>
            <a:r>
              <a:rPr lang="en-US" dirty="0"/>
              <a:t>Edit Master text styles  Franklin</a:t>
            </a:r>
          </a:p>
          <a:p>
            <a:pPr lvl="1"/>
            <a:r>
              <a:rPr lang="en-US" dirty="0"/>
              <a:t>Second level</a:t>
            </a:r>
          </a:p>
          <a:p>
            <a:pPr lvl="2"/>
            <a:r>
              <a:rPr lang="en-US" dirty="0"/>
              <a:t>Third level</a:t>
            </a:r>
          </a:p>
        </p:txBody>
      </p:sp>
      <p:sp>
        <p:nvSpPr>
          <p:cNvPr id="9" name="Rectangle 19"/>
          <p:cNvSpPr>
            <a:spLocks noGrp="1" noChangeArrowheads="1"/>
          </p:cNvSpPr>
          <p:nvPr>
            <p:ph type="title"/>
          </p:nvPr>
        </p:nvSpPr>
        <p:spPr bwMode="auto">
          <a:xfrm>
            <a:off x="607580" y="447328"/>
            <a:ext cx="7477125" cy="6639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Tree>
    <p:extLst>
      <p:ext uri="{BB962C8B-B14F-4D97-AF65-F5344CB8AC3E}">
        <p14:creationId xmlns:p14="http://schemas.microsoft.com/office/powerpoint/2010/main" val="414208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613150" y="137033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15"/>
          <p:cNvSpPr>
            <a:spLocks noGrp="1" noChangeArrowheads="1"/>
          </p:cNvSpPr>
          <p:nvPr>
            <p:ph type="dt" sz="half" idx="10"/>
          </p:nvPr>
        </p:nvSpPr>
        <p:spPr>
          <a:xfrm>
            <a:off x="685800" y="6139071"/>
            <a:ext cx="1905000" cy="457200"/>
          </a:xfrm>
          <a:prstGeom prst="rect">
            <a:avLst/>
          </a:prstGeom>
          <a:ln/>
        </p:spPr>
        <p:txBody>
          <a:bodyPr/>
          <a:lstStyle>
            <a:lvl1pPr>
              <a:defRPr/>
            </a:lvl1pPr>
          </a:lstStyle>
          <a:p>
            <a:pPr>
              <a:defRPr/>
            </a:pPr>
            <a:fld id="{E7FFF61A-CAFD-4D3D-8F21-128FA759D8BC}" type="datetime1">
              <a:rPr lang="en-US" smtClean="0"/>
              <a:t>4/27/2018</a:t>
            </a:fld>
            <a:endParaRPr lang="en-US" dirty="0"/>
          </a:p>
        </p:txBody>
      </p:sp>
      <p:sp>
        <p:nvSpPr>
          <p:cNvPr id="6" name="Rectangle 16"/>
          <p:cNvSpPr>
            <a:spLocks noGrp="1" noChangeArrowheads="1"/>
          </p:cNvSpPr>
          <p:nvPr>
            <p:ph type="ftr" sz="quarter" idx="11"/>
          </p:nvPr>
        </p:nvSpPr>
        <p:spPr>
          <a:xfrm>
            <a:off x="3124200" y="6139071"/>
            <a:ext cx="2895600" cy="457200"/>
          </a:xfrm>
          <a:prstGeom prst="rect">
            <a:avLst/>
          </a:prstGeom>
          <a:ln/>
        </p:spPr>
        <p:txBody>
          <a:bodyPr/>
          <a:lstStyle>
            <a:lvl1pPr>
              <a:defRPr/>
            </a:lvl1pPr>
          </a:lstStyle>
          <a:p>
            <a:pPr>
              <a:defRPr/>
            </a:pPr>
            <a:endParaRPr lang="en-US" dirty="0"/>
          </a:p>
        </p:txBody>
      </p:sp>
      <p:sp>
        <p:nvSpPr>
          <p:cNvPr id="7" name="Rectangle 17"/>
          <p:cNvSpPr>
            <a:spLocks noGrp="1" noChangeArrowheads="1"/>
          </p:cNvSpPr>
          <p:nvPr>
            <p:ph type="sldNum" sz="quarter" idx="12"/>
          </p:nvPr>
        </p:nvSpPr>
        <p:spPr>
          <a:ln/>
        </p:spPr>
        <p:txBody>
          <a:bodyPr/>
          <a:lstStyle>
            <a:lvl1pPr>
              <a:defRPr/>
            </a:lvl1pPr>
          </a:lstStyle>
          <a:p>
            <a:pPr>
              <a:defRPr/>
            </a:pPr>
            <a:fld id="{7401DD52-0292-4B1C-8881-4F784D7AA681}" type="slidenum">
              <a:rPr lang="en-US" smtClean="0"/>
              <a:pPr>
                <a:defRPr/>
              </a:pPr>
              <a:t>‹#›</a:t>
            </a:fld>
            <a:endParaRPr lang="en-US" dirty="0"/>
          </a:p>
        </p:txBody>
      </p:sp>
      <p:sp>
        <p:nvSpPr>
          <p:cNvPr id="8" name="Rectangle 19"/>
          <p:cNvSpPr>
            <a:spLocks noGrp="1" noChangeArrowheads="1"/>
          </p:cNvSpPr>
          <p:nvPr>
            <p:ph type="title"/>
          </p:nvPr>
        </p:nvSpPr>
        <p:spPr bwMode="auto">
          <a:xfrm>
            <a:off x="668071" y="445792"/>
            <a:ext cx="7400043" cy="6639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Tree>
    <p:extLst>
      <p:ext uri="{BB962C8B-B14F-4D97-AF65-F5344CB8AC3E}">
        <p14:creationId xmlns:p14="http://schemas.microsoft.com/office/powerpoint/2010/main" val="1068599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Rectangle 15"/>
          <p:cNvSpPr>
            <a:spLocks noGrp="1" noChangeArrowheads="1"/>
          </p:cNvSpPr>
          <p:nvPr>
            <p:ph type="dt" sz="half" idx="10"/>
          </p:nvPr>
        </p:nvSpPr>
        <p:spPr>
          <a:xfrm>
            <a:off x="685800" y="6509658"/>
            <a:ext cx="1905000" cy="457200"/>
          </a:xfrm>
          <a:prstGeom prst="rect">
            <a:avLst/>
          </a:prstGeom>
          <a:ln/>
        </p:spPr>
        <p:txBody>
          <a:bodyPr/>
          <a:lstStyle>
            <a:lvl1pPr>
              <a:defRPr sz="1000">
                <a:latin typeface="+mn-lt"/>
              </a:defRPr>
            </a:lvl1pPr>
          </a:lstStyle>
          <a:p>
            <a:pPr>
              <a:defRPr/>
            </a:pPr>
            <a:fld id="{B915F7E2-FAED-43CD-8F8D-D2A0D244A6E5}" type="datetime1">
              <a:rPr lang="en-US" smtClean="0"/>
              <a:pPr>
                <a:defRPr/>
              </a:pPr>
              <a:t>4/27/2018</a:t>
            </a:fld>
            <a:endParaRPr lang="en-US" dirty="0"/>
          </a:p>
        </p:txBody>
      </p:sp>
      <p:sp>
        <p:nvSpPr>
          <p:cNvPr id="6" name="Rectangle 16"/>
          <p:cNvSpPr>
            <a:spLocks noGrp="1" noChangeArrowheads="1"/>
          </p:cNvSpPr>
          <p:nvPr>
            <p:ph type="ftr" sz="quarter" idx="11"/>
          </p:nvPr>
        </p:nvSpPr>
        <p:spPr>
          <a:xfrm>
            <a:off x="3124200" y="6509658"/>
            <a:ext cx="2895600" cy="457200"/>
          </a:xfrm>
          <a:prstGeom prst="rect">
            <a:avLst/>
          </a:prstGeom>
          <a:ln/>
        </p:spPr>
        <p:txBody>
          <a:bodyPr/>
          <a:lstStyle>
            <a:lvl1pPr>
              <a:defRPr sz="1000">
                <a:latin typeface="+mn-lt"/>
              </a:defRPr>
            </a:lvl1pPr>
          </a:lstStyle>
          <a:p>
            <a:pPr>
              <a:defRPr/>
            </a:pPr>
            <a:endParaRPr lang="en-US" dirty="0"/>
          </a:p>
        </p:txBody>
      </p:sp>
      <p:sp>
        <p:nvSpPr>
          <p:cNvPr id="9" name="Rectangle 8"/>
          <p:cNvSpPr/>
          <p:nvPr userDrawn="1"/>
        </p:nvSpPr>
        <p:spPr>
          <a:xfrm>
            <a:off x="0" y="0"/>
            <a:ext cx="9143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r="6743"/>
          <a:stretch/>
        </p:blipFill>
        <p:spPr>
          <a:xfrm>
            <a:off x="946486" y="-1"/>
            <a:ext cx="8206658" cy="6858001"/>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35780" y="6574030"/>
            <a:ext cx="1503645" cy="184802"/>
          </a:xfrm>
          <a:prstGeom prst="rect">
            <a:avLst/>
          </a:prstGeom>
        </p:spPr>
      </p:pic>
      <p:sp>
        <p:nvSpPr>
          <p:cNvPr id="7" name="Rectangle 17"/>
          <p:cNvSpPr>
            <a:spLocks noGrp="1" noChangeArrowheads="1"/>
          </p:cNvSpPr>
          <p:nvPr>
            <p:ph type="sldNum" sz="quarter" idx="12"/>
          </p:nvPr>
        </p:nvSpPr>
        <p:spPr>
          <a:ln/>
        </p:spPr>
        <p:txBody>
          <a:bodyPr/>
          <a:lstStyle>
            <a:lvl1pPr>
              <a:defRPr>
                <a:solidFill>
                  <a:schemeClr val="bg1"/>
                </a:solidFill>
              </a:defRPr>
            </a:lvl1pPr>
          </a:lstStyle>
          <a:p>
            <a:pPr>
              <a:defRPr/>
            </a:pPr>
            <a:fld id="{F4DE7526-F753-4734-9279-99EDF06A7D4C}" type="slidenum">
              <a:rPr lang="en-US" smtClean="0"/>
              <a:pPr>
                <a:defRPr/>
              </a:pPr>
              <a:t>‹#›</a:t>
            </a:fld>
            <a:endParaRPr lang="en-US" dirty="0"/>
          </a:p>
        </p:txBody>
      </p:sp>
      <p:sp>
        <p:nvSpPr>
          <p:cNvPr id="11" name="TextBox 10"/>
          <p:cNvSpPr txBox="1">
            <a:spLocks noChangeArrowheads="1"/>
          </p:cNvSpPr>
          <p:nvPr userDrawn="1"/>
        </p:nvSpPr>
        <p:spPr bwMode="auto">
          <a:xfrm>
            <a:off x="5229738" y="6540600"/>
            <a:ext cx="2354161" cy="2742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a:lnSpc>
                <a:spcPts val="2000"/>
              </a:lnSpc>
            </a:pPr>
            <a:r>
              <a:rPr lang="en-US" sz="1400" i="0" dirty="0">
                <a:solidFill>
                  <a:schemeClr val="bg1"/>
                </a:solidFill>
                <a:latin typeface="Franklin Gothic Medium Cond" panose="020B0606030402020204" pitchFamily="34" charset="0"/>
              </a:rPr>
              <a:t>D  R  I  V  E  N    B Y    V  A  L  U  E</a:t>
            </a:r>
          </a:p>
        </p:txBody>
      </p:sp>
    </p:spTree>
    <p:extLst>
      <p:ext uri="{BB962C8B-B14F-4D97-AF65-F5344CB8AC3E}">
        <p14:creationId xmlns:p14="http://schemas.microsoft.com/office/powerpoint/2010/main" val="367401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p:txBody>
      </p:sp>
      <p:sp>
        <p:nvSpPr>
          <p:cNvPr id="4" name="Rectangle 15"/>
          <p:cNvSpPr>
            <a:spLocks noGrp="1" noChangeArrowheads="1"/>
          </p:cNvSpPr>
          <p:nvPr>
            <p:ph type="dt" sz="half" idx="10"/>
          </p:nvPr>
        </p:nvSpPr>
        <p:spPr>
          <a:xfrm>
            <a:off x="685800" y="6178827"/>
            <a:ext cx="1905000" cy="457200"/>
          </a:xfrm>
          <a:prstGeom prst="rect">
            <a:avLst/>
          </a:prstGeom>
          <a:ln/>
        </p:spPr>
        <p:txBody>
          <a:bodyPr/>
          <a:lstStyle>
            <a:lvl1pPr>
              <a:defRPr/>
            </a:lvl1pPr>
          </a:lstStyle>
          <a:p>
            <a:pPr>
              <a:defRPr/>
            </a:pPr>
            <a:fld id="{530B8776-AA6D-4A81-B24D-D01C2F1248B1}" type="datetime1">
              <a:rPr lang="en-US" smtClean="0"/>
              <a:t>4/27/2018</a:t>
            </a:fld>
            <a:endParaRPr lang="en-US" dirty="0"/>
          </a:p>
        </p:txBody>
      </p:sp>
      <p:sp>
        <p:nvSpPr>
          <p:cNvPr id="5" name="Rectangle 16"/>
          <p:cNvSpPr>
            <a:spLocks noGrp="1" noChangeArrowheads="1"/>
          </p:cNvSpPr>
          <p:nvPr>
            <p:ph type="ftr" sz="quarter" idx="11"/>
          </p:nvPr>
        </p:nvSpPr>
        <p:spPr>
          <a:xfrm>
            <a:off x="3124200" y="6178827"/>
            <a:ext cx="2895600" cy="457200"/>
          </a:xfrm>
          <a:prstGeom prst="rect">
            <a:avLst/>
          </a:prstGeom>
          <a:ln/>
        </p:spPr>
        <p:txBody>
          <a:bodyPr/>
          <a:lstStyle>
            <a:lvl1pPr>
              <a:defRPr/>
            </a:lvl1pPr>
          </a:lstStyle>
          <a:p>
            <a:pPr>
              <a:defRPr/>
            </a:pPr>
            <a:endParaRPr lang="en-US" dirty="0"/>
          </a:p>
        </p:txBody>
      </p:sp>
      <p:sp>
        <p:nvSpPr>
          <p:cNvPr id="6" name="Rectangle 17"/>
          <p:cNvSpPr>
            <a:spLocks noGrp="1" noChangeArrowheads="1"/>
          </p:cNvSpPr>
          <p:nvPr>
            <p:ph type="sldNum" sz="quarter" idx="12"/>
          </p:nvPr>
        </p:nvSpPr>
        <p:spPr>
          <a:ln/>
        </p:spPr>
        <p:txBody>
          <a:bodyPr/>
          <a:lstStyle>
            <a:lvl1pPr>
              <a:defRPr/>
            </a:lvl1pPr>
          </a:lstStyle>
          <a:p>
            <a:pPr>
              <a:defRPr/>
            </a:pPr>
            <a:fld id="{E74B3134-428C-4AE1-8636-8D508911971B}" type="slidenum">
              <a:rPr lang="en-US" smtClean="0"/>
              <a:pPr>
                <a:defRPr/>
              </a:pPr>
              <a:t>‹#›</a:t>
            </a:fld>
            <a:endParaRPr lang="en-US" dirty="0"/>
          </a:p>
        </p:txBody>
      </p:sp>
      <p:sp>
        <p:nvSpPr>
          <p:cNvPr id="7" name="Rectangle 19"/>
          <p:cNvSpPr>
            <a:spLocks noGrp="1" noChangeArrowheads="1"/>
          </p:cNvSpPr>
          <p:nvPr>
            <p:ph type="title"/>
          </p:nvPr>
        </p:nvSpPr>
        <p:spPr bwMode="auto">
          <a:xfrm>
            <a:off x="598498" y="445792"/>
            <a:ext cx="7400043" cy="6639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Tree>
    <p:extLst>
      <p:ext uri="{BB962C8B-B14F-4D97-AF65-F5344CB8AC3E}">
        <p14:creationId xmlns:p14="http://schemas.microsoft.com/office/powerpoint/2010/main" val="3628252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0" y="1390649"/>
            <a:ext cx="6288088" cy="4735513"/>
          </a:xfrm>
        </p:spPr>
        <p:txBody>
          <a:bodyPr vert="eaVert"/>
          <a:lstStyle/>
          <a:p>
            <a:pPr lvl="0"/>
            <a:r>
              <a:rPr lang="en-US"/>
              <a:t>Edit Master text styles</a:t>
            </a:r>
          </a:p>
          <a:p>
            <a:pPr lvl="1"/>
            <a:r>
              <a:rPr lang="en-US"/>
              <a:t>Second level</a:t>
            </a:r>
          </a:p>
          <a:p>
            <a:pPr lvl="2"/>
            <a:r>
              <a:rPr lang="en-US"/>
              <a:t>Third level</a:t>
            </a:r>
          </a:p>
        </p:txBody>
      </p:sp>
      <p:sp>
        <p:nvSpPr>
          <p:cNvPr id="6" name="Rectangle 17"/>
          <p:cNvSpPr>
            <a:spLocks noGrp="1" noChangeArrowheads="1"/>
          </p:cNvSpPr>
          <p:nvPr>
            <p:ph type="sldNum" sz="quarter" idx="12"/>
          </p:nvPr>
        </p:nvSpPr>
        <p:spPr>
          <a:ln/>
        </p:spPr>
        <p:txBody>
          <a:bodyPr/>
          <a:lstStyle>
            <a:lvl1pPr>
              <a:defRPr/>
            </a:lvl1pPr>
          </a:lstStyle>
          <a:p>
            <a:pPr>
              <a:defRPr/>
            </a:pPr>
            <a:fld id="{717A5842-6690-4D5E-97D9-4BABEF5620F4}" type="slidenum">
              <a:rPr lang="en-US" smtClean="0"/>
              <a:pPr>
                <a:defRPr/>
              </a:pPr>
              <a:t>‹#›</a:t>
            </a:fld>
            <a:endParaRPr lang="en-US" dirty="0"/>
          </a:p>
        </p:txBody>
      </p:sp>
      <p:sp>
        <p:nvSpPr>
          <p:cNvPr id="7" name="Rectangle 19"/>
          <p:cNvSpPr>
            <a:spLocks noGrp="1" noChangeArrowheads="1"/>
          </p:cNvSpPr>
          <p:nvPr>
            <p:ph type="title"/>
          </p:nvPr>
        </p:nvSpPr>
        <p:spPr bwMode="auto">
          <a:xfrm rot="5400000">
            <a:off x="5229224" y="2800350"/>
            <a:ext cx="4857751" cy="20383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a:solidFill>
                  <a:srgbClr val="A85B41"/>
                </a:solidFill>
                <a:effectLst/>
              </a:defRPr>
            </a:lvl1pPr>
          </a:lstStyle>
          <a:p>
            <a:pPr lvl="0"/>
            <a:r>
              <a:rPr lang="en-US"/>
              <a:t>Click to edit Master title style</a:t>
            </a:r>
            <a:endParaRPr lang="en-US" dirty="0"/>
          </a:p>
        </p:txBody>
      </p:sp>
    </p:spTree>
    <p:extLst>
      <p:ext uri="{BB962C8B-B14F-4D97-AF65-F5344CB8AC3E}">
        <p14:creationId xmlns:p14="http://schemas.microsoft.com/office/powerpoint/2010/main" val="98917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0" y="6497445"/>
            <a:ext cx="9144000" cy="3605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rotWithShape="1">
          <a:blip r:embed="rId11">
            <a:extLst>
              <a:ext uri="{28A0092B-C50C-407E-A947-70E740481C1C}">
                <a14:useLocalDpi xmlns:a14="http://schemas.microsoft.com/office/drawing/2010/main" val="0"/>
              </a:ext>
            </a:extLst>
          </a:blip>
          <a:srcRect t="5405" b="4520"/>
          <a:stretch/>
        </p:blipFill>
        <p:spPr>
          <a:xfrm>
            <a:off x="6571869" y="6499162"/>
            <a:ext cx="1927838" cy="360660"/>
          </a:xfrm>
          <a:prstGeom prst="rect">
            <a:avLst/>
          </a:prstGeom>
        </p:spPr>
      </p:pic>
      <p:pic>
        <p:nvPicPr>
          <p:cNvPr id="12" name="Picture 11"/>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435780" y="6574030"/>
            <a:ext cx="1503645" cy="184802"/>
          </a:xfrm>
          <a:prstGeom prst="rect">
            <a:avLst/>
          </a:prstGeom>
        </p:spPr>
      </p:pic>
      <p:sp>
        <p:nvSpPr>
          <p:cNvPr id="1041" name="Rectangle 17"/>
          <p:cNvSpPr>
            <a:spLocks noGrp="1" noChangeArrowheads="1"/>
          </p:cNvSpPr>
          <p:nvPr userDrawn="1">
            <p:ph type="sldNum" sz="quarter" idx="4"/>
          </p:nvPr>
        </p:nvSpPr>
        <p:spPr bwMode="auto">
          <a:xfrm>
            <a:off x="0" y="6594195"/>
            <a:ext cx="397565" cy="2968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900" b="1" smtClean="0">
                <a:solidFill>
                  <a:schemeClr val="bg1"/>
                </a:solidFill>
                <a:latin typeface="Franklin Gothic Medium" panose="020B0603020102020204" pitchFamily="34" charset="0"/>
              </a:defRPr>
            </a:lvl1pPr>
          </a:lstStyle>
          <a:p>
            <a:pPr>
              <a:defRPr/>
            </a:pPr>
            <a:fld id="{8850CF50-FD6C-4C9E-A40A-CF67800DC607}" type="slidenum">
              <a:rPr lang="en-US" smtClean="0"/>
              <a:pPr>
                <a:defRPr/>
              </a:pPr>
              <a:t>‹#›</a:t>
            </a:fld>
            <a:endParaRPr lang="en-US" dirty="0"/>
          </a:p>
        </p:txBody>
      </p:sp>
      <p:sp>
        <p:nvSpPr>
          <p:cNvPr id="1031" name="Rectangle 18"/>
          <p:cNvSpPr>
            <a:spLocks noGrp="1" noChangeArrowheads="1"/>
          </p:cNvSpPr>
          <p:nvPr userDrawn="1">
            <p:ph type="body" idx="1"/>
          </p:nvPr>
        </p:nvSpPr>
        <p:spPr bwMode="auto">
          <a:xfrm>
            <a:off x="602456" y="1512277"/>
            <a:ext cx="7939088" cy="39508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 Franklin Gothic Book Bold FONT </a:t>
            </a:r>
          </a:p>
          <a:p>
            <a:pPr lvl="1"/>
            <a:r>
              <a:rPr lang="en-US" dirty="0"/>
              <a:t>	Second level</a:t>
            </a:r>
          </a:p>
          <a:p>
            <a:pPr lvl="2"/>
            <a:r>
              <a:rPr lang="en-US" dirty="0"/>
              <a:t>Third level</a:t>
            </a:r>
          </a:p>
        </p:txBody>
      </p:sp>
      <p:sp>
        <p:nvSpPr>
          <p:cNvPr id="1032" name="Rectangle 19"/>
          <p:cNvSpPr>
            <a:spLocks noGrp="1" noChangeArrowheads="1"/>
          </p:cNvSpPr>
          <p:nvPr userDrawn="1">
            <p:ph type="title"/>
          </p:nvPr>
        </p:nvSpPr>
        <p:spPr bwMode="auto">
          <a:xfrm>
            <a:off x="602456" y="445792"/>
            <a:ext cx="7306634" cy="6639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cxnSp>
        <p:nvCxnSpPr>
          <p:cNvPr id="13" name="Straight Connector 12"/>
          <p:cNvCxnSpPr/>
          <p:nvPr userDrawn="1"/>
        </p:nvCxnSpPr>
        <p:spPr>
          <a:xfrm>
            <a:off x="0" y="958981"/>
            <a:ext cx="9144000" cy="1784"/>
          </a:xfrm>
          <a:prstGeom prst="line">
            <a:avLst/>
          </a:prstGeom>
          <a:ln>
            <a:solidFill>
              <a:srgbClr val="A85B4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rotWithShape="1">
          <a:blip r:embed="rId13">
            <a:extLst>
              <a:ext uri="{28A0092B-C50C-407E-A947-70E740481C1C}">
                <a14:useLocalDpi xmlns:a14="http://schemas.microsoft.com/office/drawing/2010/main" val="0"/>
              </a:ext>
            </a:extLst>
          </a:blip>
          <a:srcRect l="10446"/>
          <a:stretch/>
        </p:blipFill>
        <p:spPr>
          <a:xfrm>
            <a:off x="-3477" y="25100"/>
            <a:ext cx="452983" cy="1382333"/>
          </a:xfrm>
          <a:prstGeom prst="rect">
            <a:avLst/>
          </a:prstGeom>
        </p:spPr>
      </p:pic>
      <p:sp>
        <p:nvSpPr>
          <p:cNvPr id="15" name="TextBox 14"/>
          <p:cNvSpPr txBox="1">
            <a:spLocks noChangeArrowheads="1"/>
          </p:cNvSpPr>
          <p:nvPr userDrawn="1"/>
        </p:nvSpPr>
        <p:spPr bwMode="auto">
          <a:xfrm>
            <a:off x="5229738" y="6540600"/>
            <a:ext cx="2354161" cy="2742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a:lnSpc>
                <a:spcPts val="2000"/>
              </a:lnSpc>
            </a:pPr>
            <a:r>
              <a:rPr lang="en-US" sz="1400" i="0" dirty="0">
                <a:solidFill>
                  <a:schemeClr val="bg1"/>
                </a:solidFill>
                <a:latin typeface="Franklin Gothic Medium Cond" panose="020B0606030402020204" pitchFamily="34" charset="0"/>
              </a:rPr>
              <a:t>D  R  I  V  E  N    B Y    V  A  L  U  E</a:t>
            </a:r>
          </a:p>
        </p:txBody>
      </p:sp>
    </p:spTree>
    <p:extLst>
      <p:ext uri="{BB962C8B-B14F-4D97-AF65-F5344CB8AC3E}">
        <p14:creationId xmlns:p14="http://schemas.microsoft.com/office/powerpoint/2010/main" val="1242200355"/>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2" r:id="rId3"/>
    <p:sldLayoutId id="2147484103" r:id="rId4"/>
    <p:sldLayoutId id="2147484105" r:id="rId5"/>
    <p:sldLayoutId id="2147484106" r:id="rId6"/>
    <p:sldLayoutId id="2147484107" r:id="rId7"/>
    <p:sldLayoutId id="2147484108" r:id="rId8"/>
    <p:sldLayoutId id="214748410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1" fontAlgn="base" hangingPunct="1">
        <a:lnSpc>
          <a:spcPts val="2600"/>
        </a:lnSpc>
        <a:spcBef>
          <a:spcPct val="0"/>
        </a:spcBef>
        <a:spcAft>
          <a:spcPct val="0"/>
        </a:spcAft>
        <a:defRPr lang="en-US" sz="2800" b="1" i="0" kern="1200" dirty="0" smtClean="0">
          <a:solidFill>
            <a:srgbClr val="A85B41"/>
          </a:solidFill>
          <a:effectLst/>
          <a:latin typeface="Franklin Gothic Medium" panose="020B0603020102020204" pitchFamily="34" charset="0"/>
          <a:ea typeface="+mj-ea"/>
          <a:cs typeface="+mj-cs"/>
        </a:defRPr>
      </a:lvl1pPr>
      <a:lvl2pPr algn="ctr" rtl="0" eaLnBrk="1" fontAlgn="base" hangingPunct="1">
        <a:spcBef>
          <a:spcPct val="0"/>
        </a:spcBef>
        <a:spcAft>
          <a:spcPct val="0"/>
        </a:spcAft>
        <a:defRPr sz="3200" b="1" i="1">
          <a:solidFill>
            <a:schemeClr val="bg1"/>
          </a:solidFill>
          <a:latin typeface="Tahoma" pitchFamily="34" charset="0"/>
        </a:defRPr>
      </a:lvl2pPr>
      <a:lvl3pPr algn="ctr" rtl="0" eaLnBrk="1" fontAlgn="base" hangingPunct="1">
        <a:spcBef>
          <a:spcPct val="0"/>
        </a:spcBef>
        <a:spcAft>
          <a:spcPct val="0"/>
        </a:spcAft>
        <a:defRPr sz="3200" b="1" i="1">
          <a:solidFill>
            <a:schemeClr val="bg1"/>
          </a:solidFill>
          <a:latin typeface="Tahoma" pitchFamily="34" charset="0"/>
        </a:defRPr>
      </a:lvl3pPr>
      <a:lvl4pPr algn="ctr" rtl="0" eaLnBrk="1" fontAlgn="base" hangingPunct="1">
        <a:spcBef>
          <a:spcPct val="0"/>
        </a:spcBef>
        <a:spcAft>
          <a:spcPct val="0"/>
        </a:spcAft>
        <a:defRPr sz="3200" b="1" i="1">
          <a:solidFill>
            <a:schemeClr val="bg1"/>
          </a:solidFill>
          <a:latin typeface="Tahoma" pitchFamily="34" charset="0"/>
        </a:defRPr>
      </a:lvl4pPr>
      <a:lvl5pPr algn="ctr" rtl="0" eaLnBrk="1" fontAlgn="base" hangingPunct="1">
        <a:spcBef>
          <a:spcPct val="0"/>
        </a:spcBef>
        <a:spcAft>
          <a:spcPct val="0"/>
        </a:spcAft>
        <a:defRPr sz="3200" b="1" i="1">
          <a:solidFill>
            <a:schemeClr val="bg1"/>
          </a:solidFill>
          <a:latin typeface="Tahoma" pitchFamily="34" charset="0"/>
        </a:defRPr>
      </a:lvl5pPr>
      <a:lvl6pPr marL="457200" algn="ctr" rtl="0" eaLnBrk="1" fontAlgn="base" hangingPunct="1">
        <a:spcBef>
          <a:spcPct val="0"/>
        </a:spcBef>
        <a:spcAft>
          <a:spcPct val="0"/>
        </a:spcAft>
        <a:defRPr sz="3200" b="1" i="1">
          <a:solidFill>
            <a:schemeClr val="bg1"/>
          </a:solidFill>
          <a:latin typeface="Tahoma" pitchFamily="34" charset="0"/>
        </a:defRPr>
      </a:lvl6pPr>
      <a:lvl7pPr marL="914400" algn="ctr" rtl="0" eaLnBrk="1" fontAlgn="base" hangingPunct="1">
        <a:spcBef>
          <a:spcPct val="0"/>
        </a:spcBef>
        <a:spcAft>
          <a:spcPct val="0"/>
        </a:spcAft>
        <a:defRPr sz="3200" b="1" i="1">
          <a:solidFill>
            <a:schemeClr val="bg1"/>
          </a:solidFill>
          <a:latin typeface="Tahoma" pitchFamily="34" charset="0"/>
        </a:defRPr>
      </a:lvl7pPr>
      <a:lvl8pPr marL="1371600" algn="ctr" rtl="0" eaLnBrk="1" fontAlgn="base" hangingPunct="1">
        <a:spcBef>
          <a:spcPct val="0"/>
        </a:spcBef>
        <a:spcAft>
          <a:spcPct val="0"/>
        </a:spcAft>
        <a:defRPr sz="3200" b="1" i="1">
          <a:solidFill>
            <a:schemeClr val="bg1"/>
          </a:solidFill>
          <a:latin typeface="Tahoma" pitchFamily="34" charset="0"/>
        </a:defRPr>
      </a:lvl8pPr>
      <a:lvl9pPr marL="1828800" algn="ctr" rtl="0" eaLnBrk="1" fontAlgn="base" hangingPunct="1">
        <a:spcBef>
          <a:spcPct val="0"/>
        </a:spcBef>
        <a:spcAft>
          <a:spcPct val="0"/>
        </a:spcAft>
        <a:defRPr sz="3200" b="1" i="1">
          <a:solidFill>
            <a:schemeClr val="bg1"/>
          </a:solidFill>
          <a:latin typeface="Tahoma" pitchFamily="34" charset="0"/>
        </a:defRPr>
      </a:lvl9pPr>
    </p:titleStyle>
    <p:bodyStyle>
      <a:lvl1pPr marL="342900" indent="-342900" algn="l" rtl="0" eaLnBrk="1" fontAlgn="base" hangingPunct="1">
        <a:spcBef>
          <a:spcPct val="20000"/>
        </a:spcBef>
        <a:spcAft>
          <a:spcPct val="0"/>
        </a:spcAft>
        <a:buClr>
          <a:srgbClr val="00BBB3"/>
        </a:buClr>
        <a:buFont typeface="Wingdings" panose="05000000000000000000" pitchFamily="2" charset="2"/>
        <a:buChar char="§"/>
        <a:defRPr sz="2400" b="1">
          <a:solidFill>
            <a:schemeClr val="tx1"/>
          </a:solidFill>
          <a:latin typeface="Franklin Gothic Book" panose="020B0503020102020204" pitchFamily="34" charset="0"/>
          <a:ea typeface="+mn-ea"/>
          <a:cs typeface="+mn-cs"/>
        </a:defRPr>
      </a:lvl1pPr>
      <a:lvl2pPr marL="576263" indent="-119063" algn="l" defTabSz="746125" rtl="0" eaLnBrk="1" fontAlgn="base" hangingPunct="1">
        <a:spcBef>
          <a:spcPct val="20000"/>
        </a:spcBef>
        <a:spcAft>
          <a:spcPct val="0"/>
        </a:spcAft>
        <a:buClr>
          <a:srgbClr val="00BBB3"/>
        </a:buClr>
        <a:buFont typeface="Arial" panose="020B0604020202020204" pitchFamily="34" charset="0"/>
        <a:buChar char="•"/>
        <a:defRPr sz="2400" b="1">
          <a:solidFill>
            <a:schemeClr val="tx1"/>
          </a:solidFill>
          <a:latin typeface="Franklin Gothic Book" panose="020B0503020102020204" pitchFamily="34" charset="0"/>
        </a:defRPr>
      </a:lvl2pPr>
      <a:lvl3pPr marL="1143000" indent="-228600" algn="l" rtl="0" eaLnBrk="1" fontAlgn="base" hangingPunct="1">
        <a:spcBef>
          <a:spcPct val="20000"/>
        </a:spcBef>
        <a:spcAft>
          <a:spcPct val="0"/>
        </a:spcAft>
        <a:buClr>
          <a:srgbClr val="00BBB3"/>
        </a:buClr>
        <a:buFont typeface="Franklin Gothic Book" panose="020B0503020102020204" pitchFamily="34" charset="0"/>
        <a:buChar char="-"/>
        <a:defRPr sz="2400" b="1">
          <a:solidFill>
            <a:schemeClr val="tx1"/>
          </a:solidFill>
          <a:latin typeface="Franklin Gothic Book" panose="020B0503020102020204" pitchFamily="34" charset="0"/>
        </a:defRPr>
      </a:lvl3pPr>
      <a:lvl4pPr marL="1600200" indent="-228600" algn="l" rtl="0" eaLnBrk="1" fontAlgn="base" hangingPunct="1">
        <a:spcBef>
          <a:spcPct val="20000"/>
        </a:spcBef>
        <a:spcAft>
          <a:spcPct val="0"/>
        </a:spcAft>
        <a:buClr>
          <a:srgbClr val="00BBB3"/>
        </a:buClr>
        <a:buFont typeface="Courier New" panose="02070309020205020404" pitchFamily="49" charset="0"/>
        <a:buChar char="o"/>
        <a:defRPr sz="2400" b="1">
          <a:solidFill>
            <a:schemeClr val="tx1"/>
          </a:solidFill>
          <a:latin typeface="Franklin Gothic Book" panose="020B0503020102020204" pitchFamily="34" charset="0"/>
        </a:defRPr>
      </a:lvl4pPr>
      <a:lvl5pPr marL="2057400" indent="-228600" algn="l" rtl="0" eaLnBrk="1" fontAlgn="base" hangingPunct="1">
        <a:spcBef>
          <a:spcPct val="20000"/>
        </a:spcBef>
        <a:spcAft>
          <a:spcPct val="0"/>
        </a:spcAft>
        <a:buClr>
          <a:srgbClr val="00BBB3"/>
        </a:buClr>
        <a:buFont typeface="Courier New" panose="02070309020205020404" pitchFamily="49" charset="0"/>
        <a:buChar char="o"/>
        <a:defRPr sz="2400" b="1">
          <a:solidFill>
            <a:schemeClr val="tx1"/>
          </a:solidFill>
          <a:latin typeface="Franklin Gothic Book" panose="020B0503020102020204" pitchFamily="34" charset="0"/>
        </a:defRPr>
      </a:lvl5pPr>
      <a:lvl6pPr marL="25146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6pPr>
      <a:lvl7pPr marL="29718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7pPr>
      <a:lvl8pPr marL="34290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8pPr>
      <a:lvl9pPr marL="38862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9"/>
          <p:cNvSpPr txBox="1">
            <a:spLocks noChangeArrowheads="1"/>
          </p:cNvSpPr>
          <p:nvPr/>
        </p:nvSpPr>
        <p:spPr bwMode="auto">
          <a:xfrm>
            <a:off x="304800" y="2737840"/>
            <a:ext cx="8839200" cy="14335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lnSpc>
                <a:spcPts val="2600"/>
              </a:lnSpc>
              <a:spcBef>
                <a:spcPct val="0"/>
              </a:spcBef>
              <a:spcAft>
                <a:spcPct val="0"/>
              </a:spcAft>
              <a:defRPr lang="en-US" sz="3200" b="1" i="1" kern="1200" dirty="0" smtClean="0">
                <a:solidFill>
                  <a:schemeClr val="tx1"/>
                </a:solidFill>
                <a:effectLst/>
                <a:latin typeface="+mj-lt"/>
                <a:ea typeface="+mj-ea"/>
                <a:cs typeface="+mj-cs"/>
              </a:defRPr>
            </a:lvl1pPr>
            <a:lvl2pPr algn="ctr" rtl="0" eaLnBrk="1" fontAlgn="base" hangingPunct="1">
              <a:spcBef>
                <a:spcPct val="0"/>
              </a:spcBef>
              <a:spcAft>
                <a:spcPct val="0"/>
              </a:spcAft>
              <a:defRPr sz="3200" b="1" i="1">
                <a:solidFill>
                  <a:schemeClr val="bg1"/>
                </a:solidFill>
                <a:latin typeface="Tahoma" pitchFamily="34" charset="0"/>
              </a:defRPr>
            </a:lvl2pPr>
            <a:lvl3pPr algn="ctr" rtl="0" eaLnBrk="1" fontAlgn="base" hangingPunct="1">
              <a:spcBef>
                <a:spcPct val="0"/>
              </a:spcBef>
              <a:spcAft>
                <a:spcPct val="0"/>
              </a:spcAft>
              <a:defRPr sz="3200" b="1" i="1">
                <a:solidFill>
                  <a:schemeClr val="bg1"/>
                </a:solidFill>
                <a:latin typeface="Tahoma" pitchFamily="34" charset="0"/>
              </a:defRPr>
            </a:lvl3pPr>
            <a:lvl4pPr algn="ctr" rtl="0" eaLnBrk="1" fontAlgn="base" hangingPunct="1">
              <a:spcBef>
                <a:spcPct val="0"/>
              </a:spcBef>
              <a:spcAft>
                <a:spcPct val="0"/>
              </a:spcAft>
              <a:defRPr sz="3200" b="1" i="1">
                <a:solidFill>
                  <a:schemeClr val="bg1"/>
                </a:solidFill>
                <a:latin typeface="Tahoma" pitchFamily="34" charset="0"/>
              </a:defRPr>
            </a:lvl4pPr>
            <a:lvl5pPr algn="ctr" rtl="0" eaLnBrk="1" fontAlgn="base" hangingPunct="1">
              <a:spcBef>
                <a:spcPct val="0"/>
              </a:spcBef>
              <a:spcAft>
                <a:spcPct val="0"/>
              </a:spcAft>
              <a:defRPr sz="3200" b="1" i="1">
                <a:solidFill>
                  <a:schemeClr val="bg1"/>
                </a:solidFill>
                <a:latin typeface="Tahoma" pitchFamily="34" charset="0"/>
              </a:defRPr>
            </a:lvl5pPr>
            <a:lvl6pPr marL="457200" algn="ctr" rtl="0" eaLnBrk="1" fontAlgn="base" hangingPunct="1">
              <a:spcBef>
                <a:spcPct val="0"/>
              </a:spcBef>
              <a:spcAft>
                <a:spcPct val="0"/>
              </a:spcAft>
              <a:defRPr sz="3200" b="1" i="1">
                <a:solidFill>
                  <a:schemeClr val="bg1"/>
                </a:solidFill>
                <a:latin typeface="Tahoma" pitchFamily="34" charset="0"/>
              </a:defRPr>
            </a:lvl6pPr>
            <a:lvl7pPr marL="914400" algn="ctr" rtl="0" eaLnBrk="1" fontAlgn="base" hangingPunct="1">
              <a:spcBef>
                <a:spcPct val="0"/>
              </a:spcBef>
              <a:spcAft>
                <a:spcPct val="0"/>
              </a:spcAft>
              <a:defRPr sz="3200" b="1" i="1">
                <a:solidFill>
                  <a:schemeClr val="bg1"/>
                </a:solidFill>
                <a:latin typeface="Tahoma" pitchFamily="34" charset="0"/>
              </a:defRPr>
            </a:lvl7pPr>
            <a:lvl8pPr marL="1371600" algn="ctr" rtl="0" eaLnBrk="1" fontAlgn="base" hangingPunct="1">
              <a:spcBef>
                <a:spcPct val="0"/>
              </a:spcBef>
              <a:spcAft>
                <a:spcPct val="0"/>
              </a:spcAft>
              <a:defRPr sz="3200" b="1" i="1">
                <a:solidFill>
                  <a:schemeClr val="bg1"/>
                </a:solidFill>
                <a:latin typeface="Tahoma" pitchFamily="34" charset="0"/>
              </a:defRPr>
            </a:lvl8pPr>
            <a:lvl9pPr marL="1828800" algn="ctr" rtl="0" eaLnBrk="1" fontAlgn="base" hangingPunct="1">
              <a:spcBef>
                <a:spcPct val="0"/>
              </a:spcBef>
              <a:spcAft>
                <a:spcPct val="0"/>
              </a:spcAft>
              <a:defRPr sz="3200" b="1" i="1">
                <a:solidFill>
                  <a:schemeClr val="bg1"/>
                </a:solidFill>
                <a:latin typeface="Tahoma" pitchFamily="34" charset="0"/>
              </a:defRPr>
            </a:lvl9pPr>
          </a:lstStyle>
          <a:p>
            <a:pPr algn="l">
              <a:lnSpc>
                <a:spcPts val="5000"/>
              </a:lnSpc>
            </a:pPr>
            <a:r>
              <a:rPr lang="en-US" i="0" dirty="0">
                <a:solidFill>
                  <a:schemeClr val="bg1"/>
                </a:solidFill>
                <a:latin typeface="Franklin Gothic Medium" panose="020B0603020102020204" pitchFamily="34" charset="0"/>
              </a:rPr>
              <a:t>Mining Webinar Series: </a:t>
            </a:r>
          </a:p>
          <a:p>
            <a:pPr algn="l">
              <a:lnSpc>
                <a:spcPts val="5000"/>
              </a:lnSpc>
            </a:pPr>
            <a:r>
              <a:rPr lang="en-US" i="0" dirty="0">
                <a:solidFill>
                  <a:schemeClr val="bg1"/>
                </a:solidFill>
                <a:latin typeface="Franklin Gothic Medium" panose="020B0603020102020204" pitchFamily="34" charset="0"/>
              </a:rPr>
              <a:t>Successful Implementation of </a:t>
            </a:r>
          </a:p>
          <a:p>
            <a:pPr algn="l">
              <a:lnSpc>
                <a:spcPts val="5000"/>
              </a:lnSpc>
            </a:pPr>
            <a:r>
              <a:rPr lang="en-US" i="0" dirty="0">
                <a:solidFill>
                  <a:schemeClr val="bg1"/>
                </a:solidFill>
                <a:latin typeface="Franklin Gothic Medium" panose="020B0603020102020204" pitchFamily="34" charset="0"/>
              </a:rPr>
              <a:t>Biologically-Based Passive Remediation Systems</a:t>
            </a:r>
          </a:p>
        </p:txBody>
      </p:sp>
      <p:sp>
        <p:nvSpPr>
          <p:cNvPr id="3" name="TextBox 19"/>
          <p:cNvSpPr txBox="1">
            <a:spLocks noChangeArrowheads="1"/>
          </p:cNvSpPr>
          <p:nvPr/>
        </p:nvSpPr>
        <p:spPr bwMode="auto">
          <a:xfrm>
            <a:off x="304800" y="4875280"/>
            <a:ext cx="2598360" cy="524246"/>
          </a:xfrm>
          <a:prstGeom prst="rect">
            <a:avLst/>
          </a:prstGeom>
          <a:noFill/>
          <a:ln w="9525">
            <a:noFill/>
            <a:miter lim="800000"/>
            <a:headEnd/>
            <a:tailEnd/>
          </a:ln>
          <a:effectLst/>
        </p:spPr>
        <p:txBody>
          <a:bodyPr wrap="square">
            <a:spAutoFit/>
          </a:bodyPr>
          <a:lstStyle>
            <a:defPPr>
              <a:defRPr lang="en-US"/>
            </a:defPPr>
            <a:lvl1pPr algn="ctr">
              <a:lnSpc>
                <a:spcPts val="4000"/>
              </a:lnSpc>
              <a:defRPr sz="2400" b="1" i="1">
                <a:solidFill>
                  <a:schemeClr val="bg1"/>
                </a:solidFill>
                <a:latin typeface="Tahoma" pitchFamily="34" charset="0"/>
              </a:defRPr>
            </a:lvl1pPr>
          </a:lstStyle>
          <a:p>
            <a:pPr algn="l"/>
            <a:r>
              <a:rPr lang="en-US" sz="1600" i="0" dirty="0">
                <a:latin typeface="Franklin Gothic Medium" panose="020B0603020102020204" pitchFamily="34" charset="0"/>
              </a:rPr>
              <a:t>May 1, 2018</a:t>
            </a:r>
          </a:p>
        </p:txBody>
      </p:sp>
    </p:spTree>
    <p:extLst>
      <p:ext uri="{BB962C8B-B14F-4D97-AF65-F5344CB8AC3E}">
        <p14:creationId xmlns:p14="http://schemas.microsoft.com/office/powerpoint/2010/main" val="848620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66DC23-5D75-4E55-94E0-8AC9A57DBD08}" type="slidenum">
              <a:rPr lang="en-US" smtClean="0"/>
              <a:pPr>
                <a:defRPr/>
              </a:pPr>
              <a:t>10</a:t>
            </a:fld>
            <a:endParaRPr lang="en-US" dirty="0"/>
          </a:p>
        </p:txBody>
      </p:sp>
      <p:sp>
        <p:nvSpPr>
          <p:cNvPr id="3" name="Content Placeholder 2"/>
          <p:cNvSpPr>
            <a:spLocks noGrp="1"/>
          </p:cNvSpPr>
          <p:nvPr>
            <p:ph idx="1"/>
          </p:nvPr>
        </p:nvSpPr>
        <p:spPr>
          <a:xfrm>
            <a:off x="414561" y="1225950"/>
            <a:ext cx="8412235" cy="3950843"/>
          </a:xfrm>
        </p:spPr>
        <p:txBody>
          <a:bodyPr/>
          <a:lstStyle/>
          <a:p>
            <a:r>
              <a:rPr lang="en-US" sz="2800" dirty="0"/>
              <a:t>Constructed wetland or aqueous polishing cell (APC)</a:t>
            </a:r>
          </a:p>
          <a:p>
            <a:pPr lvl="1"/>
            <a:r>
              <a:rPr lang="en-US" dirty="0"/>
              <a:t>Sequestration (plant roots, stems, and leaves)</a:t>
            </a:r>
          </a:p>
          <a:p>
            <a:pPr lvl="1"/>
            <a:r>
              <a:rPr lang="en-US" dirty="0"/>
              <a:t>Precipitation (oxides, oxyhydroxides, carbonates)</a:t>
            </a:r>
          </a:p>
          <a:p>
            <a:pPr lvl="1">
              <a:defRPr/>
            </a:pPr>
            <a:r>
              <a:rPr lang="en-US" dirty="0"/>
              <a:t>Sorption (mineral and biological)</a:t>
            </a:r>
          </a:p>
          <a:p>
            <a:pPr lvl="1">
              <a:defRPr/>
            </a:pPr>
            <a:r>
              <a:rPr lang="en-US" dirty="0"/>
              <a:t>Sedimentation </a:t>
            </a:r>
          </a:p>
          <a:p>
            <a:pPr lvl="1">
              <a:defRPr/>
            </a:pPr>
            <a:r>
              <a:rPr lang="en-US" dirty="0"/>
              <a:t>Filtration</a:t>
            </a:r>
          </a:p>
          <a:p>
            <a:pPr lvl="1">
              <a:defRPr/>
            </a:pPr>
            <a:r>
              <a:rPr lang="en-US" dirty="0"/>
              <a:t>Increase alkalinity</a:t>
            </a:r>
          </a:p>
          <a:p>
            <a:pPr lvl="1">
              <a:defRPr/>
            </a:pPr>
            <a:r>
              <a:rPr lang="en-US" dirty="0"/>
              <a:t>Increase dissolved oxygen</a:t>
            </a:r>
          </a:p>
          <a:p>
            <a:pPr lvl="1">
              <a:defRPr/>
            </a:pPr>
            <a:r>
              <a:rPr lang="en-US" dirty="0"/>
              <a:t>Reduced BOD</a:t>
            </a:r>
          </a:p>
          <a:p>
            <a:pPr lvl="1">
              <a:spcBef>
                <a:spcPts val="0"/>
              </a:spcBef>
              <a:spcAft>
                <a:spcPts val="600"/>
              </a:spcAft>
              <a:defRPr/>
            </a:pPr>
            <a:endParaRPr lang="en-US" dirty="0"/>
          </a:p>
          <a:p>
            <a:pPr lvl="1"/>
            <a:endParaRPr lang="en-US" dirty="0"/>
          </a:p>
        </p:txBody>
      </p:sp>
      <p:sp>
        <p:nvSpPr>
          <p:cNvPr id="4" name="Title 3"/>
          <p:cNvSpPr>
            <a:spLocks noGrp="1"/>
          </p:cNvSpPr>
          <p:nvPr>
            <p:ph type="title"/>
          </p:nvPr>
        </p:nvSpPr>
        <p:spPr>
          <a:xfrm>
            <a:off x="602456" y="262241"/>
            <a:ext cx="8036447" cy="663969"/>
          </a:xfrm>
        </p:spPr>
        <p:txBody>
          <a:bodyPr/>
          <a:lstStyle/>
          <a:p>
            <a:pPr algn="ctr"/>
            <a:r>
              <a:rPr lang="en-US" dirty="0"/>
              <a:t>Primary Components of</a:t>
            </a:r>
            <a:br>
              <a:rPr lang="en-US" dirty="0"/>
            </a:br>
            <a:r>
              <a:rPr lang="en-US" dirty="0"/>
              <a:t>Biologically-Based Passive Bioremediation System</a:t>
            </a:r>
          </a:p>
        </p:txBody>
      </p:sp>
    </p:spTree>
    <p:extLst>
      <p:ext uri="{BB962C8B-B14F-4D97-AF65-F5344CB8AC3E}">
        <p14:creationId xmlns:p14="http://schemas.microsoft.com/office/powerpoint/2010/main" val="773384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66DC23-5D75-4E55-94E0-8AC9A57DBD08}" type="slidenum">
              <a:rPr lang="en-US" smtClean="0"/>
              <a:pPr>
                <a:defRPr/>
              </a:pPr>
              <a:t>11</a:t>
            </a:fld>
            <a:endParaRPr lang="en-US" dirty="0"/>
          </a:p>
        </p:txBody>
      </p:sp>
      <p:sp>
        <p:nvSpPr>
          <p:cNvPr id="3" name="Content Placeholder 2"/>
          <p:cNvSpPr>
            <a:spLocks noGrp="1"/>
          </p:cNvSpPr>
          <p:nvPr>
            <p:ph idx="1"/>
          </p:nvPr>
        </p:nvSpPr>
        <p:spPr>
          <a:xfrm>
            <a:off x="602456" y="1082964"/>
            <a:ext cx="7939088" cy="3950843"/>
          </a:xfrm>
        </p:spPr>
        <p:txBody>
          <a:bodyPr/>
          <a:lstStyle/>
          <a:p>
            <a:r>
              <a:rPr lang="en-US" sz="2800" dirty="0"/>
              <a:t>Flow Rate</a:t>
            </a:r>
          </a:p>
          <a:p>
            <a:pPr lvl="1"/>
            <a:r>
              <a:rPr lang="en-US" dirty="0"/>
              <a:t>Low flow rates (1 to 50 gpm) most favorable</a:t>
            </a:r>
          </a:p>
          <a:p>
            <a:pPr lvl="1"/>
            <a:r>
              <a:rPr lang="en-US" dirty="0"/>
              <a:t>Hydraulic retention time (HRT)</a:t>
            </a:r>
          </a:p>
          <a:p>
            <a:pPr lvl="2"/>
            <a:r>
              <a:rPr lang="en-US" dirty="0"/>
              <a:t>Reaction rates</a:t>
            </a:r>
          </a:p>
          <a:p>
            <a:pPr lvl="2"/>
            <a:r>
              <a:rPr lang="en-US" dirty="0"/>
              <a:t>Treatment criteria</a:t>
            </a:r>
          </a:p>
          <a:p>
            <a:pPr lvl="2"/>
            <a:r>
              <a:rPr lang="en-US" dirty="0"/>
              <a:t>Longevity</a:t>
            </a:r>
          </a:p>
          <a:p>
            <a:r>
              <a:rPr lang="en-US" sz="2800" dirty="0"/>
              <a:t>Mass Loading</a:t>
            </a:r>
          </a:p>
          <a:p>
            <a:pPr lvl="1"/>
            <a:r>
              <a:rPr lang="en-US" dirty="0"/>
              <a:t>Sulfate – critical to successful SRBR application</a:t>
            </a:r>
          </a:p>
          <a:p>
            <a:pPr lvl="1"/>
            <a:r>
              <a:rPr lang="en-US" dirty="0"/>
              <a:t>Metals – acidic metals (Al, Fe); metal sulfides (Zn, Cu, Cd, Pb, Ni, Co); oxidized metalloids (Mn)</a:t>
            </a:r>
          </a:p>
          <a:p>
            <a:pPr lvl="1"/>
            <a:r>
              <a:rPr lang="en-US" dirty="0"/>
              <a:t>Potential toxins (DO, H</a:t>
            </a:r>
            <a:r>
              <a:rPr lang="en-US" baseline="-25000" dirty="0"/>
              <a:t>2</a:t>
            </a:r>
            <a:r>
              <a:rPr lang="en-US" dirty="0"/>
              <a:t>S, antibacterial materials) </a:t>
            </a:r>
          </a:p>
          <a:p>
            <a:pPr lvl="1"/>
            <a:endParaRPr lang="en-US" dirty="0"/>
          </a:p>
        </p:txBody>
      </p:sp>
      <p:sp>
        <p:nvSpPr>
          <p:cNvPr id="4" name="Title 3"/>
          <p:cNvSpPr>
            <a:spLocks noGrp="1"/>
          </p:cNvSpPr>
          <p:nvPr>
            <p:ph type="title"/>
          </p:nvPr>
        </p:nvSpPr>
        <p:spPr>
          <a:xfrm>
            <a:off x="602456" y="288367"/>
            <a:ext cx="8393498" cy="663969"/>
          </a:xfrm>
        </p:spPr>
        <p:txBody>
          <a:bodyPr/>
          <a:lstStyle/>
          <a:p>
            <a:pPr algn="ctr"/>
            <a:r>
              <a:rPr lang="en-US" dirty="0"/>
              <a:t>Biologically-Based Passive Bioremediation System Design Criteria</a:t>
            </a:r>
          </a:p>
        </p:txBody>
      </p:sp>
    </p:spTree>
    <p:extLst>
      <p:ext uri="{BB962C8B-B14F-4D97-AF65-F5344CB8AC3E}">
        <p14:creationId xmlns:p14="http://schemas.microsoft.com/office/powerpoint/2010/main" val="1182330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66DC23-5D75-4E55-94E0-8AC9A57DBD08}" type="slidenum">
              <a:rPr lang="en-US" smtClean="0"/>
              <a:pPr>
                <a:defRPr/>
              </a:pPr>
              <a:t>12</a:t>
            </a:fld>
            <a:endParaRPr lang="en-US" dirty="0"/>
          </a:p>
        </p:txBody>
      </p:sp>
      <p:sp>
        <p:nvSpPr>
          <p:cNvPr id="3" name="Content Placeholder 2"/>
          <p:cNvSpPr>
            <a:spLocks noGrp="1"/>
          </p:cNvSpPr>
          <p:nvPr>
            <p:ph idx="1"/>
          </p:nvPr>
        </p:nvSpPr>
        <p:spPr>
          <a:xfrm>
            <a:off x="787184" y="1281367"/>
            <a:ext cx="7701035" cy="3950843"/>
          </a:xfrm>
        </p:spPr>
        <p:txBody>
          <a:bodyPr/>
          <a:lstStyle/>
          <a:p>
            <a:r>
              <a:rPr lang="en-US" dirty="0"/>
              <a:t>Water quality objectives</a:t>
            </a:r>
          </a:p>
          <a:p>
            <a:r>
              <a:rPr lang="en-US" dirty="0"/>
              <a:t>Site conditions and topography</a:t>
            </a:r>
          </a:p>
          <a:p>
            <a:r>
              <a:rPr lang="en-US" dirty="0"/>
              <a:t>Available infrastructure</a:t>
            </a:r>
          </a:p>
          <a:p>
            <a:r>
              <a:rPr lang="en-US" dirty="0"/>
              <a:t>Higher flow rates provide less contact time for the same sized sulfate-reducing bioreactor</a:t>
            </a:r>
          </a:p>
          <a:p>
            <a:pPr lvl="1"/>
            <a:r>
              <a:rPr lang="en-US" dirty="0"/>
              <a:t>Incomplete reactions </a:t>
            </a:r>
          </a:p>
          <a:p>
            <a:pPr lvl="1"/>
            <a:r>
              <a:rPr lang="en-US" dirty="0"/>
              <a:t>Wash out (bacteria; fine sulfide precipitates)</a:t>
            </a:r>
          </a:p>
          <a:p>
            <a:r>
              <a:rPr lang="en-US" dirty="0"/>
              <a:t>Potential toxins (dissolved oxygen, excess H</a:t>
            </a:r>
            <a:r>
              <a:rPr lang="en-US" baseline="-25000" dirty="0"/>
              <a:t>2</a:t>
            </a:r>
            <a:r>
              <a:rPr lang="en-US" dirty="0"/>
              <a:t>S, antibacterial materials used in substrate)</a:t>
            </a:r>
          </a:p>
        </p:txBody>
      </p:sp>
      <p:sp>
        <p:nvSpPr>
          <p:cNvPr id="4" name="Title 3"/>
          <p:cNvSpPr>
            <a:spLocks noGrp="1"/>
          </p:cNvSpPr>
          <p:nvPr>
            <p:ph type="title"/>
          </p:nvPr>
        </p:nvSpPr>
        <p:spPr>
          <a:xfrm>
            <a:off x="602456" y="222921"/>
            <a:ext cx="8292162" cy="663969"/>
          </a:xfrm>
        </p:spPr>
        <p:txBody>
          <a:bodyPr/>
          <a:lstStyle/>
          <a:p>
            <a:pPr algn="ctr"/>
            <a:r>
              <a:rPr lang="en-US" dirty="0"/>
              <a:t>Biologically-Based Passive Bioremediation System</a:t>
            </a:r>
            <a:br>
              <a:rPr lang="en-US" dirty="0"/>
            </a:br>
            <a:r>
              <a:rPr lang="en-US" dirty="0"/>
              <a:t>Design and Operational Considerations</a:t>
            </a:r>
          </a:p>
        </p:txBody>
      </p:sp>
    </p:spTree>
    <p:extLst>
      <p:ext uri="{BB962C8B-B14F-4D97-AF65-F5344CB8AC3E}">
        <p14:creationId xmlns:p14="http://schemas.microsoft.com/office/powerpoint/2010/main" val="235601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66DC23-5D75-4E55-94E0-8AC9A57DBD08}" type="slidenum">
              <a:rPr lang="en-US" smtClean="0"/>
              <a:pPr>
                <a:defRPr/>
              </a:pPr>
              <a:t>13</a:t>
            </a:fld>
            <a:endParaRPr lang="en-US" dirty="0"/>
          </a:p>
        </p:txBody>
      </p:sp>
      <p:sp>
        <p:nvSpPr>
          <p:cNvPr id="4" name="Title 3"/>
          <p:cNvSpPr>
            <a:spLocks noGrp="1"/>
          </p:cNvSpPr>
          <p:nvPr>
            <p:ph type="title"/>
          </p:nvPr>
        </p:nvSpPr>
        <p:spPr/>
        <p:txBody>
          <a:bodyPr/>
          <a:lstStyle/>
          <a:p>
            <a:r>
              <a:rPr lang="en-US" dirty="0"/>
              <a:t>Sulfate-Reducing Biochemical Reactor</a:t>
            </a:r>
          </a:p>
        </p:txBody>
      </p:sp>
      <p:sp>
        <p:nvSpPr>
          <p:cNvPr id="5" name="Content Placeholder 2"/>
          <p:cNvSpPr>
            <a:spLocks noGrp="1"/>
          </p:cNvSpPr>
          <p:nvPr>
            <p:ph idx="1"/>
          </p:nvPr>
        </p:nvSpPr>
        <p:spPr>
          <a:xfrm>
            <a:off x="463119" y="960998"/>
            <a:ext cx="7939088" cy="3950843"/>
          </a:xfrm>
        </p:spPr>
        <p:txBody>
          <a:bodyPr/>
          <a:lstStyle/>
          <a:p>
            <a:r>
              <a:rPr lang="en-US" dirty="0"/>
              <a:t>SRBR reduces sulfate to aqueous hydrogen sulfide</a:t>
            </a:r>
          </a:p>
          <a:p>
            <a:r>
              <a:rPr lang="en-US" dirty="0"/>
              <a:t>Metal (Fe, Cd, Co, Cu, Ni, Zn) sulfides precipitate and are removed from the aqueous phase</a:t>
            </a:r>
          </a:p>
          <a:p>
            <a:r>
              <a:rPr lang="en-US" dirty="0"/>
              <a:t>Adds alkalinity and increases pH (circumneutral)</a:t>
            </a:r>
          </a:p>
        </p:txBody>
      </p:sp>
      <p:pic>
        <p:nvPicPr>
          <p:cNvPr id="6" name="Content Placeholder 4"/>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2456" y="2542903"/>
            <a:ext cx="7799751" cy="3971108"/>
          </a:xfrm>
          <a:prstGeom prst="rect">
            <a:avLst/>
          </a:prstGeom>
          <a:noFill/>
          <a:ln w="9525">
            <a:noFill/>
            <a:miter lim="800000"/>
            <a:headEnd/>
            <a:tailEnd/>
          </a:ln>
          <a:effectLst/>
          <a:extLst/>
        </p:spPr>
      </p:pic>
      <p:sp>
        <p:nvSpPr>
          <p:cNvPr id="3" name="TextBox 2"/>
          <p:cNvSpPr txBox="1"/>
          <p:nvPr/>
        </p:nvSpPr>
        <p:spPr>
          <a:xfrm>
            <a:off x="7804534" y="6106128"/>
            <a:ext cx="1431636" cy="276999"/>
          </a:xfrm>
          <a:prstGeom prst="rect">
            <a:avLst/>
          </a:prstGeom>
          <a:noFill/>
        </p:spPr>
        <p:txBody>
          <a:bodyPr wrap="square" rtlCol="0">
            <a:spAutoFit/>
          </a:bodyPr>
          <a:lstStyle/>
          <a:p>
            <a:r>
              <a:rPr lang="en-US" sz="1200" dirty="0"/>
              <a:t>ITRC, 2013</a:t>
            </a:r>
          </a:p>
        </p:txBody>
      </p:sp>
    </p:spTree>
    <p:extLst>
      <p:ext uri="{BB962C8B-B14F-4D97-AF65-F5344CB8AC3E}">
        <p14:creationId xmlns:p14="http://schemas.microsoft.com/office/powerpoint/2010/main" val="153416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66DC23-5D75-4E55-94E0-8AC9A57DBD08}" type="slidenum">
              <a:rPr lang="en-US" smtClean="0"/>
              <a:pPr>
                <a:defRPr/>
              </a:pPr>
              <a:t>14</a:t>
            </a:fld>
            <a:endParaRPr lang="en-US" dirty="0"/>
          </a:p>
        </p:txBody>
      </p:sp>
      <p:sp>
        <p:nvSpPr>
          <p:cNvPr id="3" name="Content Placeholder 2"/>
          <p:cNvSpPr>
            <a:spLocks noGrp="1"/>
          </p:cNvSpPr>
          <p:nvPr>
            <p:ph idx="1"/>
          </p:nvPr>
        </p:nvSpPr>
        <p:spPr>
          <a:xfrm>
            <a:off x="602456" y="1198768"/>
            <a:ext cx="7939088" cy="3950843"/>
          </a:xfrm>
        </p:spPr>
        <p:txBody>
          <a:bodyPr/>
          <a:lstStyle/>
          <a:p>
            <a:r>
              <a:rPr lang="en-US" dirty="0"/>
              <a:t>Sulfate loading rate (SLR)</a:t>
            </a:r>
          </a:p>
          <a:p>
            <a:pPr marL="403225" lvl="1" indent="0">
              <a:spcBef>
                <a:spcPts val="0"/>
              </a:spcBef>
              <a:spcAft>
                <a:spcPts val="600"/>
              </a:spcAft>
              <a:buNone/>
              <a:defRPr/>
            </a:pPr>
            <a:endParaRPr lang="en-US" sz="1600" dirty="0">
              <a:solidFill>
                <a:srgbClr val="387B2B"/>
              </a:solidFill>
            </a:endParaRPr>
          </a:p>
          <a:p>
            <a:pPr marL="403225" lvl="1" indent="0">
              <a:spcBef>
                <a:spcPts val="0"/>
              </a:spcBef>
              <a:spcAft>
                <a:spcPts val="600"/>
              </a:spcAft>
              <a:buNone/>
              <a:defRPr/>
            </a:pPr>
            <a:endParaRPr lang="en-US" sz="1600" dirty="0">
              <a:solidFill>
                <a:srgbClr val="387B2B"/>
              </a:solidFill>
            </a:endParaRPr>
          </a:p>
          <a:p>
            <a:pPr marL="403225" lvl="1" indent="0">
              <a:spcBef>
                <a:spcPts val="0"/>
              </a:spcBef>
              <a:spcAft>
                <a:spcPts val="600"/>
              </a:spcAft>
              <a:buNone/>
              <a:defRPr/>
            </a:pPr>
            <a:endParaRPr lang="en-US" sz="1600" dirty="0">
              <a:solidFill>
                <a:srgbClr val="387B2B"/>
              </a:solidFill>
            </a:endParaRPr>
          </a:p>
          <a:p>
            <a:r>
              <a:rPr lang="en-US" dirty="0"/>
              <a:t>Sulfate removal</a:t>
            </a:r>
          </a:p>
          <a:p>
            <a:pPr lvl="1">
              <a:spcBef>
                <a:spcPts val="0"/>
              </a:spcBef>
              <a:spcAft>
                <a:spcPts val="600"/>
              </a:spcAft>
              <a:defRPr/>
            </a:pPr>
            <a:r>
              <a:rPr lang="en-US" sz="2000" dirty="0"/>
              <a:t>Sulfate reduction to sulfide</a:t>
            </a:r>
          </a:p>
          <a:p>
            <a:pPr marL="457200" lvl="1" indent="0">
              <a:spcBef>
                <a:spcPts val="0"/>
              </a:spcBef>
              <a:spcAft>
                <a:spcPts val="600"/>
              </a:spcAft>
              <a:buNone/>
              <a:defRPr/>
            </a:pPr>
            <a:r>
              <a:rPr lang="en-US" sz="2000" dirty="0">
                <a:solidFill>
                  <a:srgbClr val="BA8747"/>
                </a:solidFill>
              </a:rPr>
              <a:t>SO</a:t>
            </a:r>
            <a:r>
              <a:rPr lang="en-US" sz="2000" baseline="-25000" dirty="0">
                <a:solidFill>
                  <a:srgbClr val="BA8747"/>
                </a:solidFill>
              </a:rPr>
              <a:t>4</a:t>
            </a:r>
            <a:r>
              <a:rPr lang="en-US" sz="2000" baseline="30000" dirty="0">
                <a:solidFill>
                  <a:srgbClr val="BA8747"/>
                </a:solidFill>
              </a:rPr>
              <a:t>2-</a:t>
            </a:r>
            <a:r>
              <a:rPr lang="en-US" sz="2000" dirty="0">
                <a:solidFill>
                  <a:srgbClr val="BA8747"/>
                </a:solidFill>
              </a:rPr>
              <a:t> </a:t>
            </a:r>
            <a:r>
              <a:rPr lang="en-US" sz="2000" dirty="0"/>
              <a:t>+ </a:t>
            </a:r>
            <a:r>
              <a:rPr lang="en-US" sz="2000" dirty="0">
                <a:solidFill>
                  <a:srgbClr val="387B2B"/>
                </a:solidFill>
              </a:rPr>
              <a:t>2CH</a:t>
            </a:r>
            <a:r>
              <a:rPr lang="en-US" sz="2000" baseline="-25000" dirty="0">
                <a:solidFill>
                  <a:srgbClr val="387B2B"/>
                </a:solidFill>
              </a:rPr>
              <a:t>2</a:t>
            </a:r>
            <a:r>
              <a:rPr lang="en-US" sz="2000" dirty="0">
                <a:solidFill>
                  <a:srgbClr val="387B2B"/>
                </a:solidFill>
              </a:rPr>
              <a:t>O</a:t>
            </a:r>
            <a:r>
              <a:rPr lang="en-US" sz="2000" dirty="0"/>
              <a:t> + 2H</a:t>
            </a:r>
            <a:r>
              <a:rPr lang="en-US" sz="2000" baseline="30000" dirty="0"/>
              <a:t>+</a:t>
            </a:r>
            <a:r>
              <a:rPr lang="en-US" sz="2000" dirty="0"/>
              <a:t> </a:t>
            </a:r>
            <a:r>
              <a:rPr lang="en-US" sz="2000" dirty="0">
                <a:cs typeface="Calibri"/>
              </a:rPr>
              <a:t>→</a:t>
            </a:r>
            <a:r>
              <a:rPr lang="en-US" sz="2000" dirty="0"/>
              <a:t> </a:t>
            </a:r>
            <a:r>
              <a:rPr lang="en-US" sz="2000" dirty="0">
                <a:solidFill>
                  <a:srgbClr val="C00000"/>
                </a:solidFill>
              </a:rPr>
              <a:t>H</a:t>
            </a:r>
            <a:r>
              <a:rPr lang="en-US" sz="2000" baseline="-25000" dirty="0">
                <a:solidFill>
                  <a:srgbClr val="C00000"/>
                </a:solidFill>
              </a:rPr>
              <a:t>2</a:t>
            </a:r>
            <a:r>
              <a:rPr lang="en-US" sz="2000" dirty="0">
                <a:solidFill>
                  <a:srgbClr val="C00000"/>
                </a:solidFill>
              </a:rPr>
              <a:t>S</a:t>
            </a:r>
            <a:r>
              <a:rPr lang="en-US" sz="2000" dirty="0">
                <a:solidFill>
                  <a:srgbClr val="FF0000"/>
                </a:solidFill>
              </a:rPr>
              <a:t> </a:t>
            </a:r>
            <a:r>
              <a:rPr lang="en-US" sz="2000" dirty="0"/>
              <a:t>+ 2H</a:t>
            </a:r>
            <a:r>
              <a:rPr lang="en-US" sz="2000" baseline="-25000" dirty="0"/>
              <a:t>2</a:t>
            </a:r>
            <a:r>
              <a:rPr lang="en-US" sz="2000" dirty="0"/>
              <a:t>O + 2CO</a:t>
            </a:r>
            <a:r>
              <a:rPr lang="en-US" sz="2000" baseline="-25000" dirty="0"/>
              <a:t>2</a:t>
            </a:r>
          </a:p>
          <a:p>
            <a:pPr marL="457200" lvl="1" indent="0">
              <a:spcBef>
                <a:spcPts val="0"/>
              </a:spcBef>
              <a:spcAft>
                <a:spcPts val="600"/>
              </a:spcAft>
              <a:buNone/>
              <a:defRPr/>
            </a:pPr>
            <a:r>
              <a:rPr lang="en-US" sz="2000" baseline="-25000" dirty="0">
                <a:solidFill>
                  <a:srgbClr val="BA8747"/>
                </a:solidFill>
              </a:rPr>
              <a:t> </a:t>
            </a:r>
            <a:r>
              <a:rPr lang="en-US" sz="2000" dirty="0">
                <a:solidFill>
                  <a:srgbClr val="BA8747"/>
                </a:solidFill>
              </a:rPr>
              <a:t>    </a:t>
            </a:r>
            <a:r>
              <a:rPr lang="en-US" sz="1600" dirty="0">
                <a:solidFill>
                  <a:srgbClr val="BA8747"/>
                </a:solidFill>
              </a:rPr>
              <a:t>e- acceptor     </a:t>
            </a:r>
            <a:r>
              <a:rPr lang="en-US" sz="1600" dirty="0">
                <a:solidFill>
                  <a:srgbClr val="387B2B"/>
                </a:solidFill>
              </a:rPr>
              <a:t>e- donor (natural organic substrate)    </a:t>
            </a:r>
            <a:r>
              <a:rPr lang="en-US" sz="1600" dirty="0">
                <a:solidFill>
                  <a:srgbClr val="C00000"/>
                </a:solidFill>
              </a:rPr>
              <a:t>reactive sulfide product</a:t>
            </a:r>
            <a:endParaRPr lang="en-US" sz="2000" dirty="0">
              <a:solidFill>
                <a:srgbClr val="C00000"/>
              </a:solidFill>
            </a:endParaRPr>
          </a:p>
          <a:p>
            <a:pPr marL="800100" lvl="2" indent="0">
              <a:spcBef>
                <a:spcPts val="0"/>
              </a:spcBef>
              <a:spcAft>
                <a:spcPts val="600"/>
              </a:spcAft>
              <a:buNone/>
              <a:defRPr/>
            </a:pPr>
            <a:endParaRPr lang="en-US" sz="1600" dirty="0">
              <a:solidFill>
                <a:srgbClr val="387B2B"/>
              </a:solidFill>
            </a:endParaRPr>
          </a:p>
          <a:p>
            <a:pPr lvl="1">
              <a:spcBef>
                <a:spcPts val="0"/>
              </a:spcBef>
              <a:spcAft>
                <a:spcPts val="600"/>
              </a:spcAft>
              <a:defRPr/>
            </a:pPr>
            <a:r>
              <a:rPr lang="en-US" sz="2000" dirty="0"/>
              <a:t>Sulfate removal rate (SRR) is calculated using</a:t>
            </a:r>
          </a:p>
          <a:p>
            <a:pPr lvl="1">
              <a:spcBef>
                <a:spcPts val="0"/>
              </a:spcBef>
              <a:spcAft>
                <a:spcPts val="600"/>
              </a:spcAft>
              <a:defRPr/>
            </a:pPr>
            <a:endParaRPr lang="en-US" sz="2000" dirty="0"/>
          </a:p>
          <a:p>
            <a:pPr lvl="1">
              <a:spcBef>
                <a:spcPts val="0"/>
              </a:spcBef>
              <a:spcAft>
                <a:spcPts val="600"/>
              </a:spcAft>
              <a:defRPr/>
            </a:pPr>
            <a:endParaRPr lang="en-US" sz="2000" dirty="0"/>
          </a:p>
          <a:p>
            <a:pPr lvl="1">
              <a:spcBef>
                <a:spcPts val="0"/>
              </a:spcBef>
              <a:spcAft>
                <a:spcPts val="600"/>
              </a:spcAft>
              <a:defRPr/>
            </a:pPr>
            <a:endParaRPr lang="en-US" sz="2000" dirty="0"/>
          </a:p>
          <a:p>
            <a:pPr marL="0" indent="0">
              <a:spcBef>
                <a:spcPts val="0"/>
              </a:spcBef>
              <a:spcAft>
                <a:spcPts val="600"/>
              </a:spcAft>
              <a:buNone/>
              <a:defRPr/>
            </a:pPr>
            <a:r>
              <a:rPr lang="en-US" sz="2000" dirty="0"/>
              <a:t>Size of SRBR required is determined based on the SLR and SRR</a:t>
            </a:r>
          </a:p>
          <a:p>
            <a:pPr marL="403225" lvl="1" indent="0">
              <a:spcBef>
                <a:spcPts val="0"/>
              </a:spcBef>
              <a:spcAft>
                <a:spcPts val="600"/>
              </a:spcAft>
              <a:buNone/>
              <a:defRPr/>
            </a:pPr>
            <a:endParaRPr lang="en-US" sz="1600" dirty="0">
              <a:solidFill>
                <a:srgbClr val="387B2B"/>
              </a:solidFill>
            </a:endParaRPr>
          </a:p>
          <a:p>
            <a:pPr marL="457200" lvl="1" indent="0">
              <a:buNone/>
            </a:pPr>
            <a:endParaRPr lang="en-US" dirty="0"/>
          </a:p>
        </p:txBody>
      </p:sp>
      <p:sp>
        <p:nvSpPr>
          <p:cNvPr id="4" name="Title 3"/>
          <p:cNvSpPr>
            <a:spLocks noGrp="1"/>
          </p:cNvSpPr>
          <p:nvPr>
            <p:ph type="title"/>
          </p:nvPr>
        </p:nvSpPr>
        <p:spPr>
          <a:xfrm>
            <a:off x="602456" y="244824"/>
            <a:ext cx="7202078" cy="663969"/>
          </a:xfrm>
        </p:spPr>
        <p:txBody>
          <a:bodyPr/>
          <a:lstStyle/>
          <a:p>
            <a:r>
              <a:rPr lang="en-US" dirty="0"/>
              <a:t>SRBR Design Criteria the Basics</a:t>
            </a:r>
            <a:br>
              <a:rPr lang="en-US" dirty="0"/>
            </a:br>
            <a:r>
              <a:rPr lang="en-US" dirty="0"/>
              <a:t>Sulfate Loading / Removal</a:t>
            </a:r>
          </a:p>
        </p:txBody>
      </p:sp>
      <mc:AlternateContent xmlns:mc="http://schemas.openxmlformats.org/markup-compatibility/2006" xmlns:a14="http://schemas.microsoft.com/office/drawing/2010/main">
        <mc:Choice Requires="a14">
          <p:sp>
            <p:nvSpPr>
              <p:cNvPr id="5" name="Rectangle 4"/>
              <p:cNvSpPr/>
              <p:nvPr/>
            </p:nvSpPr>
            <p:spPr>
              <a:xfrm>
                <a:off x="1828806" y="4781625"/>
                <a:ext cx="6862619" cy="735971"/>
              </a:xfrm>
              <a:prstGeom prst="rect">
                <a:avLst/>
              </a:prstGeom>
            </p:spPr>
            <p:txBody>
              <a:bodyPr wrap="square">
                <a:spAutoFit/>
              </a:bodyPr>
              <a:lstStyle/>
              <a:p>
                <a14:m>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rPr>
                          <m:t>𝑆𝑅𝑅</m:t>
                        </m:r>
                      </m:e>
                      <m:sub>
                        <m:r>
                          <a:rPr lang="en-US" sz="2000" i="1">
                            <a:latin typeface="Cambria Math" panose="02040503050406030204" pitchFamily="18" charset="0"/>
                          </a:rPr>
                          <m:t>𝑚</m:t>
                        </m:r>
                      </m:sub>
                    </m:sSub>
                    <m:d>
                      <m:dPr>
                        <m:begChr m:val="["/>
                        <m:endChr m:val="]"/>
                        <m:ctrlPr>
                          <a:rPr lang="en-US" sz="2000" i="1">
                            <a:latin typeface="Cambria Math" panose="02040503050406030204" pitchFamily="18" charset="0"/>
                          </a:rPr>
                        </m:ctrlPr>
                      </m:dPr>
                      <m:e>
                        <m:f>
                          <m:fPr>
                            <m:ctrlPr>
                              <a:rPr lang="en-US" sz="2000" i="1">
                                <a:latin typeface="Cambria Math" panose="02040503050406030204" pitchFamily="18" charset="0"/>
                              </a:rPr>
                            </m:ctrlPr>
                          </m:fPr>
                          <m:num>
                            <m:r>
                              <a:rPr lang="en-US" sz="2000" i="1">
                                <a:latin typeface="Cambria Math" panose="02040503050406030204" pitchFamily="18" charset="0"/>
                              </a:rPr>
                              <m:t>𝑚𝑚𝑜𝑙</m:t>
                            </m:r>
                          </m:num>
                          <m:den>
                            <m:r>
                              <a:rPr lang="en-US" sz="2000" i="1">
                                <a:latin typeface="Cambria Math" panose="02040503050406030204" pitchFamily="18" charset="0"/>
                              </a:rPr>
                              <m:t>𝐾𝑔</m:t>
                            </m:r>
                            <m:r>
                              <a:rPr lang="en-US" sz="2000" i="0">
                                <a:latin typeface="Cambria Math" panose="02040503050406030204" pitchFamily="18" charset="0"/>
                              </a:rPr>
                              <m:t>∙</m:t>
                            </m:r>
                            <m:r>
                              <a:rPr lang="en-US" sz="2000" i="1">
                                <a:latin typeface="Cambria Math" panose="02040503050406030204" pitchFamily="18" charset="0"/>
                              </a:rPr>
                              <m:t>𝑑𝑎𝑦</m:t>
                            </m:r>
                          </m:den>
                        </m:f>
                      </m:e>
                    </m:d>
                    <m:r>
                      <a:rPr lang="en-US" sz="2000" i="0">
                        <a:latin typeface="Cambria Math" panose="02040503050406030204" pitchFamily="18" charset="0"/>
                      </a:rPr>
                      <m:t>=</m:t>
                    </m:r>
                    <m:f>
                      <m:fPr>
                        <m:ctrlPr>
                          <a:rPr lang="en-US" sz="2000" i="1">
                            <a:latin typeface="Cambria Math" panose="02040503050406030204" pitchFamily="18" charset="0"/>
                          </a:rPr>
                        </m:ctrlPr>
                      </m:fPr>
                      <m:num>
                        <m:r>
                          <m:rPr>
                            <m:sty m:val="p"/>
                          </m:rPr>
                          <a:rPr lang="en-US" sz="2000" i="0">
                            <a:latin typeface="Cambria Math" panose="02040503050406030204" pitchFamily="18" charset="0"/>
                          </a:rPr>
                          <m:t>Q</m:t>
                        </m:r>
                        <m:r>
                          <a:rPr lang="en-US" sz="2000" b="0" i="1" smtClean="0">
                            <a:latin typeface="Cambria Math" panose="02040503050406030204" pitchFamily="18" charset="0"/>
                          </a:rPr>
                          <m:t> [</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𝐿</m:t>
                            </m:r>
                          </m:num>
                          <m:den>
                            <m:r>
                              <a:rPr lang="en-US" sz="2000" b="0" i="1" smtClean="0">
                                <a:latin typeface="Cambria Math" panose="02040503050406030204" pitchFamily="18" charset="0"/>
                              </a:rPr>
                              <m:t>𝑑𝑎𝑦</m:t>
                            </m:r>
                          </m:den>
                        </m:f>
                        <m:r>
                          <a:rPr lang="en-US" sz="2000" b="0" i="1" smtClean="0">
                            <a:latin typeface="Cambria Math" panose="02040503050406030204" pitchFamily="18" charset="0"/>
                          </a:rPr>
                          <m:t>]</m:t>
                        </m:r>
                      </m:num>
                      <m:den>
                        <m:sSub>
                          <m:sSubPr>
                            <m:ctrlPr>
                              <a:rPr lang="en-US" sz="2000" i="1" smtClean="0">
                                <a:solidFill>
                                  <a:srgbClr val="0070C0"/>
                                </a:solidFill>
                                <a:latin typeface="Cambria Math" panose="02040503050406030204" pitchFamily="18" charset="0"/>
                              </a:rPr>
                            </m:ctrlPr>
                          </m:sSubPr>
                          <m:e>
                            <m:r>
                              <a:rPr lang="en-US" sz="2000" i="1">
                                <a:solidFill>
                                  <a:srgbClr val="0070C0"/>
                                </a:solidFill>
                                <a:latin typeface="Cambria Math" panose="02040503050406030204" pitchFamily="18" charset="0"/>
                              </a:rPr>
                              <m:t>𝑀</m:t>
                            </m:r>
                          </m:e>
                          <m:sub>
                            <m:r>
                              <a:rPr lang="en-US" sz="2000" i="1">
                                <a:solidFill>
                                  <a:srgbClr val="0070C0"/>
                                </a:solidFill>
                                <a:latin typeface="Cambria Math" panose="02040503050406030204" pitchFamily="18" charset="0"/>
                              </a:rPr>
                              <m:t>𝑠</m:t>
                            </m:r>
                          </m:sub>
                        </m:sSub>
                        <m:d>
                          <m:dPr>
                            <m:begChr m:val="["/>
                            <m:endChr m:val="]"/>
                            <m:ctrlPr>
                              <a:rPr lang="en-US" sz="2000" i="1">
                                <a:solidFill>
                                  <a:srgbClr val="0070C0"/>
                                </a:solidFill>
                                <a:latin typeface="Cambria Math" panose="02040503050406030204" pitchFamily="18" charset="0"/>
                              </a:rPr>
                            </m:ctrlPr>
                          </m:dPr>
                          <m:e>
                            <m:r>
                              <a:rPr lang="en-US" sz="2000" i="1">
                                <a:solidFill>
                                  <a:srgbClr val="0070C0"/>
                                </a:solidFill>
                                <a:latin typeface="Cambria Math" panose="02040503050406030204" pitchFamily="18" charset="0"/>
                              </a:rPr>
                              <m:t>𝐾𝑔</m:t>
                            </m:r>
                          </m:e>
                        </m:d>
                      </m:den>
                    </m:f>
                    <m:r>
                      <a:rPr lang="en-US" sz="2000" i="0">
                        <a:latin typeface="Cambria Math" panose="02040503050406030204" pitchFamily="18" charset="0"/>
                      </a:rPr>
                      <m:t>×</m:t>
                    </m:r>
                    <m:r>
                      <m:rPr>
                        <m:sty m:val="p"/>
                      </m:rPr>
                      <a:rPr lang="el-GR" sz="2000" i="1" smtClean="0">
                        <a:latin typeface="Cambria Math" panose="02040503050406030204" pitchFamily="18" charset="0"/>
                      </a:rPr>
                      <m:t>Δ</m:t>
                    </m:r>
                    <m:r>
                      <a:rPr lang="en-US" sz="2000" b="0" i="1" smtClean="0">
                        <a:latin typeface="Cambria Math" panose="02040503050406030204" pitchFamily="18" charset="0"/>
                      </a:rPr>
                      <m:t> </m:t>
                    </m:r>
                    <m:r>
                      <a:rPr lang="en-US" sz="2000" b="0" i="1" smtClean="0">
                        <a:latin typeface="Cambria Math" panose="02040503050406030204" pitchFamily="18" charset="0"/>
                      </a:rPr>
                      <m:t>𝑆𝑢𝑙𝑓𝑎𝑡𝑒</m:t>
                    </m:r>
                    <m:r>
                      <a:rPr lang="en-US" sz="2000" b="0" i="1" smtClean="0">
                        <a:latin typeface="Cambria Math" panose="02040503050406030204" pitchFamily="18" charset="0"/>
                      </a:rPr>
                      <m:t> [</m:t>
                    </m:r>
                  </m:oMath>
                </a14:m>
                <a:r>
                  <a:rPr lang="en-US" sz="1600" i="1" dirty="0" err="1"/>
                  <a:t>sulfate</a:t>
                </a:r>
                <a:r>
                  <a:rPr lang="en-US" sz="1600" i="1" baseline="-25000" dirty="0" err="1"/>
                  <a:t>in</a:t>
                </a:r>
                <a:r>
                  <a:rPr lang="en-US" sz="1600" i="1" dirty="0"/>
                  <a:t> – </a:t>
                </a:r>
                <a:r>
                  <a:rPr lang="en-US" sz="1600" i="1" dirty="0" err="1"/>
                  <a:t>sulfate</a:t>
                </a:r>
                <a:r>
                  <a:rPr lang="en-US" sz="1600" i="1" baseline="-25000" dirty="0" err="1"/>
                  <a:t>out</a:t>
                </a:r>
                <a:r>
                  <a:rPr lang="en-US" sz="1600" i="1" dirty="0"/>
                  <a:t> mmol</a:t>
                </a:r>
                <a:r>
                  <a:rPr lang="en-US" dirty="0"/>
                  <a:t>]</a:t>
                </a:r>
              </a:p>
            </p:txBody>
          </p:sp>
        </mc:Choice>
        <mc:Fallback xmlns="">
          <p:sp>
            <p:nvSpPr>
              <p:cNvPr id="5" name="Rectangle 4"/>
              <p:cNvSpPr>
                <a:spLocks noRot="1" noChangeAspect="1" noMove="1" noResize="1" noEditPoints="1" noAdjustHandles="1" noChangeArrowheads="1" noChangeShapeType="1" noTextEdit="1"/>
              </p:cNvSpPr>
              <p:nvPr/>
            </p:nvSpPr>
            <p:spPr>
              <a:xfrm>
                <a:off x="1828806" y="4781625"/>
                <a:ext cx="6862619" cy="73597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452573" y="1708639"/>
                <a:ext cx="8238852" cy="7087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𝑆</m:t>
                          </m:r>
                          <m:r>
                            <a:rPr lang="en-US" b="0" i="1" smtClean="0">
                              <a:latin typeface="Cambria Math" panose="02040503050406030204" pitchFamily="18" charset="0"/>
                            </a:rPr>
                            <m:t>𝐿</m:t>
                          </m:r>
                          <m:r>
                            <a:rPr lang="en-US" i="1">
                              <a:latin typeface="Cambria Math" panose="02040503050406030204" pitchFamily="18" charset="0"/>
                            </a:rPr>
                            <m:t>𝑅</m:t>
                          </m:r>
                        </m:e>
                        <m:sub>
                          <m:r>
                            <a:rPr lang="en-US" b="0" i="1" smtClean="0">
                              <a:latin typeface="Cambria Math" panose="02040503050406030204" pitchFamily="18" charset="0"/>
                            </a:rPr>
                            <m:t>𝑚</m:t>
                          </m:r>
                        </m:sub>
                      </m:sSub>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𝑚𝑚𝑜𝑙</m:t>
                              </m:r>
                            </m:num>
                            <m:den>
                              <m:r>
                                <a:rPr lang="en-US" i="1">
                                  <a:latin typeface="Cambria Math" panose="02040503050406030204" pitchFamily="18" charset="0"/>
                                </a:rPr>
                                <m:t>𝑑𝑎𝑦</m:t>
                              </m:r>
                            </m:den>
                          </m:f>
                        </m:e>
                      </m:d>
                      <m:r>
                        <a:rPr lang="en-US" i="0">
                          <a:latin typeface="Cambria Math" panose="02040503050406030204" pitchFamily="18" charset="0"/>
                        </a:rPr>
                        <m:t>=</m:t>
                      </m:r>
                      <m:r>
                        <m:rPr>
                          <m:sty m:val="p"/>
                        </m:rPr>
                        <a:rPr lang="en-US">
                          <a:latin typeface="Cambria Math" panose="02040503050406030204" pitchFamily="18" charset="0"/>
                        </a:rPr>
                        <m:t>Q</m:t>
                      </m:r>
                      <m:r>
                        <a:rPr lang="en-US" b="0" i="0" smtClean="0">
                          <a:latin typeface="Cambria Math" panose="02040503050406030204" pitchFamily="18" charset="0"/>
                        </a:rPr>
                        <m:t> </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𝐿</m:t>
                          </m:r>
                        </m:num>
                        <m:den>
                          <m:r>
                            <a:rPr lang="en-US" i="1">
                              <a:latin typeface="Cambria Math" panose="02040503050406030204" pitchFamily="18" charset="0"/>
                            </a:rPr>
                            <m:t>𝑑𝑎𝑦</m:t>
                          </m:r>
                        </m:den>
                      </m:f>
                      <m:r>
                        <a:rPr lang="en-US" i="1">
                          <a:latin typeface="Cambria Math" panose="02040503050406030204" pitchFamily="18" charset="0"/>
                        </a:rPr>
                        <m:t>]</m:t>
                      </m:r>
                      <m:r>
                        <a:rPr lang="en-US" i="0">
                          <a:latin typeface="Cambria Math" panose="02040503050406030204" pitchFamily="18" charset="0"/>
                        </a:rPr>
                        <m:t>×</m:t>
                      </m:r>
                      <m:r>
                        <m:rPr>
                          <m:sty m:val="p"/>
                        </m:rPr>
                        <a:rPr lang="en-US">
                          <a:latin typeface="Cambria Math" panose="02040503050406030204" pitchFamily="18" charset="0"/>
                        </a:rPr>
                        <m:t>Sulfate</m:t>
                      </m:r>
                      <m:r>
                        <a:rPr lang="en-US" b="0" i="0" smtClean="0">
                          <a:latin typeface="Cambria Math" panose="02040503050406030204" pitchFamily="18" charset="0"/>
                        </a:rPr>
                        <m:t>[</m:t>
                      </m:r>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mg</m:t>
                          </m:r>
                        </m:num>
                        <m:den>
                          <m:r>
                            <m:rPr>
                              <m:sty m:val="p"/>
                            </m:rPr>
                            <a:rPr lang="en-US" b="0" i="0" smtClean="0">
                              <a:latin typeface="Cambria Math" panose="02040503050406030204" pitchFamily="18" charset="0"/>
                            </a:rPr>
                            <m:t>L</m:t>
                          </m:r>
                        </m:den>
                      </m:f>
                      <m:r>
                        <a:rPr lang="en-US" b="0" i="0" smtClean="0">
                          <a:latin typeface="Cambria Math" panose="02040503050406030204" pitchFamily="18" charset="0"/>
                        </a:rPr>
                        <m:t>]</m:t>
                      </m:r>
                      <m:r>
                        <a:rPr lang="en-US" i="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𝑚𝑚𝑜𝑙</m:t>
                          </m:r>
                          <m:r>
                            <a:rPr lang="en-US" i="0">
                              <a:latin typeface="Cambria Math" panose="02040503050406030204" pitchFamily="18" charset="0"/>
                            </a:rPr>
                            <m:t> </m:t>
                          </m:r>
                          <m:r>
                            <a:rPr lang="en-US" i="1">
                              <a:latin typeface="Cambria Math" panose="02040503050406030204" pitchFamily="18" charset="0"/>
                            </a:rPr>
                            <m:t>𝑆𝑢𝑙𝑓𝑎𝑡𝑒</m:t>
                          </m:r>
                          <m:r>
                            <a:rPr lang="en-US" i="0">
                              <a:latin typeface="Cambria Math" panose="02040503050406030204" pitchFamily="18" charset="0"/>
                            </a:rPr>
                            <m:t> </m:t>
                          </m:r>
                        </m:num>
                        <m:den>
                          <m:r>
                            <a:rPr lang="en-US" b="0" i="0" smtClean="0">
                              <a:latin typeface="Cambria Math" panose="02040503050406030204" pitchFamily="18" charset="0"/>
                            </a:rPr>
                            <m:t>96</m:t>
                          </m:r>
                          <m:r>
                            <a:rPr lang="en-US" i="0">
                              <a:latin typeface="Cambria Math" panose="02040503050406030204" pitchFamily="18" charset="0"/>
                            </a:rPr>
                            <m:t> </m:t>
                          </m:r>
                          <m:r>
                            <a:rPr lang="en-US" b="0" i="1" smtClean="0">
                              <a:latin typeface="Cambria Math" panose="02040503050406030204" pitchFamily="18" charset="0"/>
                            </a:rPr>
                            <m:t>𝑚𝑔</m:t>
                          </m:r>
                          <m:r>
                            <a:rPr lang="en-US" b="0" i="1" smtClean="0">
                              <a:latin typeface="Cambria Math" panose="02040503050406030204" pitchFamily="18" charset="0"/>
                            </a:rPr>
                            <m:t> </m:t>
                          </m:r>
                          <m:r>
                            <a:rPr lang="en-US" b="0" i="1" smtClean="0">
                              <a:latin typeface="Cambria Math" panose="02040503050406030204" pitchFamily="18" charset="0"/>
                            </a:rPr>
                            <m:t>𝑆𝑢𝑙𝑓𝑎𝑡𝑒</m:t>
                          </m:r>
                        </m:den>
                      </m:f>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452573" y="1708639"/>
                <a:ext cx="8238852" cy="708720"/>
              </a:xfrm>
              <a:prstGeom prst="rect">
                <a:avLst/>
              </a:prstGeom>
              <a:blipFill>
                <a:blip r:embed="rId4"/>
                <a:stretch>
                  <a:fillRect/>
                </a:stretch>
              </a:blipFill>
            </p:spPr>
            <p:txBody>
              <a:bodyPr/>
              <a:lstStyle/>
              <a:p>
                <a:r>
                  <a:rPr lang="en-US">
                    <a:noFill/>
                  </a:rPr>
                  <a:t> </a:t>
                </a:r>
              </a:p>
            </p:txBody>
          </p:sp>
        </mc:Fallback>
      </mc:AlternateContent>
      <p:sp>
        <p:nvSpPr>
          <p:cNvPr id="7" name="TextBox 6"/>
          <p:cNvSpPr txBox="1"/>
          <p:nvPr/>
        </p:nvSpPr>
        <p:spPr>
          <a:xfrm>
            <a:off x="2910773" y="5537308"/>
            <a:ext cx="2776722" cy="338554"/>
          </a:xfrm>
          <a:prstGeom prst="rect">
            <a:avLst/>
          </a:prstGeom>
          <a:noFill/>
        </p:spPr>
        <p:txBody>
          <a:bodyPr wrap="none" rtlCol="0">
            <a:spAutoFit/>
          </a:bodyPr>
          <a:lstStyle/>
          <a:p>
            <a:r>
              <a:rPr lang="en-US" sz="1600" dirty="0">
                <a:solidFill>
                  <a:srgbClr val="0070C0"/>
                </a:solidFill>
              </a:rPr>
              <a:t>mass of bioreactor substrate</a:t>
            </a:r>
          </a:p>
        </p:txBody>
      </p:sp>
    </p:spTree>
    <p:extLst>
      <p:ext uri="{BB962C8B-B14F-4D97-AF65-F5344CB8AC3E}">
        <p14:creationId xmlns:p14="http://schemas.microsoft.com/office/powerpoint/2010/main" val="3754650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66DC23-5D75-4E55-94E0-8AC9A57DBD08}" type="slidenum">
              <a:rPr lang="en-US" smtClean="0"/>
              <a:pPr>
                <a:defRPr/>
              </a:pPr>
              <a:t>15</a:t>
            </a:fld>
            <a:endParaRPr lang="en-US" dirty="0"/>
          </a:p>
        </p:txBody>
      </p:sp>
      <p:sp>
        <p:nvSpPr>
          <p:cNvPr id="3" name="Content Placeholder 2"/>
          <p:cNvSpPr>
            <a:spLocks noGrp="1"/>
          </p:cNvSpPr>
          <p:nvPr>
            <p:ph idx="1"/>
          </p:nvPr>
        </p:nvSpPr>
        <p:spPr>
          <a:xfrm>
            <a:off x="502079" y="1259728"/>
            <a:ext cx="7939088" cy="3950843"/>
          </a:xfrm>
        </p:spPr>
        <p:txBody>
          <a:bodyPr/>
          <a:lstStyle/>
          <a:p>
            <a:r>
              <a:rPr lang="en-US" dirty="0"/>
              <a:t>Metal loading rate (</a:t>
            </a:r>
            <a:r>
              <a:rPr lang="en-US" dirty="0" err="1"/>
              <a:t>MeLR</a:t>
            </a:r>
            <a:r>
              <a:rPr lang="en-US" dirty="0"/>
              <a:t>)</a:t>
            </a:r>
          </a:p>
          <a:p>
            <a:pPr marL="403225" lvl="1" indent="0">
              <a:spcBef>
                <a:spcPts val="0"/>
              </a:spcBef>
              <a:spcAft>
                <a:spcPts val="600"/>
              </a:spcAft>
              <a:buNone/>
              <a:defRPr/>
            </a:pPr>
            <a:endParaRPr lang="en-US" sz="1600" dirty="0">
              <a:solidFill>
                <a:srgbClr val="387B2B"/>
              </a:solidFill>
            </a:endParaRPr>
          </a:p>
          <a:p>
            <a:pPr marL="403225" lvl="1" indent="0">
              <a:spcBef>
                <a:spcPts val="0"/>
              </a:spcBef>
              <a:spcAft>
                <a:spcPts val="600"/>
              </a:spcAft>
              <a:buNone/>
              <a:defRPr/>
            </a:pPr>
            <a:endParaRPr lang="en-US" sz="1600" dirty="0">
              <a:solidFill>
                <a:srgbClr val="387B2B"/>
              </a:solidFill>
            </a:endParaRPr>
          </a:p>
          <a:p>
            <a:pPr marL="403225" lvl="1" indent="0">
              <a:spcBef>
                <a:spcPts val="0"/>
              </a:spcBef>
              <a:spcAft>
                <a:spcPts val="600"/>
              </a:spcAft>
              <a:buNone/>
              <a:defRPr/>
            </a:pPr>
            <a:endParaRPr lang="en-US" sz="1600" dirty="0">
              <a:solidFill>
                <a:srgbClr val="387B2B"/>
              </a:solidFill>
            </a:endParaRPr>
          </a:p>
          <a:p>
            <a:r>
              <a:rPr lang="en-US" dirty="0"/>
              <a:t>Cationic metal removal</a:t>
            </a:r>
          </a:p>
          <a:p>
            <a:pPr lvl="1">
              <a:spcBef>
                <a:spcPts val="0"/>
              </a:spcBef>
              <a:spcAft>
                <a:spcPts val="600"/>
              </a:spcAft>
              <a:defRPr/>
            </a:pPr>
            <a:r>
              <a:rPr lang="en-US" sz="2000" dirty="0"/>
              <a:t>Metal sulfide precipitation</a:t>
            </a:r>
          </a:p>
          <a:p>
            <a:pPr marL="356616" indent="0">
              <a:spcBef>
                <a:spcPts val="0"/>
              </a:spcBef>
              <a:spcAft>
                <a:spcPts val="1600"/>
              </a:spcAft>
              <a:buSzPct val="100000"/>
              <a:buNone/>
              <a:defRPr/>
            </a:pPr>
            <a:r>
              <a:rPr lang="en-US" sz="2200" dirty="0"/>
              <a:t>		M</a:t>
            </a:r>
            <a:r>
              <a:rPr lang="en-US" sz="2200" baseline="30000" dirty="0"/>
              <a:t>2+ </a:t>
            </a:r>
            <a:r>
              <a:rPr lang="en-US" sz="2200" dirty="0"/>
              <a:t>+ </a:t>
            </a:r>
            <a:r>
              <a:rPr lang="en-US" sz="2000" dirty="0">
                <a:solidFill>
                  <a:srgbClr val="C00000"/>
                </a:solidFill>
              </a:rPr>
              <a:t>H</a:t>
            </a:r>
            <a:r>
              <a:rPr lang="en-US" sz="2000" baseline="-25000" dirty="0">
                <a:solidFill>
                  <a:srgbClr val="C00000"/>
                </a:solidFill>
              </a:rPr>
              <a:t>2</a:t>
            </a:r>
            <a:r>
              <a:rPr lang="en-US" sz="2000" dirty="0">
                <a:solidFill>
                  <a:srgbClr val="C00000"/>
                </a:solidFill>
              </a:rPr>
              <a:t>S</a:t>
            </a:r>
            <a:r>
              <a:rPr lang="en-US" sz="2200" dirty="0"/>
              <a:t> </a:t>
            </a:r>
            <a:r>
              <a:rPr lang="en-US" sz="2200" dirty="0">
                <a:cs typeface="Calibri"/>
              </a:rPr>
              <a:t>→ MS + 2H</a:t>
            </a:r>
            <a:r>
              <a:rPr lang="en-US" sz="2200" baseline="30000" dirty="0">
                <a:cs typeface="Calibri"/>
              </a:rPr>
              <a:t>+</a:t>
            </a:r>
            <a:r>
              <a:rPr lang="en-US" sz="2000" baseline="-25000" dirty="0">
                <a:solidFill>
                  <a:srgbClr val="BA8747"/>
                </a:solidFill>
              </a:rPr>
              <a:t>    </a:t>
            </a:r>
            <a:r>
              <a:rPr lang="en-US" sz="1800" dirty="0">
                <a:solidFill>
                  <a:srgbClr val="C00000"/>
                </a:solidFill>
              </a:rPr>
              <a:t>(reactive sulfide)</a:t>
            </a:r>
            <a:endParaRPr lang="en-US" sz="1800" dirty="0">
              <a:solidFill>
                <a:srgbClr val="BA8747"/>
              </a:solidFill>
            </a:endParaRPr>
          </a:p>
          <a:p>
            <a:pPr lvl="1">
              <a:spcBef>
                <a:spcPts val="0"/>
              </a:spcBef>
              <a:spcAft>
                <a:spcPts val="600"/>
              </a:spcAft>
              <a:defRPr/>
            </a:pPr>
            <a:r>
              <a:rPr lang="en-US" sz="2000" dirty="0"/>
              <a:t>Metal removal rate (</a:t>
            </a:r>
            <a:r>
              <a:rPr lang="en-US" sz="2000" dirty="0" err="1"/>
              <a:t>MeRR</a:t>
            </a:r>
            <a:r>
              <a:rPr lang="en-US" sz="2000" dirty="0"/>
              <a:t>) is calculated using</a:t>
            </a:r>
          </a:p>
          <a:p>
            <a:pPr lvl="1">
              <a:spcBef>
                <a:spcPts val="0"/>
              </a:spcBef>
              <a:spcAft>
                <a:spcPts val="600"/>
              </a:spcAft>
              <a:defRPr/>
            </a:pPr>
            <a:endParaRPr lang="en-US" sz="2000" dirty="0"/>
          </a:p>
          <a:p>
            <a:pPr lvl="1">
              <a:spcBef>
                <a:spcPts val="0"/>
              </a:spcBef>
              <a:spcAft>
                <a:spcPts val="600"/>
              </a:spcAft>
              <a:defRPr/>
            </a:pPr>
            <a:endParaRPr lang="en-US" sz="2000" dirty="0"/>
          </a:p>
          <a:p>
            <a:pPr lvl="1">
              <a:spcBef>
                <a:spcPts val="0"/>
              </a:spcBef>
              <a:spcAft>
                <a:spcPts val="600"/>
              </a:spcAft>
              <a:defRPr/>
            </a:pPr>
            <a:endParaRPr lang="en-US" sz="2000" dirty="0"/>
          </a:p>
          <a:p>
            <a:pPr lvl="1">
              <a:spcBef>
                <a:spcPts val="0"/>
              </a:spcBef>
              <a:spcAft>
                <a:spcPts val="600"/>
              </a:spcAft>
              <a:defRPr/>
            </a:pPr>
            <a:endParaRPr lang="en-US" sz="2000" dirty="0"/>
          </a:p>
          <a:p>
            <a:pPr marL="0" indent="0">
              <a:spcBef>
                <a:spcPts val="0"/>
              </a:spcBef>
              <a:spcAft>
                <a:spcPts val="600"/>
              </a:spcAft>
              <a:buNone/>
              <a:defRPr/>
            </a:pPr>
            <a:r>
              <a:rPr lang="en-US" sz="2000" dirty="0"/>
              <a:t>Size of SRBR required is determined based on the </a:t>
            </a:r>
            <a:r>
              <a:rPr lang="en-US" sz="2000" dirty="0" err="1"/>
              <a:t>MeLR</a:t>
            </a:r>
            <a:r>
              <a:rPr lang="en-US" sz="2000" dirty="0"/>
              <a:t> and </a:t>
            </a:r>
            <a:r>
              <a:rPr lang="en-US" sz="2000" dirty="0" err="1"/>
              <a:t>MeRR</a:t>
            </a:r>
            <a:endParaRPr lang="en-US" sz="2000" dirty="0"/>
          </a:p>
          <a:p>
            <a:pPr lvl="1">
              <a:spcBef>
                <a:spcPts val="0"/>
              </a:spcBef>
              <a:spcAft>
                <a:spcPts val="600"/>
              </a:spcAft>
              <a:defRPr/>
            </a:pPr>
            <a:endParaRPr lang="en-US" sz="2000" dirty="0"/>
          </a:p>
          <a:p>
            <a:pPr marL="403225" lvl="1" indent="0">
              <a:spcBef>
                <a:spcPts val="0"/>
              </a:spcBef>
              <a:spcAft>
                <a:spcPts val="600"/>
              </a:spcAft>
              <a:buNone/>
              <a:defRPr/>
            </a:pPr>
            <a:endParaRPr lang="en-US" sz="1600" dirty="0">
              <a:solidFill>
                <a:srgbClr val="387B2B"/>
              </a:solidFill>
            </a:endParaRPr>
          </a:p>
        </p:txBody>
      </p:sp>
      <p:sp>
        <p:nvSpPr>
          <p:cNvPr id="4" name="Title 3"/>
          <p:cNvSpPr>
            <a:spLocks noGrp="1"/>
          </p:cNvSpPr>
          <p:nvPr>
            <p:ph type="title"/>
          </p:nvPr>
        </p:nvSpPr>
        <p:spPr>
          <a:xfrm>
            <a:off x="602456" y="244824"/>
            <a:ext cx="7202078" cy="663969"/>
          </a:xfrm>
        </p:spPr>
        <p:txBody>
          <a:bodyPr/>
          <a:lstStyle/>
          <a:p>
            <a:r>
              <a:rPr lang="en-US" dirty="0"/>
              <a:t>SRBR Design Criteria the Basics</a:t>
            </a:r>
            <a:br>
              <a:rPr lang="en-US" dirty="0"/>
            </a:br>
            <a:r>
              <a:rPr lang="en-US" dirty="0"/>
              <a:t>Metal Loading / Removal</a:t>
            </a:r>
          </a:p>
        </p:txBody>
      </p:sp>
      <mc:AlternateContent xmlns:mc="http://schemas.openxmlformats.org/markup-compatibility/2006" xmlns:a14="http://schemas.microsoft.com/office/drawing/2010/main">
        <mc:Choice Requires="a14">
          <p:sp>
            <p:nvSpPr>
              <p:cNvPr id="6" name="Rectangle 5"/>
              <p:cNvSpPr/>
              <p:nvPr/>
            </p:nvSpPr>
            <p:spPr>
              <a:xfrm>
                <a:off x="352197" y="1721312"/>
                <a:ext cx="8238852" cy="77764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𝑀𝑒𝐿</m:t>
                          </m:r>
                          <m:r>
                            <a:rPr lang="en-US" i="1">
                              <a:latin typeface="Cambria Math" panose="02040503050406030204" pitchFamily="18" charset="0"/>
                            </a:rPr>
                            <m:t>𝑅</m:t>
                          </m:r>
                        </m:e>
                        <m:sub>
                          <m:r>
                            <a:rPr lang="en-US" i="1">
                              <a:latin typeface="Cambria Math" panose="02040503050406030204" pitchFamily="18" charset="0"/>
                            </a:rPr>
                            <m:t>𝑚</m:t>
                          </m:r>
                        </m:sub>
                      </m:sSub>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𝑚𝑚𝑜𝑙</m:t>
                              </m:r>
                            </m:num>
                            <m:den>
                              <m:r>
                                <a:rPr lang="en-US" i="1">
                                  <a:latin typeface="Cambria Math" panose="02040503050406030204" pitchFamily="18" charset="0"/>
                                </a:rPr>
                                <m:t>𝑑𝑎𝑦</m:t>
                              </m:r>
                            </m:den>
                          </m:f>
                        </m:e>
                      </m:d>
                      <m:r>
                        <a:rPr lang="en-US" i="0">
                          <a:latin typeface="Cambria Math" panose="02040503050406030204" pitchFamily="18" charset="0"/>
                        </a:rPr>
                        <m:t>=</m:t>
                      </m:r>
                      <m:r>
                        <m:rPr>
                          <m:sty m:val="p"/>
                        </m:rPr>
                        <a:rPr lang="en-US">
                          <a:latin typeface="Cambria Math" panose="02040503050406030204" pitchFamily="18" charset="0"/>
                        </a:rPr>
                        <m:t>Q</m:t>
                      </m:r>
                      <m:r>
                        <a:rPr lang="en-US" b="0" i="0" smtClean="0">
                          <a:latin typeface="Cambria Math" panose="02040503050406030204" pitchFamily="18" charset="0"/>
                        </a:rPr>
                        <m:t> </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𝐿</m:t>
                          </m:r>
                        </m:num>
                        <m:den>
                          <m:r>
                            <a:rPr lang="en-US" i="1">
                              <a:latin typeface="Cambria Math" panose="02040503050406030204" pitchFamily="18" charset="0"/>
                            </a:rPr>
                            <m:t>𝑑𝑎𝑦</m:t>
                          </m:r>
                        </m:den>
                      </m:f>
                      <m:r>
                        <a:rPr lang="en-US" i="1">
                          <a:latin typeface="Cambria Math" panose="02040503050406030204" pitchFamily="18" charset="0"/>
                        </a:rPr>
                        <m:t>]</m:t>
                      </m:r>
                      <m:r>
                        <a:rPr lang="en-US" i="0">
                          <a:latin typeface="Cambria Math" panose="02040503050406030204" pitchFamily="18" charset="0"/>
                        </a:rPr>
                        <m:t>×</m:t>
                      </m:r>
                      <m:nary>
                        <m:naryPr>
                          <m:chr m:val="∑"/>
                          <m:subHide m:val="on"/>
                          <m:supHide m:val="on"/>
                          <m:ctrlPr>
                            <a:rPr lang="en-US" i="1">
                              <a:latin typeface="Cambria Math" panose="02040503050406030204" pitchFamily="18" charset="0"/>
                            </a:rPr>
                          </m:ctrlPr>
                        </m:naryPr>
                        <m:sub/>
                        <m:sup/>
                        <m:e>
                          <m:r>
                            <a:rPr lang="en-US" b="0" i="1" smtClean="0">
                              <a:latin typeface="Cambria Math" panose="02040503050406030204" pitchFamily="18" charset="0"/>
                            </a:rPr>
                            <m:t>𝑀𝑒𝑡𝑎𝑙𝑠</m:t>
                          </m:r>
                          <m:r>
                            <a:rPr lang="en-US" b="0" i="1" smtClean="0">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𝑚𝑚𝑜𝑙</m:t>
                              </m:r>
                            </m:num>
                            <m:den>
                              <m:r>
                                <a:rPr lang="en-US" i="1">
                                  <a:latin typeface="Cambria Math" panose="02040503050406030204" pitchFamily="18" charset="0"/>
                                </a:rPr>
                                <m:t>𝐿</m:t>
                              </m:r>
                            </m:den>
                          </m:f>
                          <m:r>
                            <a:rPr lang="en-US" i="1">
                              <a:latin typeface="Cambria Math" panose="02040503050406030204" pitchFamily="18" charset="0"/>
                            </a:rPr>
                            <m:t>]</m:t>
                          </m:r>
                        </m:e>
                      </m:nary>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352197" y="1721312"/>
                <a:ext cx="8238852" cy="777649"/>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034473" y="4507134"/>
                <a:ext cx="7869381" cy="92179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𝑀𝑒𝑅𝑅</m:t>
                          </m:r>
                        </m:e>
                        <m:sub>
                          <m:r>
                            <a:rPr lang="en-US" i="1">
                              <a:latin typeface="Cambria Math" panose="02040503050406030204" pitchFamily="18" charset="0"/>
                            </a:rPr>
                            <m:t>𝑚</m:t>
                          </m:r>
                        </m:sub>
                      </m:sSub>
                      <m:r>
                        <a:rPr lang="en-US" i="0">
                          <a:latin typeface="Cambria Math" panose="02040503050406030204" pitchFamily="18" charset="0"/>
                        </a:rPr>
                        <m:t> </m:t>
                      </m:r>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𝑚𝑚𝑜𝑙</m:t>
                              </m:r>
                            </m:num>
                            <m:den>
                              <m:r>
                                <a:rPr lang="en-US" i="1">
                                  <a:latin typeface="Cambria Math" panose="02040503050406030204" pitchFamily="18" charset="0"/>
                                </a:rPr>
                                <m:t>𝐾𝑔</m:t>
                              </m:r>
                              <m:r>
                                <a:rPr lang="en-US" i="0">
                                  <a:latin typeface="Cambria Math" panose="02040503050406030204" pitchFamily="18" charset="0"/>
                                </a:rPr>
                                <m:t>∙</m:t>
                              </m:r>
                              <m:r>
                                <a:rPr lang="en-US" i="1">
                                  <a:latin typeface="Cambria Math" panose="02040503050406030204" pitchFamily="18" charset="0"/>
                                </a:rPr>
                                <m:t>𝑑𝑎𝑦</m:t>
                              </m:r>
                            </m:den>
                          </m:f>
                        </m:e>
                      </m:d>
                      <m:r>
                        <a:rPr lang="en-US" i="0">
                          <a:latin typeface="Cambria Math" panose="02040503050406030204" pitchFamily="18" charset="0"/>
                        </a:rPr>
                        <m:t>=</m:t>
                      </m:r>
                      <m:f>
                        <m:fPr>
                          <m:ctrlPr>
                            <a:rPr lang="en-US" i="1">
                              <a:latin typeface="Cambria Math" panose="02040503050406030204" pitchFamily="18" charset="0"/>
                            </a:rPr>
                          </m:ctrlPr>
                        </m:fPr>
                        <m:num>
                          <m:r>
                            <m:rPr>
                              <m:sty m:val="p"/>
                            </m:rPr>
                            <a:rPr lang="en-US" i="0">
                              <a:latin typeface="Cambria Math" panose="02040503050406030204" pitchFamily="18" charset="0"/>
                            </a:rPr>
                            <m:t>Q</m:t>
                          </m:r>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𝐿</m:t>
                                  </m:r>
                                </m:num>
                                <m:den>
                                  <m:r>
                                    <a:rPr lang="en-US" i="1">
                                      <a:latin typeface="Cambria Math" panose="02040503050406030204" pitchFamily="18" charset="0"/>
                                    </a:rPr>
                                    <m:t>𝑑𝑎𝑦</m:t>
                                  </m:r>
                                </m:den>
                              </m:f>
                            </m:e>
                          </m:d>
                          <m:r>
                            <a:rPr lang="en-US">
                              <a:latin typeface="Cambria Math" panose="02040503050406030204" pitchFamily="18" charset="0"/>
                            </a:rPr>
                            <m:t>×</m:t>
                          </m:r>
                          <m:r>
                            <m:rPr>
                              <m:sty m:val="p"/>
                            </m:rPr>
                            <a:rPr lang="el-GR" i="1">
                              <a:latin typeface="Cambria Math" panose="02040503050406030204" pitchFamily="18" charset="0"/>
                            </a:rPr>
                            <m:t>Δ</m:t>
                          </m:r>
                          <m:r>
                            <a:rPr lang="en-US" i="1">
                              <a:latin typeface="Cambria Math" panose="02040503050406030204" pitchFamily="18" charset="0"/>
                            </a:rPr>
                            <m:t> </m:t>
                          </m:r>
                          <m:r>
                            <a:rPr lang="en-US" b="0" i="1" smtClean="0">
                              <a:latin typeface="Cambria Math" panose="02040503050406030204" pitchFamily="18" charset="0"/>
                            </a:rPr>
                            <m:t>𝑀𝑒𝑡𝑎𝑙</m:t>
                          </m:r>
                          <m:r>
                            <a:rPr lang="en-US" i="1">
                              <a:latin typeface="Cambria Math" panose="02040503050406030204" pitchFamily="18" charset="0"/>
                            </a:rPr>
                            <m:t> </m:t>
                          </m:r>
                          <m:r>
                            <m:rPr>
                              <m:nor/>
                            </m:rPr>
                            <a:rPr lang="en-US" b="0" smtClean="0">
                              <a:latin typeface="Cambria Math" panose="02040503050406030204" pitchFamily="18" charset="0"/>
                            </a:rPr>
                            <m:t>[</m:t>
                          </m:r>
                          <m:r>
                            <a:rPr lang="en-US" i="1">
                              <a:latin typeface="Cambria Math" panose="02040503050406030204" pitchFamily="18" charset="0"/>
                            </a:rPr>
                            <m:t>𝑀𝑒𝑡𝑎𝑙</m:t>
                          </m:r>
                          <m:r>
                            <m:rPr>
                              <m:sty m:val="p"/>
                            </m:rPr>
                            <a:rPr lang="en-US" i="1" baseline="-25000">
                              <a:latin typeface="Cambria Math" panose="02040503050406030204" pitchFamily="18" charset="0"/>
                            </a:rPr>
                            <m:t>in</m:t>
                          </m:r>
                          <m:r>
                            <a:rPr lang="en-US" i="1">
                              <a:latin typeface="Cambria Math" panose="02040503050406030204" pitchFamily="18" charset="0"/>
                            </a:rPr>
                            <m:t> −</m:t>
                          </m:r>
                          <m:r>
                            <a:rPr lang="en-US" i="1">
                              <a:latin typeface="Cambria Math" panose="02040503050406030204" pitchFamily="18" charset="0"/>
                            </a:rPr>
                            <m:t>𝑀𝑒𝑡𝑎𝑙𝑜𝑢𝑡</m:t>
                          </m:r>
                          <m:r>
                            <m:rPr>
                              <m:nor/>
                            </m:rPr>
                            <a:rPr lang="en-US" sz="1400" b="0" i="1" dirty="0" smtClean="0"/>
                            <m:t> </m:t>
                          </m:r>
                          <m:r>
                            <m:rPr>
                              <m:nor/>
                            </m:rPr>
                            <a:rPr lang="en-US" sz="1400" b="0" i="1" dirty="0" smtClean="0"/>
                            <m:t>mmol</m:t>
                          </m:r>
                          <m:r>
                            <m:rPr>
                              <m:nor/>
                            </m:rPr>
                            <a:rPr lang="en-US" dirty="0"/>
                            <m:t>] </m:t>
                          </m:r>
                        </m:num>
                        <m:den>
                          <m:d>
                            <m:dPr>
                              <m:begChr m:val=""/>
                              <m:endChr m:val="]"/>
                              <m:ctrlPr>
                                <a:rPr lang="en-US" i="1" smtClean="0">
                                  <a:solidFill>
                                    <a:srgbClr val="0070C0"/>
                                  </a:solidFill>
                                  <a:latin typeface="Cambria Math" panose="02040503050406030204" pitchFamily="18" charset="0"/>
                                </a:rPr>
                              </m:ctrlPr>
                            </m:dPr>
                            <m:e>
                              <m:sSub>
                                <m:sSubPr>
                                  <m:ctrlPr>
                                    <a:rPr lang="en-US"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𝑀</m:t>
                                  </m:r>
                                </m:e>
                                <m:sub>
                                  <m:r>
                                    <a:rPr lang="en-US" i="1">
                                      <a:solidFill>
                                        <a:srgbClr val="0070C0"/>
                                      </a:solidFill>
                                      <a:latin typeface="Cambria Math" panose="02040503050406030204" pitchFamily="18" charset="0"/>
                                    </a:rPr>
                                    <m:t>𝑠</m:t>
                                  </m:r>
                                </m:sub>
                              </m:sSub>
                              <m:r>
                                <a:rPr lang="en-US" i="0">
                                  <a:solidFill>
                                    <a:srgbClr val="0070C0"/>
                                  </a:solidFill>
                                  <a:latin typeface="Cambria Math" panose="02040503050406030204" pitchFamily="18" charset="0"/>
                                </a:rPr>
                                <m:t>[</m:t>
                              </m:r>
                              <m:r>
                                <a:rPr lang="en-US" i="1">
                                  <a:solidFill>
                                    <a:srgbClr val="0070C0"/>
                                  </a:solidFill>
                                  <a:latin typeface="Cambria Math" panose="02040503050406030204" pitchFamily="18" charset="0"/>
                                </a:rPr>
                                <m:t>𝐾𝑔</m:t>
                              </m:r>
                            </m:e>
                          </m:d>
                        </m:den>
                      </m:f>
                      <m:r>
                        <a:rPr lang="en-US" i="0">
                          <a:latin typeface="Cambria Math" panose="02040503050406030204" pitchFamily="18" charset="0"/>
                        </a:rPr>
                        <m:t> </m:t>
                      </m:r>
                    </m:oMath>
                  </m:oMathPara>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1034473" y="4507134"/>
                <a:ext cx="7869381" cy="921791"/>
              </a:xfrm>
              <a:prstGeom prst="rect">
                <a:avLst/>
              </a:prstGeom>
              <a:blipFill>
                <a:blip r:embed="rId3"/>
                <a:stretch>
                  <a:fillRect/>
                </a:stretch>
              </a:blipFill>
            </p:spPr>
            <p:txBody>
              <a:bodyPr/>
              <a:lstStyle/>
              <a:p>
                <a:r>
                  <a:rPr lang="en-US">
                    <a:noFill/>
                  </a:rPr>
                  <a:t> </a:t>
                </a:r>
              </a:p>
            </p:txBody>
          </p:sp>
        </mc:Fallback>
      </mc:AlternateContent>
      <p:sp>
        <p:nvSpPr>
          <p:cNvPr id="8" name="TextBox 7"/>
          <p:cNvSpPr txBox="1"/>
          <p:nvPr/>
        </p:nvSpPr>
        <p:spPr>
          <a:xfrm>
            <a:off x="4625306" y="5424693"/>
            <a:ext cx="2776722" cy="338554"/>
          </a:xfrm>
          <a:prstGeom prst="rect">
            <a:avLst/>
          </a:prstGeom>
          <a:noFill/>
        </p:spPr>
        <p:txBody>
          <a:bodyPr wrap="none" rtlCol="0">
            <a:spAutoFit/>
          </a:bodyPr>
          <a:lstStyle/>
          <a:p>
            <a:r>
              <a:rPr lang="en-US" sz="1600" dirty="0">
                <a:solidFill>
                  <a:srgbClr val="0070C0"/>
                </a:solidFill>
              </a:rPr>
              <a:t>mass of bioreactor substrate</a:t>
            </a:r>
          </a:p>
        </p:txBody>
      </p:sp>
    </p:spTree>
    <p:extLst>
      <p:ext uri="{BB962C8B-B14F-4D97-AF65-F5344CB8AC3E}">
        <p14:creationId xmlns:p14="http://schemas.microsoft.com/office/powerpoint/2010/main" val="3381829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66DC23-5D75-4E55-94E0-8AC9A57DBD08}" type="slidenum">
              <a:rPr lang="en-US" smtClean="0"/>
              <a:pPr>
                <a:defRPr/>
              </a:pPr>
              <a:t>16</a:t>
            </a:fld>
            <a:endParaRPr lang="en-US" dirty="0"/>
          </a:p>
        </p:txBody>
      </p:sp>
      <p:sp>
        <p:nvSpPr>
          <p:cNvPr id="4" name="Title 3"/>
          <p:cNvSpPr>
            <a:spLocks noGrp="1"/>
          </p:cNvSpPr>
          <p:nvPr>
            <p:ph type="title"/>
          </p:nvPr>
        </p:nvSpPr>
        <p:spPr/>
        <p:txBody>
          <a:bodyPr/>
          <a:lstStyle/>
          <a:p>
            <a:r>
              <a:rPr lang="en-US" dirty="0"/>
              <a:t>Constructed Wetlands for MIW Remediation</a:t>
            </a:r>
          </a:p>
        </p:txBody>
      </p:sp>
      <p:pic>
        <p:nvPicPr>
          <p:cNvPr id="5" name="Picture 4" descr="http://www.limnos.si/eng/images/prerez_rastlinske_cistilne_naprave_grede_eng.jpg"/>
          <p:cNvPicPr/>
          <p:nvPr/>
        </p:nvPicPr>
        <p:blipFill>
          <a:blip r:embed="rId3">
            <a:extLst>
              <a:ext uri="{28A0092B-C50C-407E-A947-70E740481C1C}">
                <a14:useLocalDpi xmlns:a14="http://schemas.microsoft.com/office/drawing/2010/main" val="0"/>
              </a:ext>
            </a:extLst>
          </a:blip>
          <a:srcRect/>
          <a:stretch>
            <a:fillRect/>
          </a:stretch>
        </p:blipFill>
        <p:spPr bwMode="auto">
          <a:xfrm>
            <a:off x="214312" y="2364509"/>
            <a:ext cx="8820727" cy="4097251"/>
          </a:xfrm>
          <a:prstGeom prst="rect">
            <a:avLst/>
          </a:prstGeom>
          <a:noFill/>
          <a:extLst/>
        </p:spPr>
      </p:pic>
      <p:sp>
        <p:nvSpPr>
          <p:cNvPr id="6" name="Content Placeholder 2"/>
          <p:cNvSpPr>
            <a:spLocks noGrp="1"/>
          </p:cNvSpPr>
          <p:nvPr>
            <p:ph idx="1"/>
          </p:nvPr>
        </p:nvSpPr>
        <p:spPr>
          <a:xfrm>
            <a:off x="243773" y="924769"/>
            <a:ext cx="8379908" cy="1818431"/>
          </a:xfrm>
        </p:spPr>
        <p:txBody>
          <a:bodyPr/>
          <a:lstStyle/>
          <a:p>
            <a:r>
              <a:rPr lang="en-US" sz="2200" dirty="0"/>
              <a:t>Emphasize specific wetland qualities for improved treatment</a:t>
            </a:r>
          </a:p>
          <a:p>
            <a:r>
              <a:rPr lang="en-US" sz="2200" dirty="0"/>
              <a:t>Used in conjunction with other treatment technologies</a:t>
            </a:r>
          </a:p>
          <a:p>
            <a:r>
              <a:rPr lang="en-US" sz="2200" dirty="0"/>
              <a:t>Free water surface and vertical flow wetlands preferred</a:t>
            </a:r>
          </a:p>
          <a:p>
            <a:r>
              <a:rPr lang="en-US" sz="2200" dirty="0"/>
              <a:t>Targets biochemical oxygen demand (BOD) and manganese</a:t>
            </a:r>
          </a:p>
          <a:p>
            <a:pPr marL="0" indent="0">
              <a:buNone/>
            </a:pPr>
            <a:endParaRPr lang="en-US" sz="2200" dirty="0"/>
          </a:p>
          <a:p>
            <a:endParaRPr lang="en-US" sz="2200" dirty="0"/>
          </a:p>
        </p:txBody>
      </p:sp>
      <p:sp>
        <p:nvSpPr>
          <p:cNvPr id="7" name="TextBox 6"/>
          <p:cNvSpPr txBox="1"/>
          <p:nvPr/>
        </p:nvSpPr>
        <p:spPr>
          <a:xfrm>
            <a:off x="8012319" y="6244492"/>
            <a:ext cx="1388979" cy="283485"/>
          </a:xfrm>
          <a:prstGeom prst="rect">
            <a:avLst/>
          </a:prstGeom>
          <a:noFill/>
        </p:spPr>
        <p:txBody>
          <a:bodyPr wrap="square" rtlCol="0">
            <a:spAutoFit/>
          </a:bodyPr>
          <a:lstStyle/>
          <a:p>
            <a:r>
              <a:rPr lang="en-US" sz="1200" dirty="0"/>
              <a:t>From limnos.si</a:t>
            </a:r>
          </a:p>
        </p:txBody>
      </p:sp>
    </p:spTree>
    <p:extLst>
      <p:ext uri="{BB962C8B-B14F-4D97-AF65-F5344CB8AC3E}">
        <p14:creationId xmlns:p14="http://schemas.microsoft.com/office/powerpoint/2010/main" val="3915278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66DC23-5D75-4E55-94E0-8AC9A57DBD08}" type="slidenum">
              <a:rPr lang="en-US" smtClean="0"/>
              <a:pPr>
                <a:defRPr/>
              </a:pPr>
              <a:t>17</a:t>
            </a:fld>
            <a:endParaRPr lang="en-US" dirty="0"/>
          </a:p>
        </p:txBody>
      </p:sp>
      <p:sp>
        <p:nvSpPr>
          <p:cNvPr id="3" name="Content Placeholder 2"/>
          <p:cNvSpPr>
            <a:spLocks noGrp="1"/>
          </p:cNvSpPr>
          <p:nvPr>
            <p:ph idx="1"/>
          </p:nvPr>
        </p:nvSpPr>
        <p:spPr>
          <a:xfrm>
            <a:off x="582292" y="998471"/>
            <a:ext cx="7939088" cy="4857384"/>
          </a:xfrm>
        </p:spPr>
        <p:txBody>
          <a:bodyPr/>
          <a:lstStyle/>
          <a:p>
            <a:r>
              <a:rPr lang="en-US" dirty="0"/>
              <a:t>Loading Rates</a:t>
            </a:r>
          </a:p>
          <a:p>
            <a:r>
              <a:rPr lang="en-US" dirty="0"/>
              <a:t>Flow Rates</a:t>
            </a:r>
          </a:p>
          <a:p>
            <a:pPr lvl="1"/>
            <a:r>
              <a:rPr lang="en-US" dirty="0"/>
              <a:t>Hydrology and hydraulics are critical</a:t>
            </a:r>
          </a:p>
          <a:p>
            <a:pPr lvl="1"/>
            <a:r>
              <a:rPr lang="en-US" dirty="0"/>
              <a:t>Low to moderate flow rates are most favorable</a:t>
            </a:r>
          </a:p>
          <a:p>
            <a:r>
              <a:rPr lang="en-US" dirty="0"/>
              <a:t>Metal Removal</a:t>
            </a:r>
          </a:p>
          <a:p>
            <a:pPr marL="53975" indent="0">
              <a:buNone/>
            </a:pPr>
            <a:r>
              <a:rPr lang="en-US" i="1" dirty="0"/>
              <a:t>(physical, biological, and chemical removal processes)</a:t>
            </a:r>
          </a:p>
          <a:p>
            <a:pPr marL="53975" indent="0">
              <a:buNone/>
            </a:pPr>
            <a:endParaRPr lang="en-US" sz="700" i="1" dirty="0"/>
          </a:p>
          <a:p>
            <a:pPr lvl="1">
              <a:spcBef>
                <a:spcPts val="0"/>
              </a:spcBef>
              <a:spcAft>
                <a:spcPts val="600"/>
              </a:spcAft>
              <a:defRPr/>
            </a:pPr>
            <a:r>
              <a:rPr lang="en-US" dirty="0"/>
              <a:t>Sedimentation </a:t>
            </a:r>
          </a:p>
          <a:p>
            <a:pPr lvl="1">
              <a:spcBef>
                <a:spcPts val="0"/>
              </a:spcBef>
              <a:spcAft>
                <a:spcPts val="600"/>
              </a:spcAft>
              <a:defRPr/>
            </a:pPr>
            <a:r>
              <a:rPr lang="en-US" dirty="0"/>
              <a:t>Sorption (mineral and biological)</a:t>
            </a:r>
          </a:p>
          <a:p>
            <a:pPr lvl="1">
              <a:spcBef>
                <a:spcPts val="0"/>
              </a:spcBef>
              <a:spcAft>
                <a:spcPts val="600"/>
              </a:spcAft>
              <a:defRPr/>
            </a:pPr>
            <a:r>
              <a:rPr lang="en-US" dirty="0"/>
              <a:t>Precipitation (oxidation, reduction)</a:t>
            </a:r>
          </a:p>
          <a:p>
            <a:pPr lvl="1">
              <a:spcBef>
                <a:spcPts val="0"/>
              </a:spcBef>
              <a:spcAft>
                <a:spcPts val="600"/>
              </a:spcAft>
              <a:defRPr/>
            </a:pPr>
            <a:r>
              <a:rPr lang="en-US" dirty="0"/>
              <a:t>Filtration</a:t>
            </a:r>
          </a:p>
          <a:p>
            <a:pPr lvl="1">
              <a:spcBef>
                <a:spcPts val="0"/>
              </a:spcBef>
              <a:spcAft>
                <a:spcPts val="600"/>
              </a:spcAft>
              <a:defRPr/>
            </a:pPr>
            <a:r>
              <a:rPr lang="en-US" dirty="0"/>
              <a:t>Sequestration by plants (roots, stems, and leaves)</a:t>
            </a:r>
          </a:p>
          <a:p>
            <a:endParaRPr lang="en-US" dirty="0"/>
          </a:p>
        </p:txBody>
      </p:sp>
      <p:sp>
        <p:nvSpPr>
          <p:cNvPr id="4" name="Title 3"/>
          <p:cNvSpPr>
            <a:spLocks noGrp="1"/>
          </p:cNvSpPr>
          <p:nvPr>
            <p:ph type="title"/>
          </p:nvPr>
        </p:nvSpPr>
        <p:spPr>
          <a:xfrm>
            <a:off x="582292" y="411078"/>
            <a:ext cx="7838711" cy="663969"/>
          </a:xfrm>
        </p:spPr>
        <p:txBody>
          <a:bodyPr/>
          <a:lstStyle/>
          <a:p>
            <a:r>
              <a:rPr lang="en-US" dirty="0"/>
              <a:t>Constructed Wetland Design Criteria Basics</a:t>
            </a:r>
          </a:p>
        </p:txBody>
      </p:sp>
    </p:spTree>
    <p:extLst>
      <p:ext uri="{BB962C8B-B14F-4D97-AF65-F5344CB8AC3E}">
        <p14:creationId xmlns:p14="http://schemas.microsoft.com/office/powerpoint/2010/main" val="813179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66DC23-5D75-4E55-94E0-8AC9A57DBD08}" type="slidenum">
              <a:rPr lang="en-US" smtClean="0"/>
              <a:pPr>
                <a:defRPr/>
              </a:pPr>
              <a:t>18</a:t>
            </a:fld>
            <a:endParaRPr lang="en-US" dirty="0"/>
          </a:p>
        </p:txBody>
      </p:sp>
      <p:sp>
        <p:nvSpPr>
          <p:cNvPr id="3" name="Content Placeholder 2"/>
          <p:cNvSpPr>
            <a:spLocks noGrp="1"/>
          </p:cNvSpPr>
          <p:nvPr>
            <p:ph idx="1"/>
          </p:nvPr>
        </p:nvSpPr>
        <p:spPr>
          <a:xfrm>
            <a:off x="245794" y="963495"/>
            <a:ext cx="8412235" cy="3950843"/>
          </a:xfrm>
        </p:spPr>
        <p:txBody>
          <a:bodyPr/>
          <a:lstStyle/>
          <a:p>
            <a:r>
              <a:rPr lang="en-US" dirty="0"/>
              <a:t>Biochemical oxygen demand (BOD)</a:t>
            </a:r>
          </a:p>
          <a:p>
            <a:pPr lvl="1"/>
            <a:r>
              <a:rPr lang="en-US" dirty="0"/>
              <a:t>BOD removal must be accounted for when sizing wetlands that emphasize oxidation</a:t>
            </a:r>
          </a:p>
          <a:p>
            <a:pPr lvl="1"/>
            <a:endParaRPr lang="en-US" sz="1000" dirty="0"/>
          </a:p>
          <a:p>
            <a:pPr lvl="1"/>
            <a:r>
              <a:rPr lang="en-US" dirty="0"/>
              <a:t>Daily Mass Loading Sizing Method</a:t>
            </a:r>
          </a:p>
          <a:p>
            <a:pPr lvl="2"/>
            <a:r>
              <a:rPr lang="en-US" dirty="0"/>
              <a:t>Loading rate method</a:t>
            </a:r>
          </a:p>
          <a:p>
            <a:pPr marL="1371600" lvl="3" indent="0">
              <a:buNone/>
            </a:pPr>
            <a:r>
              <a:rPr lang="en-US" dirty="0"/>
              <a:t>Daily mass loading</a:t>
            </a:r>
          </a:p>
          <a:p>
            <a:pPr lvl="3"/>
            <a:endParaRPr lang="en-US" dirty="0"/>
          </a:p>
          <a:p>
            <a:pPr marL="1371600" lvl="3" indent="0">
              <a:buNone/>
            </a:pPr>
            <a:r>
              <a:rPr lang="en-US" dirty="0"/>
              <a:t>Size of wetland</a:t>
            </a:r>
          </a:p>
          <a:p>
            <a:pPr marL="1371600" lvl="3" indent="0">
              <a:buNone/>
            </a:pPr>
            <a:r>
              <a:rPr lang="en-US" dirty="0"/>
              <a:t>	</a:t>
            </a:r>
            <a:r>
              <a:rPr lang="en-US" sz="1600" i="1" dirty="0"/>
              <a:t>where the daily loading rate (DLR) for BOD = 60 - 100 Kg/ha/day</a:t>
            </a:r>
            <a:endParaRPr lang="en-US" i="1" dirty="0"/>
          </a:p>
          <a:p>
            <a:pPr lvl="3"/>
            <a:endParaRPr lang="en-US" dirty="0"/>
          </a:p>
          <a:p>
            <a:pPr marL="3140075" lvl="7" indent="0">
              <a:buNone/>
            </a:pPr>
            <a:r>
              <a:rPr lang="en-US" sz="1400" i="1" dirty="0"/>
              <a:t>EPA (1998) recommends loading rate = 54 </a:t>
            </a:r>
            <a:r>
              <a:rPr lang="en-US" sz="1400" i="1" dirty="0" err="1"/>
              <a:t>lbs</a:t>
            </a:r>
            <a:r>
              <a:rPr lang="en-US" sz="1400" i="1" dirty="0"/>
              <a:t> BOD/acre/day, </a:t>
            </a:r>
          </a:p>
          <a:p>
            <a:pPr marL="3140075" lvl="7" indent="0">
              <a:buNone/>
            </a:pPr>
            <a:r>
              <a:rPr lang="en-US" sz="1400" i="1" dirty="0"/>
              <a:t>which results in discharge typically &lt;30 mg/L (Iowa DNR 2007)</a:t>
            </a:r>
          </a:p>
        </p:txBody>
      </p:sp>
      <p:sp>
        <p:nvSpPr>
          <p:cNvPr id="4" name="Title 3"/>
          <p:cNvSpPr>
            <a:spLocks noGrp="1"/>
          </p:cNvSpPr>
          <p:nvPr>
            <p:ph type="title"/>
          </p:nvPr>
        </p:nvSpPr>
        <p:spPr>
          <a:xfrm>
            <a:off x="602456" y="453830"/>
            <a:ext cx="8227508" cy="663969"/>
          </a:xfrm>
        </p:spPr>
        <p:txBody>
          <a:bodyPr/>
          <a:lstStyle/>
          <a:p>
            <a:r>
              <a:rPr lang="en-US" dirty="0"/>
              <a:t>Constructed Wetland Design – Sizing based on BOD</a:t>
            </a:r>
          </a:p>
        </p:txBody>
      </p:sp>
      <mc:AlternateContent xmlns:mc="http://schemas.openxmlformats.org/markup-compatibility/2006" xmlns:a14="http://schemas.microsoft.com/office/drawing/2010/main">
        <mc:Choice Requires="a14">
          <p:sp>
            <p:nvSpPr>
              <p:cNvPr id="5" name="Rectangle 4"/>
              <p:cNvSpPr/>
              <p:nvPr/>
            </p:nvSpPr>
            <p:spPr>
              <a:xfrm>
                <a:off x="4264345" y="3142835"/>
                <a:ext cx="4479651" cy="7087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𝐷𝑀𝐿</m:t>
                          </m:r>
                        </m:e>
                        <m:sub>
                          <m:r>
                            <a:rPr lang="en-US" b="0" i="1" smtClean="0">
                              <a:latin typeface="Cambria Math" panose="02040503050406030204" pitchFamily="18" charset="0"/>
                            </a:rPr>
                            <m:t>𝐵𝑂𝐷</m:t>
                          </m:r>
                        </m:sub>
                      </m:sSub>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r>
                                <a:rPr lang="en-US" b="0" i="1" smtClean="0">
                                  <a:latin typeface="Cambria Math" panose="02040503050406030204" pitchFamily="18" charset="0"/>
                                </a:rPr>
                                <m:t>𝑚𝑔</m:t>
                              </m:r>
                            </m:num>
                            <m:den>
                              <m:r>
                                <a:rPr lang="en-US" i="1">
                                  <a:latin typeface="Cambria Math" panose="02040503050406030204" pitchFamily="18" charset="0"/>
                                </a:rPr>
                                <m:t>𝑑𝑎𝑦</m:t>
                              </m:r>
                            </m:den>
                          </m:f>
                        </m:e>
                      </m:d>
                      <m:r>
                        <a:rPr lang="en-US" i="0">
                          <a:latin typeface="Cambria Math" panose="02040503050406030204" pitchFamily="18" charset="0"/>
                        </a:rPr>
                        <m:t>=</m:t>
                      </m:r>
                      <m:r>
                        <m:rPr>
                          <m:sty m:val="p"/>
                        </m:rPr>
                        <a:rPr lang="en-US">
                          <a:latin typeface="Cambria Math" panose="02040503050406030204" pitchFamily="18" charset="0"/>
                        </a:rPr>
                        <m:t>Q</m:t>
                      </m:r>
                      <m:r>
                        <a:rPr lang="en-US" b="0" i="0" smtClean="0">
                          <a:latin typeface="Cambria Math" panose="02040503050406030204" pitchFamily="18" charset="0"/>
                        </a:rPr>
                        <m:t> </m:t>
                      </m:r>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r>
                                <m:rPr>
                                  <m:sty m:val="p"/>
                                </m:rPr>
                                <a:rPr lang="en-US" b="0" i="0" smtClean="0">
                                  <a:latin typeface="Cambria Math" panose="02040503050406030204" pitchFamily="18" charset="0"/>
                                </a:rPr>
                                <m:t>L</m:t>
                              </m:r>
                            </m:num>
                            <m:den>
                              <m:r>
                                <a:rPr lang="en-US" i="1">
                                  <a:latin typeface="Cambria Math" panose="02040503050406030204" pitchFamily="18" charset="0"/>
                                </a:rPr>
                                <m:t>𝑑𝑎𝑦</m:t>
                              </m:r>
                            </m:den>
                          </m:f>
                        </m:e>
                      </m:d>
                      <m:r>
                        <a:rPr lang="en-US">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𝐶</m:t>
                          </m:r>
                        </m:e>
                        <m:sub>
                          <m:r>
                            <a:rPr lang="en-US" i="1">
                              <a:latin typeface="Cambria Math" panose="02040503050406030204" pitchFamily="18" charset="0"/>
                            </a:rPr>
                            <m:t>𝐵𝑂𝐷</m:t>
                          </m:r>
                        </m:sub>
                      </m:sSub>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r>
                                <a:rPr lang="en-US" b="0" i="1" smtClean="0">
                                  <a:latin typeface="Cambria Math" panose="02040503050406030204" pitchFamily="18" charset="0"/>
                                </a:rPr>
                                <m:t>𝑚𝑔</m:t>
                              </m:r>
                            </m:num>
                            <m:den>
                              <m:r>
                                <a:rPr lang="en-US" b="0" i="1" smtClean="0">
                                  <a:latin typeface="Cambria Math" panose="02040503050406030204" pitchFamily="18" charset="0"/>
                                </a:rPr>
                                <m:t>𝐿</m:t>
                              </m:r>
                            </m:den>
                          </m:f>
                        </m:e>
                      </m:d>
                    </m:oMath>
                  </m:oMathPara>
                </a14:m>
                <a:endParaRPr lang="en-US" dirty="0"/>
              </a:p>
            </p:txBody>
          </p:sp>
        </mc:Choice>
        <mc:Fallback xmlns="">
          <p:sp>
            <p:nvSpPr>
              <p:cNvPr id="5" name="Rectangle 4"/>
              <p:cNvSpPr>
                <a:spLocks noRot="1" noChangeAspect="1" noMove="1" noResize="1" noEditPoints="1" noAdjustHandles="1" noChangeArrowheads="1" noChangeShapeType="1" noTextEdit="1"/>
              </p:cNvSpPr>
              <p:nvPr/>
            </p:nvSpPr>
            <p:spPr>
              <a:xfrm>
                <a:off x="4264345" y="3142835"/>
                <a:ext cx="4479651" cy="70872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957782" y="4096243"/>
                <a:ext cx="4946073" cy="529953"/>
              </a:xfrm>
              <a:prstGeom prst="rect">
                <a:avLst/>
              </a:prstGeom>
            </p:spPr>
            <p:txBody>
              <a:bodyPr wrap="square">
                <a:spAutoFit/>
              </a:bodyPr>
              <a:lstStyle/>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𝐴𝑟𝑒𝑎</m:t>
                        </m:r>
                      </m:e>
                      <m:sub>
                        <m:r>
                          <a:rPr lang="en-US" b="0" i="1" smtClean="0">
                            <a:latin typeface="Cambria Math" panose="02040503050406030204" pitchFamily="18" charset="0"/>
                          </a:rPr>
                          <m:t>𝐵𝑂𝐷</m:t>
                        </m:r>
                      </m:sub>
                    </m:sSub>
                    <m:d>
                      <m:dPr>
                        <m:begChr m:val="["/>
                        <m:endChr m:val="]"/>
                        <m:ctrlPr>
                          <a:rPr lang="en-US" i="1">
                            <a:latin typeface="Cambria Math" panose="02040503050406030204" pitchFamily="18" charset="0"/>
                          </a:rPr>
                        </m:ctrlPr>
                      </m:dPr>
                      <m:e>
                        <m:r>
                          <a:rPr lang="en-US" b="0" i="1" smtClean="0">
                            <a:latin typeface="Cambria Math" panose="02040503050406030204" pitchFamily="18" charset="0"/>
                          </a:rPr>
                          <m:t>h𝑎</m:t>
                        </m:r>
                      </m:e>
                    </m:d>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𝐷𝑀𝐿</m:t>
                        </m:r>
                      </m:e>
                      <m:sub>
                        <m:r>
                          <a:rPr lang="en-US" i="1">
                            <a:latin typeface="Cambria Math" panose="02040503050406030204" pitchFamily="18" charset="0"/>
                          </a:rPr>
                          <m:t>𝐵𝑂𝐷</m:t>
                        </m:r>
                      </m:sub>
                    </m:sSub>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r>
                              <a:rPr lang="en-US" b="0" i="1" smtClean="0">
                                <a:latin typeface="Cambria Math" panose="02040503050406030204" pitchFamily="18" charset="0"/>
                              </a:rPr>
                              <m:t>𝐾</m:t>
                            </m:r>
                            <m:r>
                              <a:rPr lang="en-US" i="1">
                                <a:latin typeface="Cambria Math" panose="02040503050406030204" pitchFamily="18" charset="0"/>
                              </a:rPr>
                              <m:t>𝑔</m:t>
                            </m:r>
                          </m:num>
                          <m:den>
                            <m:r>
                              <a:rPr lang="en-US" i="1">
                                <a:latin typeface="Cambria Math" panose="02040503050406030204" pitchFamily="18" charset="0"/>
                              </a:rPr>
                              <m:t>𝑑𝑎𝑦</m:t>
                            </m:r>
                          </m:den>
                        </m:f>
                      </m:e>
                    </m:d>
                  </m:oMath>
                </a14:m>
                <a:r>
                  <a:rPr lang="en-US" dirty="0"/>
                  <a:t> /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𝐷</m:t>
                        </m:r>
                        <m:r>
                          <a:rPr lang="en-US" b="0" i="1" smtClean="0">
                            <a:latin typeface="Cambria Math" panose="02040503050406030204" pitchFamily="18" charset="0"/>
                          </a:rPr>
                          <m:t>𝐿𝑅</m:t>
                        </m:r>
                      </m:e>
                      <m:sub>
                        <m:r>
                          <a:rPr lang="en-US" i="1">
                            <a:latin typeface="Cambria Math" panose="02040503050406030204" pitchFamily="18" charset="0"/>
                          </a:rPr>
                          <m:t>𝐵𝑂</m:t>
                        </m:r>
                        <m:r>
                          <a:rPr lang="en-US" b="0" i="1" smtClean="0">
                            <a:latin typeface="Cambria Math" panose="02040503050406030204" pitchFamily="18" charset="0"/>
                          </a:rPr>
                          <m:t>𝐷</m:t>
                        </m:r>
                      </m:sub>
                    </m:sSub>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r>
                              <a:rPr lang="en-US" b="0" i="1" smtClean="0">
                                <a:latin typeface="Cambria Math" panose="02040503050406030204" pitchFamily="18" charset="0"/>
                              </a:rPr>
                              <m:t>𝐾𝑔</m:t>
                            </m:r>
                          </m:num>
                          <m:den>
                            <m:r>
                              <a:rPr lang="en-US" b="0" i="1" smtClean="0">
                                <a:latin typeface="Cambria Math" panose="02040503050406030204" pitchFamily="18" charset="0"/>
                              </a:rPr>
                              <m:t>h𝑎</m:t>
                            </m:r>
                            <m:r>
                              <a:rPr lang="en-US" b="0" i="1" smtClean="0">
                                <a:latin typeface="Cambria Math" panose="02040503050406030204" pitchFamily="18" charset="0"/>
                              </a:rPr>
                              <m:t>∗</m:t>
                            </m:r>
                            <m:r>
                              <a:rPr lang="en-US" i="1">
                                <a:latin typeface="Cambria Math" panose="02040503050406030204" pitchFamily="18" charset="0"/>
                              </a:rPr>
                              <m:t>𝑑𝑎𝑦</m:t>
                            </m:r>
                          </m:den>
                        </m:f>
                      </m:e>
                    </m:d>
                  </m:oMath>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3957782" y="4096243"/>
                <a:ext cx="4946073" cy="529953"/>
              </a:xfrm>
              <a:prstGeom prst="rect">
                <a:avLst/>
              </a:prstGeom>
              <a:blipFill>
                <a:blip r:embed="rId4"/>
                <a:stretch>
                  <a:fillRect b="-4598"/>
                </a:stretch>
              </a:blipFill>
            </p:spPr>
            <p:txBody>
              <a:bodyPr/>
              <a:lstStyle/>
              <a:p>
                <a:r>
                  <a:rPr lang="en-US">
                    <a:noFill/>
                  </a:rPr>
                  <a:t> </a:t>
                </a:r>
              </a:p>
            </p:txBody>
          </p:sp>
        </mc:Fallback>
      </mc:AlternateContent>
    </p:spTree>
    <p:extLst>
      <p:ext uri="{BB962C8B-B14F-4D97-AF65-F5344CB8AC3E}">
        <p14:creationId xmlns:p14="http://schemas.microsoft.com/office/powerpoint/2010/main" val="162886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66DC23-5D75-4E55-94E0-8AC9A57DBD08}" type="slidenum">
              <a:rPr lang="en-US" smtClean="0"/>
              <a:pPr>
                <a:defRPr/>
              </a:pPr>
              <a:t>19</a:t>
            </a:fld>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93964" y="1004277"/>
                <a:ext cx="8459461" cy="4090855"/>
              </a:xfrm>
            </p:spPr>
            <p:txBody>
              <a:bodyPr/>
              <a:lstStyle/>
              <a:p>
                <a:pPr lvl="1"/>
                <a:r>
                  <a:rPr lang="en-US" dirty="0"/>
                  <a:t>BOD first-order rate (kinetic) removal method:</a:t>
                </a:r>
              </a:p>
              <a:p>
                <a:pPr lvl="1"/>
                <a:endParaRPr lang="en-US" sz="1600" dirty="0"/>
              </a:p>
              <a:p>
                <a:pPr marL="914400" lvl="2" indent="0">
                  <a:buNone/>
                </a:pP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rPr>
                          </m:ctrlPr>
                        </m:fPr>
                        <m:num>
                          <m:sSub>
                            <m:sSubPr>
                              <m:ctrlPr>
                                <a:rPr lang="en-US" sz="2000" i="1" smtClean="0">
                                  <a:latin typeface="Cambria Math" panose="02040503050406030204" pitchFamily="18" charset="0"/>
                                </a:rPr>
                              </m:ctrlPr>
                            </m:sSubPr>
                            <m:e>
                              <m:r>
                                <a:rPr lang="en-US" sz="2000" b="1" i="1" smtClean="0">
                                  <a:latin typeface="Cambria Math" panose="02040503050406030204" pitchFamily="18" charset="0"/>
                                </a:rPr>
                                <m:t>𝑪</m:t>
                              </m:r>
                            </m:e>
                            <m:sub>
                              <m:r>
                                <a:rPr lang="en-US" sz="2000" b="1" i="1" smtClean="0">
                                  <a:latin typeface="Cambria Math" panose="02040503050406030204" pitchFamily="18" charset="0"/>
                                </a:rPr>
                                <m:t>𝒆</m:t>
                              </m:r>
                            </m:sub>
                          </m:sSub>
                          <m:r>
                            <a:rPr lang="en-US" sz="2000" b="1" i="1" smtClean="0">
                              <a:latin typeface="Cambria Math" panose="02040503050406030204" pitchFamily="18" charset="0"/>
                            </a:rPr>
                            <m:t>−</m:t>
                          </m:r>
                          <m:sSup>
                            <m:sSupPr>
                              <m:ctrlPr>
                                <a:rPr lang="en-US" sz="2000" b="1" i="1" smtClean="0">
                                  <a:latin typeface="Cambria Math" panose="02040503050406030204" pitchFamily="18" charset="0"/>
                                </a:rPr>
                              </m:ctrlPr>
                            </m:sSupPr>
                            <m:e>
                              <m:r>
                                <a:rPr lang="en-US" sz="2000" b="1" i="1" smtClean="0">
                                  <a:latin typeface="Cambria Math" panose="02040503050406030204" pitchFamily="18" charset="0"/>
                                </a:rPr>
                                <m:t>𝑪</m:t>
                              </m:r>
                            </m:e>
                            <m:sup>
                              <m:r>
                                <a:rPr lang="en-US" sz="2000" b="1" i="1" smtClean="0">
                                  <a:latin typeface="Cambria Math" panose="02040503050406030204" pitchFamily="18" charset="0"/>
                                </a:rPr>
                                <m:t>∗</m:t>
                              </m:r>
                            </m:sup>
                          </m:sSup>
                        </m:num>
                        <m:den>
                          <m:sSub>
                            <m:sSubPr>
                              <m:ctrlPr>
                                <a:rPr lang="en-US" sz="2000" i="1" smtClean="0">
                                  <a:latin typeface="Cambria Math" panose="02040503050406030204" pitchFamily="18" charset="0"/>
                                </a:rPr>
                              </m:ctrlPr>
                            </m:sSubPr>
                            <m:e>
                              <m:r>
                                <a:rPr lang="en-US" sz="2000" b="1" i="1" smtClean="0">
                                  <a:latin typeface="Cambria Math" panose="02040503050406030204" pitchFamily="18" charset="0"/>
                                </a:rPr>
                                <m:t>𝑪</m:t>
                              </m:r>
                            </m:e>
                            <m:sub>
                              <m:r>
                                <a:rPr lang="en-US" sz="2000" b="1" i="1" smtClean="0">
                                  <a:latin typeface="Cambria Math" panose="02040503050406030204" pitchFamily="18" charset="0"/>
                                </a:rPr>
                                <m:t>𝒊</m:t>
                              </m:r>
                            </m:sub>
                          </m:sSub>
                          <m:r>
                            <a:rPr lang="en-US" sz="2000" b="1" i="1" smtClean="0">
                              <a:latin typeface="Cambria Math" panose="02040503050406030204" pitchFamily="18" charset="0"/>
                            </a:rPr>
                            <m:t>−</m:t>
                          </m:r>
                          <m:sSup>
                            <m:sSupPr>
                              <m:ctrlPr>
                                <a:rPr lang="en-US" sz="2000" b="1" i="1" smtClean="0">
                                  <a:latin typeface="Cambria Math" panose="02040503050406030204" pitchFamily="18" charset="0"/>
                                </a:rPr>
                              </m:ctrlPr>
                            </m:sSupPr>
                            <m:e>
                              <m:r>
                                <a:rPr lang="en-US" sz="2000" b="1" i="1" smtClean="0">
                                  <a:latin typeface="Cambria Math" panose="02040503050406030204" pitchFamily="18" charset="0"/>
                                </a:rPr>
                                <m:t>𝑪</m:t>
                              </m:r>
                            </m:e>
                            <m:sup>
                              <m:r>
                                <a:rPr lang="en-US" sz="2000" b="1" i="1" smtClean="0">
                                  <a:latin typeface="Cambria Math" panose="02040503050406030204" pitchFamily="18" charset="0"/>
                                </a:rPr>
                                <m:t>∗</m:t>
                              </m:r>
                            </m:sup>
                          </m:sSup>
                        </m:den>
                      </m:f>
                      <m:r>
                        <a:rPr lang="en-US" sz="2000" b="1" i="1" smtClean="0">
                          <a:latin typeface="Cambria Math" panose="02040503050406030204" pitchFamily="18" charset="0"/>
                        </a:rPr>
                        <m:t>=</m:t>
                      </m:r>
                      <m:sSup>
                        <m:sSupPr>
                          <m:ctrlPr>
                            <a:rPr lang="en-US" sz="2000" b="1" i="1" smtClean="0">
                              <a:latin typeface="Cambria Math" panose="02040503050406030204" pitchFamily="18" charset="0"/>
                            </a:rPr>
                          </m:ctrlPr>
                        </m:sSupPr>
                        <m:e>
                          <m:r>
                            <a:rPr lang="en-US" sz="2000" b="1" i="1" smtClean="0">
                              <a:latin typeface="Cambria Math" panose="02040503050406030204" pitchFamily="18" charset="0"/>
                            </a:rPr>
                            <m:t>𝒆</m:t>
                          </m:r>
                        </m:e>
                        <m:sup>
                          <m:r>
                            <a:rPr lang="en-US" sz="2000" b="1" i="1" smtClean="0">
                              <a:latin typeface="Cambria Math" panose="02040503050406030204" pitchFamily="18" charset="0"/>
                            </a:rPr>
                            <m:t>−</m:t>
                          </m:r>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𝑲</m:t>
                              </m:r>
                            </m:e>
                            <m:sub>
                              <m:r>
                                <a:rPr lang="en-US" sz="2000" b="1" i="1" smtClean="0">
                                  <a:latin typeface="Cambria Math" panose="02040503050406030204" pitchFamily="18" charset="0"/>
                                </a:rPr>
                                <m:t>𝑻</m:t>
                              </m:r>
                            </m:sub>
                          </m:sSub>
                          <m:r>
                            <a:rPr lang="en-US" sz="2000" b="1" i="1" smtClean="0">
                              <a:latin typeface="Cambria Math" panose="02040503050406030204" pitchFamily="18" charset="0"/>
                            </a:rPr>
                            <m:t>𝒕</m:t>
                          </m:r>
                        </m:sup>
                      </m:sSup>
                    </m:oMath>
                  </m:oMathPara>
                </a14:m>
                <a:endParaRPr lang="en-US" dirty="0"/>
              </a:p>
              <a:p>
                <a:pPr lvl="3"/>
                <a:endParaRPr lang="en-US" sz="1100" i="1" dirty="0"/>
              </a:p>
              <a:p>
                <a:pPr marL="1371600" lvl="3" indent="0">
                  <a:buNone/>
                </a:pPr>
                <a:r>
                  <a:rPr lang="en-US" sz="2000" i="1" dirty="0"/>
                  <a:t>C</a:t>
                </a:r>
                <a:r>
                  <a:rPr lang="en-US" sz="2000" i="1" baseline="-25000" dirty="0"/>
                  <a:t>e</a:t>
                </a:r>
                <a:r>
                  <a:rPr lang="en-US" sz="2000" i="1" dirty="0"/>
                  <a:t> , C</a:t>
                </a:r>
                <a:r>
                  <a:rPr lang="en-US" sz="2000" i="1" baseline="-25000" dirty="0"/>
                  <a:t>i</a:t>
                </a:r>
                <a:r>
                  <a:rPr lang="en-US" sz="2000" i="1" dirty="0"/>
                  <a:t> </a:t>
                </a:r>
                <a:r>
                  <a:rPr lang="en-US" sz="2000" dirty="0"/>
                  <a:t>, and </a:t>
                </a:r>
                <a:r>
                  <a:rPr lang="en-US" sz="2000" i="1" dirty="0"/>
                  <a:t>C*</a:t>
                </a:r>
                <a:r>
                  <a:rPr lang="en-US" sz="2000" dirty="0"/>
                  <a:t> = effluent, influent, and background BOD (mg/L)</a:t>
                </a:r>
              </a:p>
              <a:p>
                <a:pPr marL="1371600" lvl="3" indent="0">
                  <a:buNone/>
                </a:pPr>
                <a:r>
                  <a:rPr lang="en-US" sz="2000" i="1" dirty="0"/>
                  <a:t>K</a:t>
                </a:r>
                <a:r>
                  <a:rPr lang="en-US" sz="2000" i="1" baseline="-25000" dirty="0"/>
                  <a:t>T</a:t>
                </a:r>
                <a:r>
                  <a:rPr lang="en-US" sz="2000" baseline="-25000" dirty="0"/>
                  <a:t> </a:t>
                </a:r>
                <a:r>
                  <a:rPr lang="en-US" sz="2000" dirty="0"/>
                  <a:t>= reaction rate constant (day</a:t>
                </a:r>
                <a:r>
                  <a:rPr lang="en-US" sz="2000" baseline="30000" dirty="0"/>
                  <a:t>-1</a:t>
                </a:r>
                <a:r>
                  <a:rPr lang="en-US" sz="2000" dirty="0"/>
                  <a:t>) for BOD</a:t>
                </a:r>
              </a:p>
              <a:p>
                <a:pPr marL="1371600" lvl="3" indent="0">
                  <a:buNone/>
                </a:pPr>
                <a:r>
                  <a:rPr lang="en-US" sz="2000" i="1" dirty="0"/>
                  <a:t>t</a:t>
                </a:r>
                <a:r>
                  <a:rPr lang="en-US" sz="2000" dirty="0"/>
                  <a:t> = hydraulic residence time (day)</a:t>
                </a:r>
              </a:p>
              <a:p>
                <a:pPr marL="1828800" lvl="4" indent="0">
                  <a:buNone/>
                </a:pPr>
                <a:r>
                  <a:rPr lang="en-US" sz="2000" dirty="0"/>
                  <a:t>	where </a:t>
                </a:r>
                <a14:m>
                  <m:oMath xmlns:m="http://schemas.openxmlformats.org/officeDocument/2006/math">
                    <m:r>
                      <a:rPr lang="en-US" sz="2000" b="0" i="1">
                        <a:latin typeface="Cambria Math" panose="02040503050406030204" pitchFamily="18" charset="0"/>
                      </a:rPr>
                      <m:t>𝑡</m:t>
                    </m:r>
                    <m:r>
                      <a:rPr lang="en-US" sz="2000" b="0" i="1">
                        <a:latin typeface="Cambria Math" panose="02040503050406030204" pitchFamily="18" charset="0"/>
                      </a:rPr>
                      <m:t>=</m:t>
                    </m:r>
                    <m:f>
                      <m:fPr>
                        <m:ctrlPr>
                          <a:rPr lang="en-US" sz="2000" b="0" i="1">
                            <a:latin typeface="Cambria Math" panose="02040503050406030204" pitchFamily="18" charset="0"/>
                          </a:rPr>
                        </m:ctrlPr>
                      </m:fPr>
                      <m:num>
                        <m:r>
                          <a:rPr lang="en-US" sz="2000" i="1">
                            <a:latin typeface="Cambria Math" panose="02040503050406030204" pitchFamily="18" charset="0"/>
                          </a:rPr>
                          <m:t>𝐴𝑟𝑒𝑎</m:t>
                        </m:r>
                        <m:r>
                          <a:rPr lang="en-US" sz="2000" b="1" i="1" smtClean="0">
                            <a:latin typeface="Cambria Math" panose="02040503050406030204" pitchFamily="18" charset="0"/>
                          </a:rPr>
                          <m:t> </m:t>
                        </m:r>
                        <m:d>
                          <m:dPr>
                            <m:ctrlPr>
                              <a:rPr lang="en-US" sz="2000" b="1" i="1" smtClean="0">
                                <a:latin typeface="Cambria Math" panose="02040503050406030204" pitchFamily="18" charset="0"/>
                              </a:rPr>
                            </m:ctrlPr>
                          </m:dPr>
                          <m:e>
                            <m:r>
                              <a:rPr lang="en-US" sz="2000" b="0" i="1" smtClean="0">
                                <a:latin typeface="Cambria Math" panose="02040503050406030204" pitchFamily="18" charset="0"/>
                              </a:rPr>
                              <m:t>𝑚</m:t>
                            </m:r>
                            <m:r>
                              <a:rPr lang="en-US" sz="2000" b="1" i="1" baseline="30000" smtClean="0">
                                <a:latin typeface="Cambria Math" panose="02040503050406030204" pitchFamily="18" charset="0"/>
                              </a:rPr>
                              <m:t>𝟐</m:t>
                            </m:r>
                          </m:e>
                        </m:d>
                        <m:r>
                          <a:rPr lang="en-US" sz="2000" b="0" i="1">
                            <a:latin typeface="Cambria Math" panose="02040503050406030204" pitchFamily="18" charset="0"/>
                          </a:rPr>
                          <m:t>𝑥</m:t>
                        </m:r>
                        <m:r>
                          <a:rPr lang="en-US" sz="2000" b="0" i="1">
                            <a:latin typeface="Cambria Math" panose="02040503050406030204" pitchFamily="18" charset="0"/>
                          </a:rPr>
                          <m:t> </m:t>
                        </m:r>
                        <m:r>
                          <a:rPr lang="en-US" sz="2000" i="1">
                            <a:latin typeface="Cambria Math" panose="02040503050406030204" pitchFamily="18" charset="0"/>
                          </a:rPr>
                          <m:t>𝑑𝑒𝑝𝑡h</m:t>
                        </m:r>
                        <m:r>
                          <a:rPr lang="en-US" sz="2000" b="1" i="1" smtClean="0">
                            <a:latin typeface="Cambria Math" panose="02040503050406030204" pitchFamily="18" charset="0"/>
                          </a:rPr>
                          <m:t>(</m:t>
                        </m:r>
                        <m:r>
                          <a:rPr lang="en-US" sz="2000" b="0" i="1" smtClean="0">
                            <a:latin typeface="Cambria Math" panose="02040503050406030204" pitchFamily="18" charset="0"/>
                          </a:rPr>
                          <m:t>𝑚</m:t>
                        </m:r>
                        <m:r>
                          <a:rPr lang="en-US" sz="2000" b="1" i="1" smtClean="0">
                            <a:latin typeface="Cambria Math" panose="02040503050406030204" pitchFamily="18" charset="0"/>
                          </a:rPr>
                          <m:t>)</m:t>
                        </m:r>
                      </m:num>
                      <m:den>
                        <m:r>
                          <a:rPr lang="en-US" sz="2000" b="0" i="1">
                            <a:latin typeface="Cambria Math" panose="02040503050406030204" pitchFamily="18" charset="0"/>
                          </a:rPr>
                          <m:t>𝑓𝑙𝑜𝑤</m:t>
                        </m:r>
                        <m:r>
                          <a:rPr lang="en-US" sz="2000" b="0" i="1">
                            <a:latin typeface="Cambria Math" panose="02040503050406030204" pitchFamily="18" charset="0"/>
                          </a:rPr>
                          <m:t> </m:t>
                        </m:r>
                        <m:r>
                          <a:rPr lang="en-US" sz="2000" b="0" i="1">
                            <a:latin typeface="Cambria Math" panose="02040503050406030204" pitchFamily="18" charset="0"/>
                          </a:rPr>
                          <m:t>𝑟𝑎𝑡𝑒</m:t>
                        </m:r>
                        <m:r>
                          <a:rPr lang="en-US" sz="2000" b="0" i="1" smtClean="0">
                            <a:latin typeface="Cambria Math" panose="02040503050406030204" pitchFamily="18" charset="0"/>
                          </a:rPr>
                          <m:t> (</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𝑚</m:t>
                            </m:r>
                            <m:r>
                              <a:rPr lang="en-US" sz="2000" b="0" i="1" baseline="30000" smtClean="0">
                                <a:latin typeface="Cambria Math" panose="02040503050406030204" pitchFamily="18" charset="0"/>
                              </a:rPr>
                              <m:t>3</m:t>
                            </m:r>
                          </m:num>
                          <m:den>
                            <m:r>
                              <a:rPr lang="en-US" sz="2000" b="0" i="1" smtClean="0">
                                <a:latin typeface="Cambria Math" panose="02040503050406030204" pitchFamily="18" charset="0"/>
                              </a:rPr>
                              <m:t>𝑑𝑎𝑦</m:t>
                            </m:r>
                          </m:den>
                        </m:f>
                        <m:r>
                          <a:rPr lang="en-US" sz="2000" b="0" i="1" smtClean="0">
                            <a:latin typeface="Cambria Math" panose="02040503050406030204" pitchFamily="18" charset="0"/>
                          </a:rPr>
                          <m:t>)</m:t>
                        </m:r>
                      </m:den>
                    </m:f>
                  </m:oMath>
                </a14:m>
                <a:endParaRPr lang="en-US" sz="2000" dirty="0"/>
              </a:p>
              <a:p>
                <a:pPr marL="1371600" lvl="3" indent="0">
                  <a:buNone/>
                </a:pPr>
                <a:r>
                  <a:rPr lang="en-US" sz="2000" dirty="0"/>
                  <a:t>Q = flow rate (L/day)</a:t>
                </a:r>
              </a:p>
              <a:p>
                <a:pPr marL="1371600" lvl="3" indent="0">
                  <a:buNone/>
                </a:pPr>
                <a:r>
                  <a:rPr lang="en-US" sz="2000" i="1" dirty="0"/>
                  <a:t>C</a:t>
                </a:r>
                <a:r>
                  <a:rPr lang="en-US" sz="2000" i="1" baseline="-25000" dirty="0"/>
                  <a:t>t</a:t>
                </a:r>
                <a:r>
                  <a:rPr lang="en-US" sz="2000" i="1" dirty="0"/>
                  <a:t> </a:t>
                </a:r>
                <a:r>
                  <a:rPr lang="en-US" sz="2000" dirty="0"/>
                  <a:t>= target concentration</a:t>
                </a:r>
              </a:p>
              <a:p>
                <a:pPr lvl="3"/>
                <a:endParaRPr lang="en-US" dirty="0"/>
              </a:p>
              <a:p>
                <a:pPr marL="1371600" lvl="3" indent="0">
                  <a:buNone/>
                </a:pPr>
                <a14:m>
                  <m:oMathPara xmlns:m="http://schemas.openxmlformats.org/officeDocument/2006/math">
                    <m:oMathParaPr>
                      <m:jc m:val="centerGroup"/>
                    </m:oMathParaPr>
                    <m:oMath xmlns:m="http://schemas.openxmlformats.org/officeDocument/2006/math">
                      <m:r>
                        <a:rPr lang="en-US" sz="2000" b="1" i="0" dirty="0" smtClean="0">
                          <a:latin typeface="Cambria Math" panose="02040503050406030204" pitchFamily="18" charset="0"/>
                        </a:rPr>
                        <m:t>𝐀𝐫𝐞𝐚</m:t>
                      </m:r>
                      <m:r>
                        <a:rPr lang="en-US" sz="2000" b="1" i="0" baseline="-25000" dirty="0" smtClean="0">
                          <a:latin typeface="Cambria Math" panose="02040503050406030204" pitchFamily="18" charset="0"/>
                        </a:rPr>
                        <m:t>𝐁𝐎𝐃</m:t>
                      </m:r>
                      <m:r>
                        <a:rPr lang="en-US" sz="2000" b="1" i="0" dirty="0" smtClean="0">
                          <a:latin typeface="Cambria Math" panose="02040503050406030204" pitchFamily="18" charset="0"/>
                        </a:rPr>
                        <m:t>=</m:t>
                      </m:r>
                      <m:f>
                        <m:fPr>
                          <m:ctrlPr>
                            <a:rPr lang="en-US" sz="2000" b="1" i="1" dirty="0" smtClean="0">
                              <a:latin typeface="Cambria Math" panose="02040503050406030204" pitchFamily="18" charset="0"/>
                            </a:rPr>
                          </m:ctrlPr>
                        </m:fPr>
                        <m:num>
                          <m:r>
                            <a:rPr lang="en-US" sz="2000" b="1" i="1" dirty="0" smtClean="0">
                              <a:latin typeface="Cambria Math" panose="02040503050406030204" pitchFamily="18" charset="0"/>
                            </a:rPr>
                            <m:t>𝑸</m:t>
                          </m:r>
                        </m:num>
                        <m:den>
                          <m:sSub>
                            <m:sSubPr>
                              <m:ctrlPr>
                                <a:rPr lang="en-US" sz="2000" b="1" i="1" dirty="0" smtClean="0">
                                  <a:latin typeface="Cambria Math" panose="02040503050406030204" pitchFamily="18" charset="0"/>
                                </a:rPr>
                              </m:ctrlPr>
                            </m:sSubPr>
                            <m:e>
                              <m:r>
                                <a:rPr lang="en-US" sz="2000" b="1" i="1" dirty="0" smtClean="0">
                                  <a:latin typeface="Cambria Math" panose="02040503050406030204" pitchFamily="18" charset="0"/>
                                </a:rPr>
                                <m:t>𝑲</m:t>
                              </m:r>
                            </m:e>
                            <m:sub>
                              <m:r>
                                <a:rPr lang="en-US" sz="2000" b="1" i="1" dirty="0" smtClean="0">
                                  <a:latin typeface="Cambria Math" panose="02040503050406030204" pitchFamily="18" charset="0"/>
                                </a:rPr>
                                <m:t>𝑻</m:t>
                              </m:r>
                            </m:sub>
                          </m:sSub>
                        </m:den>
                      </m:f>
                      <m:r>
                        <a:rPr lang="en-US" sz="2000" b="1" i="1" dirty="0" smtClean="0">
                          <a:latin typeface="Cambria Math" panose="02040503050406030204" pitchFamily="18" charset="0"/>
                        </a:rPr>
                        <m:t>𝒍𝒏</m:t>
                      </m:r>
                      <m:f>
                        <m:fPr>
                          <m:ctrlPr>
                            <a:rPr lang="en-US" sz="2000" i="1" dirty="0" smtClean="0">
                              <a:latin typeface="Cambria Math" panose="02040503050406030204" pitchFamily="18" charset="0"/>
                            </a:rPr>
                          </m:ctrlPr>
                        </m:fPr>
                        <m:num>
                          <m:sSub>
                            <m:sSubPr>
                              <m:ctrlPr>
                                <a:rPr lang="en-US" sz="2000" i="1" dirty="0" smtClean="0">
                                  <a:latin typeface="Cambria Math" panose="02040503050406030204" pitchFamily="18" charset="0"/>
                                </a:rPr>
                              </m:ctrlPr>
                            </m:sSubPr>
                            <m:e>
                              <m:r>
                                <a:rPr lang="en-US" sz="2000" b="1" i="1" dirty="0" smtClean="0">
                                  <a:latin typeface="Cambria Math" panose="02040503050406030204" pitchFamily="18" charset="0"/>
                                </a:rPr>
                                <m:t>𝑪</m:t>
                              </m:r>
                            </m:e>
                            <m:sub>
                              <m:r>
                                <a:rPr lang="en-US" sz="2000" b="1" i="1" dirty="0" smtClean="0">
                                  <a:latin typeface="Cambria Math" panose="02040503050406030204" pitchFamily="18" charset="0"/>
                                </a:rPr>
                                <m:t>𝒊</m:t>
                              </m:r>
                            </m:sub>
                          </m:sSub>
                          <m:r>
                            <a:rPr lang="en-US" sz="2000" b="1" i="1" dirty="0" smtClean="0">
                              <a:latin typeface="Cambria Math" panose="02040503050406030204" pitchFamily="18" charset="0"/>
                            </a:rPr>
                            <m:t>−</m:t>
                          </m:r>
                          <m:sSup>
                            <m:sSupPr>
                              <m:ctrlPr>
                                <a:rPr lang="en-US" sz="2000" b="1" i="1" dirty="0" smtClean="0">
                                  <a:latin typeface="Cambria Math" panose="02040503050406030204" pitchFamily="18" charset="0"/>
                                </a:rPr>
                              </m:ctrlPr>
                            </m:sSupPr>
                            <m:e>
                              <m:r>
                                <a:rPr lang="en-US" sz="2000" b="1" i="1" dirty="0" smtClean="0">
                                  <a:latin typeface="Cambria Math" panose="02040503050406030204" pitchFamily="18" charset="0"/>
                                </a:rPr>
                                <m:t>𝑪</m:t>
                              </m:r>
                            </m:e>
                            <m:sup>
                              <m:r>
                                <a:rPr lang="en-US" sz="2000" b="1" i="1" dirty="0" smtClean="0">
                                  <a:latin typeface="Cambria Math" panose="02040503050406030204" pitchFamily="18" charset="0"/>
                                </a:rPr>
                                <m:t>∗</m:t>
                              </m:r>
                            </m:sup>
                          </m:sSup>
                        </m:num>
                        <m:den>
                          <m:sSub>
                            <m:sSubPr>
                              <m:ctrlPr>
                                <a:rPr lang="en-US" sz="2000" i="1" dirty="0">
                                  <a:latin typeface="Cambria Math" panose="02040503050406030204" pitchFamily="18" charset="0"/>
                                </a:rPr>
                              </m:ctrlPr>
                            </m:sSubPr>
                            <m:e>
                              <m:r>
                                <a:rPr lang="en-US" sz="2000" i="1" dirty="0">
                                  <a:latin typeface="Cambria Math" panose="02040503050406030204" pitchFamily="18" charset="0"/>
                                </a:rPr>
                                <m:t>𝑪</m:t>
                              </m:r>
                            </m:e>
                            <m:sub>
                              <m:r>
                                <a:rPr lang="en-US" sz="2000" b="1" i="1" dirty="0" smtClean="0">
                                  <a:latin typeface="Cambria Math" panose="02040503050406030204" pitchFamily="18" charset="0"/>
                                </a:rPr>
                                <m:t>𝒕</m:t>
                              </m:r>
                            </m:sub>
                          </m:sSub>
                          <m:r>
                            <a:rPr lang="en-US" sz="2000" i="1" dirty="0">
                              <a:latin typeface="Cambria Math" panose="02040503050406030204" pitchFamily="18" charset="0"/>
                            </a:rPr>
                            <m:t>−</m:t>
                          </m:r>
                          <m:sSup>
                            <m:sSupPr>
                              <m:ctrlPr>
                                <a:rPr lang="en-US" sz="2000" i="1" dirty="0">
                                  <a:latin typeface="Cambria Math" panose="02040503050406030204" pitchFamily="18" charset="0"/>
                                </a:rPr>
                              </m:ctrlPr>
                            </m:sSupPr>
                            <m:e>
                              <m:r>
                                <a:rPr lang="en-US" sz="2000" i="1" dirty="0">
                                  <a:latin typeface="Cambria Math" panose="02040503050406030204" pitchFamily="18" charset="0"/>
                                </a:rPr>
                                <m:t>𝑪</m:t>
                              </m:r>
                            </m:e>
                            <m:sup>
                              <m:r>
                                <a:rPr lang="en-US" sz="2000" i="1" dirty="0">
                                  <a:latin typeface="Cambria Math" panose="02040503050406030204" pitchFamily="18" charset="0"/>
                                </a:rPr>
                                <m:t>∗</m:t>
                              </m:r>
                            </m:sup>
                          </m:sSup>
                        </m:den>
                      </m:f>
                    </m:oMath>
                  </m:oMathPara>
                </a14:m>
                <a:endParaRPr lang="en-US" sz="1800" dirty="0"/>
              </a:p>
              <a:p>
                <a:pPr marL="457200" lvl="1"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93964" y="1004277"/>
                <a:ext cx="8459461" cy="4090855"/>
              </a:xfrm>
              <a:blipFill>
                <a:blip r:embed="rId3"/>
                <a:stretch>
                  <a:fillRect t="-1043" b="-25931"/>
                </a:stretch>
              </a:blipFill>
            </p:spPr>
            <p:txBody>
              <a:bodyPr/>
              <a:lstStyle/>
              <a:p>
                <a:r>
                  <a:rPr lang="en-US">
                    <a:noFill/>
                  </a:rPr>
                  <a:t> </a:t>
                </a:r>
              </a:p>
            </p:txBody>
          </p:sp>
        </mc:Fallback>
      </mc:AlternateContent>
      <p:sp>
        <p:nvSpPr>
          <p:cNvPr id="6" name="Title 3"/>
          <p:cNvSpPr>
            <a:spLocks noGrp="1"/>
          </p:cNvSpPr>
          <p:nvPr>
            <p:ph type="title"/>
          </p:nvPr>
        </p:nvSpPr>
        <p:spPr>
          <a:xfrm>
            <a:off x="602455" y="453830"/>
            <a:ext cx="8162853" cy="663969"/>
          </a:xfrm>
        </p:spPr>
        <p:txBody>
          <a:bodyPr/>
          <a:lstStyle/>
          <a:p>
            <a:r>
              <a:rPr lang="en-US" dirty="0"/>
              <a:t>Constructed Wetland Design – Sizing based on BOD</a:t>
            </a:r>
          </a:p>
        </p:txBody>
      </p:sp>
    </p:spTree>
    <p:extLst>
      <p:ext uri="{BB962C8B-B14F-4D97-AF65-F5344CB8AC3E}">
        <p14:creationId xmlns:p14="http://schemas.microsoft.com/office/powerpoint/2010/main" val="2239076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66DC23-5D75-4E55-94E0-8AC9A57DBD08}" type="slidenum">
              <a:rPr lang="en-US" smtClean="0"/>
              <a:pPr>
                <a:defRPr/>
              </a:pPr>
              <a:t>2</a:t>
            </a:fld>
            <a:endParaRPr lang="en-US" dirty="0"/>
          </a:p>
        </p:txBody>
      </p:sp>
      <p:sp>
        <p:nvSpPr>
          <p:cNvPr id="3" name="Content Placeholder 2"/>
          <p:cNvSpPr>
            <a:spLocks noGrp="1"/>
          </p:cNvSpPr>
          <p:nvPr>
            <p:ph idx="1"/>
          </p:nvPr>
        </p:nvSpPr>
        <p:spPr>
          <a:xfrm>
            <a:off x="306909" y="1221971"/>
            <a:ext cx="8675045" cy="4511395"/>
          </a:xfrm>
        </p:spPr>
        <p:txBody>
          <a:bodyPr/>
          <a:lstStyle/>
          <a:p>
            <a:pPr marL="0" indent="0" algn="just">
              <a:buNone/>
            </a:pPr>
            <a:r>
              <a:rPr lang="en-US" sz="2200" dirty="0"/>
              <a:t>Freeport-McMoRan Inc. (FCX) is a premier U.S.-based natural resources company with an industry-leading global portfolio of mineral assets. FCX is the world's largest publicly traded copper producer. FCX's portfolio of assets includes the Grasberg minerals district in Indonesia, one of the world's largest copper and gold deposits; significant mining operations in the Americas, including the large-scale Morenci minerals district in North America and the Cerro Verde operation in South America.</a:t>
            </a:r>
          </a:p>
          <a:p>
            <a:pPr marL="0" indent="0" algn="just">
              <a:buNone/>
            </a:pPr>
            <a:endParaRPr lang="en-US" sz="2200" dirty="0"/>
          </a:p>
          <a:p>
            <a:pPr marL="0" indent="0" algn="just">
              <a:buNone/>
            </a:pPr>
            <a:r>
              <a:rPr lang="en-US" sz="2200" dirty="0"/>
              <a:t>Our global workforce, comprised of employees and contractors, includes approximately 53,000 members. FCX has a strong commitment to safety performance, environmental management and to the local communities where it operates. FCX is a founding member of the International Council on Mining and Metals (ICMM) and committed to implementation of the ICMM Sustainable Development Framework.</a:t>
            </a:r>
          </a:p>
          <a:p>
            <a:pPr marL="0" indent="0" algn="just">
              <a:buNone/>
            </a:pPr>
            <a:endParaRPr lang="en-US" sz="2000" dirty="0"/>
          </a:p>
          <a:p>
            <a:pPr marL="0" indent="0" algn="just">
              <a:buNone/>
            </a:pPr>
            <a:endParaRPr lang="en-US" sz="2000" dirty="0"/>
          </a:p>
          <a:p>
            <a:pPr marL="0" indent="0" algn="just">
              <a:buNone/>
            </a:pPr>
            <a:endParaRPr lang="en-US" sz="2000" dirty="0"/>
          </a:p>
        </p:txBody>
      </p:sp>
      <p:sp>
        <p:nvSpPr>
          <p:cNvPr id="4" name="Title 3"/>
          <p:cNvSpPr>
            <a:spLocks noGrp="1"/>
          </p:cNvSpPr>
          <p:nvPr>
            <p:ph type="title"/>
          </p:nvPr>
        </p:nvSpPr>
        <p:spPr/>
        <p:txBody>
          <a:bodyPr/>
          <a:lstStyle/>
          <a:p>
            <a:r>
              <a:rPr lang="en-US" dirty="0"/>
              <a:t>Who is Freeport-McMoRan Inc.?</a:t>
            </a:r>
          </a:p>
        </p:txBody>
      </p:sp>
    </p:spTree>
    <p:extLst>
      <p:ext uri="{BB962C8B-B14F-4D97-AF65-F5344CB8AC3E}">
        <p14:creationId xmlns:p14="http://schemas.microsoft.com/office/powerpoint/2010/main" val="2099725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66DC23-5D75-4E55-94E0-8AC9A57DBD08}" type="slidenum">
              <a:rPr lang="en-US" smtClean="0"/>
              <a:pPr>
                <a:defRPr/>
              </a:pPr>
              <a:t>20</a:t>
            </a:fld>
            <a:endParaRPr lang="en-US" dirty="0"/>
          </a:p>
        </p:txBody>
      </p:sp>
      <p:sp>
        <p:nvSpPr>
          <p:cNvPr id="3" name="Content Placeholder 2"/>
          <p:cNvSpPr>
            <a:spLocks noGrp="1"/>
          </p:cNvSpPr>
          <p:nvPr>
            <p:ph idx="1"/>
          </p:nvPr>
        </p:nvSpPr>
        <p:spPr>
          <a:xfrm>
            <a:off x="400050" y="1317853"/>
            <a:ext cx="8412235" cy="3950843"/>
          </a:xfrm>
        </p:spPr>
        <p:txBody>
          <a:bodyPr/>
          <a:lstStyle/>
          <a:p>
            <a:pPr marL="0" indent="0">
              <a:buNone/>
            </a:pPr>
            <a:r>
              <a:rPr lang="en-US" dirty="0"/>
              <a:t>Once BOD has been removed then one can account for biologically-mediated oxidation of Mn when sizing wetlands</a:t>
            </a:r>
          </a:p>
          <a:p>
            <a:pPr lvl="1"/>
            <a:endParaRPr lang="en-US" dirty="0"/>
          </a:p>
          <a:p>
            <a:pPr marL="457200" lvl="1" indent="0">
              <a:buNone/>
            </a:pPr>
            <a:r>
              <a:rPr lang="en-US" dirty="0"/>
              <a:t>Daily mass loading sizing method</a:t>
            </a:r>
          </a:p>
          <a:p>
            <a:pPr marL="914400" lvl="2" indent="0">
              <a:buNone/>
            </a:pPr>
            <a:r>
              <a:rPr lang="en-US" dirty="0"/>
              <a:t>Loading rate method</a:t>
            </a:r>
          </a:p>
          <a:p>
            <a:pPr marL="1371600" lvl="3" indent="0">
              <a:buNone/>
            </a:pPr>
            <a:r>
              <a:rPr lang="en-US" dirty="0"/>
              <a:t>Daily mass loading</a:t>
            </a:r>
          </a:p>
          <a:p>
            <a:pPr lvl="3"/>
            <a:endParaRPr lang="en-US" dirty="0"/>
          </a:p>
          <a:p>
            <a:pPr marL="1371600" lvl="3" indent="0">
              <a:buNone/>
            </a:pPr>
            <a:r>
              <a:rPr lang="en-US" dirty="0"/>
              <a:t>Size of wetland</a:t>
            </a:r>
          </a:p>
          <a:p>
            <a:pPr marL="1371600" lvl="3" indent="0">
              <a:buNone/>
            </a:pPr>
            <a:r>
              <a:rPr lang="en-US" dirty="0"/>
              <a:t>	</a:t>
            </a:r>
            <a:r>
              <a:rPr lang="en-US" sz="1600" i="1" dirty="0"/>
              <a:t>where the daily loading rate (DLR) for Mn = 1,000 – 2,000 mg/m</a:t>
            </a:r>
            <a:r>
              <a:rPr lang="en-US" sz="1600" i="1" baseline="30000" dirty="0"/>
              <a:t>2</a:t>
            </a:r>
            <a:r>
              <a:rPr lang="en-US" sz="1600" i="1" dirty="0"/>
              <a:t>/day</a:t>
            </a:r>
            <a:endParaRPr lang="en-US" i="1" dirty="0"/>
          </a:p>
          <a:p>
            <a:pPr lvl="3"/>
            <a:endParaRPr lang="en-US" dirty="0"/>
          </a:p>
        </p:txBody>
      </p:sp>
      <p:sp>
        <p:nvSpPr>
          <p:cNvPr id="4" name="Title 3"/>
          <p:cNvSpPr>
            <a:spLocks noGrp="1"/>
          </p:cNvSpPr>
          <p:nvPr>
            <p:ph type="title"/>
          </p:nvPr>
        </p:nvSpPr>
        <p:spPr>
          <a:xfrm>
            <a:off x="602456" y="453830"/>
            <a:ext cx="8227508" cy="663969"/>
          </a:xfrm>
        </p:spPr>
        <p:txBody>
          <a:bodyPr/>
          <a:lstStyle/>
          <a:p>
            <a:r>
              <a:rPr lang="en-US" dirty="0"/>
              <a:t>Constructed Wetland Design – Sizing based on Mn</a:t>
            </a:r>
          </a:p>
        </p:txBody>
      </p:sp>
      <mc:AlternateContent xmlns:mc="http://schemas.openxmlformats.org/markup-compatibility/2006" xmlns:a14="http://schemas.microsoft.com/office/drawing/2010/main">
        <mc:Choice Requires="a14">
          <p:sp>
            <p:nvSpPr>
              <p:cNvPr id="5" name="Rectangle 4"/>
              <p:cNvSpPr/>
              <p:nvPr/>
            </p:nvSpPr>
            <p:spPr>
              <a:xfrm>
                <a:off x="4138669" y="3293274"/>
                <a:ext cx="4479651" cy="7087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𝐷𝑀𝐿</m:t>
                          </m:r>
                        </m:e>
                        <m:sub>
                          <m:r>
                            <a:rPr lang="en-US" b="0" i="1" smtClean="0">
                              <a:latin typeface="Cambria Math" panose="02040503050406030204" pitchFamily="18" charset="0"/>
                            </a:rPr>
                            <m:t>𝑀𝑛</m:t>
                          </m:r>
                        </m:sub>
                      </m:sSub>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r>
                                <a:rPr lang="en-US" b="0" i="1" smtClean="0">
                                  <a:latin typeface="Cambria Math" panose="02040503050406030204" pitchFamily="18" charset="0"/>
                                </a:rPr>
                                <m:t>𝑚𝑔</m:t>
                              </m:r>
                            </m:num>
                            <m:den>
                              <m:r>
                                <a:rPr lang="en-US" i="1">
                                  <a:latin typeface="Cambria Math" panose="02040503050406030204" pitchFamily="18" charset="0"/>
                                </a:rPr>
                                <m:t>𝑑𝑎𝑦</m:t>
                              </m:r>
                            </m:den>
                          </m:f>
                        </m:e>
                      </m:d>
                      <m:r>
                        <a:rPr lang="en-US" i="0">
                          <a:latin typeface="Cambria Math" panose="02040503050406030204" pitchFamily="18" charset="0"/>
                        </a:rPr>
                        <m:t>=</m:t>
                      </m:r>
                      <m:r>
                        <m:rPr>
                          <m:sty m:val="p"/>
                        </m:rPr>
                        <a:rPr lang="en-US">
                          <a:latin typeface="Cambria Math" panose="02040503050406030204" pitchFamily="18" charset="0"/>
                        </a:rPr>
                        <m:t>Q</m:t>
                      </m:r>
                      <m:r>
                        <a:rPr lang="en-US" b="0" i="0" smtClean="0">
                          <a:latin typeface="Cambria Math" panose="02040503050406030204" pitchFamily="18" charset="0"/>
                        </a:rPr>
                        <m:t> </m:t>
                      </m:r>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r>
                                <m:rPr>
                                  <m:sty m:val="p"/>
                                </m:rPr>
                                <a:rPr lang="en-US" b="0" i="0" smtClean="0">
                                  <a:latin typeface="Cambria Math" panose="02040503050406030204" pitchFamily="18" charset="0"/>
                                </a:rPr>
                                <m:t>L</m:t>
                              </m:r>
                            </m:num>
                            <m:den>
                              <m:r>
                                <a:rPr lang="en-US" i="1">
                                  <a:latin typeface="Cambria Math" panose="02040503050406030204" pitchFamily="18" charset="0"/>
                                </a:rPr>
                                <m:t>𝑑𝑎𝑦</m:t>
                              </m:r>
                            </m:den>
                          </m:f>
                        </m:e>
                      </m:d>
                      <m:r>
                        <a:rPr lang="en-US">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𝑀𝑛</m:t>
                          </m:r>
                        </m:sub>
                      </m:sSub>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r>
                                <a:rPr lang="en-US" b="0" i="1" smtClean="0">
                                  <a:latin typeface="Cambria Math" panose="02040503050406030204" pitchFamily="18" charset="0"/>
                                </a:rPr>
                                <m:t>𝑚𝑔</m:t>
                              </m:r>
                            </m:num>
                            <m:den>
                              <m:r>
                                <a:rPr lang="en-US" b="0" i="1" smtClean="0">
                                  <a:latin typeface="Cambria Math" panose="02040503050406030204" pitchFamily="18" charset="0"/>
                                </a:rPr>
                                <m:t>𝐿</m:t>
                              </m:r>
                            </m:den>
                          </m:f>
                        </m:e>
                      </m:d>
                    </m:oMath>
                  </m:oMathPara>
                </a14:m>
                <a:endParaRPr lang="en-US" dirty="0"/>
              </a:p>
            </p:txBody>
          </p:sp>
        </mc:Choice>
        <mc:Fallback xmlns="">
          <p:sp>
            <p:nvSpPr>
              <p:cNvPr id="5" name="Rectangle 4"/>
              <p:cNvSpPr>
                <a:spLocks noRot="1" noChangeAspect="1" noMove="1" noResize="1" noEditPoints="1" noAdjustHandles="1" noChangeArrowheads="1" noChangeShapeType="1" noTextEdit="1"/>
              </p:cNvSpPr>
              <p:nvPr/>
            </p:nvSpPr>
            <p:spPr>
              <a:xfrm>
                <a:off x="4138669" y="3293274"/>
                <a:ext cx="4479651" cy="70872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944706" y="4307959"/>
                <a:ext cx="4867579" cy="529953"/>
              </a:xfrm>
              <a:prstGeom prst="rect">
                <a:avLst/>
              </a:prstGeom>
            </p:spPr>
            <p:txBody>
              <a:bodyPr wrap="square">
                <a:spAutoFit/>
              </a:bodyPr>
              <a:lstStyle/>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𝐴𝑟𝑒𝑎</m:t>
                        </m:r>
                      </m:e>
                      <m:sub>
                        <m:r>
                          <a:rPr lang="en-US" b="0" i="1" smtClean="0">
                            <a:latin typeface="Cambria Math" panose="02040503050406030204" pitchFamily="18" charset="0"/>
                          </a:rPr>
                          <m:t>𝑀𝑛</m:t>
                        </m:r>
                      </m:sub>
                    </m:sSub>
                    <m:d>
                      <m:dPr>
                        <m:begChr m:val="["/>
                        <m:endChr m:val="]"/>
                        <m:ctrlPr>
                          <a:rPr lang="en-US" i="1">
                            <a:latin typeface="Cambria Math" panose="02040503050406030204" pitchFamily="18" charset="0"/>
                          </a:rPr>
                        </m:ctrlPr>
                      </m:dPr>
                      <m:e>
                        <m:r>
                          <a:rPr lang="en-US" b="0" i="1" smtClean="0">
                            <a:latin typeface="Cambria Math" panose="02040503050406030204" pitchFamily="18" charset="0"/>
                          </a:rPr>
                          <m:t>h𝑎</m:t>
                        </m:r>
                      </m:e>
                    </m:d>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𝐷𝑀𝐿</m:t>
                        </m:r>
                      </m:e>
                      <m:sub>
                        <m:r>
                          <a:rPr lang="en-US" b="0" i="1" smtClean="0">
                            <a:latin typeface="Cambria Math" panose="02040503050406030204" pitchFamily="18" charset="0"/>
                          </a:rPr>
                          <m:t>𝑀𝑛</m:t>
                        </m:r>
                      </m:sub>
                    </m:sSub>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r>
                              <a:rPr lang="en-US" b="0" i="1" smtClean="0">
                                <a:latin typeface="Cambria Math" panose="02040503050406030204" pitchFamily="18" charset="0"/>
                              </a:rPr>
                              <m:t>𝑚</m:t>
                            </m:r>
                            <m:r>
                              <a:rPr lang="en-US" i="1">
                                <a:latin typeface="Cambria Math" panose="02040503050406030204" pitchFamily="18" charset="0"/>
                              </a:rPr>
                              <m:t>𝑔</m:t>
                            </m:r>
                          </m:num>
                          <m:den>
                            <m:r>
                              <a:rPr lang="en-US" i="1">
                                <a:latin typeface="Cambria Math" panose="02040503050406030204" pitchFamily="18" charset="0"/>
                              </a:rPr>
                              <m:t>𝑑𝑎𝑦</m:t>
                            </m:r>
                          </m:den>
                        </m:f>
                      </m:e>
                    </m:d>
                  </m:oMath>
                </a14:m>
                <a:r>
                  <a:rPr lang="en-US" dirty="0"/>
                  <a:t> /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𝐷</m:t>
                        </m:r>
                        <m:r>
                          <a:rPr lang="en-US" b="0" i="1" smtClean="0">
                            <a:latin typeface="Cambria Math" panose="02040503050406030204" pitchFamily="18" charset="0"/>
                          </a:rPr>
                          <m:t>𝐿𝑅</m:t>
                        </m:r>
                      </m:e>
                      <m:sub>
                        <m:r>
                          <a:rPr lang="en-US" i="1" smtClean="0">
                            <a:latin typeface="Cambria Math" panose="02040503050406030204" pitchFamily="18" charset="0"/>
                          </a:rPr>
                          <m:t>𝑀</m:t>
                        </m:r>
                        <m:r>
                          <a:rPr lang="en-US" b="0" i="1" smtClean="0">
                            <a:latin typeface="Cambria Math" panose="02040503050406030204" pitchFamily="18" charset="0"/>
                          </a:rPr>
                          <m:t>𝑛</m:t>
                        </m:r>
                      </m:sub>
                    </m:sSub>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r>
                              <a:rPr lang="en-US" b="0" i="1" smtClean="0">
                                <a:latin typeface="Cambria Math" panose="02040503050406030204" pitchFamily="18" charset="0"/>
                              </a:rPr>
                              <m:t>𝑚𝑔</m:t>
                            </m:r>
                          </m:num>
                          <m:den>
                            <m:r>
                              <a:rPr lang="en-US" b="0" i="1" smtClean="0">
                                <a:latin typeface="Cambria Math" panose="02040503050406030204" pitchFamily="18" charset="0"/>
                              </a:rPr>
                              <m:t>h𝑎</m:t>
                            </m:r>
                            <m:r>
                              <a:rPr lang="en-US" b="0" i="1" smtClean="0">
                                <a:latin typeface="Cambria Math" panose="02040503050406030204" pitchFamily="18" charset="0"/>
                              </a:rPr>
                              <m:t>∗</m:t>
                            </m:r>
                            <m:r>
                              <a:rPr lang="en-US" i="1">
                                <a:latin typeface="Cambria Math" panose="02040503050406030204" pitchFamily="18" charset="0"/>
                              </a:rPr>
                              <m:t>𝑑𝑎𝑦</m:t>
                            </m:r>
                          </m:den>
                        </m:f>
                      </m:e>
                    </m:d>
                  </m:oMath>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3944706" y="4307959"/>
                <a:ext cx="4867579" cy="529953"/>
              </a:xfrm>
              <a:prstGeom prst="rect">
                <a:avLst/>
              </a:prstGeom>
              <a:blipFill>
                <a:blip r:embed="rId4"/>
                <a:stretch>
                  <a:fillRect b="-4598"/>
                </a:stretch>
              </a:blipFill>
            </p:spPr>
            <p:txBody>
              <a:bodyPr/>
              <a:lstStyle/>
              <a:p>
                <a:r>
                  <a:rPr lang="en-US">
                    <a:noFill/>
                  </a:rPr>
                  <a:t> </a:t>
                </a:r>
              </a:p>
            </p:txBody>
          </p:sp>
        </mc:Fallback>
      </mc:AlternateContent>
    </p:spTree>
    <p:extLst>
      <p:ext uri="{BB962C8B-B14F-4D97-AF65-F5344CB8AC3E}">
        <p14:creationId xmlns:p14="http://schemas.microsoft.com/office/powerpoint/2010/main" val="741416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66DC23-5D75-4E55-94E0-8AC9A57DBD08}" type="slidenum">
              <a:rPr lang="en-US" smtClean="0"/>
              <a:pPr>
                <a:defRPr/>
              </a:pPr>
              <a:t>21</a:t>
            </a:fld>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65133" y="751728"/>
                <a:ext cx="7939088" cy="3950843"/>
              </a:xfrm>
            </p:spPr>
            <p:txBody>
              <a:bodyPr/>
              <a:lstStyle/>
              <a:p>
                <a:pPr lvl="1"/>
                <a:endParaRPr lang="en-US" dirty="0"/>
              </a:p>
              <a:p>
                <a:pPr marL="457200" lvl="1" indent="0">
                  <a:buNone/>
                </a:pPr>
                <a:r>
                  <a:rPr lang="en-US" dirty="0"/>
                  <a:t>First-order removal rate (kinetic) method:</a:t>
                </a:r>
              </a:p>
              <a:p>
                <a:pPr lvl="1"/>
                <a:endParaRPr lang="en-US" sz="1200" dirty="0"/>
              </a:p>
              <a:p>
                <a:pPr marL="1371600" lvl="3" indent="0">
                  <a:buNone/>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b="1" i="1">
                                  <a:latin typeface="Cambria Math" panose="02040503050406030204" pitchFamily="18" charset="0"/>
                                </a:rPr>
                                <m:t>𝑪</m:t>
                              </m:r>
                            </m:e>
                            <m:sub>
                              <m:r>
                                <a:rPr lang="en-US" b="1" i="1" smtClean="0">
                                  <a:latin typeface="Cambria Math" panose="02040503050406030204" pitchFamily="18" charset="0"/>
                                </a:rPr>
                                <m:t>𝒆</m:t>
                              </m:r>
                            </m:sub>
                          </m:sSub>
                        </m:num>
                        <m:den>
                          <m:sSub>
                            <m:sSubPr>
                              <m:ctrlPr>
                                <a:rPr lang="en-US" i="1">
                                  <a:latin typeface="Cambria Math" panose="02040503050406030204" pitchFamily="18" charset="0"/>
                                </a:rPr>
                              </m:ctrlPr>
                            </m:sSubPr>
                            <m:e>
                              <m:r>
                                <a:rPr lang="en-US" b="1" i="1">
                                  <a:latin typeface="Cambria Math" panose="02040503050406030204" pitchFamily="18" charset="0"/>
                                </a:rPr>
                                <m:t>𝑪</m:t>
                              </m:r>
                            </m:e>
                            <m:sub>
                              <m:r>
                                <a:rPr lang="en-US" b="1" i="1" smtClean="0">
                                  <a:latin typeface="Cambria Math" panose="02040503050406030204" pitchFamily="18" charset="0"/>
                                </a:rPr>
                                <m:t>𝒊</m:t>
                              </m:r>
                            </m:sub>
                          </m:sSub>
                        </m:den>
                      </m:f>
                      <m:r>
                        <a:rPr lang="en-US" b="1" i="1">
                          <a:latin typeface="Cambria Math" panose="02040503050406030204" pitchFamily="18" charset="0"/>
                        </a:rPr>
                        <m:t>=</m:t>
                      </m:r>
                      <m:sSup>
                        <m:sSupPr>
                          <m:ctrlPr>
                            <a:rPr lang="en-US" i="1">
                              <a:latin typeface="Cambria Math" panose="02040503050406030204" pitchFamily="18" charset="0"/>
                            </a:rPr>
                          </m:ctrlPr>
                        </m:sSupPr>
                        <m:e>
                          <m:r>
                            <a:rPr lang="en-US" b="1" i="1">
                              <a:latin typeface="Cambria Math" panose="02040503050406030204" pitchFamily="18" charset="0"/>
                            </a:rPr>
                            <m:t>𝐞</m:t>
                          </m:r>
                        </m:e>
                        <m:sup>
                          <m:d>
                            <m:dPr>
                              <m:ctrlPr>
                                <a:rPr lang="en-US" i="1">
                                  <a:latin typeface="Cambria Math" panose="02040503050406030204" pitchFamily="18" charset="0"/>
                                </a:rPr>
                              </m:ctrlPr>
                            </m:dPr>
                            <m:e>
                              <m:r>
                                <a:rPr lang="en-US" b="1" i="1">
                                  <a:latin typeface="Cambria Math" panose="02040503050406030204" pitchFamily="18" charset="0"/>
                                </a:rPr>
                                <m:t>−</m:t>
                              </m:r>
                              <m:f>
                                <m:fPr>
                                  <m:ctrlPr>
                                    <a:rPr lang="en-US" i="1">
                                      <a:latin typeface="Cambria Math" panose="02040503050406030204" pitchFamily="18" charset="0"/>
                                    </a:rPr>
                                  </m:ctrlPr>
                                </m:fPr>
                                <m:num>
                                  <m:r>
                                    <a:rPr lang="en-US" b="1" i="1">
                                      <a:latin typeface="Cambria Math" panose="02040503050406030204" pitchFamily="18" charset="0"/>
                                    </a:rPr>
                                    <m:t>𝒌𝑨</m:t>
                                  </m:r>
                                </m:num>
                                <m:den>
                                  <m:r>
                                    <a:rPr lang="en-US" b="1" i="1">
                                      <a:latin typeface="Cambria Math" panose="02040503050406030204" pitchFamily="18" charset="0"/>
                                    </a:rPr>
                                    <m:t>𝑸</m:t>
                                  </m:r>
                                </m:den>
                              </m:f>
                            </m:e>
                          </m:d>
                        </m:sup>
                      </m:sSup>
                    </m:oMath>
                  </m:oMathPara>
                </a14:m>
                <a:endParaRPr lang="en-US" dirty="0"/>
              </a:p>
              <a:p>
                <a:pPr marL="1371600" lvl="3" indent="0">
                  <a:buNone/>
                </a:pPr>
                <a:endParaRPr lang="en-US" sz="500" dirty="0"/>
              </a:p>
              <a:p>
                <a:pPr marL="1371600" lvl="3" indent="0">
                  <a:buNone/>
                </a:pPr>
                <a:r>
                  <a:rPr lang="en-US" sz="2000" i="1" dirty="0"/>
                  <a:t>A = area (m</a:t>
                </a:r>
                <a:r>
                  <a:rPr lang="en-US" sz="2000" i="1" baseline="30000" dirty="0"/>
                  <a:t>2</a:t>
                </a:r>
                <a:r>
                  <a:rPr lang="en-US" sz="2000" i="1" dirty="0"/>
                  <a:t>)</a:t>
                </a:r>
              </a:p>
              <a:p>
                <a:pPr marL="1371600" lvl="3" indent="0">
                  <a:buNone/>
                </a:pPr>
                <a:r>
                  <a:rPr lang="en-US" sz="2000" i="1" dirty="0"/>
                  <a:t>k</a:t>
                </a:r>
                <a:r>
                  <a:rPr lang="en-US" sz="2000" dirty="0"/>
                  <a:t> = areal constant (m/d)</a:t>
                </a:r>
              </a:p>
              <a:p>
                <a:pPr marL="1371600" lvl="3" indent="0">
                  <a:buNone/>
                </a:pPr>
                <a:r>
                  <a:rPr lang="en-US" sz="2000" i="1" dirty="0"/>
                  <a:t>Q</a:t>
                </a:r>
                <a:r>
                  <a:rPr lang="en-US" sz="2000" dirty="0"/>
                  <a:t> = flow rate (m</a:t>
                </a:r>
                <a:r>
                  <a:rPr lang="en-US" sz="2000" baseline="30000" dirty="0"/>
                  <a:t>3</a:t>
                </a:r>
                <a:r>
                  <a:rPr lang="en-US" sz="2000" dirty="0"/>
                  <a:t>/d)</a:t>
                </a:r>
              </a:p>
              <a:p>
                <a:pPr marL="1371600" lvl="3" indent="0">
                  <a:buNone/>
                </a:pPr>
                <a:r>
                  <a:rPr lang="en-US" sz="2000" i="1" dirty="0"/>
                  <a:t>C</a:t>
                </a:r>
                <a:r>
                  <a:rPr lang="en-US" sz="2000" i="1" baseline="-25000" dirty="0"/>
                  <a:t>i</a:t>
                </a:r>
                <a:r>
                  <a:rPr lang="en-US" sz="2000" dirty="0"/>
                  <a:t> , </a:t>
                </a:r>
                <a:r>
                  <a:rPr lang="en-US" sz="2000" i="1" dirty="0"/>
                  <a:t>C</a:t>
                </a:r>
                <a:r>
                  <a:rPr lang="en-US" sz="2000" i="1" baseline="-25000" dirty="0"/>
                  <a:t>e </a:t>
                </a:r>
                <a:r>
                  <a:rPr lang="en-US" sz="2000" i="1" dirty="0"/>
                  <a:t>, C</a:t>
                </a:r>
                <a:r>
                  <a:rPr lang="en-US" sz="2000" i="1" baseline="30000" dirty="0"/>
                  <a:t>*</a:t>
                </a:r>
                <a:r>
                  <a:rPr lang="en-US" sz="2000" i="1" dirty="0"/>
                  <a:t>, C</a:t>
                </a:r>
                <a:r>
                  <a:rPr lang="en-US" sz="2000" i="1" baseline="-25000" dirty="0"/>
                  <a:t>t</a:t>
                </a:r>
                <a:r>
                  <a:rPr lang="en-US" sz="2000" i="1" dirty="0"/>
                  <a:t> </a:t>
                </a:r>
                <a:r>
                  <a:rPr lang="en-US" sz="2000" dirty="0"/>
                  <a:t>= influent, effluent, background, and target concentrations</a:t>
                </a:r>
              </a:p>
              <a:p>
                <a:pPr lvl="3"/>
                <a:endParaRPr lang="en-US" sz="1200" dirty="0"/>
              </a:p>
              <a:p>
                <a:pPr marL="1371600" lvl="3" indent="0">
                  <a:buNone/>
                </a:pPr>
                <a14:m>
                  <m:oMathPara xmlns:m="http://schemas.openxmlformats.org/officeDocument/2006/math">
                    <m:oMathParaPr>
                      <m:jc m:val="centerGroup"/>
                    </m:oMathParaPr>
                    <m:oMath xmlns:m="http://schemas.openxmlformats.org/officeDocument/2006/math">
                      <m:r>
                        <a:rPr lang="en-US" b="1" i="0" dirty="0" smtClean="0">
                          <a:latin typeface="Cambria Math" panose="02040503050406030204" pitchFamily="18" charset="0"/>
                        </a:rPr>
                        <m:t>𝐀𝐫𝐞𝐚</m:t>
                      </m:r>
                      <m:r>
                        <a:rPr lang="en-US" b="1" i="0" baseline="-25000" dirty="0" smtClean="0">
                          <a:latin typeface="Cambria Math" panose="02040503050406030204" pitchFamily="18" charset="0"/>
                        </a:rPr>
                        <m:t>𝐌𝐧</m:t>
                      </m:r>
                      <m:r>
                        <a:rPr lang="en-US" dirty="0">
                          <a:latin typeface="Cambria Math" panose="02040503050406030204" pitchFamily="18" charset="0"/>
                        </a:rPr>
                        <m:t>=</m:t>
                      </m:r>
                      <m:f>
                        <m:fPr>
                          <m:ctrlPr>
                            <a:rPr lang="en-US" i="1" dirty="0">
                              <a:latin typeface="Cambria Math" panose="02040503050406030204" pitchFamily="18" charset="0"/>
                            </a:rPr>
                          </m:ctrlPr>
                        </m:fPr>
                        <m:num>
                          <m:r>
                            <a:rPr lang="en-US" i="1" dirty="0">
                              <a:latin typeface="Cambria Math" panose="02040503050406030204" pitchFamily="18" charset="0"/>
                            </a:rPr>
                            <m:t>𝑸</m:t>
                          </m:r>
                        </m:num>
                        <m:den>
                          <m:r>
                            <a:rPr lang="en-US" i="1" dirty="0">
                              <a:latin typeface="Cambria Math" panose="02040503050406030204" pitchFamily="18" charset="0"/>
                            </a:rPr>
                            <m:t>𝒌</m:t>
                          </m:r>
                        </m:den>
                      </m:f>
                      <m:r>
                        <a:rPr lang="en-US" i="1" dirty="0">
                          <a:latin typeface="Cambria Math" panose="02040503050406030204" pitchFamily="18" charset="0"/>
                        </a:rPr>
                        <m:t>𝒍𝒏</m:t>
                      </m:r>
                      <m:f>
                        <m:fPr>
                          <m:ctrlPr>
                            <a:rPr lang="en-US" i="1" dirty="0">
                              <a:latin typeface="Cambria Math" panose="02040503050406030204" pitchFamily="18" charset="0"/>
                            </a:rPr>
                          </m:ctrlPr>
                        </m:fPr>
                        <m:num>
                          <m:sSub>
                            <m:sSubPr>
                              <m:ctrlPr>
                                <a:rPr lang="en-US" i="1" dirty="0">
                                  <a:latin typeface="Cambria Math" panose="02040503050406030204" pitchFamily="18" charset="0"/>
                                </a:rPr>
                              </m:ctrlPr>
                            </m:sSubPr>
                            <m:e>
                              <m:r>
                                <a:rPr lang="en-US" i="1" dirty="0">
                                  <a:latin typeface="Cambria Math" panose="02040503050406030204" pitchFamily="18" charset="0"/>
                                </a:rPr>
                                <m:t>𝑪</m:t>
                              </m:r>
                            </m:e>
                            <m:sub>
                              <m:r>
                                <a:rPr lang="en-US" i="1" dirty="0">
                                  <a:latin typeface="Cambria Math" panose="02040503050406030204" pitchFamily="18" charset="0"/>
                                </a:rPr>
                                <m:t>𝒊</m:t>
                              </m:r>
                            </m:sub>
                          </m:sSub>
                          <m:r>
                            <a:rPr lang="en-US" i="1" dirty="0">
                              <a:latin typeface="Cambria Math" panose="02040503050406030204" pitchFamily="18" charset="0"/>
                            </a:rPr>
                            <m:t>−</m:t>
                          </m:r>
                          <m:sSup>
                            <m:sSupPr>
                              <m:ctrlPr>
                                <a:rPr lang="en-US" i="1" dirty="0">
                                  <a:latin typeface="Cambria Math" panose="02040503050406030204" pitchFamily="18" charset="0"/>
                                </a:rPr>
                              </m:ctrlPr>
                            </m:sSupPr>
                            <m:e>
                              <m:r>
                                <a:rPr lang="en-US" i="1" dirty="0">
                                  <a:latin typeface="Cambria Math" panose="02040503050406030204" pitchFamily="18" charset="0"/>
                                </a:rPr>
                                <m:t>𝑪</m:t>
                              </m:r>
                            </m:e>
                            <m:sup>
                              <m:r>
                                <a:rPr lang="en-US" i="1" dirty="0">
                                  <a:latin typeface="Cambria Math" panose="02040503050406030204" pitchFamily="18" charset="0"/>
                                </a:rPr>
                                <m:t>∗</m:t>
                              </m:r>
                            </m:sup>
                          </m:sSup>
                        </m:num>
                        <m:den>
                          <m:sSub>
                            <m:sSubPr>
                              <m:ctrlPr>
                                <a:rPr lang="en-US" i="1" dirty="0">
                                  <a:latin typeface="Cambria Math" panose="02040503050406030204" pitchFamily="18" charset="0"/>
                                </a:rPr>
                              </m:ctrlPr>
                            </m:sSubPr>
                            <m:e>
                              <m:r>
                                <a:rPr lang="en-US" i="1" dirty="0">
                                  <a:latin typeface="Cambria Math" panose="02040503050406030204" pitchFamily="18" charset="0"/>
                                </a:rPr>
                                <m:t>𝑪</m:t>
                              </m:r>
                            </m:e>
                            <m:sub>
                              <m:r>
                                <a:rPr lang="en-US" i="1" dirty="0">
                                  <a:latin typeface="Cambria Math" panose="02040503050406030204" pitchFamily="18" charset="0"/>
                                </a:rPr>
                                <m:t>𝒕</m:t>
                              </m:r>
                            </m:sub>
                          </m:sSub>
                          <m:r>
                            <a:rPr lang="en-US" i="1" dirty="0">
                              <a:latin typeface="Cambria Math" panose="02040503050406030204" pitchFamily="18" charset="0"/>
                            </a:rPr>
                            <m:t>−</m:t>
                          </m:r>
                          <m:sSup>
                            <m:sSupPr>
                              <m:ctrlPr>
                                <a:rPr lang="en-US" i="1" dirty="0">
                                  <a:latin typeface="Cambria Math" panose="02040503050406030204" pitchFamily="18" charset="0"/>
                                </a:rPr>
                              </m:ctrlPr>
                            </m:sSupPr>
                            <m:e>
                              <m:r>
                                <a:rPr lang="en-US" i="1" dirty="0">
                                  <a:latin typeface="Cambria Math" panose="02040503050406030204" pitchFamily="18" charset="0"/>
                                </a:rPr>
                                <m:t>𝑪</m:t>
                              </m:r>
                            </m:e>
                            <m:sup>
                              <m:r>
                                <a:rPr lang="en-US" i="1" dirty="0">
                                  <a:latin typeface="Cambria Math" panose="02040503050406030204" pitchFamily="18" charset="0"/>
                                </a:rPr>
                                <m:t>∗</m:t>
                              </m:r>
                            </m:sup>
                          </m:sSup>
                        </m:den>
                      </m:f>
                    </m:oMath>
                  </m:oMathPara>
                </a14:m>
                <a:endParaRPr lang="en-US" dirty="0"/>
              </a:p>
              <a:p>
                <a:pPr marL="1371600" lvl="3" indent="0">
                  <a:buNone/>
                </a:pPr>
                <a:endParaRPr lang="en-US" sz="900" dirty="0"/>
              </a:p>
              <a:p>
                <a:pPr lvl="3"/>
                <a:endParaRPr lang="en-US" dirty="0"/>
              </a:p>
              <a:p>
                <a:pPr lvl="3"/>
                <a:endParaRPr lang="en-US" dirty="0"/>
              </a:p>
              <a:p>
                <a:pPr marL="457200" lvl="1" indent="0">
                  <a:spcBef>
                    <a:spcPts val="0"/>
                  </a:spcBef>
                  <a:spcAft>
                    <a:spcPts val="600"/>
                  </a:spcAft>
                  <a:buNone/>
                  <a:defRPr/>
                </a:pPr>
                <a:endParaRPr lang="en-US" sz="1600" dirty="0">
                  <a:solidFill>
                    <a:srgbClr val="387B2B"/>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65133" y="751728"/>
                <a:ext cx="7939088" cy="3950843"/>
              </a:xfrm>
              <a:blipFill>
                <a:blip r:embed="rId3"/>
                <a:stretch>
                  <a:fillRect b="-18981"/>
                </a:stretch>
              </a:blipFill>
            </p:spPr>
            <p:txBody>
              <a:bodyPr/>
              <a:lstStyle/>
              <a:p>
                <a:r>
                  <a:rPr lang="en-US">
                    <a:noFill/>
                  </a:rPr>
                  <a:t> </a:t>
                </a:r>
              </a:p>
            </p:txBody>
          </p:sp>
        </mc:Fallback>
      </mc:AlternateContent>
      <p:sp>
        <p:nvSpPr>
          <p:cNvPr id="5" name="Title 3"/>
          <p:cNvSpPr>
            <a:spLocks noGrp="1"/>
          </p:cNvSpPr>
          <p:nvPr>
            <p:ph type="title"/>
          </p:nvPr>
        </p:nvSpPr>
        <p:spPr>
          <a:xfrm>
            <a:off x="601663" y="244475"/>
            <a:ext cx="8200592" cy="663575"/>
          </a:xfrm>
        </p:spPr>
        <p:txBody>
          <a:bodyPr/>
          <a:lstStyle/>
          <a:p>
            <a:r>
              <a:rPr lang="en-US" dirty="0"/>
              <a:t>Constructed Wetland Design – Sizing based on Mn</a:t>
            </a:r>
          </a:p>
        </p:txBody>
      </p:sp>
    </p:spTree>
    <p:extLst>
      <p:ext uri="{BB962C8B-B14F-4D97-AF65-F5344CB8AC3E}">
        <p14:creationId xmlns:p14="http://schemas.microsoft.com/office/powerpoint/2010/main" val="172076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66DC23-5D75-4E55-94E0-8AC9A57DBD08}" type="slidenum">
              <a:rPr lang="en-US" smtClean="0"/>
              <a:pPr>
                <a:defRPr/>
              </a:pPr>
              <a:t>22</a:t>
            </a:fld>
            <a:endParaRPr lang="en-US" dirty="0"/>
          </a:p>
        </p:txBody>
      </p:sp>
      <p:sp>
        <p:nvSpPr>
          <p:cNvPr id="3" name="Content Placeholder 2"/>
          <p:cNvSpPr>
            <a:spLocks noGrp="1"/>
          </p:cNvSpPr>
          <p:nvPr>
            <p:ph idx="1"/>
          </p:nvPr>
        </p:nvSpPr>
        <p:spPr>
          <a:xfrm>
            <a:off x="602456" y="1117799"/>
            <a:ext cx="7939088" cy="3950843"/>
          </a:xfrm>
        </p:spPr>
        <p:txBody>
          <a:bodyPr/>
          <a:lstStyle/>
          <a:p>
            <a:r>
              <a:rPr lang="en-US" sz="2800" dirty="0"/>
              <a:t>Data requirements</a:t>
            </a:r>
          </a:p>
          <a:p>
            <a:pPr lvl="1"/>
            <a:r>
              <a:rPr lang="en-US" dirty="0"/>
              <a:t>Flow rates (variability, seasonality)</a:t>
            </a:r>
          </a:p>
          <a:p>
            <a:pPr lvl="1"/>
            <a:r>
              <a:rPr lang="en-US" dirty="0"/>
              <a:t>Water chemistry (sulfate &amp; metal loading; anions)</a:t>
            </a:r>
          </a:p>
          <a:p>
            <a:pPr lvl="1"/>
            <a:r>
              <a:rPr lang="en-US" dirty="0"/>
              <a:t>Site attributes (topography, available area, etc.)</a:t>
            </a:r>
          </a:p>
          <a:p>
            <a:pPr lvl="1"/>
            <a:r>
              <a:rPr lang="en-US" dirty="0"/>
              <a:t>Substrate / plant availability</a:t>
            </a:r>
          </a:p>
          <a:p>
            <a:pPr lvl="1"/>
            <a:r>
              <a:rPr lang="en-US" dirty="0"/>
              <a:t>Discharge requirements</a:t>
            </a:r>
          </a:p>
          <a:p>
            <a:pPr lvl="1"/>
            <a:r>
              <a:rPr lang="en-US" dirty="0"/>
              <a:t>Financial and infrastructure constraints</a:t>
            </a:r>
          </a:p>
          <a:p>
            <a:r>
              <a:rPr lang="en-US" sz="2800" dirty="0"/>
              <a:t>Initial design criteria calculations</a:t>
            </a:r>
          </a:p>
          <a:p>
            <a:pPr lvl="1"/>
            <a:r>
              <a:rPr lang="en-US" dirty="0"/>
              <a:t>Sulfate loading/removal rates</a:t>
            </a:r>
          </a:p>
          <a:p>
            <a:pPr lvl="1"/>
            <a:r>
              <a:rPr lang="en-US" dirty="0"/>
              <a:t>Metal loading/removal rates</a:t>
            </a:r>
          </a:p>
          <a:p>
            <a:pPr lvl="1"/>
            <a:r>
              <a:rPr lang="en-US" dirty="0"/>
              <a:t>Oxygen loading rate (low metal loadings)</a:t>
            </a:r>
          </a:p>
        </p:txBody>
      </p:sp>
      <p:sp>
        <p:nvSpPr>
          <p:cNvPr id="4" name="Title 3"/>
          <p:cNvSpPr>
            <a:spLocks noGrp="1"/>
          </p:cNvSpPr>
          <p:nvPr>
            <p:ph type="title"/>
          </p:nvPr>
        </p:nvSpPr>
        <p:spPr>
          <a:xfrm>
            <a:off x="602456" y="306048"/>
            <a:ext cx="8033544" cy="663969"/>
          </a:xfrm>
        </p:spPr>
        <p:txBody>
          <a:bodyPr/>
          <a:lstStyle/>
          <a:p>
            <a:pPr algn="ctr"/>
            <a:r>
              <a:rPr lang="en-US" dirty="0"/>
              <a:t>Biologically-Based Passive Bioremediation System Design Criteria</a:t>
            </a:r>
          </a:p>
        </p:txBody>
      </p:sp>
    </p:spTree>
    <p:extLst>
      <p:ext uri="{BB962C8B-B14F-4D97-AF65-F5344CB8AC3E}">
        <p14:creationId xmlns:p14="http://schemas.microsoft.com/office/powerpoint/2010/main" val="2455431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4DE7526-F753-4734-9279-99EDF06A7D4C}" type="slidenum">
              <a:rPr lang="en-US" smtClean="0"/>
              <a:pPr>
                <a:defRPr/>
              </a:pPr>
              <a:t>23</a:t>
            </a:fld>
            <a:endParaRPr lang="en-US" dirty="0"/>
          </a:p>
        </p:txBody>
      </p:sp>
      <p:sp>
        <p:nvSpPr>
          <p:cNvPr id="3" name="Title 2"/>
          <p:cNvSpPr>
            <a:spLocks noGrp="1"/>
          </p:cNvSpPr>
          <p:nvPr>
            <p:ph type="title" idx="4294967295"/>
          </p:nvPr>
        </p:nvSpPr>
        <p:spPr>
          <a:xfrm>
            <a:off x="884256" y="1085222"/>
            <a:ext cx="5707464" cy="2029767"/>
          </a:xfrm>
        </p:spPr>
        <p:txBody>
          <a:bodyPr/>
          <a:lstStyle/>
          <a:p>
            <a:r>
              <a:rPr lang="en-US" dirty="0">
                <a:solidFill>
                  <a:schemeClr val="bg1"/>
                </a:solidFill>
              </a:rPr>
              <a:t>Break (Questions and Answers)</a:t>
            </a:r>
          </a:p>
        </p:txBody>
      </p:sp>
    </p:spTree>
    <p:extLst>
      <p:ext uri="{BB962C8B-B14F-4D97-AF65-F5344CB8AC3E}">
        <p14:creationId xmlns:p14="http://schemas.microsoft.com/office/powerpoint/2010/main" val="95702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66DC23-5D75-4E55-94E0-8AC9A57DBD08}" type="slidenum">
              <a:rPr lang="en-US" smtClean="0"/>
              <a:pPr>
                <a:defRPr/>
              </a:pPr>
              <a:t>24</a:t>
            </a:fld>
            <a:endParaRPr lang="en-US" dirty="0"/>
          </a:p>
        </p:txBody>
      </p:sp>
      <p:sp>
        <p:nvSpPr>
          <p:cNvPr id="3" name="Content Placeholder 2"/>
          <p:cNvSpPr>
            <a:spLocks noGrp="1"/>
          </p:cNvSpPr>
          <p:nvPr>
            <p:ph idx="1"/>
          </p:nvPr>
        </p:nvSpPr>
        <p:spPr/>
        <p:txBody>
          <a:bodyPr/>
          <a:lstStyle/>
          <a:p>
            <a:pPr marL="0" indent="0">
              <a:buNone/>
            </a:pPr>
            <a:endParaRPr lang="en-US" sz="3200" dirty="0">
              <a:latin typeface="+mj-lt"/>
            </a:endParaRPr>
          </a:p>
          <a:p>
            <a:pPr marL="0" indent="0">
              <a:buNone/>
            </a:pPr>
            <a:r>
              <a:rPr lang="en-US" sz="3200" dirty="0">
                <a:latin typeface="+mj-lt"/>
              </a:rPr>
              <a:t>Laboratory / Bench-Scale </a:t>
            </a:r>
          </a:p>
        </p:txBody>
      </p:sp>
      <p:sp>
        <p:nvSpPr>
          <p:cNvPr id="4" name="Title 3"/>
          <p:cNvSpPr>
            <a:spLocks noGrp="1"/>
          </p:cNvSpPr>
          <p:nvPr>
            <p:ph type="title"/>
          </p:nvPr>
        </p:nvSpPr>
        <p:spPr/>
        <p:txBody>
          <a:bodyPr/>
          <a:lstStyle/>
          <a:p>
            <a:r>
              <a:rPr lang="en-US" dirty="0"/>
              <a:t>Selected Case Studies – Treatability Testing</a:t>
            </a:r>
          </a:p>
        </p:txBody>
      </p:sp>
      <p:sp>
        <p:nvSpPr>
          <p:cNvPr id="6" name="Freeform 5"/>
          <p:cNvSpPr/>
          <p:nvPr/>
        </p:nvSpPr>
        <p:spPr>
          <a:xfrm>
            <a:off x="253773" y="2909891"/>
            <a:ext cx="8636453" cy="1888532"/>
          </a:xfrm>
          <a:custGeom>
            <a:avLst/>
            <a:gdLst>
              <a:gd name="connsiteX0" fmla="*/ 0 w 8108155"/>
              <a:gd name="connsiteY0" fmla="*/ 115561 h 1155613"/>
              <a:gd name="connsiteX1" fmla="*/ 115561 w 8108155"/>
              <a:gd name="connsiteY1" fmla="*/ 0 h 1155613"/>
              <a:gd name="connsiteX2" fmla="*/ 7992594 w 8108155"/>
              <a:gd name="connsiteY2" fmla="*/ 0 h 1155613"/>
              <a:gd name="connsiteX3" fmla="*/ 8108155 w 8108155"/>
              <a:gd name="connsiteY3" fmla="*/ 115561 h 1155613"/>
              <a:gd name="connsiteX4" fmla="*/ 8108155 w 8108155"/>
              <a:gd name="connsiteY4" fmla="*/ 1040052 h 1155613"/>
              <a:gd name="connsiteX5" fmla="*/ 7992594 w 8108155"/>
              <a:gd name="connsiteY5" fmla="*/ 1155613 h 1155613"/>
              <a:gd name="connsiteX6" fmla="*/ 115561 w 8108155"/>
              <a:gd name="connsiteY6" fmla="*/ 1155613 h 1155613"/>
              <a:gd name="connsiteX7" fmla="*/ 0 w 8108155"/>
              <a:gd name="connsiteY7" fmla="*/ 1040052 h 1155613"/>
              <a:gd name="connsiteX8" fmla="*/ 0 w 8108155"/>
              <a:gd name="connsiteY8" fmla="*/ 115561 h 115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8155" h="1155613">
                <a:moveTo>
                  <a:pt x="0" y="115561"/>
                </a:moveTo>
                <a:cubicBezTo>
                  <a:pt x="0" y="51738"/>
                  <a:pt x="51738" y="0"/>
                  <a:pt x="115561" y="0"/>
                </a:cubicBezTo>
                <a:lnTo>
                  <a:pt x="7992594" y="0"/>
                </a:lnTo>
                <a:cubicBezTo>
                  <a:pt x="8056417" y="0"/>
                  <a:pt x="8108155" y="51738"/>
                  <a:pt x="8108155" y="115561"/>
                </a:cubicBezTo>
                <a:lnTo>
                  <a:pt x="8108155" y="1040052"/>
                </a:lnTo>
                <a:cubicBezTo>
                  <a:pt x="8108155" y="1103875"/>
                  <a:pt x="8056417" y="1155613"/>
                  <a:pt x="7992594" y="1155613"/>
                </a:cubicBezTo>
                <a:lnTo>
                  <a:pt x="115561" y="1155613"/>
                </a:lnTo>
                <a:cubicBezTo>
                  <a:pt x="51738" y="1155613"/>
                  <a:pt x="0" y="1103875"/>
                  <a:pt x="0" y="1040052"/>
                </a:cubicBezTo>
                <a:lnTo>
                  <a:pt x="0" y="115561"/>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843872" tIns="106680" rIns="106681" bIns="106680" numCol="1" spcCol="1270" anchor="t" anchorCtr="0">
            <a:noAutofit/>
          </a:bodyPr>
          <a:lstStyle/>
          <a:p>
            <a:pPr lvl="2" defTabSz="1244600">
              <a:lnSpc>
                <a:spcPct val="90000"/>
              </a:lnSpc>
              <a:spcAft>
                <a:spcPct val="35000"/>
              </a:spcAft>
            </a:pPr>
            <a:r>
              <a:rPr lang="en-US" sz="2800" kern="1200" dirty="0"/>
              <a:t>Montana, Little Belt Mountains, USA</a:t>
            </a:r>
          </a:p>
          <a:p>
            <a:pPr marL="1143000" lvl="3" indent="-228600" defTabSz="977900">
              <a:lnSpc>
                <a:spcPct val="90000"/>
              </a:lnSpc>
              <a:spcAft>
                <a:spcPct val="15000"/>
              </a:spcAft>
              <a:buChar char="••"/>
            </a:pPr>
            <a:r>
              <a:rPr lang="en-US" sz="2200" kern="1200" dirty="0"/>
              <a:t>Historical MIW</a:t>
            </a:r>
          </a:p>
          <a:p>
            <a:pPr marL="1143000" lvl="3" indent="-228600" defTabSz="977900">
              <a:lnSpc>
                <a:spcPct val="90000"/>
              </a:lnSpc>
              <a:spcAft>
                <a:spcPct val="15000"/>
              </a:spcAft>
              <a:buChar char="••"/>
            </a:pPr>
            <a:r>
              <a:rPr lang="en-US" sz="2200" dirty="0"/>
              <a:t>Seepage water</a:t>
            </a:r>
            <a:r>
              <a:rPr lang="en-US" sz="2200" kern="1200" dirty="0"/>
              <a:t> management</a:t>
            </a:r>
          </a:p>
        </p:txBody>
      </p:sp>
      <p:pic>
        <p:nvPicPr>
          <p:cNvPr id="8" name="Picture 7"/>
          <p:cNvPicPr>
            <a:picLocks noChangeAspect="1"/>
          </p:cNvPicPr>
          <p:nvPr/>
        </p:nvPicPr>
        <p:blipFill>
          <a:blip r:embed="rId3"/>
          <a:stretch>
            <a:fillRect/>
          </a:stretch>
        </p:blipFill>
        <p:spPr>
          <a:xfrm>
            <a:off x="330687" y="3093404"/>
            <a:ext cx="2525723" cy="1565680"/>
          </a:xfrm>
          <a:prstGeom prst="rect">
            <a:avLst/>
          </a:prstGeom>
        </p:spPr>
      </p:pic>
    </p:spTree>
    <p:extLst>
      <p:ext uri="{BB962C8B-B14F-4D97-AF65-F5344CB8AC3E}">
        <p14:creationId xmlns:p14="http://schemas.microsoft.com/office/powerpoint/2010/main" val="394513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66DC23-5D75-4E55-94E0-8AC9A57DBD08}" type="slidenum">
              <a:rPr lang="en-US" smtClean="0"/>
              <a:pPr>
                <a:defRPr/>
              </a:pPr>
              <a:t>25</a:t>
            </a:fld>
            <a:endParaRPr lang="en-US" dirty="0"/>
          </a:p>
        </p:txBody>
      </p:sp>
      <p:sp>
        <p:nvSpPr>
          <p:cNvPr id="3" name="Content Placeholder 2"/>
          <p:cNvSpPr>
            <a:spLocks noGrp="1"/>
          </p:cNvSpPr>
          <p:nvPr>
            <p:ph idx="1"/>
          </p:nvPr>
        </p:nvSpPr>
        <p:spPr>
          <a:xfrm>
            <a:off x="0" y="1353386"/>
            <a:ext cx="3278043" cy="4117975"/>
          </a:xfrm>
        </p:spPr>
        <p:txBody>
          <a:bodyPr/>
          <a:lstStyle/>
          <a:p>
            <a:r>
              <a:rPr lang="en-US" dirty="0"/>
              <a:t>Limestone reactor</a:t>
            </a:r>
          </a:p>
          <a:p>
            <a:pPr lvl="1"/>
            <a:r>
              <a:rPr lang="en-US" sz="2000" dirty="0"/>
              <a:t>42” tall x 8” diameter</a:t>
            </a:r>
          </a:p>
          <a:p>
            <a:r>
              <a:rPr lang="en-US" dirty="0"/>
              <a:t>SRBRs</a:t>
            </a:r>
          </a:p>
          <a:p>
            <a:pPr lvl="1"/>
            <a:r>
              <a:rPr lang="en-US" sz="2000" dirty="0"/>
              <a:t>12 columns (46” tall)</a:t>
            </a:r>
          </a:p>
          <a:p>
            <a:pPr lvl="1"/>
            <a:r>
              <a:rPr lang="en-US" sz="2000" dirty="0"/>
              <a:t>With limestone pre-treatment (4”diameter)</a:t>
            </a:r>
          </a:p>
          <a:p>
            <a:pPr lvl="1"/>
            <a:r>
              <a:rPr lang="en-US" sz="2000" dirty="0"/>
              <a:t>Without limestone pre-treatment (4” or 8”diameter)</a:t>
            </a:r>
          </a:p>
          <a:p>
            <a:r>
              <a:rPr lang="en-US" sz="2000" dirty="0"/>
              <a:t>VFWs</a:t>
            </a:r>
          </a:p>
          <a:p>
            <a:pPr lvl="1"/>
            <a:r>
              <a:rPr lang="en-US" sz="2000" dirty="0"/>
              <a:t>4 tanks (24” x 24” and substrate 16” deep)</a:t>
            </a:r>
          </a:p>
          <a:p>
            <a:endParaRPr lang="en-US" dirty="0"/>
          </a:p>
        </p:txBody>
      </p:sp>
      <p:sp>
        <p:nvSpPr>
          <p:cNvPr id="4" name="Title 3"/>
          <p:cNvSpPr>
            <a:spLocks noGrp="1"/>
          </p:cNvSpPr>
          <p:nvPr>
            <p:ph type="title"/>
          </p:nvPr>
        </p:nvSpPr>
        <p:spPr/>
        <p:txBody>
          <a:bodyPr/>
          <a:lstStyle/>
          <a:p>
            <a:r>
              <a:rPr lang="en-US" dirty="0"/>
              <a:t>Montana Treatability Study (US EPA)</a:t>
            </a:r>
          </a:p>
        </p:txBody>
      </p:sp>
      <p:pic>
        <p:nvPicPr>
          <p:cNvPr id="5" name="Picture 4" descr="C:\Users\lsantist\AppData\Local\Microsoft\Windows\INetCache\Content.Word\171030 MT Columns.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0509" y="1187132"/>
            <a:ext cx="5624154" cy="5139777"/>
          </a:xfrm>
          <a:prstGeom prst="rect">
            <a:avLst/>
          </a:prstGeom>
          <a:noFill/>
          <a:ln>
            <a:noFill/>
          </a:ln>
        </p:spPr>
      </p:pic>
    </p:spTree>
    <p:extLst>
      <p:ext uri="{BB962C8B-B14F-4D97-AF65-F5344CB8AC3E}">
        <p14:creationId xmlns:p14="http://schemas.microsoft.com/office/powerpoint/2010/main" val="1211657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66DC23-5D75-4E55-94E0-8AC9A57DBD08}" type="slidenum">
              <a:rPr lang="en-US" smtClean="0"/>
              <a:pPr>
                <a:defRPr/>
              </a:pPr>
              <a:t>26</a:t>
            </a:fld>
            <a:endParaRPr lang="en-US" dirty="0"/>
          </a:p>
        </p:txBody>
      </p:sp>
      <p:sp>
        <p:nvSpPr>
          <p:cNvPr id="4" name="Title 3"/>
          <p:cNvSpPr>
            <a:spLocks noGrp="1"/>
          </p:cNvSpPr>
          <p:nvPr>
            <p:ph type="title"/>
          </p:nvPr>
        </p:nvSpPr>
        <p:spPr>
          <a:xfrm>
            <a:off x="602456" y="320593"/>
            <a:ext cx="7202078" cy="663969"/>
          </a:xfrm>
        </p:spPr>
        <p:txBody>
          <a:bodyPr/>
          <a:lstStyle/>
          <a:p>
            <a:pPr algn="ctr"/>
            <a:r>
              <a:rPr lang="en-US" dirty="0"/>
              <a:t>Montana Treatability Study (US EPA)</a:t>
            </a:r>
            <a:br>
              <a:rPr lang="en-US" dirty="0"/>
            </a:br>
            <a:r>
              <a:rPr lang="en-US" dirty="0"/>
              <a:t>Initial Flow Rate Calculations</a:t>
            </a:r>
          </a:p>
        </p:txBody>
      </p:sp>
      <mc:AlternateContent xmlns:mc="http://schemas.openxmlformats.org/markup-compatibility/2006" xmlns:a14="http://schemas.microsoft.com/office/drawing/2010/main">
        <mc:Choice Requires="a14">
          <p:sp>
            <p:nvSpPr>
              <p:cNvPr id="8" name="Rectangle 2"/>
              <p:cNvSpPr>
                <a:spLocks noChangeArrowheads="1"/>
              </p:cNvSpPr>
              <p:nvPr/>
            </p:nvSpPr>
            <p:spPr bwMode="auto">
              <a:xfrm>
                <a:off x="549411" y="3158062"/>
                <a:ext cx="8855797" cy="341016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71450"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71450" algn="l" defTabSz="914400" rtl="0" eaLnBrk="0" fontAlgn="base" latinLnBrk="0" hangingPunct="0">
                  <a:lnSpc>
                    <a:spcPct val="100000"/>
                  </a:lnSpc>
                  <a:spcBef>
                    <a:spcPct val="0"/>
                  </a:spcBef>
                  <a:spcAft>
                    <a:spcPct val="0"/>
                  </a:spcAft>
                  <a:buClrTx/>
                  <a:buSzTx/>
                  <a:buFontTx/>
                  <a:buNone/>
                  <a:tabLst/>
                </a:pPr>
                <a:endParaRPr kumimoji="0" lang="en-US" altLang="ko-KR" sz="1200" b="0" i="0" u="none" strike="noStrike" cap="none" normalizeH="0" baseline="0" dirty="0">
                  <a:ln>
                    <a:noFill/>
                  </a:ln>
                  <a:solidFill>
                    <a:schemeClr val="tx1"/>
                  </a:solidFill>
                  <a:effectLst/>
                  <a:latin typeface="Calibri" panose="020F0502020204030204" pitchFamily="34" charset="0"/>
                  <a:ea typeface="Malgun Gothic" panose="020B0503020000020004" pitchFamily="34" charset="-127"/>
                  <a:cs typeface="Calibri" panose="020F0502020204030204" pitchFamily="34" charset="0"/>
                </a:endParaRPr>
              </a:p>
              <a:p>
                <a:pPr indent="0"/>
                <a14:m>
                  <m:oMath xmlns:m="http://schemas.openxmlformats.org/officeDocument/2006/math">
                    <m:r>
                      <m:rPr>
                        <m:nor/>
                      </m:rPr>
                      <a:rPr lang="en-US" altLang="ko-KR" b="0" i="0" dirty="0" smtClean="0">
                        <a:latin typeface="Calibri" panose="020F0502020204030204" pitchFamily="34" charset="0"/>
                        <a:ea typeface="Malgun Gothic" panose="020B0503020000020004" pitchFamily="34" charset="-127"/>
                        <a:cs typeface="Calibri" panose="020F0502020204030204" pitchFamily="34" charset="0"/>
                      </a:rPr>
                      <m:t>    </m:t>
                    </m:r>
                    <m:r>
                      <m:rPr>
                        <m:nor/>
                      </m:rPr>
                      <a:rPr lang="en-US" altLang="ko-KR" dirty="0">
                        <a:latin typeface="Calibri" panose="020F0502020204030204" pitchFamily="34" charset="0"/>
                        <a:ea typeface="Malgun Gothic" panose="020B0503020000020004" pitchFamily="34" charset="-127"/>
                        <a:cs typeface="Calibri" panose="020F0502020204030204" pitchFamily="34" charset="0"/>
                      </a:rPr>
                      <m:t>(</m:t>
                    </m:r>
                    <m:r>
                      <m:rPr>
                        <m:nor/>
                      </m:rPr>
                      <a:rPr lang="en-US" altLang="ko-KR" b="0" i="0" dirty="0" smtClean="0">
                        <a:latin typeface="Calibri" panose="020F0502020204030204" pitchFamily="34" charset="0"/>
                        <a:ea typeface="Malgun Gothic" panose="020B0503020000020004" pitchFamily="34" charset="-127"/>
                        <a:cs typeface="Calibri" panose="020F0502020204030204" pitchFamily="34" charset="0"/>
                      </a:rPr>
                      <m:t>1</m:t>
                    </m:r>
                    <m:r>
                      <m:rPr>
                        <m:nor/>
                      </m:rPr>
                      <a:rPr lang="en-US" altLang="ko-KR" dirty="0">
                        <a:latin typeface="Calibri" panose="020F0502020204030204" pitchFamily="34" charset="0"/>
                        <a:ea typeface="Malgun Gothic" panose="020B0503020000020004" pitchFamily="34" charset="-127"/>
                        <a:cs typeface="Calibri" panose="020F0502020204030204" pitchFamily="34" charset="0"/>
                      </a:rPr>
                      <m:t>)</m:t>
                    </m:r>
                    <m:r>
                      <a:rPr lang="en-US" altLang="ko-KR" b="0" i="0" dirty="0" smtClean="0">
                        <a:latin typeface="Cambria Math" panose="02040503050406030204" pitchFamily="18" charset="0"/>
                        <a:ea typeface="Malgun Gothic" panose="020B0503020000020004" pitchFamily="34" charset="-127"/>
                        <a:cs typeface="Calibri" panose="020F0502020204030204" pitchFamily="34" charset="0"/>
                      </a:rPr>
                      <m:t> </m:t>
                    </m:r>
                    <m:r>
                      <m:rPr>
                        <m:sty m:val="p"/>
                      </m:rPr>
                      <a:rPr lang="en-US">
                        <a:latin typeface="Cambria Math" panose="02040503050406030204" pitchFamily="18" charset="0"/>
                      </a:rPr>
                      <m:t>Q</m:t>
                    </m:r>
                    <m:r>
                      <a:rPr lang="en-US">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𝑀𝑒𝑅𝑅</m:t>
                            </m:r>
                          </m:e>
                          <m:sub>
                            <m:r>
                              <a:rPr lang="en-US" i="1">
                                <a:latin typeface="Cambria Math" panose="02040503050406030204" pitchFamily="18" charset="0"/>
                              </a:rPr>
                              <m:t>𝑚</m:t>
                            </m:r>
                          </m:sub>
                        </m:sSub>
                        <m:r>
                          <a:rPr lang="en-US" i="1">
                            <a:latin typeface="Cambria Math" panose="02040503050406030204" pitchFamily="18" charset="0"/>
                          </a:rPr>
                          <m:t> </m:t>
                        </m:r>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𝑚𝑚𝑜𝑙</m:t>
                                </m:r>
                              </m:num>
                              <m:den>
                                <m:r>
                                  <a:rPr lang="en-US" i="1">
                                    <a:latin typeface="Cambria Math" panose="02040503050406030204" pitchFamily="18" charset="0"/>
                                  </a:rPr>
                                  <m:t>𝐾𝑔</m:t>
                                </m:r>
                                <m:r>
                                  <a:rPr lang="en-US" i="1">
                                    <a:latin typeface="Cambria Math" panose="02040503050406030204" pitchFamily="18" charset="0"/>
                                  </a:rPr>
                                  <m:t>∙</m:t>
                                </m:r>
                                <m:r>
                                  <a:rPr lang="en-US" i="1">
                                    <a:latin typeface="Cambria Math" panose="02040503050406030204" pitchFamily="18" charset="0"/>
                                  </a:rPr>
                                  <m:t>𝑑𝑎𝑦</m:t>
                                </m:r>
                              </m:den>
                            </m:f>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𝑠</m:t>
                            </m:r>
                          </m:sub>
                        </m:sSub>
                        <m:r>
                          <a:rPr lang="en-US" i="1">
                            <a:latin typeface="Cambria Math" panose="02040503050406030204" pitchFamily="18" charset="0"/>
                          </a:rPr>
                          <m:t>[</m:t>
                        </m:r>
                        <m:r>
                          <a:rPr lang="en-US" i="1">
                            <a:latin typeface="Cambria Math" panose="02040503050406030204" pitchFamily="18" charset="0"/>
                          </a:rPr>
                          <m:t>𝐾𝑔</m:t>
                        </m:r>
                        <m:r>
                          <a:rPr lang="en-US" i="1">
                            <a:latin typeface="Cambria Math" panose="02040503050406030204" pitchFamily="18" charset="0"/>
                          </a:rPr>
                          <m:t>]</m:t>
                        </m:r>
                      </m:num>
                      <m:den>
                        <m:nary>
                          <m:naryPr>
                            <m:chr m:val="∑"/>
                            <m:limLoc m:val="undOvr"/>
                            <m:subHide m:val="on"/>
                            <m:supHide m:val="on"/>
                            <m:ctrlPr>
                              <a:rPr lang="en-US" i="1">
                                <a:latin typeface="Cambria Math" panose="02040503050406030204" pitchFamily="18" charset="0"/>
                              </a:rPr>
                            </m:ctrlPr>
                          </m:naryPr>
                          <m:sub/>
                          <m:sup/>
                          <m:e>
                            <m:r>
                              <a:rPr lang="en-US" i="1">
                                <a:latin typeface="Cambria Math" panose="02040503050406030204" pitchFamily="18" charset="0"/>
                              </a:rPr>
                              <m:t>𝑀𝑒𝑡𝑎𝑙𝑠</m:t>
                            </m:r>
                            <m:r>
                              <a:rPr lang="en-US" i="1">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𝑚𝑚𝑜𝑙</m:t>
                                </m:r>
                              </m:num>
                              <m:den>
                                <m:r>
                                  <a:rPr lang="en-US" i="1">
                                    <a:latin typeface="Cambria Math" panose="02040503050406030204" pitchFamily="18" charset="0"/>
                                  </a:rPr>
                                  <m:t>𝐿</m:t>
                                </m:r>
                              </m:den>
                            </m:f>
                            <m:r>
                              <a:rPr lang="en-US" i="1">
                                <a:latin typeface="Cambria Math" panose="02040503050406030204" pitchFamily="18" charset="0"/>
                              </a:rPr>
                              <m:t>]</m:t>
                            </m:r>
                          </m:e>
                        </m:nary>
                      </m:den>
                    </m:f>
                    <m:r>
                      <a:rPr lang="en-US" i="1" smtClean="0">
                        <a:latin typeface="Cambria Math" panose="02040503050406030204" pitchFamily="18" charset="0"/>
                      </a:rPr>
                      <m:t> </m:t>
                    </m:r>
                  </m:oMath>
                </a14:m>
                <a:r>
                  <a:rPr lang="en-US" altLang="ko-KR" sz="1600" dirty="0">
                    <a:latin typeface="Calibri" panose="020F0502020204030204" pitchFamily="34" charset="0"/>
                    <a:ea typeface="Malgun Gothic" panose="020B0503020000020004" pitchFamily="34" charset="-127"/>
                    <a:cs typeface="Calibri" panose="020F0502020204030204" pitchFamily="34" charset="0"/>
                  </a:rPr>
                  <a:t>                     </a:t>
                </a:r>
              </a:p>
              <a:p>
                <a:pPr marL="228600" indent="-228600">
                  <a:buAutoNum type="arabicParenBoth"/>
                </a:pPr>
                <a:endParaRPr lang="en-US" altLang="ko-KR" sz="900" dirty="0"/>
              </a:p>
              <a:p>
                <a:pPr lvl="0"/>
                <a:r>
                  <a:rPr lang="en-US" altLang="ko-KR" dirty="0">
                    <a:latin typeface="Calibri" panose="020F0502020204030204" pitchFamily="34" charset="0"/>
                    <a:ea typeface="Malgun Gothic" panose="020B0503020000020004" pitchFamily="34" charset="-127"/>
                    <a:cs typeface="Calibri" panose="020F0502020204030204" pitchFamily="34" charset="0"/>
                  </a:rPr>
                  <a:t>(2) </a:t>
                </a:r>
                <a:r>
                  <a:rPr lang="en-US" altLang="ko-KR" sz="1600" dirty="0">
                    <a:latin typeface="Calibri" panose="020F0502020204030204" pitchFamily="34" charset="0"/>
                    <a:ea typeface="Malgun Gothic" panose="020B0503020000020004" pitchFamily="34" charset="-127"/>
                    <a:cs typeface="Calibri" panose="020F0502020204030204" pitchFamily="34" charset="0"/>
                  </a:rPr>
                  <a:t> </a:t>
                </a:r>
                <a14:m>
                  <m:oMath xmlns:m="http://schemas.openxmlformats.org/officeDocument/2006/math">
                    <m:r>
                      <m:rPr>
                        <m:sty m:val="p"/>
                      </m:rPr>
                      <a:rPr lang="en-US">
                        <a:latin typeface="Cambria Math" panose="02040503050406030204" pitchFamily="18" charset="0"/>
                      </a:rPr>
                      <m:t>Q</m:t>
                    </m:r>
                    <m:r>
                      <a:rPr lang="en-US">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𝑆𝑅𝑅</m:t>
                            </m:r>
                          </m:e>
                          <m:sub>
                            <m:r>
                              <a:rPr lang="en-US" i="1">
                                <a:latin typeface="Cambria Math" panose="02040503050406030204" pitchFamily="18" charset="0"/>
                              </a:rPr>
                              <m:t>𝑚</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𝑚𝑚𝑜𝑙</m:t>
                            </m:r>
                          </m:num>
                          <m:den>
                            <m:r>
                              <a:rPr lang="en-US" i="1">
                                <a:latin typeface="Cambria Math" panose="02040503050406030204" pitchFamily="18" charset="0"/>
                              </a:rPr>
                              <m:t>𝐾𝑔</m:t>
                            </m:r>
                            <m:r>
                              <a:rPr lang="en-US" i="1">
                                <a:latin typeface="Cambria Math" panose="02040503050406030204" pitchFamily="18" charset="0"/>
                              </a:rPr>
                              <m:t>∙</m:t>
                            </m:r>
                            <m:r>
                              <a:rPr lang="en-US" i="1">
                                <a:latin typeface="Cambria Math" panose="02040503050406030204" pitchFamily="18" charset="0"/>
                              </a:rPr>
                              <m:t>𝑑𝑎𝑦</m:t>
                            </m:r>
                          </m:den>
                        </m:f>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𝑠</m:t>
                            </m:r>
                          </m:sub>
                        </m:sSub>
                        <m:r>
                          <a:rPr lang="en-US" i="1">
                            <a:latin typeface="Cambria Math" panose="02040503050406030204" pitchFamily="18" charset="0"/>
                          </a:rPr>
                          <m:t>[</m:t>
                        </m:r>
                        <m:r>
                          <a:rPr lang="en-US" i="1">
                            <a:latin typeface="Cambria Math" panose="02040503050406030204" pitchFamily="18" charset="0"/>
                          </a:rPr>
                          <m:t>𝐾𝑔</m:t>
                        </m:r>
                        <m:r>
                          <a:rPr lang="en-US" i="1">
                            <a:latin typeface="Cambria Math" panose="02040503050406030204" pitchFamily="18" charset="0"/>
                          </a:rPr>
                          <m:t>]</m:t>
                        </m:r>
                      </m:num>
                      <m:den>
                        <m:nary>
                          <m:naryPr>
                            <m:chr m:val="∑"/>
                            <m:limLoc m:val="undOvr"/>
                            <m:subHide m:val="on"/>
                            <m:supHide m:val="on"/>
                            <m:ctrlPr>
                              <a:rPr lang="en-US" i="1">
                                <a:latin typeface="Cambria Math" panose="02040503050406030204" pitchFamily="18" charset="0"/>
                              </a:rPr>
                            </m:ctrlPr>
                          </m:naryPr>
                          <m:sub/>
                          <m:sup/>
                          <m:e>
                            <m:r>
                              <a:rPr lang="en-US" i="1">
                                <a:latin typeface="Cambria Math" panose="02040503050406030204" pitchFamily="18" charset="0"/>
                              </a:rPr>
                              <m:t>𝐴𝑐𝑖𝑑𝑖𝑡𝑦</m:t>
                            </m:r>
                          </m:e>
                        </m:nary>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𝑚𝑚𝑜𝑙</m:t>
                            </m:r>
                          </m:num>
                          <m:den>
                            <m:r>
                              <a:rPr lang="en-US" i="1">
                                <a:latin typeface="Cambria Math" panose="02040503050406030204" pitchFamily="18" charset="0"/>
                              </a:rPr>
                              <m:t>𝐿</m:t>
                            </m:r>
                          </m:den>
                        </m:f>
                        <m:r>
                          <a:rPr lang="en-US" i="1">
                            <a:latin typeface="Cambria Math" panose="02040503050406030204" pitchFamily="18" charset="0"/>
                          </a:rPr>
                          <m:t>]</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2 </m:t>
                        </m:r>
                        <m:r>
                          <a:rPr lang="en-US" i="1">
                            <a:latin typeface="Cambria Math" panose="02040503050406030204" pitchFamily="18" charset="0"/>
                          </a:rPr>
                          <m:t>𝑚𝑚𝑜𝑙</m:t>
                        </m:r>
                        <m:r>
                          <a:rPr lang="en-US" i="1">
                            <a:latin typeface="Cambria Math" panose="02040503050406030204" pitchFamily="18" charset="0"/>
                          </a:rPr>
                          <m:t> </m:t>
                        </m:r>
                        <m:r>
                          <a:rPr lang="en-US" i="1">
                            <a:latin typeface="Cambria Math" panose="02040503050406030204" pitchFamily="18" charset="0"/>
                          </a:rPr>
                          <m:t>𝐴𝑙𝑘𝑎𝑙𝑛𝑖𝑡𝑦</m:t>
                        </m:r>
                      </m:num>
                      <m:den>
                        <m:r>
                          <a:rPr lang="en-US" i="1">
                            <a:latin typeface="Cambria Math" panose="02040503050406030204" pitchFamily="18" charset="0"/>
                          </a:rPr>
                          <m:t>𝑚𝑚𝑜𝑙</m:t>
                        </m:r>
                        <m:r>
                          <a:rPr lang="en-US" i="1">
                            <a:latin typeface="Cambria Math" panose="02040503050406030204" pitchFamily="18" charset="0"/>
                          </a:rPr>
                          <m:t> </m:t>
                        </m:r>
                        <m:r>
                          <a:rPr lang="en-US" i="1">
                            <a:latin typeface="Cambria Math" panose="02040503050406030204" pitchFamily="18" charset="0"/>
                          </a:rPr>
                          <m:t>𝑆𝑢𝑙𝑓𝑎𝑡𝑒</m:t>
                        </m:r>
                        <m:r>
                          <a:rPr lang="en-US" i="1">
                            <a:latin typeface="Cambria Math" panose="02040503050406030204" pitchFamily="18" charset="0"/>
                          </a:rPr>
                          <m:t> </m:t>
                        </m:r>
                        <m:r>
                          <a:rPr lang="en-US" i="1">
                            <a:latin typeface="Cambria Math" panose="02040503050406030204" pitchFamily="18" charset="0"/>
                          </a:rPr>
                          <m:t>𝑅𝑒𝑑𝑢𝑐𝑡𝑖𝑜𝑛</m:t>
                        </m:r>
                      </m:den>
                    </m:f>
                  </m:oMath>
                </a14:m>
                <a:endParaRPr lang="en-US" altLang="ko-KR" sz="1600" dirty="0">
                  <a:latin typeface="Calibri" panose="020F0502020204030204" pitchFamily="34" charset="0"/>
                  <a:ea typeface="Malgun Gothic" panose="020B0503020000020004" pitchFamily="34" charset="-127"/>
                  <a:cs typeface="Calibri" panose="020F0502020204030204" pitchFamily="34" charset="0"/>
                </a:endParaRPr>
              </a:p>
              <a:p>
                <a:pPr lvl="0"/>
                <a:endParaRPr lang="en-US" altLang="ko-KR" sz="1600" dirty="0">
                  <a:latin typeface="Calibri" panose="020F0502020204030204" pitchFamily="34" charset="0"/>
                  <a:ea typeface="Malgun Gothic" panose="020B0503020000020004" pitchFamily="34" charset="-127"/>
                  <a:cs typeface="Calibri" panose="020F0502020204030204" pitchFamily="34" charset="0"/>
                </a:endParaRPr>
              </a:p>
              <a:p>
                <a:pPr lvl="0"/>
                <a:r>
                  <a:rPr lang="en-US" altLang="ko-KR" dirty="0">
                    <a:latin typeface="Calibri" panose="020F0502020204030204" pitchFamily="34" charset="0"/>
                    <a:ea typeface="Malgun Gothic" panose="020B0503020000020004" pitchFamily="34" charset="-127"/>
                    <a:cs typeface="Calibri" panose="020F0502020204030204" pitchFamily="34" charset="0"/>
                  </a:rPr>
                  <a:t>(3) </a:t>
                </a:r>
                <a:r>
                  <a:rPr lang="en-US" altLang="ko-KR" sz="1600" dirty="0">
                    <a:latin typeface="Calibri" panose="020F0502020204030204" pitchFamily="34" charset="0"/>
                    <a:ea typeface="Malgun Gothic" panose="020B0503020000020004" pitchFamily="34" charset="-127"/>
                    <a:cs typeface="Calibri" panose="020F0502020204030204" pitchFamily="34" charset="0"/>
                  </a:rPr>
                  <a:t> </a:t>
                </a:r>
                <a14:m>
                  <m:oMath xmlns:m="http://schemas.openxmlformats.org/officeDocument/2006/math">
                    <m:r>
                      <m:rPr>
                        <m:sty m:val="p"/>
                      </m:rPr>
                      <a:rPr lang="en-US">
                        <a:latin typeface="Cambria Math" panose="02040503050406030204" pitchFamily="18" charset="0"/>
                      </a:rPr>
                      <m:t>Q</m:t>
                    </m:r>
                    <m:r>
                      <a:rPr lang="en-US">
                        <a:latin typeface="Cambria Math" panose="02040503050406030204" pitchFamily="18" charset="0"/>
                      </a:rPr>
                      <m:t>=0.1× </m:t>
                    </m:r>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𝑆𝑅</m:t>
                        </m:r>
                      </m:sub>
                    </m:sSub>
                    <m:r>
                      <a:rPr lang="en-US">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32 </m:t>
                        </m:r>
                        <m:r>
                          <a:rPr lang="en-US" i="1">
                            <a:latin typeface="Cambria Math" panose="02040503050406030204" pitchFamily="18" charset="0"/>
                          </a:rPr>
                          <m:t>𝑚𝑔</m:t>
                        </m:r>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𝑂</m:t>
                            </m:r>
                          </m:e>
                          <m:sub>
                            <m:r>
                              <a:rPr lang="en-US" i="1">
                                <a:latin typeface="Cambria Math" panose="02040503050406030204" pitchFamily="18" charset="0"/>
                              </a:rPr>
                              <m:t>2</m:t>
                            </m:r>
                          </m:sub>
                        </m:sSub>
                      </m:num>
                      <m:den>
                        <m:r>
                          <a:rPr lang="en-US" i="1">
                            <a:latin typeface="Cambria Math" panose="02040503050406030204" pitchFamily="18" charset="0"/>
                          </a:rPr>
                          <m:t>𝑚𝑚𝑜𝑙</m:t>
                        </m:r>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𝑂</m:t>
                            </m:r>
                          </m:e>
                          <m:sub>
                            <m:r>
                              <a:rPr lang="en-US" i="1">
                                <a:latin typeface="Cambria Math" panose="02040503050406030204" pitchFamily="18" charset="0"/>
                              </a:rPr>
                              <m:t>2</m:t>
                            </m:r>
                          </m:sub>
                        </m:sSub>
                      </m:den>
                    </m:f>
                    <m:r>
                      <a:rPr lang="en-US" i="1">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1</m:t>
                        </m:r>
                      </m:num>
                      <m:den>
                        <m:sSub>
                          <m:sSubPr>
                            <m:ctrlPr>
                              <a:rPr lang="en-US" i="1">
                                <a:latin typeface="Cambria Math" panose="02040503050406030204" pitchFamily="18" charset="0"/>
                              </a:rPr>
                            </m:ctrlPr>
                          </m:sSubPr>
                          <m:e>
                            <m:r>
                              <a:rPr lang="en-US" i="1">
                                <a:latin typeface="Cambria Math" panose="02040503050406030204" pitchFamily="18" charset="0"/>
                              </a:rPr>
                              <m:t>𝑂</m:t>
                            </m:r>
                          </m:e>
                          <m:sub>
                            <m:r>
                              <a:rPr lang="en-US" i="1">
                                <a:latin typeface="Cambria Math" panose="02040503050406030204" pitchFamily="18" charset="0"/>
                              </a:rPr>
                              <m:t>2</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𝑚𝑔</m:t>
                            </m:r>
                          </m:num>
                          <m:den>
                            <m:r>
                              <a:rPr lang="en-US" i="1">
                                <a:latin typeface="Cambria Math" panose="02040503050406030204" pitchFamily="18" charset="0"/>
                              </a:rPr>
                              <m:t>𝐿</m:t>
                            </m:r>
                          </m:den>
                        </m:f>
                        <m:r>
                          <a:rPr lang="en-US" i="1">
                            <a:latin typeface="Cambria Math" panose="02040503050406030204" pitchFamily="18" charset="0"/>
                          </a:rPr>
                          <m:t>]</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𝑚𝑚𝑜𝑙</m:t>
                        </m:r>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𝑂</m:t>
                            </m:r>
                          </m:e>
                          <m:sub>
                            <m:r>
                              <a:rPr lang="en-US" i="1">
                                <a:latin typeface="Cambria Math" panose="02040503050406030204" pitchFamily="18" charset="0"/>
                              </a:rPr>
                              <m:t>2</m:t>
                            </m:r>
                          </m:sub>
                        </m:sSub>
                      </m:num>
                      <m:den>
                        <m:r>
                          <a:rPr lang="en-US" i="1">
                            <a:latin typeface="Cambria Math" panose="02040503050406030204" pitchFamily="18" charset="0"/>
                          </a:rPr>
                          <m:t>4 </m:t>
                        </m:r>
                        <m:r>
                          <a:rPr lang="en-US" i="1">
                            <a:latin typeface="Cambria Math" panose="02040503050406030204" pitchFamily="18" charset="0"/>
                          </a:rPr>
                          <m:t>𝑚</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m:t>
                            </m:r>
                          </m:sup>
                        </m:sSup>
                      </m:den>
                    </m:f>
                  </m:oMath>
                </a14:m>
                <a:r>
                  <a:rPr lang="en-US" altLang="ko-KR" sz="1600" dirty="0">
                    <a:latin typeface="Calibri" panose="020F0502020204030204" pitchFamily="34" charset="0"/>
                    <a:ea typeface="Malgun Gothic" panose="020B0503020000020004" pitchFamily="34" charset="-127"/>
                    <a:cs typeface="Calibri" panose="020F0502020204030204" pitchFamily="34" charset="0"/>
                  </a:rPr>
                  <a:t>     </a:t>
                </a:r>
              </a:p>
              <a:p>
                <a:pPr lvl="0"/>
                <a:endParaRPr lang="en-US" altLang="ko-KR" sz="500" dirty="0">
                  <a:latin typeface="Calibri" panose="020F0502020204030204" pitchFamily="34" charset="0"/>
                  <a:ea typeface="Malgun Gothic" panose="020B0503020000020004" pitchFamily="34" charset="-127"/>
                  <a:cs typeface="Calibri" panose="020F0502020204030204" pitchFamily="34" charset="0"/>
                </a:endParaRPr>
              </a:p>
              <a:p>
                <a:pPr lvl="0"/>
                <a:r>
                  <a:rPr lang="en-US" altLang="ko-KR" sz="1600" dirty="0">
                    <a:latin typeface="Calibri" panose="020F0502020204030204" pitchFamily="34" charset="0"/>
                    <a:ea typeface="Malgun Gothic" panose="020B0503020000020004" pitchFamily="34" charset="-127"/>
                    <a:cs typeface="Calibri" panose="020F0502020204030204" pitchFamily="34" charset="0"/>
                  </a:rPr>
                  <a:t>			where </a:t>
                </a:r>
                <a:r>
                  <a:rPr lang="en-US" altLang="ko-KR" sz="1600" dirty="0" err="1">
                    <a:latin typeface="Calibri" panose="020F0502020204030204" pitchFamily="34" charset="0"/>
                    <a:ea typeface="Malgun Gothic" panose="020B0503020000020004" pitchFamily="34" charset="-127"/>
                    <a:cs typeface="Calibri" panose="020F0502020204030204" pitchFamily="34" charset="0"/>
                  </a:rPr>
                  <a:t>MeRR</a:t>
                </a:r>
                <a:r>
                  <a:rPr lang="en-US" altLang="ko-KR" sz="1600" baseline="-30000" dirty="0" err="1">
                    <a:latin typeface="Calibri" panose="020F0502020204030204" pitchFamily="34" charset="0"/>
                    <a:ea typeface="Malgun Gothic" panose="020B0503020000020004" pitchFamily="34" charset="-127"/>
                    <a:cs typeface="Calibri" panose="020F0502020204030204" pitchFamily="34" charset="0"/>
                  </a:rPr>
                  <a:t>m</a:t>
                </a:r>
                <a:r>
                  <a:rPr lang="en-US" altLang="ko-KR" sz="1600" dirty="0">
                    <a:latin typeface="Calibri" panose="020F0502020204030204" pitchFamily="34" charset="0"/>
                    <a:ea typeface="Malgun Gothic" panose="020B0503020000020004" pitchFamily="34" charset="-127"/>
                    <a:cs typeface="Calibri" panose="020F0502020204030204" pitchFamily="34" charset="0"/>
                  </a:rPr>
                  <a:t> = </a:t>
                </a:r>
                <a:r>
                  <a:rPr lang="en-US" altLang="ko-KR" sz="1600" dirty="0" err="1">
                    <a:latin typeface="Calibri" panose="020F0502020204030204" pitchFamily="34" charset="0"/>
                    <a:ea typeface="Malgun Gothic" panose="020B0503020000020004" pitchFamily="34" charset="-127"/>
                    <a:cs typeface="Calibri" panose="020F0502020204030204" pitchFamily="34" charset="0"/>
                  </a:rPr>
                  <a:t>SRRm</a:t>
                </a:r>
                <a:r>
                  <a:rPr lang="en-US" altLang="ko-KR" sz="1600" dirty="0">
                    <a:latin typeface="Calibri" panose="020F0502020204030204" pitchFamily="34" charset="0"/>
                    <a:ea typeface="Malgun Gothic" panose="020B0503020000020004" pitchFamily="34" charset="-127"/>
                    <a:cs typeface="Calibri" panose="020F0502020204030204" pitchFamily="34" charset="0"/>
                  </a:rPr>
                  <a:t> = 0.6 mmol/Kg-day; </a:t>
                </a:r>
                <a:r>
                  <a:rPr lang="en-US" altLang="ko-KR" sz="1600" dirty="0" err="1">
                    <a:latin typeface="Calibri" panose="020F0502020204030204" pitchFamily="34" charset="0"/>
                    <a:ea typeface="Malgun Gothic" panose="020B0503020000020004" pitchFamily="34" charset="-127"/>
                    <a:cs typeface="Calibri" panose="020F0502020204030204" pitchFamily="34" charset="0"/>
                  </a:rPr>
                  <a:t>M</a:t>
                </a:r>
                <a:r>
                  <a:rPr lang="en-US" altLang="ko-KR" sz="1600" baseline="-30000" dirty="0" err="1">
                    <a:latin typeface="Calibri" panose="020F0502020204030204" pitchFamily="34" charset="0"/>
                    <a:ea typeface="Malgun Gothic" panose="020B0503020000020004" pitchFamily="34" charset="-127"/>
                    <a:cs typeface="Calibri" panose="020F0502020204030204" pitchFamily="34" charset="0"/>
                  </a:rPr>
                  <a:t>s</a:t>
                </a:r>
                <a:r>
                  <a:rPr lang="en-US" altLang="ko-KR" sz="1600" dirty="0">
                    <a:latin typeface="Calibri" panose="020F0502020204030204" pitchFamily="34" charset="0"/>
                    <a:ea typeface="Malgun Gothic" panose="020B0503020000020004" pitchFamily="34" charset="-127"/>
                    <a:cs typeface="Calibri" panose="020F0502020204030204" pitchFamily="34" charset="0"/>
                  </a:rPr>
                  <a:t>=10 Kg</a:t>
                </a:r>
              </a:p>
              <a:p>
                <a:pPr lvl="0"/>
                <a:r>
                  <a:rPr lang="en-US" altLang="ko-KR" sz="1600" dirty="0">
                    <a:latin typeface="Calibri" panose="020F0502020204030204" pitchFamily="34" charset="0"/>
                    <a:ea typeface="Malgun Gothic" panose="020B0503020000020004" pitchFamily="34" charset="-127"/>
                    <a:cs typeface="Calibri" panose="020F0502020204030204" pitchFamily="34" charset="0"/>
                  </a:rPr>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𝑆𝑅</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𝑆𝑅𝑅</m:t>
                        </m:r>
                      </m:e>
                      <m:sub>
                        <m:r>
                          <a:rPr lang="en-US" i="1">
                            <a:latin typeface="Cambria Math" panose="02040503050406030204" pitchFamily="18" charset="0"/>
                          </a:rPr>
                          <m:t>𝑚</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𝑠</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8 </m:t>
                        </m:r>
                        <m:sSup>
                          <m:sSupPr>
                            <m:ctrlPr>
                              <a:rPr lang="en-US" i="1">
                                <a:latin typeface="Cambria Math" panose="02040503050406030204" pitchFamily="18" charset="0"/>
                              </a:rPr>
                            </m:ctrlPr>
                          </m:sSupPr>
                          <m:e>
                            <m:r>
                              <a:rPr lang="en-US" i="1">
                                <a:latin typeface="Cambria Math" panose="02040503050406030204" pitchFamily="18" charset="0"/>
                              </a:rPr>
                              <m:t>𝑚𝑒</m:t>
                            </m:r>
                          </m:e>
                          <m:sup>
                            <m:r>
                              <a:rPr lang="en-US" i="1">
                                <a:latin typeface="Cambria Math" panose="02040503050406030204" pitchFamily="18" charset="0"/>
                              </a:rPr>
                              <m:t>−</m:t>
                            </m:r>
                          </m:sup>
                        </m:sSup>
                      </m:num>
                      <m:den>
                        <m:r>
                          <a:rPr lang="en-US" i="1">
                            <a:latin typeface="Cambria Math" panose="02040503050406030204" pitchFamily="18" charset="0"/>
                          </a:rPr>
                          <m:t>𝑚𝑚𝑜𝑙</m:t>
                        </m:r>
                        <m:r>
                          <a:rPr lang="en-US" i="1">
                            <a:latin typeface="Cambria Math" panose="02040503050406030204" pitchFamily="18" charset="0"/>
                          </a:rPr>
                          <m:t> </m:t>
                        </m:r>
                        <m:r>
                          <a:rPr lang="en-US" i="1">
                            <a:latin typeface="Cambria Math" panose="02040503050406030204" pitchFamily="18" charset="0"/>
                          </a:rPr>
                          <m:t>𝑜𝑓</m:t>
                        </m:r>
                        <m:r>
                          <a:rPr lang="en-US" i="1">
                            <a:latin typeface="Cambria Math" panose="02040503050406030204" pitchFamily="18" charset="0"/>
                          </a:rPr>
                          <m:t> </m:t>
                        </m:r>
                        <m:r>
                          <a:rPr lang="en-US" i="1">
                            <a:latin typeface="Cambria Math" panose="02040503050406030204" pitchFamily="18" charset="0"/>
                          </a:rPr>
                          <m:t>𝑆𝑢𝑙𝑓𝑎𝑡𝑒</m:t>
                        </m:r>
                        <m:r>
                          <a:rPr lang="en-US" i="1">
                            <a:latin typeface="Cambria Math" panose="02040503050406030204" pitchFamily="18" charset="0"/>
                          </a:rPr>
                          <m:t> </m:t>
                        </m:r>
                        <m:r>
                          <a:rPr lang="en-US" i="1">
                            <a:latin typeface="Cambria Math" panose="02040503050406030204" pitchFamily="18" charset="0"/>
                          </a:rPr>
                          <m:t>𝑅𝑒𝑑𝑢𝑐𝑡𝑖𝑜𝑛</m:t>
                        </m:r>
                      </m:den>
                    </m:f>
                  </m:oMath>
                </a14:m>
                <a:endParaRPr lang="en-US" altLang="ko-KR" sz="1600" dirty="0">
                  <a:latin typeface="Calibri" panose="020F0502020204030204" pitchFamily="34" charset="0"/>
                  <a:ea typeface="Malgun Gothic" panose="020B0503020000020004" pitchFamily="34" charset="-127"/>
                  <a:cs typeface="Calibri" panose="020F0502020204030204" pitchFamily="34" charset="0"/>
                </a:endParaRPr>
              </a:p>
              <a:p>
                <a:pPr marL="0" marR="0" lvl="0" indent="171450" algn="l" defTabSz="914400" rtl="0" eaLnBrk="0" fontAlgn="base" latinLnBrk="0" hangingPunct="0">
                  <a:lnSpc>
                    <a:spcPct val="100000"/>
                  </a:lnSpc>
                  <a:spcBef>
                    <a:spcPct val="0"/>
                  </a:spcBef>
                  <a:spcAft>
                    <a:spcPct val="0"/>
                  </a:spcAft>
                  <a:buClrTx/>
                  <a:buSzTx/>
                  <a:buFontTx/>
                  <a:buNone/>
                  <a:tabLst/>
                </a:pPr>
                <a:r>
                  <a:rPr kumimoji="0" lang="en-US" altLang="ko-KR" sz="900" b="0" i="0" u="none" strike="noStrike" cap="none" normalizeH="0" baseline="0" dirty="0">
                    <a:ln>
                      <a:noFill/>
                    </a:ln>
                    <a:solidFill>
                      <a:schemeClr val="tx1"/>
                    </a:solidFill>
                    <a:effectLst/>
                  </a:rPr>
                  <a:t> </a:t>
                </a:r>
              </a:p>
            </p:txBody>
          </p:sp>
        </mc:Choice>
        <mc:Fallback xmlns="">
          <p:sp>
            <p:nvSpPr>
              <p:cNvPr id="8" name="Rectangle 2"/>
              <p:cNvSpPr>
                <a:spLocks noRot="1" noChangeAspect="1" noMove="1" noResize="1" noEditPoints="1" noAdjustHandles="1" noChangeArrowheads="1" noChangeShapeType="1" noTextEdit="1"/>
              </p:cNvSpPr>
              <p:nvPr/>
            </p:nvSpPr>
            <p:spPr bwMode="auto">
              <a:xfrm>
                <a:off x="549411" y="3158062"/>
                <a:ext cx="8855797" cy="3410164"/>
              </a:xfrm>
              <a:prstGeom prst="rect">
                <a:avLst/>
              </a:prstGeom>
              <a:blipFill>
                <a:blip r:embed="rId3"/>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9" name="Content Placeholder 6"/>
          <p:cNvGraphicFramePr>
            <a:graphicFrameLocks noGrp="1"/>
          </p:cNvGraphicFramePr>
          <p:nvPr>
            <p:ph idx="1"/>
            <p:extLst>
              <p:ext uri="{D42A27DB-BD31-4B8C-83A1-F6EECF244321}">
                <p14:modId xmlns:p14="http://schemas.microsoft.com/office/powerpoint/2010/main" val="891418944"/>
              </p:ext>
            </p:extLst>
          </p:nvPr>
        </p:nvGraphicFramePr>
        <p:xfrm>
          <a:off x="602456" y="984562"/>
          <a:ext cx="7940676" cy="2280768"/>
        </p:xfrm>
        <a:graphic>
          <a:graphicData uri="http://schemas.openxmlformats.org/drawingml/2006/table">
            <a:tbl>
              <a:tblPr firstRow="1" firstCol="1" bandRow="1">
                <a:tableStyleId>{5C22544A-7EE6-4342-B048-85BDC9FD1C3A}</a:tableStyleId>
              </a:tblPr>
              <a:tblGrid>
                <a:gridCol w="2314556">
                  <a:extLst>
                    <a:ext uri="{9D8B030D-6E8A-4147-A177-3AD203B41FA5}">
                      <a16:colId xmlns:a16="http://schemas.microsoft.com/office/drawing/2014/main" val="3611508364"/>
                    </a:ext>
                  </a:extLst>
                </a:gridCol>
                <a:gridCol w="2848998">
                  <a:extLst>
                    <a:ext uri="{9D8B030D-6E8A-4147-A177-3AD203B41FA5}">
                      <a16:colId xmlns:a16="http://schemas.microsoft.com/office/drawing/2014/main" val="2945252393"/>
                    </a:ext>
                  </a:extLst>
                </a:gridCol>
                <a:gridCol w="2777122">
                  <a:extLst>
                    <a:ext uri="{9D8B030D-6E8A-4147-A177-3AD203B41FA5}">
                      <a16:colId xmlns:a16="http://schemas.microsoft.com/office/drawing/2014/main" val="3812356585"/>
                    </a:ext>
                  </a:extLst>
                </a:gridCol>
              </a:tblGrid>
              <a:tr h="635254">
                <a:tc>
                  <a:txBody>
                    <a:bodyPr/>
                    <a:lstStyle/>
                    <a:p>
                      <a:pPr marL="0" marR="0" algn="ctr">
                        <a:spcBef>
                          <a:spcPts val="0"/>
                        </a:spcBef>
                        <a:spcAft>
                          <a:spcPts val="0"/>
                        </a:spcAft>
                      </a:pPr>
                      <a:r>
                        <a:rPr lang="en-US" sz="1800" dirty="0">
                          <a:solidFill>
                            <a:schemeClr val="tx1"/>
                          </a:solidFill>
                          <a:effectLst/>
                        </a:rPr>
                        <a:t>Method</a:t>
                      </a:r>
                      <a:endPar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solidFill>
                            <a:schemeClr val="tx1"/>
                          </a:solidFill>
                          <a:effectLst/>
                        </a:rPr>
                        <a:t>Optimal Flow Rate</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solidFill>
                            <a:schemeClr val="tx1"/>
                          </a:solidFill>
                          <a:effectLst/>
                        </a:rPr>
                        <a:t>Criteria</a:t>
                      </a:r>
                      <a:endPar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361455117"/>
                  </a:ext>
                </a:extLst>
              </a:tr>
              <a:tr h="635255">
                <a:tc>
                  <a:txBody>
                    <a:bodyPr/>
                    <a:lstStyle/>
                    <a:p>
                      <a:pPr marL="0" marR="0" algn="ctr">
                        <a:spcBef>
                          <a:spcPts val="0"/>
                        </a:spcBef>
                        <a:spcAft>
                          <a:spcPts val="0"/>
                        </a:spcAft>
                      </a:pPr>
                      <a:r>
                        <a:rPr lang="en-US" sz="1400">
                          <a:solidFill>
                            <a:schemeClr val="tx1"/>
                          </a:solidFill>
                          <a:effectLst/>
                        </a:rPr>
                        <a:t>Metal Reduction </a:t>
                      </a:r>
                      <a:r>
                        <a:rPr lang="en-US" sz="1400" baseline="30000">
                          <a:solidFill>
                            <a:schemeClr val="tx1"/>
                          </a:solidFill>
                          <a:effectLst/>
                        </a:rPr>
                        <a:t>(1)</a:t>
                      </a:r>
                      <a:endParaRPr lang="en-US" sz="1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b="1" dirty="0">
                          <a:solidFill>
                            <a:schemeClr val="tx1"/>
                          </a:solidFill>
                          <a:effectLst/>
                        </a:rPr>
                        <a:t>1.5 L/day</a:t>
                      </a:r>
                      <a:endParaRPr lang="en-US" sz="1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b="1" dirty="0">
                          <a:solidFill>
                            <a:schemeClr val="tx1"/>
                          </a:solidFill>
                          <a:effectLst/>
                        </a:rPr>
                        <a:t>remove target metals, except Mn</a:t>
                      </a:r>
                      <a:endParaRPr lang="en-US" sz="1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674876485"/>
                  </a:ext>
                </a:extLst>
              </a:tr>
              <a:tr h="375004">
                <a:tc>
                  <a:txBody>
                    <a:bodyPr/>
                    <a:lstStyle/>
                    <a:p>
                      <a:pPr marL="0" marR="0" algn="ctr">
                        <a:spcBef>
                          <a:spcPts val="0"/>
                        </a:spcBef>
                        <a:spcAft>
                          <a:spcPts val="0"/>
                        </a:spcAft>
                      </a:pPr>
                      <a:r>
                        <a:rPr lang="en-US" sz="1400" dirty="0">
                          <a:solidFill>
                            <a:schemeClr val="tx1"/>
                          </a:solidFill>
                          <a:effectLst/>
                        </a:rPr>
                        <a:t>Sulfate reduction </a:t>
                      </a:r>
                      <a:r>
                        <a:rPr lang="en-US" sz="1400" baseline="30000" dirty="0">
                          <a:solidFill>
                            <a:schemeClr val="tx1"/>
                          </a:solidFill>
                          <a:effectLst/>
                        </a:rPr>
                        <a:t>(2)</a:t>
                      </a:r>
                      <a:endPar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b="1" dirty="0">
                          <a:solidFill>
                            <a:schemeClr val="tx1"/>
                          </a:solidFill>
                          <a:effectLst/>
                        </a:rPr>
                        <a:t>0.9 L/day</a:t>
                      </a:r>
                      <a:endParaRPr lang="en-US" sz="1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b="1" dirty="0">
                          <a:solidFill>
                            <a:schemeClr val="tx1"/>
                          </a:solidFill>
                          <a:effectLst/>
                        </a:rPr>
                        <a:t>neutralize metal acidity</a:t>
                      </a:r>
                      <a:endParaRPr lang="en-US" sz="1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853541330"/>
                  </a:ext>
                </a:extLst>
              </a:tr>
              <a:tr h="635255">
                <a:tc>
                  <a:txBody>
                    <a:bodyPr/>
                    <a:lstStyle/>
                    <a:p>
                      <a:pPr marL="0" marR="0" algn="ctr">
                        <a:spcBef>
                          <a:spcPts val="0"/>
                        </a:spcBef>
                        <a:spcAft>
                          <a:spcPts val="0"/>
                        </a:spcAft>
                      </a:pPr>
                      <a:r>
                        <a:rPr lang="en-US" sz="1400" dirty="0">
                          <a:solidFill>
                            <a:schemeClr val="tx1"/>
                          </a:solidFill>
                          <a:effectLst/>
                        </a:rPr>
                        <a:t>Oxygen loading </a:t>
                      </a:r>
                      <a:r>
                        <a:rPr lang="en-US" sz="1400" baseline="30000" dirty="0">
                          <a:solidFill>
                            <a:schemeClr val="tx1"/>
                          </a:solidFill>
                          <a:effectLst/>
                        </a:rPr>
                        <a:t>(3)</a:t>
                      </a:r>
                      <a:endPar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b="1" dirty="0">
                          <a:solidFill>
                            <a:schemeClr val="tx1"/>
                          </a:solidFill>
                          <a:effectLst/>
                        </a:rPr>
                        <a:t>4.0 L/day</a:t>
                      </a:r>
                      <a:endParaRPr lang="en-US" sz="1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b="1" dirty="0">
                          <a:solidFill>
                            <a:schemeClr val="tx1"/>
                          </a:solidFill>
                          <a:effectLst/>
                        </a:rPr>
                        <a:t>maintain anaerobic condition</a:t>
                      </a:r>
                      <a:endParaRPr lang="en-US" sz="1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575166723"/>
                  </a:ext>
                </a:extLst>
              </a:tr>
            </a:tbl>
          </a:graphicData>
        </a:graphic>
      </p:graphicFrame>
    </p:spTree>
    <p:extLst>
      <p:ext uri="{BB962C8B-B14F-4D97-AF65-F5344CB8AC3E}">
        <p14:creationId xmlns:p14="http://schemas.microsoft.com/office/powerpoint/2010/main" val="148557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66DC23-5D75-4E55-94E0-8AC9A57DBD08}" type="slidenum">
              <a:rPr lang="en-US" smtClean="0"/>
              <a:pPr>
                <a:defRPr/>
              </a:pPr>
              <a:t>27</a:t>
            </a:fld>
            <a:endParaRPr lang="en-US" dirty="0"/>
          </a:p>
        </p:txBody>
      </p:sp>
      <p:sp>
        <p:nvSpPr>
          <p:cNvPr id="4" name="Title 3"/>
          <p:cNvSpPr>
            <a:spLocks noGrp="1"/>
          </p:cNvSpPr>
          <p:nvPr>
            <p:ph type="title"/>
          </p:nvPr>
        </p:nvSpPr>
        <p:spPr>
          <a:xfrm>
            <a:off x="602456" y="261929"/>
            <a:ext cx="7202078" cy="663969"/>
          </a:xfrm>
        </p:spPr>
        <p:txBody>
          <a:bodyPr/>
          <a:lstStyle/>
          <a:p>
            <a:pPr algn="ctr"/>
            <a:r>
              <a:rPr lang="en-US" dirty="0"/>
              <a:t>Montana Treatability Study (US EPA)</a:t>
            </a:r>
            <a:br>
              <a:rPr lang="en-US" dirty="0"/>
            </a:br>
            <a:r>
              <a:rPr lang="en-US" dirty="0"/>
              <a:t>Laboratory SRBR Data</a:t>
            </a:r>
          </a:p>
        </p:txBody>
      </p:sp>
      <p:pic>
        <p:nvPicPr>
          <p:cNvPr id="5" name="Picture 4"/>
          <p:cNvPicPr>
            <a:picLocks noChangeAspect="1"/>
          </p:cNvPicPr>
          <p:nvPr/>
        </p:nvPicPr>
        <p:blipFill>
          <a:blip r:embed="rId3"/>
          <a:stretch>
            <a:fillRect/>
          </a:stretch>
        </p:blipFill>
        <p:spPr>
          <a:xfrm>
            <a:off x="400050" y="1259101"/>
            <a:ext cx="4181938" cy="2596896"/>
          </a:xfrm>
          <a:prstGeom prst="rect">
            <a:avLst/>
          </a:prstGeom>
        </p:spPr>
      </p:pic>
      <p:pic>
        <p:nvPicPr>
          <p:cNvPr id="6" name="Picture 5"/>
          <p:cNvPicPr>
            <a:picLocks noChangeAspect="1"/>
          </p:cNvPicPr>
          <p:nvPr/>
        </p:nvPicPr>
        <p:blipFill>
          <a:blip r:embed="rId4"/>
          <a:stretch>
            <a:fillRect/>
          </a:stretch>
        </p:blipFill>
        <p:spPr>
          <a:xfrm>
            <a:off x="4564667" y="1259101"/>
            <a:ext cx="4181939" cy="2596896"/>
          </a:xfrm>
          <a:prstGeom prst="rect">
            <a:avLst/>
          </a:prstGeom>
        </p:spPr>
      </p:pic>
      <p:pic>
        <p:nvPicPr>
          <p:cNvPr id="7" name="Picture 6"/>
          <p:cNvPicPr>
            <a:picLocks noChangeAspect="1"/>
          </p:cNvPicPr>
          <p:nvPr/>
        </p:nvPicPr>
        <p:blipFill>
          <a:blip r:embed="rId5"/>
          <a:stretch>
            <a:fillRect/>
          </a:stretch>
        </p:blipFill>
        <p:spPr>
          <a:xfrm>
            <a:off x="350495" y="3855997"/>
            <a:ext cx="4222833" cy="2596896"/>
          </a:xfrm>
          <a:prstGeom prst="rect">
            <a:avLst/>
          </a:prstGeom>
        </p:spPr>
      </p:pic>
      <p:pic>
        <p:nvPicPr>
          <p:cNvPr id="8" name="Picture 7"/>
          <p:cNvPicPr>
            <a:picLocks noChangeAspect="1"/>
          </p:cNvPicPr>
          <p:nvPr/>
        </p:nvPicPr>
        <p:blipFill>
          <a:blip r:embed="rId6"/>
          <a:stretch>
            <a:fillRect/>
          </a:stretch>
        </p:blipFill>
        <p:spPr>
          <a:xfrm>
            <a:off x="4573328" y="3855997"/>
            <a:ext cx="4222834" cy="2596896"/>
          </a:xfrm>
          <a:prstGeom prst="rect">
            <a:avLst/>
          </a:prstGeom>
        </p:spPr>
      </p:pic>
      <p:sp>
        <p:nvSpPr>
          <p:cNvPr id="9" name="TextBox 8"/>
          <p:cNvSpPr txBox="1"/>
          <p:nvPr/>
        </p:nvSpPr>
        <p:spPr>
          <a:xfrm>
            <a:off x="870135" y="948887"/>
            <a:ext cx="3047373" cy="307777"/>
          </a:xfrm>
          <a:prstGeom prst="rect">
            <a:avLst/>
          </a:prstGeom>
          <a:noFill/>
        </p:spPr>
        <p:txBody>
          <a:bodyPr wrap="none" rtlCol="0">
            <a:spAutoFit/>
          </a:bodyPr>
          <a:lstStyle/>
          <a:p>
            <a:r>
              <a:rPr lang="en-US" sz="1400" b="1" dirty="0"/>
              <a:t>Without Limestone Pre-Treatment</a:t>
            </a:r>
          </a:p>
        </p:txBody>
      </p:sp>
      <p:sp>
        <p:nvSpPr>
          <p:cNvPr id="10" name="TextBox 9"/>
          <p:cNvSpPr txBox="1"/>
          <p:nvPr/>
        </p:nvSpPr>
        <p:spPr>
          <a:xfrm>
            <a:off x="5322856" y="948887"/>
            <a:ext cx="2879058" cy="307777"/>
          </a:xfrm>
          <a:prstGeom prst="rect">
            <a:avLst/>
          </a:prstGeom>
          <a:noFill/>
        </p:spPr>
        <p:txBody>
          <a:bodyPr wrap="none" rtlCol="0">
            <a:spAutoFit/>
          </a:bodyPr>
          <a:lstStyle/>
          <a:p>
            <a:r>
              <a:rPr lang="en-US" sz="1400" b="1" dirty="0"/>
              <a:t>With Limestone Pre-Treatment</a:t>
            </a:r>
          </a:p>
        </p:txBody>
      </p:sp>
    </p:spTree>
    <p:extLst>
      <p:ext uri="{BB962C8B-B14F-4D97-AF65-F5344CB8AC3E}">
        <p14:creationId xmlns:p14="http://schemas.microsoft.com/office/powerpoint/2010/main" val="175390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66DC23-5D75-4E55-94E0-8AC9A57DBD08}" type="slidenum">
              <a:rPr lang="en-US" smtClean="0"/>
              <a:pPr>
                <a:defRPr/>
              </a:pPr>
              <a:t>28</a:t>
            </a:fld>
            <a:endParaRPr lang="en-US" dirty="0"/>
          </a:p>
        </p:txBody>
      </p:sp>
      <p:sp>
        <p:nvSpPr>
          <p:cNvPr id="4" name="Title 3"/>
          <p:cNvSpPr>
            <a:spLocks noGrp="1"/>
          </p:cNvSpPr>
          <p:nvPr>
            <p:ph type="title"/>
          </p:nvPr>
        </p:nvSpPr>
        <p:spPr>
          <a:xfrm>
            <a:off x="602456" y="288372"/>
            <a:ext cx="7202078" cy="663969"/>
          </a:xfrm>
        </p:spPr>
        <p:txBody>
          <a:bodyPr/>
          <a:lstStyle/>
          <a:p>
            <a:pPr algn="ctr"/>
            <a:r>
              <a:rPr lang="en-US" dirty="0"/>
              <a:t>Montana Treatability Study (US EPA)</a:t>
            </a:r>
            <a:br>
              <a:rPr lang="en-US" dirty="0"/>
            </a:br>
            <a:r>
              <a:rPr lang="en-US" dirty="0"/>
              <a:t>Laboratory SRBR Data</a:t>
            </a:r>
          </a:p>
        </p:txBody>
      </p:sp>
      <p:sp>
        <p:nvSpPr>
          <p:cNvPr id="9" name="TextBox 8"/>
          <p:cNvSpPr txBox="1"/>
          <p:nvPr/>
        </p:nvSpPr>
        <p:spPr>
          <a:xfrm>
            <a:off x="924832" y="924191"/>
            <a:ext cx="3047373" cy="307777"/>
          </a:xfrm>
          <a:prstGeom prst="rect">
            <a:avLst/>
          </a:prstGeom>
          <a:noFill/>
        </p:spPr>
        <p:txBody>
          <a:bodyPr wrap="none" rtlCol="0">
            <a:spAutoFit/>
          </a:bodyPr>
          <a:lstStyle/>
          <a:p>
            <a:r>
              <a:rPr lang="en-US" sz="1400" b="1" dirty="0"/>
              <a:t>Without Limestone Pre-Treatment</a:t>
            </a:r>
          </a:p>
        </p:txBody>
      </p:sp>
      <p:sp>
        <p:nvSpPr>
          <p:cNvPr id="10" name="TextBox 9"/>
          <p:cNvSpPr txBox="1"/>
          <p:nvPr/>
        </p:nvSpPr>
        <p:spPr>
          <a:xfrm>
            <a:off x="5375900" y="924191"/>
            <a:ext cx="2879058" cy="307777"/>
          </a:xfrm>
          <a:prstGeom prst="rect">
            <a:avLst/>
          </a:prstGeom>
          <a:noFill/>
        </p:spPr>
        <p:txBody>
          <a:bodyPr wrap="none" rtlCol="0">
            <a:spAutoFit/>
          </a:bodyPr>
          <a:lstStyle/>
          <a:p>
            <a:r>
              <a:rPr lang="en-US" sz="1400" b="1" dirty="0"/>
              <a:t>With Limestone Pre-Treatment</a:t>
            </a:r>
          </a:p>
        </p:txBody>
      </p:sp>
      <p:pic>
        <p:nvPicPr>
          <p:cNvPr id="3" name="Picture 2"/>
          <p:cNvPicPr>
            <a:picLocks noChangeAspect="1"/>
          </p:cNvPicPr>
          <p:nvPr/>
        </p:nvPicPr>
        <p:blipFill>
          <a:blip r:embed="rId3"/>
          <a:stretch>
            <a:fillRect/>
          </a:stretch>
        </p:blipFill>
        <p:spPr>
          <a:xfrm>
            <a:off x="375489" y="3782622"/>
            <a:ext cx="4359018" cy="2706859"/>
          </a:xfrm>
          <a:prstGeom prst="rect">
            <a:avLst/>
          </a:prstGeom>
        </p:spPr>
      </p:pic>
      <p:pic>
        <p:nvPicPr>
          <p:cNvPr id="11" name="Picture 10"/>
          <p:cNvPicPr>
            <a:picLocks noChangeAspect="1"/>
          </p:cNvPicPr>
          <p:nvPr/>
        </p:nvPicPr>
        <p:blipFill>
          <a:blip r:embed="rId4"/>
          <a:stretch>
            <a:fillRect/>
          </a:stretch>
        </p:blipFill>
        <p:spPr>
          <a:xfrm>
            <a:off x="4734507" y="3782621"/>
            <a:ext cx="4359018" cy="2706859"/>
          </a:xfrm>
          <a:prstGeom prst="rect">
            <a:avLst/>
          </a:prstGeom>
        </p:spPr>
      </p:pic>
      <p:pic>
        <p:nvPicPr>
          <p:cNvPr id="12" name="Picture 11"/>
          <p:cNvPicPr>
            <a:picLocks noChangeAspect="1"/>
          </p:cNvPicPr>
          <p:nvPr/>
        </p:nvPicPr>
        <p:blipFill>
          <a:blip r:embed="rId5"/>
          <a:stretch>
            <a:fillRect/>
          </a:stretch>
        </p:blipFill>
        <p:spPr>
          <a:xfrm>
            <a:off x="375490" y="1182794"/>
            <a:ext cx="4359018" cy="2599827"/>
          </a:xfrm>
          <a:prstGeom prst="rect">
            <a:avLst/>
          </a:prstGeom>
        </p:spPr>
      </p:pic>
      <p:pic>
        <p:nvPicPr>
          <p:cNvPr id="13" name="Picture 12"/>
          <p:cNvPicPr>
            <a:picLocks noChangeAspect="1"/>
          </p:cNvPicPr>
          <p:nvPr/>
        </p:nvPicPr>
        <p:blipFill>
          <a:blip r:embed="rId6"/>
          <a:stretch>
            <a:fillRect/>
          </a:stretch>
        </p:blipFill>
        <p:spPr>
          <a:xfrm>
            <a:off x="4734507" y="1182793"/>
            <a:ext cx="4359018" cy="2599827"/>
          </a:xfrm>
          <a:prstGeom prst="rect">
            <a:avLst/>
          </a:prstGeom>
        </p:spPr>
      </p:pic>
    </p:spTree>
    <p:extLst>
      <p:ext uri="{BB962C8B-B14F-4D97-AF65-F5344CB8AC3E}">
        <p14:creationId xmlns:p14="http://schemas.microsoft.com/office/powerpoint/2010/main" val="582782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66DC23-5D75-4E55-94E0-8AC9A57DBD08}" type="slidenum">
              <a:rPr lang="en-US" smtClean="0"/>
              <a:pPr>
                <a:defRPr/>
              </a:pPr>
              <a:t>29</a:t>
            </a:fld>
            <a:endParaRPr lang="en-US" dirty="0"/>
          </a:p>
        </p:txBody>
      </p:sp>
      <p:sp>
        <p:nvSpPr>
          <p:cNvPr id="3" name="Content Placeholder 2"/>
          <p:cNvSpPr>
            <a:spLocks noGrp="1"/>
          </p:cNvSpPr>
          <p:nvPr>
            <p:ph idx="1"/>
          </p:nvPr>
        </p:nvSpPr>
        <p:spPr/>
        <p:txBody>
          <a:bodyPr/>
          <a:lstStyle/>
          <a:p>
            <a:r>
              <a:rPr lang="en-US" dirty="0">
                <a:solidFill>
                  <a:srgbClr val="0070C0"/>
                </a:solidFill>
              </a:rPr>
              <a:t>Collaborative planning is key to success</a:t>
            </a:r>
          </a:p>
          <a:p>
            <a:r>
              <a:rPr lang="en-US" dirty="0"/>
              <a:t>Flushing of organics during initial low flow test phase led to analytical challenges</a:t>
            </a:r>
          </a:p>
          <a:p>
            <a:r>
              <a:rPr lang="en-US" dirty="0"/>
              <a:t>Initial inoculation phase of SRBR may not have been required – recommend beginning with low flow </a:t>
            </a:r>
          </a:p>
          <a:p>
            <a:r>
              <a:rPr lang="en-US" dirty="0"/>
              <a:t>SRR achieved thus far = 0.5 mmol/Kg-day</a:t>
            </a:r>
          </a:p>
          <a:p>
            <a:r>
              <a:rPr lang="en-US" dirty="0" err="1"/>
              <a:t>MeRR</a:t>
            </a:r>
            <a:r>
              <a:rPr lang="en-US" dirty="0"/>
              <a:t> achieved thus far = 0.5 to 0.8 mmol/Kg-day</a:t>
            </a:r>
          </a:p>
          <a:p>
            <a:endParaRPr lang="en-US" dirty="0"/>
          </a:p>
        </p:txBody>
      </p:sp>
      <p:sp>
        <p:nvSpPr>
          <p:cNvPr id="4" name="Title 3"/>
          <p:cNvSpPr>
            <a:spLocks noGrp="1"/>
          </p:cNvSpPr>
          <p:nvPr>
            <p:ph type="title"/>
          </p:nvPr>
        </p:nvSpPr>
        <p:spPr>
          <a:xfrm>
            <a:off x="602456" y="306048"/>
            <a:ext cx="7202078" cy="663969"/>
          </a:xfrm>
        </p:spPr>
        <p:txBody>
          <a:bodyPr/>
          <a:lstStyle/>
          <a:p>
            <a:pPr algn="ctr"/>
            <a:r>
              <a:rPr lang="en-US" dirty="0"/>
              <a:t>Montana Treatability Study (US EPA) Observations</a:t>
            </a:r>
          </a:p>
        </p:txBody>
      </p:sp>
    </p:spTree>
    <p:extLst>
      <p:ext uri="{BB962C8B-B14F-4D97-AF65-F5344CB8AC3E}">
        <p14:creationId xmlns:p14="http://schemas.microsoft.com/office/powerpoint/2010/main" val="3286870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66DC23-5D75-4E55-94E0-8AC9A57DBD08}" type="slidenum">
              <a:rPr lang="en-US" smtClean="0"/>
              <a:pPr>
                <a:defRPr/>
              </a:pPr>
              <a:t>3</a:t>
            </a:fld>
            <a:endParaRPr lang="en-US" dirty="0"/>
          </a:p>
        </p:txBody>
      </p:sp>
      <p:sp>
        <p:nvSpPr>
          <p:cNvPr id="3" name="Content Placeholder 2"/>
          <p:cNvSpPr>
            <a:spLocks noGrp="1"/>
          </p:cNvSpPr>
          <p:nvPr>
            <p:ph idx="1"/>
          </p:nvPr>
        </p:nvSpPr>
        <p:spPr>
          <a:xfrm>
            <a:off x="124199" y="1100583"/>
            <a:ext cx="8722468" cy="5081918"/>
          </a:xfrm>
        </p:spPr>
        <p:txBody>
          <a:bodyPr/>
          <a:lstStyle/>
          <a:p>
            <a:pPr marL="228600" indent="0">
              <a:lnSpc>
                <a:spcPct val="90000"/>
              </a:lnSpc>
              <a:buNone/>
            </a:pPr>
            <a:r>
              <a:rPr lang="en-US" b="1" dirty="0"/>
              <a:t>Delivers value across the portfolio by:</a:t>
            </a:r>
          </a:p>
          <a:p>
            <a:pPr marL="971550" lvl="1" indent="-457200">
              <a:lnSpc>
                <a:spcPct val="90000"/>
              </a:lnSpc>
              <a:buClrTx/>
              <a:buFont typeface="+mj-lt"/>
              <a:buAutoNum type="alphaUcPeriod"/>
            </a:pPr>
            <a:r>
              <a:rPr lang="en-US" b="1" dirty="0"/>
              <a:t>Identifying, developing and deploying technology to more effectively and efficiently </a:t>
            </a:r>
            <a:r>
              <a:rPr lang="en-US" b="1" u="sng" dirty="0">
                <a:solidFill>
                  <a:srgbClr val="0070C0"/>
                </a:solidFill>
              </a:rPr>
              <a:t>manage liabilities</a:t>
            </a:r>
            <a:endParaRPr lang="en-US" b="1" dirty="0"/>
          </a:p>
          <a:p>
            <a:pPr marL="971550" lvl="1" indent="-457200">
              <a:lnSpc>
                <a:spcPct val="90000"/>
              </a:lnSpc>
              <a:buClrTx/>
              <a:buFont typeface="+mj-lt"/>
              <a:buAutoNum type="alphaUcPeriod"/>
            </a:pPr>
            <a:r>
              <a:rPr lang="en-US" b="1" dirty="0"/>
              <a:t>Developing and deploying experience and expertise to:</a:t>
            </a:r>
          </a:p>
          <a:p>
            <a:pPr marL="1257300" lvl="2" indent="-457200">
              <a:lnSpc>
                <a:spcPct val="90000"/>
              </a:lnSpc>
              <a:buClrTx/>
              <a:buFont typeface="+mj-lt"/>
              <a:buAutoNum type="alphaLcPeriod"/>
            </a:pPr>
            <a:r>
              <a:rPr lang="en-US" b="1" u="sng" dirty="0">
                <a:solidFill>
                  <a:srgbClr val="0070C0"/>
                </a:solidFill>
              </a:rPr>
              <a:t>reduce reclamation and closure costs</a:t>
            </a:r>
          </a:p>
          <a:p>
            <a:pPr marL="1257300" lvl="2" indent="-457200">
              <a:lnSpc>
                <a:spcPct val="90000"/>
              </a:lnSpc>
              <a:buClrTx/>
              <a:buFont typeface="+mj-lt"/>
              <a:buAutoNum type="alphaLcPeriod"/>
            </a:pPr>
            <a:r>
              <a:rPr lang="en-US" b="1" u="sng" dirty="0">
                <a:solidFill>
                  <a:srgbClr val="0070C0"/>
                </a:solidFill>
              </a:rPr>
              <a:t>reduce closure risk</a:t>
            </a:r>
            <a:endParaRPr lang="en-US" b="1" dirty="0">
              <a:solidFill>
                <a:srgbClr val="0070C0"/>
              </a:solidFill>
            </a:endParaRPr>
          </a:p>
          <a:p>
            <a:pPr marL="971550" lvl="1" indent="-457200">
              <a:lnSpc>
                <a:spcPct val="90000"/>
              </a:lnSpc>
              <a:buClrTx/>
              <a:buFont typeface="+mj-lt"/>
              <a:buAutoNum type="alphaUcPeriod"/>
            </a:pPr>
            <a:r>
              <a:rPr lang="en-US" b="1" dirty="0"/>
              <a:t>Developing residual resource projects and products to </a:t>
            </a:r>
            <a:r>
              <a:rPr lang="en-US" b="1" u="sng" dirty="0">
                <a:solidFill>
                  <a:srgbClr val="0070C0"/>
                </a:solidFill>
              </a:rPr>
              <a:t>reduce holding costs and extend sustainability</a:t>
            </a:r>
            <a:r>
              <a:rPr lang="en-US" b="1" dirty="0">
                <a:solidFill>
                  <a:srgbClr val="0070C0"/>
                </a:solidFill>
              </a:rPr>
              <a:t> </a:t>
            </a:r>
            <a:r>
              <a:rPr lang="en-US" b="1" dirty="0"/>
              <a:t>of facilities</a:t>
            </a:r>
          </a:p>
          <a:p>
            <a:pPr marL="971550" lvl="1" indent="-457200">
              <a:lnSpc>
                <a:spcPct val="90000"/>
              </a:lnSpc>
              <a:buClrTx/>
              <a:buFont typeface="+mj-lt"/>
              <a:buAutoNum type="alphaUcPeriod"/>
            </a:pPr>
            <a:r>
              <a:rPr lang="en-US" b="1" dirty="0"/>
              <a:t>Increasing project </a:t>
            </a:r>
            <a:r>
              <a:rPr lang="en-US" b="1" u="sng" dirty="0">
                <a:solidFill>
                  <a:srgbClr val="0070C0"/>
                </a:solidFill>
              </a:rPr>
              <a:t>deployment velocity</a:t>
            </a:r>
            <a:r>
              <a:rPr lang="en-US" b="1" dirty="0">
                <a:solidFill>
                  <a:srgbClr val="0070C0"/>
                </a:solidFill>
              </a:rPr>
              <a:t> </a:t>
            </a:r>
            <a:r>
              <a:rPr lang="en-US" b="1" dirty="0"/>
              <a:t>in accordance with market conditions and changing regulations</a:t>
            </a:r>
          </a:p>
          <a:p>
            <a:pPr marL="971550" lvl="1" indent="-457200">
              <a:lnSpc>
                <a:spcPct val="90000"/>
              </a:lnSpc>
              <a:buClrTx/>
              <a:buFont typeface="+mj-lt"/>
              <a:buAutoNum type="alphaUcPeriod"/>
            </a:pPr>
            <a:r>
              <a:rPr lang="en-US" dirty="0"/>
              <a:t>Providing data necessary for obtaining agency and public </a:t>
            </a:r>
            <a:r>
              <a:rPr lang="en-US" u="sng" dirty="0">
                <a:solidFill>
                  <a:srgbClr val="0070C0"/>
                </a:solidFill>
              </a:rPr>
              <a:t>acceptance of innovative programs</a:t>
            </a:r>
          </a:p>
        </p:txBody>
      </p:sp>
      <p:sp>
        <p:nvSpPr>
          <p:cNvPr id="4" name="Title 3"/>
          <p:cNvSpPr>
            <a:spLocks noGrp="1"/>
          </p:cNvSpPr>
          <p:nvPr>
            <p:ph type="title"/>
          </p:nvPr>
        </p:nvSpPr>
        <p:spPr>
          <a:xfrm>
            <a:off x="620928" y="296812"/>
            <a:ext cx="7202078" cy="663969"/>
          </a:xfrm>
        </p:spPr>
        <p:txBody>
          <a:bodyPr/>
          <a:lstStyle/>
          <a:p>
            <a:pPr algn="ctr"/>
            <a:r>
              <a:rPr lang="en-US" dirty="0"/>
              <a:t>Environmental Technology and Life Cycle</a:t>
            </a:r>
            <a:br>
              <a:rPr lang="en-US" dirty="0"/>
            </a:br>
            <a:r>
              <a:rPr lang="en-US" dirty="0"/>
              <a:t>Transformation</a:t>
            </a:r>
          </a:p>
        </p:txBody>
      </p:sp>
    </p:spTree>
    <p:extLst>
      <p:ext uri="{BB962C8B-B14F-4D97-AF65-F5344CB8AC3E}">
        <p14:creationId xmlns:p14="http://schemas.microsoft.com/office/powerpoint/2010/main" val="1276236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66DC23-5D75-4E55-94E0-8AC9A57DBD08}" type="slidenum">
              <a:rPr lang="en-US" smtClean="0"/>
              <a:pPr>
                <a:defRPr/>
              </a:pPr>
              <a:t>30</a:t>
            </a:fld>
            <a:endParaRPr lang="en-US" dirty="0"/>
          </a:p>
        </p:txBody>
      </p:sp>
      <p:sp>
        <p:nvSpPr>
          <p:cNvPr id="3" name="Content Placeholder 2"/>
          <p:cNvSpPr>
            <a:spLocks noGrp="1"/>
          </p:cNvSpPr>
          <p:nvPr>
            <p:ph idx="1"/>
          </p:nvPr>
        </p:nvSpPr>
        <p:spPr>
          <a:xfrm>
            <a:off x="602456" y="1117799"/>
            <a:ext cx="7645618" cy="3950843"/>
          </a:xfrm>
        </p:spPr>
        <p:txBody>
          <a:bodyPr/>
          <a:lstStyle/>
          <a:p>
            <a:pPr marL="0" indent="0">
              <a:buNone/>
            </a:pPr>
            <a:r>
              <a:rPr lang="en-US" sz="2000" dirty="0">
                <a:latin typeface="+mj-lt"/>
              </a:rPr>
              <a:t>On-site pilot-scale treatability testing for full-scale design</a:t>
            </a:r>
          </a:p>
        </p:txBody>
      </p:sp>
      <p:sp>
        <p:nvSpPr>
          <p:cNvPr id="4" name="Title 3"/>
          <p:cNvSpPr>
            <a:spLocks noGrp="1"/>
          </p:cNvSpPr>
          <p:nvPr>
            <p:ph type="title"/>
          </p:nvPr>
        </p:nvSpPr>
        <p:spPr/>
        <p:txBody>
          <a:bodyPr/>
          <a:lstStyle/>
          <a:p>
            <a:r>
              <a:rPr lang="en-US" dirty="0"/>
              <a:t>Selected Case Studies – Treatability Testing</a:t>
            </a:r>
          </a:p>
        </p:txBody>
      </p:sp>
      <p:sp>
        <p:nvSpPr>
          <p:cNvPr id="8" name="Freeform 7"/>
          <p:cNvSpPr/>
          <p:nvPr/>
        </p:nvSpPr>
        <p:spPr>
          <a:xfrm>
            <a:off x="400050" y="1629671"/>
            <a:ext cx="8587196" cy="1932916"/>
          </a:xfrm>
          <a:custGeom>
            <a:avLst/>
            <a:gdLst>
              <a:gd name="connsiteX0" fmla="*/ 0 w 8108155"/>
              <a:gd name="connsiteY0" fmla="*/ 115561 h 1155613"/>
              <a:gd name="connsiteX1" fmla="*/ 115561 w 8108155"/>
              <a:gd name="connsiteY1" fmla="*/ 0 h 1155613"/>
              <a:gd name="connsiteX2" fmla="*/ 7992594 w 8108155"/>
              <a:gd name="connsiteY2" fmla="*/ 0 h 1155613"/>
              <a:gd name="connsiteX3" fmla="*/ 8108155 w 8108155"/>
              <a:gd name="connsiteY3" fmla="*/ 115561 h 1155613"/>
              <a:gd name="connsiteX4" fmla="*/ 8108155 w 8108155"/>
              <a:gd name="connsiteY4" fmla="*/ 1040052 h 1155613"/>
              <a:gd name="connsiteX5" fmla="*/ 7992594 w 8108155"/>
              <a:gd name="connsiteY5" fmla="*/ 1155613 h 1155613"/>
              <a:gd name="connsiteX6" fmla="*/ 115561 w 8108155"/>
              <a:gd name="connsiteY6" fmla="*/ 1155613 h 1155613"/>
              <a:gd name="connsiteX7" fmla="*/ 0 w 8108155"/>
              <a:gd name="connsiteY7" fmla="*/ 1040052 h 1155613"/>
              <a:gd name="connsiteX8" fmla="*/ 0 w 8108155"/>
              <a:gd name="connsiteY8" fmla="*/ 115561 h 115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8155" h="1155613">
                <a:moveTo>
                  <a:pt x="0" y="115561"/>
                </a:moveTo>
                <a:cubicBezTo>
                  <a:pt x="0" y="51738"/>
                  <a:pt x="51738" y="0"/>
                  <a:pt x="115561" y="0"/>
                </a:cubicBezTo>
                <a:lnTo>
                  <a:pt x="7992594" y="0"/>
                </a:lnTo>
                <a:cubicBezTo>
                  <a:pt x="8056417" y="0"/>
                  <a:pt x="8108155" y="51738"/>
                  <a:pt x="8108155" y="115561"/>
                </a:cubicBezTo>
                <a:lnTo>
                  <a:pt x="8108155" y="1040052"/>
                </a:lnTo>
                <a:cubicBezTo>
                  <a:pt x="8108155" y="1103875"/>
                  <a:pt x="8056417" y="1155613"/>
                  <a:pt x="7992594" y="1155613"/>
                </a:cubicBezTo>
                <a:lnTo>
                  <a:pt x="115561" y="1155613"/>
                </a:lnTo>
                <a:cubicBezTo>
                  <a:pt x="51738" y="1155613"/>
                  <a:pt x="0" y="1103875"/>
                  <a:pt x="0" y="1040052"/>
                </a:cubicBezTo>
                <a:lnTo>
                  <a:pt x="0" y="115561"/>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843872" tIns="106680" rIns="106681" bIns="106680" numCol="1" spcCol="1270" anchor="t" anchorCtr="0">
            <a:noAutofit/>
          </a:bodyPr>
          <a:lstStyle/>
          <a:p>
            <a:pPr lvl="2" defTabSz="1244600">
              <a:lnSpc>
                <a:spcPct val="90000"/>
              </a:lnSpc>
              <a:spcAft>
                <a:spcPct val="35000"/>
              </a:spcAft>
            </a:pPr>
            <a:r>
              <a:rPr lang="en-US" sz="2800" kern="1200" dirty="0"/>
              <a:t>Tyrone, NM, USA</a:t>
            </a:r>
          </a:p>
          <a:p>
            <a:pPr marL="1143000" lvl="3" indent="-228600" defTabSz="977900">
              <a:lnSpc>
                <a:spcPct val="90000"/>
              </a:lnSpc>
              <a:spcAft>
                <a:spcPct val="15000"/>
              </a:spcAft>
              <a:buChar char="••"/>
            </a:pPr>
            <a:r>
              <a:rPr lang="en-US" sz="2200" dirty="0"/>
              <a:t>Operational mine</a:t>
            </a:r>
          </a:p>
          <a:p>
            <a:pPr marL="1143000" lvl="3" indent="-228600" defTabSz="977900">
              <a:lnSpc>
                <a:spcPct val="90000"/>
              </a:lnSpc>
              <a:spcAft>
                <a:spcPct val="15000"/>
              </a:spcAft>
              <a:buChar char="••"/>
            </a:pPr>
            <a:r>
              <a:rPr lang="en-US" sz="2200" dirty="0"/>
              <a:t>Reclaimed leaching facility </a:t>
            </a:r>
          </a:p>
          <a:p>
            <a:pPr marL="1143000" lvl="3" indent="-228600" defTabSz="977900">
              <a:lnSpc>
                <a:spcPct val="90000"/>
              </a:lnSpc>
              <a:spcAft>
                <a:spcPct val="15000"/>
              </a:spcAft>
              <a:buChar char="••"/>
            </a:pPr>
            <a:r>
              <a:rPr lang="en-US" sz="2200" dirty="0"/>
              <a:t>Pre-closure MIW treatability</a:t>
            </a:r>
          </a:p>
        </p:txBody>
      </p:sp>
      <p:sp>
        <p:nvSpPr>
          <p:cNvPr id="9" name="Rounded Rectangle 8"/>
          <p:cNvSpPr/>
          <p:nvPr/>
        </p:nvSpPr>
        <p:spPr>
          <a:xfrm>
            <a:off x="526957" y="1781768"/>
            <a:ext cx="2521570" cy="1617057"/>
          </a:xfrm>
          <a:prstGeom prst="roundRect">
            <a:avLst>
              <a:gd name="adj" fmla="val 10000"/>
            </a:avLst>
          </a:prstGeom>
          <a:blipFill rotWithShape="1">
            <a:blip r:embed="rId2"/>
            <a:stretch>
              <a:fillRect/>
            </a:stretch>
          </a:blipFill>
        </p:spPr>
        <p:style>
          <a:lnRef idx="0">
            <a:schemeClr val="lt1">
              <a:hueOff val="0"/>
              <a:satOff val="0"/>
              <a:lumOff val="0"/>
              <a:alphaOff val="0"/>
            </a:schemeClr>
          </a:lnRef>
          <a:fillRef idx="1">
            <a:scrgbClr r="0" g="0" b="0"/>
          </a:fillRef>
          <a:effectRef idx="3">
            <a:schemeClr val="accent2">
              <a:tint val="50000"/>
              <a:hueOff val="0"/>
              <a:satOff val="0"/>
              <a:lumOff val="0"/>
              <a:alphaOff val="0"/>
            </a:schemeClr>
          </a:effectRef>
          <a:fontRef idx="minor">
            <a:schemeClr val="lt1">
              <a:hueOff val="0"/>
              <a:satOff val="0"/>
              <a:lumOff val="0"/>
              <a:alphaOff val="0"/>
            </a:schemeClr>
          </a:fontRef>
        </p:style>
      </p:sp>
      <p:sp>
        <p:nvSpPr>
          <p:cNvPr id="10" name="TextBox 9"/>
          <p:cNvSpPr txBox="1"/>
          <p:nvPr/>
        </p:nvSpPr>
        <p:spPr>
          <a:xfrm>
            <a:off x="400049" y="3836511"/>
            <a:ext cx="8513041" cy="2308324"/>
          </a:xfrm>
          <a:prstGeom prst="rect">
            <a:avLst/>
          </a:prstGeom>
          <a:noFill/>
        </p:spPr>
        <p:txBody>
          <a:bodyPr wrap="square" rtlCol="0">
            <a:spAutoFit/>
          </a:bodyPr>
          <a:lstStyle/>
          <a:p>
            <a:r>
              <a:rPr lang="en-US" sz="2400" dirty="0"/>
              <a:t>MIW – high TDS waters (18,000 mg/L) with</a:t>
            </a:r>
          </a:p>
          <a:p>
            <a:pPr lvl="1"/>
            <a:r>
              <a:rPr lang="en-US" sz="2400" dirty="0"/>
              <a:t>MIW metals</a:t>
            </a:r>
          </a:p>
          <a:p>
            <a:pPr lvl="1"/>
            <a:r>
              <a:rPr lang="en-US" sz="2400" dirty="0"/>
              <a:t>   (Al 850, Fe 67, Cu 970, Zn 340, and Mn 500 mg/L)</a:t>
            </a:r>
          </a:p>
          <a:p>
            <a:pPr lvl="1"/>
            <a:r>
              <a:rPr lang="en-US" sz="2400" dirty="0"/>
              <a:t>and sulfate (16,000 mg/L)</a:t>
            </a:r>
          </a:p>
          <a:p>
            <a:pPr lvl="1"/>
            <a:endParaRPr lang="en-US" sz="2400" dirty="0"/>
          </a:p>
          <a:p>
            <a:r>
              <a:rPr lang="en-US" sz="2400" dirty="0"/>
              <a:t>400 day pilot-scale on-site treatability study</a:t>
            </a:r>
          </a:p>
        </p:txBody>
      </p:sp>
    </p:spTree>
    <p:extLst>
      <p:ext uri="{BB962C8B-B14F-4D97-AF65-F5344CB8AC3E}">
        <p14:creationId xmlns:p14="http://schemas.microsoft.com/office/powerpoint/2010/main" val="2880431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66DC23-5D75-4E55-94E0-8AC9A57DBD08}" type="slidenum">
              <a:rPr lang="en-US" smtClean="0"/>
              <a:pPr>
                <a:defRPr/>
              </a:pPr>
              <a:t>31</a:t>
            </a:fld>
            <a:endParaRPr lang="en-US" dirty="0"/>
          </a:p>
        </p:txBody>
      </p:sp>
      <p:sp>
        <p:nvSpPr>
          <p:cNvPr id="4" name="Title 3"/>
          <p:cNvSpPr>
            <a:spLocks noGrp="1"/>
          </p:cNvSpPr>
          <p:nvPr>
            <p:ph type="title"/>
          </p:nvPr>
        </p:nvSpPr>
        <p:spPr/>
        <p:txBody>
          <a:bodyPr/>
          <a:lstStyle/>
          <a:p>
            <a:r>
              <a:rPr lang="en-US" dirty="0"/>
              <a:t>Tyrone Mine Treatability Study</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050" y="3980687"/>
            <a:ext cx="3597183" cy="2510944"/>
          </a:xfrm>
          <a:prstGeom prst="rect">
            <a:avLst/>
          </a:prstGeom>
          <a:ln w="38100">
            <a:solidFill>
              <a:schemeClr val="dk1">
                <a:hueOff val="0"/>
                <a:satOff val="0"/>
                <a:lumOff val="0"/>
              </a:schemeClr>
            </a:solidFill>
          </a:ln>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632" y="1083234"/>
            <a:ext cx="3597184" cy="2574366"/>
          </a:xfrm>
          <a:prstGeom prst="rect">
            <a:avLst/>
          </a:prstGeom>
          <a:ln w="38100">
            <a:solidFill>
              <a:schemeClr val="dk1">
                <a:hueOff val="0"/>
                <a:satOff val="0"/>
                <a:lumOff val="0"/>
              </a:schemeClr>
            </a:solidFill>
          </a:ln>
        </p:spPr>
      </p:pic>
      <p:sp>
        <p:nvSpPr>
          <p:cNvPr id="9" name="TextBox 8"/>
          <p:cNvSpPr txBox="1"/>
          <p:nvPr/>
        </p:nvSpPr>
        <p:spPr>
          <a:xfrm>
            <a:off x="4105943" y="999154"/>
            <a:ext cx="4862566" cy="1477328"/>
          </a:xfrm>
          <a:prstGeom prst="rect">
            <a:avLst/>
          </a:prstGeom>
          <a:noFill/>
        </p:spPr>
        <p:txBody>
          <a:bodyPr wrap="square" rtlCol="0">
            <a:spAutoFit/>
          </a:bodyPr>
          <a:lstStyle/>
          <a:p>
            <a:pPr marL="285750" indent="-285750">
              <a:buFont typeface="Arial" panose="020B0604020202020204" pitchFamily="34" charset="0"/>
              <a:buChar char="•"/>
            </a:pPr>
            <a:r>
              <a:rPr lang="en-US" dirty="0"/>
              <a:t>Evaluated 2 pre-treatment strategies </a:t>
            </a:r>
          </a:p>
          <a:p>
            <a:pPr marL="285750" indent="-285750">
              <a:buFont typeface="Arial" panose="020B0604020202020204" pitchFamily="34" charset="0"/>
              <a:buChar char="•"/>
            </a:pPr>
            <a:r>
              <a:rPr lang="en-US" dirty="0"/>
              <a:t>plus 2 SRBR substrate compositions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6 paired - 90 gallon SRBRs operated in down flow configuration</a:t>
            </a:r>
          </a:p>
        </p:txBody>
      </p:sp>
      <p:sp>
        <p:nvSpPr>
          <p:cNvPr id="11" name="TextBox 10"/>
          <p:cNvSpPr txBox="1"/>
          <p:nvPr/>
        </p:nvSpPr>
        <p:spPr>
          <a:xfrm>
            <a:off x="4022816" y="3567725"/>
            <a:ext cx="5056529" cy="3026470"/>
          </a:xfrm>
          <a:prstGeom prst="rect">
            <a:avLst/>
          </a:prstGeom>
          <a:noFill/>
        </p:spPr>
        <p:txBody>
          <a:bodyPr wrap="square" rtlCol="0">
            <a:spAutoFit/>
          </a:bodyPr>
          <a:lstStyle/>
          <a:p>
            <a:pPr marL="285750" indent="-285750">
              <a:buFont typeface="Arial" panose="020B0604020202020204" pitchFamily="34" charset="0"/>
              <a:buChar char="•"/>
            </a:pPr>
            <a:r>
              <a:rPr lang="en-US" dirty="0"/>
              <a:t>Evaluated treatment effectiveness for paired vertical flow wetlands (VFW) to reduce Mn and BOD following the primary treatment SRBRs.</a:t>
            </a:r>
          </a:p>
          <a:p>
            <a:endParaRPr lang="en-US" dirty="0"/>
          </a:p>
          <a:p>
            <a:pPr marL="285750" indent="-285750">
              <a:buFont typeface="Arial" panose="020B0604020202020204" pitchFamily="34" charset="0"/>
              <a:buChar char="•"/>
            </a:pPr>
            <a:r>
              <a:rPr lang="en-US" dirty="0"/>
              <a:t>Area of VFW = 0.62 m</a:t>
            </a:r>
            <a:r>
              <a:rPr lang="en-US" baseline="30000" dirty="0"/>
              <a:t>2</a:t>
            </a:r>
            <a:r>
              <a:rPr lang="en-US" dirty="0"/>
              <a:t> with 40 cm deep substrate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3 native species: </a:t>
            </a:r>
            <a:r>
              <a:rPr lang="en-US" i="1" dirty="0" err="1"/>
              <a:t>Schoenoplectus</a:t>
            </a:r>
            <a:r>
              <a:rPr lang="en-US" i="1" dirty="0"/>
              <a:t> </a:t>
            </a:r>
            <a:r>
              <a:rPr lang="en-US" i="1" dirty="0" err="1"/>
              <a:t>olneyi</a:t>
            </a:r>
            <a:r>
              <a:rPr lang="en-US" dirty="0"/>
              <a:t>, </a:t>
            </a:r>
            <a:r>
              <a:rPr lang="en-US" i="1" dirty="0"/>
              <a:t>S. </a:t>
            </a:r>
            <a:r>
              <a:rPr lang="en-US" i="1" dirty="0" err="1"/>
              <a:t>acutus</a:t>
            </a:r>
            <a:r>
              <a:rPr lang="en-US" dirty="0"/>
              <a:t>, </a:t>
            </a:r>
            <a:r>
              <a:rPr lang="en-US" i="1" dirty="0" err="1"/>
              <a:t>Typha</a:t>
            </a:r>
            <a:r>
              <a:rPr lang="en-US" i="1" dirty="0"/>
              <a:t> </a:t>
            </a:r>
            <a:r>
              <a:rPr lang="en-US" i="1" dirty="0" err="1"/>
              <a:t>domingensis</a:t>
            </a:r>
            <a:endParaRPr lang="en-US" i="1" dirty="0"/>
          </a:p>
          <a:p>
            <a:endParaRPr lang="en-US" sz="1600" baseline="30000" dirty="0"/>
          </a:p>
        </p:txBody>
      </p:sp>
    </p:spTree>
    <p:extLst>
      <p:ext uri="{BB962C8B-B14F-4D97-AF65-F5344CB8AC3E}">
        <p14:creationId xmlns:p14="http://schemas.microsoft.com/office/powerpoint/2010/main" val="418740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66DC23-5D75-4E55-94E0-8AC9A57DBD08}" type="slidenum">
              <a:rPr lang="en-US" smtClean="0"/>
              <a:pPr>
                <a:defRPr/>
              </a:pPr>
              <a:t>32</a:t>
            </a:fld>
            <a:endParaRPr lang="en-US" dirty="0"/>
          </a:p>
        </p:txBody>
      </p:sp>
      <p:sp>
        <p:nvSpPr>
          <p:cNvPr id="4" name="Title 3"/>
          <p:cNvSpPr>
            <a:spLocks noGrp="1"/>
          </p:cNvSpPr>
          <p:nvPr>
            <p:ph type="title"/>
          </p:nvPr>
        </p:nvSpPr>
        <p:spPr/>
        <p:txBody>
          <a:bodyPr/>
          <a:lstStyle/>
          <a:p>
            <a:r>
              <a:rPr lang="en-US" dirty="0"/>
              <a:t>Tyrone Mine Treatability Study - SRBR</a:t>
            </a:r>
          </a:p>
        </p:txBody>
      </p:sp>
      <p:pic>
        <p:nvPicPr>
          <p:cNvPr id="5" name="Picture 4"/>
          <p:cNvPicPr>
            <a:picLocks noChangeAspect="1"/>
          </p:cNvPicPr>
          <p:nvPr/>
        </p:nvPicPr>
        <p:blipFill>
          <a:blip r:embed="rId3"/>
          <a:stretch>
            <a:fillRect/>
          </a:stretch>
        </p:blipFill>
        <p:spPr>
          <a:xfrm>
            <a:off x="471055" y="1251845"/>
            <a:ext cx="8340435" cy="4169900"/>
          </a:xfrm>
          <a:prstGeom prst="rect">
            <a:avLst/>
          </a:prstGeom>
          <a:solidFill>
            <a:schemeClr val="bg1"/>
          </a:solidFill>
        </p:spPr>
      </p:pic>
      <p:sp>
        <p:nvSpPr>
          <p:cNvPr id="6" name="TextBox 5"/>
          <p:cNvSpPr txBox="1"/>
          <p:nvPr/>
        </p:nvSpPr>
        <p:spPr>
          <a:xfrm>
            <a:off x="738149" y="5555791"/>
            <a:ext cx="7806246" cy="646331"/>
          </a:xfrm>
          <a:prstGeom prst="rect">
            <a:avLst/>
          </a:prstGeom>
          <a:noFill/>
        </p:spPr>
        <p:txBody>
          <a:bodyPr wrap="square" rtlCol="0">
            <a:spAutoFit/>
          </a:bodyPr>
          <a:lstStyle/>
          <a:p>
            <a:pPr algn="just"/>
            <a:r>
              <a:rPr lang="en-US" b="1" dirty="0"/>
              <a:t>Operational flowrates for each of the SRBRs.  Shaded area represents the time period of operations at optimal metal removal rate.  </a:t>
            </a:r>
            <a:endParaRPr lang="en-US" dirty="0"/>
          </a:p>
        </p:txBody>
      </p:sp>
    </p:spTree>
    <p:extLst>
      <p:ext uri="{BB962C8B-B14F-4D97-AF65-F5344CB8AC3E}">
        <p14:creationId xmlns:p14="http://schemas.microsoft.com/office/powerpoint/2010/main" val="47678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66DC23-5D75-4E55-94E0-8AC9A57DBD08}" type="slidenum">
              <a:rPr lang="en-US" smtClean="0"/>
              <a:pPr>
                <a:defRPr/>
              </a:pPr>
              <a:t>33</a:t>
            </a:fld>
            <a:endParaRPr lang="en-US" dirty="0"/>
          </a:p>
        </p:txBody>
      </p:sp>
      <p:sp>
        <p:nvSpPr>
          <p:cNvPr id="4" name="Title 3"/>
          <p:cNvSpPr>
            <a:spLocks noGrp="1"/>
          </p:cNvSpPr>
          <p:nvPr>
            <p:ph type="title"/>
          </p:nvPr>
        </p:nvSpPr>
        <p:spPr/>
        <p:txBody>
          <a:bodyPr/>
          <a:lstStyle/>
          <a:p>
            <a:r>
              <a:rPr lang="en-US" dirty="0"/>
              <a:t>Tyrone Mine Treatability Study – SRBR</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930663469"/>
              </p:ext>
            </p:extLst>
          </p:nvPr>
        </p:nvGraphicFramePr>
        <p:xfrm>
          <a:off x="278673" y="1764128"/>
          <a:ext cx="8560527" cy="3251216"/>
        </p:xfrm>
        <a:graphic>
          <a:graphicData uri="http://schemas.openxmlformats.org/drawingml/2006/table">
            <a:tbl>
              <a:tblPr firstRow="1" firstCol="1" bandRow="1">
                <a:tableStyleId>{5C22544A-7EE6-4342-B048-85BDC9FD1C3A}</a:tableStyleId>
              </a:tblPr>
              <a:tblGrid>
                <a:gridCol w="1082024">
                  <a:extLst>
                    <a:ext uri="{9D8B030D-6E8A-4147-A177-3AD203B41FA5}">
                      <a16:colId xmlns:a16="http://schemas.microsoft.com/office/drawing/2014/main" val="704718774"/>
                    </a:ext>
                  </a:extLst>
                </a:gridCol>
                <a:gridCol w="1082024">
                  <a:extLst>
                    <a:ext uri="{9D8B030D-6E8A-4147-A177-3AD203B41FA5}">
                      <a16:colId xmlns:a16="http://schemas.microsoft.com/office/drawing/2014/main" val="3045135316"/>
                    </a:ext>
                  </a:extLst>
                </a:gridCol>
                <a:gridCol w="915773">
                  <a:extLst>
                    <a:ext uri="{9D8B030D-6E8A-4147-A177-3AD203B41FA5}">
                      <a16:colId xmlns:a16="http://schemas.microsoft.com/office/drawing/2014/main" val="56591427"/>
                    </a:ext>
                  </a:extLst>
                </a:gridCol>
                <a:gridCol w="865619">
                  <a:extLst>
                    <a:ext uri="{9D8B030D-6E8A-4147-A177-3AD203B41FA5}">
                      <a16:colId xmlns:a16="http://schemas.microsoft.com/office/drawing/2014/main" val="1527093421"/>
                    </a:ext>
                  </a:extLst>
                </a:gridCol>
                <a:gridCol w="865619">
                  <a:extLst>
                    <a:ext uri="{9D8B030D-6E8A-4147-A177-3AD203B41FA5}">
                      <a16:colId xmlns:a16="http://schemas.microsoft.com/office/drawing/2014/main" val="1683153450"/>
                    </a:ext>
                  </a:extLst>
                </a:gridCol>
                <a:gridCol w="865619">
                  <a:extLst>
                    <a:ext uri="{9D8B030D-6E8A-4147-A177-3AD203B41FA5}">
                      <a16:colId xmlns:a16="http://schemas.microsoft.com/office/drawing/2014/main" val="1263633328"/>
                    </a:ext>
                  </a:extLst>
                </a:gridCol>
                <a:gridCol w="865619">
                  <a:extLst>
                    <a:ext uri="{9D8B030D-6E8A-4147-A177-3AD203B41FA5}">
                      <a16:colId xmlns:a16="http://schemas.microsoft.com/office/drawing/2014/main" val="2691054652"/>
                    </a:ext>
                  </a:extLst>
                </a:gridCol>
                <a:gridCol w="865619">
                  <a:extLst>
                    <a:ext uri="{9D8B030D-6E8A-4147-A177-3AD203B41FA5}">
                      <a16:colId xmlns:a16="http://schemas.microsoft.com/office/drawing/2014/main" val="2764591720"/>
                    </a:ext>
                  </a:extLst>
                </a:gridCol>
                <a:gridCol w="1152611">
                  <a:extLst>
                    <a:ext uri="{9D8B030D-6E8A-4147-A177-3AD203B41FA5}">
                      <a16:colId xmlns:a16="http://schemas.microsoft.com/office/drawing/2014/main" val="3071646231"/>
                    </a:ext>
                  </a:extLst>
                </a:gridCol>
              </a:tblGrid>
              <a:tr h="830012">
                <a:tc>
                  <a:txBody>
                    <a:bodyPr/>
                    <a:lstStyle/>
                    <a:p>
                      <a:pPr>
                        <a:lnSpc>
                          <a:spcPct val="107000"/>
                        </a:lnSpc>
                      </a:pPr>
                      <a:endParaRPr lang="en-US" sz="1600" dirty="0">
                        <a:solidFill>
                          <a:schemeClr val="tx1"/>
                        </a:solidFill>
                        <a:effectLst/>
                        <a:latin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dirty="0">
                          <a:solidFill>
                            <a:schemeClr val="tx1"/>
                          </a:solidFill>
                          <a:effectLst/>
                        </a:rPr>
                        <a:t>Flow rate </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solidFill>
                            <a:schemeClr val="tx1"/>
                          </a:solidFill>
                          <a:effectLst/>
                        </a:rPr>
                        <a:t>HRT</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solidFill>
                            <a:schemeClr val="tx1"/>
                          </a:solidFill>
                          <a:effectLst/>
                        </a:rPr>
                        <a:t>Al (%)</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solidFill>
                            <a:schemeClr val="tx1"/>
                          </a:solidFill>
                          <a:effectLst/>
                        </a:rPr>
                        <a:t>Fe (%)</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solidFill>
                            <a:schemeClr val="tx1"/>
                          </a:solidFill>
                          <a:effectLst/>
                        </a:rPr>
                        <a:t>Cu (%)</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solidFill>
                            <a:schemeClr val="tx1"/>
                          </a:solidFill>
                          <a:effectLst/>
                        </a:rPr>
                        <a:t>Mn (%)</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solidFill>
                            <a:schemeClr val="tx1"/>
                          </a:solidFill>
                          <a:effectLst/>
                        </a:rPr>
                        <a:t>Zn (%)</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solidFill>
                            <a:schemeClr val="tx1"/>
                          </a:solidFill>
                          <a:effectLst/>
                        </a:rPr>
                        <a:t>Sulfate (%)</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extLst>
                  <a:ext uri="{0D108BD9-81ED-4DB2-BD59-A6C34878D82A}">
                    <a16:rowId xmlns:a16="http://schemas.microsoft.com/office/drawing/2014/main" val="277082184"/>
                  </a:ext>
                </a:extLst>
              </a:tr>
              <a:tr h="403534">
                <a:tc>
                  <a:txBody>
                    <a:bodyPr/>
                    <a:lstStyle/>
                    <a:p>
                      <a:pPr marL="0" marR="0" algn="ctr">
                        <a:lnSpc>
                          <a:spcPct val="107000"/>
                        </a:lnSpc>
                        <a:spcBef>
                          <a:spcPts val="0"/>
                        </a:spcBef>
                        <a:spcAft>
                          <a:spcPts val="0"/>
                        </a:spcAft>
                      </a:pPr>
                      <a:r>
                        <a:rPr lang="en-US" sz="1600">
                          <a:solidFill>
                            <a:schemeClr val="tx1"/>
                          </a:solidFill>
                          <a:effectLst/>
                        </a:rPr>
                        <a:t>SRBR-1</a:t>
                      </a:r>
                      <a:r>
                        <a:rPr lang="en-US" sz="1600" baseline="30000">
                          <a:solidFill>
                            <a:schemeClr val="tx1"/>
                          </a:solidFill>
                          <a:effectLst/>
                        </a:rPr>
                        <a:t>1</a:t>
                      </a:r>
                      <a:endParaRPr lang="en-US" sz="160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600" kern="1200" dirty="0">
                          <a:solidFill>
                            <a:schemeClr val="tx1"/>
                          </a:solidFill>
                          <a:effectLst/>
                          <a:latin typeface="+mn-lt"/>
                          <a:ea typeface="+mn-ea"/>
                          <a:cs typeface="+mn-cs"/>
                        </a:rPr>
                        <a:t>2 L/d</a:t>
                      </a:r>
                    </a:p>
                  </a:txBody>
                  <a:tcPr marL="68580" marR="68580" marT="0" marB="0" anchor="ctr">
                    <a:solidFill>
                      <a:schemeClr val="accent5"/>
                    </a:solidFill>
                  </a:tcPr>
                </a:tc>
                <a:tc>
                  <a:txBody>
                    <a:bodyPr/>
                    <a:lstStyle/>
                    <a:p>
                      <a:pPr marL="0" marR="0" algn="ctr" defTabSz="914400" rtl="0" eaLnBrk="1" latinLnBrk="0" hangingPunct="1">
                        <a:lnSpc>
                          <a:spcPct val="107000"/>
                        </a:lnSpc>
                        <a:spcBef>
                          <a:spcPts val="0"/>
                        </a:spcBef>
                        <a:spcAft>
                          <a:spcPts val="0"/>
                        </a:spcAft>
                      </a:pPr>
                      <a:r>
                        <a:rPr lang="en-US" sz="1600" kern="1200" dirty="0">
                          <a:solidFill>
                            <a:schemeClr val="tx1"/>
                          </a:solidFill>
                          <a:effectLst/>
                          <a:latin typeface="+mn-lt"/>
                          <a:ea typeface="+mn-ea"/>
                          <a:cs typeface="+mn-cs"/>
                        </a:rPr>
                        <a:t>80 d</a:t>
                      </a:r>
                    </a:p>
                  </a:txBody>
                  <a:tcPr marL="68580" marR="68580" marT="0" marB="0" anchor="ctr">
                    <a:solidFill>
                      <a:schemeClr val="accent5"/>
                    </a:solidFill>
                  </a:tcPr>
                </a:tc>
                <a:tc>
                  <a:txBody>
                    <a:bodyPr/>
                    <a:lstStyle/>
                    <a:p>
                      <a:pPr marL="0" marR="0" algn="ctr" defTabSz="914400" rtl="0" eaLnBrk="1" latinLnBrk="0" hangingPunct="1">
                        <a:lnSpc>
                          <a:spcPct val="107000"/>
                        </a:lnSpc>
                        <a:spcBef>
                          <a:spcPts val="0"/>
                        </a:spcBef>
                        <a:spcAft>
                          <a:spcPts val="0"/>
                        </a:spcAft>
                      </a:pPr>
                      <a:r>
                        <a:rPr lang="en-US" sz="1600" kern="1200" dirty="0">
                          <a:solidFill>
                            <a:schemeClr val="tx1"/>
                          </a:solidFill>
                          <a:effectLst/>
                          <a:latin typeface="+mn-lt"/>
                          <a:ea typeface="+mn-ea"/>
                          <a:cs typeface="+mn-cs"/>
                        </a:rPr>
                        <a:t>99.3</a:t>
                      </a:r>
                    </a:p>
                  </a:txBody>
                  <a:tcPr marL="68580" marR="68580" marT="0" marB="0" anchor="ctr">
                    <a:solidFill>
                      <a:schemeClr val="accent5"/>
                    </a:solidFill>
                  </a:tcPr>
                </a:tc>
                <a:tc>
                  <a:txBody>
                    <a:bodyPr/>
                    <a:lstStyle/>
                    <a:p>
                      <a:pPr marL="0" marR="0" algn="ctr" defTabSz="914400" rtl="0" eaLnBrk="1" latinLnBrk="0" hangingPunct="1">
                        <a:lnSpc>
                          <a:spcPct val="107000"/>
                        </a:lnSpc>
                        <a:spcBef>
                          <a:spcPts val="0"/>
                        </a:spcBef>
                        <a:spcAft>
                          <a:spcPts val="0"/>
                        </a:spcAft>
                      </a:pPr>
                      <a:r>
                        <a:rPr lang="en-US" sz="1600" kern="1200" dirty="0">
                          <a:solidFill>
                            <a:schemeClr val="tx1"/>
                          </a:solidFill>
                          <a:effectLst/>
                          <a:latin typeface="+mn-lt"/>
                          <a:ea typeface="+mn-ea"/>
                          <a:cs typeface="+mn-cs"/>
                        </a:rPr>
                        <a:t>100</a:t>
                      </a:r>
                    </a:p>
                  </a:txBody>
                  <a:tcPr marL="68580" marR="68580" marT="0" marB="0" anchor="ctr">
                    <a:solidFill>
                      <a:schemeClr val="accent5"/>
                    </a:solidFill>
                  </a:tcPr>
                </a:tc>
                <a:tc>
                  <a:txBody>
                    <a:bodyPr/>
                    <a:lstStyle/>
                    <a:p>
                      <a:pPr marL="0" marR="0" algn="ctr" defTabSz="914400" rtl="0" eaLnBrk="1" latinLnBrk="0" hangingPunct="1">
                        <a:lnSpc>
                          <a:spcPct val="107000"/>
                        </a:lnSpc>
                        <a:spcBef>
                          <a:spcPts val="0"/>
                        </a:spcBef>
                        <a:spcAft>
                          <a:spcPts val="0"/>
                        </a:spcAft>
                      </a:pPr>
                      <a:r>
                        <a:rPr lang="en-US" sz="1600" kern="1200" dirty="0">
                          <a:solidFill>
                            <a:schemeClr val="tx1"/>
                          </a:solidFill>
                          <a:effectLst/>
                          <a:latin typeface="+mn-lt"/>
                          <a:ea typeface="+mn-ea"/>
                          <a:cs typeface="+mn-cs"/>
                        </a:rPr>
                        <a:t>100</a:t>
                      </a:r>
                    </a:p>
                  </a:txBody>
                  <a:tcPr marL="68580" marR="68580" marT="0" marB="0" anchor="ctr">
                    <a:solidFill>
                      <a:schemeClr val="accent5"/>
                    </a:solidFill>
                  </a:tcPr>
                </a:tc>
                <a:tc>
                  <a:txBody>
                    <a:bodyPr/>
                    <a:lstStyle/>
                    <a:p>
                      <a:pPr marL="0" marR="0" algn="ctr" defTabSz="914400" rtl="0" eaLnBrk="1" latinLnBrk="0" hangingPunct="1">
                        <a:lnSpc>
                          <a:spcPct val="107000"/>
                        </a:lnSpc>
                        <a:spcBef>
                          <a:spcPts val="0"/>
                        </a:spcBef>
                        <a:spcAft>
                          <a:spcPts val="0"/>
                        </a:spcAft>
                      </a:pPr>
                      <a:r>
                        <a:rPr lang="en-US" sz="1600" kern="1200" dirty="0">
                          <a:solidFill>
                            <a:schemeClr val="tx1"/>
                          </a:solidFill>
                          <a:effectLst/>
                          <a:latin typeface="+mn-lt"/>
                          <a:ea typeface="+mn-ea"/>
                          <a:cs typeface="+mn-cs"/>
                        </a:rPr>
                        <a:t>68</a:t>
                      </a:r>
                    </a:p>
                  </a:txBody>
                  <a:tcPr marL="68580" marR="68580" marT="0" marB="0" anchor="ctr">
                    <a:solidFill>
                      <a:schemeClr val="accent5"/>
                    </a:solidFill>
                  </a:tcPr>
                </a:tc>
                <a:tc>
                  <a:txBody>
                    <a:bodyPr/>
                    <a:lstStyle/>
                    <a:p>
                      <a:pPr marL="0" marR="0" algn="ctr" defTabSz="914400" rtl="0" eaLnBrk="1" latinLnBrk="0" hangingPunct="1">
                        <a:lnSpc>
                          <a:spcPct val="107000"/>
                        </a:lnSpc>
                        <a:spcBef>
                          <a:spcPts val="0"/>
                        </a:spcBef>
                        <a:spcAft>
                          <a:spcPts val="0"/>
                        </a:spcAft>
                      </a:pPr>
                      <a:r>
                        <a:rPr lang="en-US" sz="1600" kern="1200" dirty="0">
                          <a:solidFill>
                            <a:schemeClr val="tx1"/>
                          </a:solidFill>
                          <a:effectLst/>
                          <a:latin typeface="+mn-lt"/>
                          <a:ea typeface="+mn-ea"/>
                          <a:cs typeface="+mn-cs"/>
                        </a:rPr>
                        <a:t>100</a:t>
                      </a:r>
                    </a:p>
                  </a:txBody>
                  <a:tcPr marL="68580" marR="68580" marT="0" marB="0" anchor="ctr">
                    <a:solidFill>
                      <a:schemeClr val="accent5"/>
                    </a:solidFill>
                  </a:tcPr>
                </a:tc>
                <a:tc>
                  <a:txBody>
                    <a:bodyPr/>
                    <a:lstStyle/>
                    <a:p>
                      <a:pPr marL="0" marR="0" algn="ctr" defTabSz="914400" rtl="0" eaLnBrk="1" latinLnBrk="0" hangingPunct="1">
                        <a:lnSpc>
                          <a:spcPct val="107000"/>
                        </a:lnSpc>
                        <a:spcBef>
                          <a:spcPts val="0"/>
                        </a:spcBef>
                        <a:spcAft>
                          <a:spcPts val="0"/>
                        </a:spcAft>
                      </a:pPr>
                      <a:r>
                        <a:rPr lang="en-US" sz="1600" kern="1200" dirty="0">
                          <a:solidFill>
                            <a:schemeClr val="tx1"/>
                          </a:solidFill>
                          <a:effectLst/>
                          <a:latin typeface="+mn-lt"/>
                          <a:ea typeface="+mn-ea"/>
                          <a:cs typeface="+mn-cs"/>
                        </a:rPr>
                        <a:t>72</a:t>
                      </a:r>
                    </a:p>
                  </a:txBody>
                  <a:tcPr marL="68580" marR="68580" marT="0" marB="0" anchor="ctr">
                    <a:solidFill>
                      <a:schemeClr val="accent5"/>
                    </a:solidFill>
                  </a:tcPr>
                </a:tc>
                <a:extLst>
                  <a:ext uri="{0D108BD9-81ED-4DB2-BD59-A6C34878D82A}">
                    <a16:rowId xmlns:a16="http://schemas.microsoft.com/office/drawing/2014/main" val="2157451686"/>
                  </a:ext>
                </a:extLst>
              </a:tr>
              <a:tr h="403534">
                <a:tc>
                  <a:txBody>
                    <a:bodyPr/>
                    <a:lstStyle/>
                    <a:p>
                      <a:pPr marL="0" marR="0" algn="ctr">
                        <a:lnSpc>
                          <a:spcPct val="107000"/>
                        </a:lnSpc>
                        <a:spcBef>
                          <a:spcPts val="0"/>
                        </a:spcBef>
                        <a:spcAft>
                          <a:spcPts val="0"/>
                        </a:spcAft>
                      </a:pPr>
                      <a:r>
                        <a:rPr lang="en-US" sz="1600">
                          <a:solidFill>
                            <a:schemeClr val="tx1"/>
                          </a:solidFill>
                          <a:effectLst/>
                        </a:rPr>
                        <a:t>SRBR-2</a:t>
                      </a:r>
                      <a:r>
                        <a:rPr lang="en-US" sz="1600" baseline="30000">
                          <a:solidFill>
                            <a:schemeClr val="tx1"/>
                          </a:solidFill>
                          <a:effectLst/>
                        </a:rPr>
                        <a:t>1</a:t>
                      </a:r>
                      <a:endParaRPr lang="en-US" sz="160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solidFill>
                            <a:schemeClr val="tx1"/>
                          </a:solidFill>
                          <a:effectLst/>
                        </a:rPr>
                        <a:t>2 L/d</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solidFill>
                  </a:tcPr>
                </a:tc>
                <a:tc>
                  <a:txBody>
                    <a:bodyPr/>
                    <a:lstStyle/>
                    <a:p>
                      <a:pPr marL="0" marR="0" algn="ctr">
                        <a:lnSpc>
                          <a:spcPct val="107000"/>
                        </a:lnSpc>
                        <a:spcBef>
                          <a:spcPts val="0"/>
                        </a:spcBef>
                        <a:spcAft>
                          <a:spcPts val="0"/>
                        </a:spcAft>
                      </a:pPr>
                      <a:r>
                        <a:rPr lang="en-US" sz="1600" dirty="0">
                          <a:solidFill>
                            <a:schemeClr val="tx1"/>
                          </a:solidFill>
                          <a:effectLst/>
                        </a:rPr>
                        <a:t>80 d</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solidFill>
                  </a:tcPr>
                </a:tc>
                <a:tc>
                  <a:txBody>
                    <a:bodyPr/>
                    <a:lstStyle/>
                    <a:p>
                      <a:pPr marL="0" marR="0" algn="ctr">
                        <a:lnSpc>
                          <a:spcPct val="107000"/>
                        </a:lnSpc>
                        <a:spcBef>
                          <a:spcPts val="0"/>
                        </a:spcBef>
                        <a:spcAft>
                          <a:spcPts val="0"/>
                        </a:spcAft>
                      </a:pPr>
                      <a:r>
                        <a:rPr lang="en-US" sz="1600" dirty="0">
                          <a:solidFill>
                            <a:schemeClr val="tx1"/>
                          </a:solidFill>
                          <a:effectLst/>
                        </a:rPr>
                        <a:t>98.8</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solidFill>
                  </a:tcPr>
                </a:tc>
                <a:tc>
                  <a:txBody>
                    <a:bodyPr/>
                    <a:lstStyle/>
                    <a:p>
                      <a:pPr marL="0" marR="0" algn="ctr">
                        <a:lnSpc>
                          <a:spcPct val="107000"/>
                        </a:lnSpc>
                        <a:spcBef>
                          <a:spcPts val="0"/>
                        </a:spcBef>
                        <a:spcAft>
                          <a:spcPts val="0"/>
                        </a:spcAft>
                      </a:pPr>
                      <a:r>
                        <a:rPr lang="en-US" sz="1600" dirty="0">
                          <a:solidFill>
                            <a:schemeClr val="tx1"/>
                          </a:solidFill>
                          <a:effectLst/>
                        </a:rPr>
                        <a:t>96</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solidFill>
                  </a:tcPr>
                </a:tc>
                <a:tc>
                  <a:txBody>
                    <a:bodyPr/>
                    <a:lstStyle/>
                    <a:p>
                      <a:pPr marL="0" marR="0" algn="ctr">
                        <a:lnSpc>
                          <a:spcPct val="107000"/>
                        </a:lnSpc>
                        <a:spcBef>
                          <a:spcPts val="0"/>
                        </a:spcBef>
                        <a:spcAft>
                          <a:spcPts val="0"/>
                        </a:spcAft>
                      </a:pPr>
                      <a:r>
                        <a:rPr lang="en-US" sz="1600" dirty="0">
                          <a:solidFill>
                            <a:schemeClr val="tx1"/>
                          </a:solidFill>
                          <a:effectLst/>
                        </a:rPr>
                        <a:t>100</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solidFill>
                  </a:tcPr>
                </a:tc>
                <a:tc>
                  <a:txBody>
                    <a:bodyPr/>
                    <a:lstStyle/>
                    <a:p>
                      <a:pPr marL="0" marR="0" algn="ctr">
                        <a:lnSpc>
                          <a:spcPct val="107000"/>
                        </a:lnSpc>
                        <a:spcBef>
                          <a:spcPts val="0"/>
                        </a:spcBef>
                        <a:spcAft>
                          <a:spcPts val="0"/>
                        </a:spcAft>
                      </a:pPr>
                      <a:r>
                        <a:rPr lang="en-US" sz="1600" dirty="0">
                          <a:solidFill>
                            <a:schemeClr val="tx1"/>
                          </a:solidFill>
                          <a:effectLst/>
                        </a:rPr>
                        <a:t>19</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solidFill>
                  </a:tcPr>
                </a:tc>
                <a:tc>
                  <a:txBody>
                    <a:bodyPr/>
                    <a:lstStyle/>
                    <a:p>
                      <a:pPr marL="0" marR="0" algn="ctr">
                        <a:lnSpc>
                          <a:spcPct val="107000"/>
                        </a:lnSpc>
                        <a:spcBef>
                          <a:spcPts val="0"/>
                        </a:spcBef>
                        <a:spcAft>
                          <a:spcPts val="0"/>
                        </a:spcAft>
                      </a:pPr>
                      <a:r>
                        <a:rPr lang="en-US" sz="1600" dirty="0">
                          <a:solidFill>
                            <a:schemeClr val="tx1"/>
                          </a:solidFill>
                          <a:effectLst/>
                        </a:rPr>
                        <a:t>100</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solidFill>
                  </a:tcPr>
                </a:tc>
                <a:tc>
                  <a:txBody>
                    <a:bodyPr/>
                    <a:lstStyle/>
                    <a:p>
                      <a:pPr marL="0" marR="0" algn="ctr">
                        <a:lnSpc>
                          <a:spcPct val="107000"/>
                        </a:lnSpc>
                        <a:spcBef>
                          <a:spcPts val="0"/>
                        </a:spcBef>
                        <a:spcAft>
                          <a:spcPts val="0"/>
                        </a:spcAft>
                      </a:pPr>
                      <a:r>
                        <a:rPr lang="en-US" sz="1600" dirty="0">
                          <a:solidFill>
                            <a:schemeClr val="tx1"/>
                          </a:solidFill>
                          <a:effectLst/>
                        </a:rPr>
                        <a:t>68</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solidFill>
                  </a:tcPr>
                </a:tc>
                <a:extLst>
                  <a:ext uri="{0D108BD9-81ED-4DB2-BD59-A6C34878D82A}">
                    <a16:rowId xmlns:a16="http://schemas.microsoft.com/office/drawing/2014/main" val="1298292913"/>
                  </a:ext>
                </a:extLst>
              </a:tr>
              <a:tr h="403534">
                <a:tc>
                  <a:txBody>
                    <a:bodyPr/>
                    <a:lstStyle/>
                    <a:p>
                      <a:pPr marL="0" marR="0" algn="ctr">
                        <a:lnSpc>
                          <a:spcPct val="107000"/>
                        </a:lnSpc>
                        <a:spcBef>
                          <a:spcPts val="0"/>
                        </a:spcBef>
                        <a:spcAft>
                          <a:spcPts val="0"/>
                        </a:spcAft>
                      </a:pPr>
                      <a:r>
                        <a:rPr lang="en-US" sz="1600">
                          <a:solidFill>
                            <a:schemeClr val="tx1"/>
                          </a:solidFill>
                          <a:effectLst/>
                        </a:rPr>
                        <a:t>SRBR-3</a:t>
                      </a:r>
                      <a:r>
                        <a:rPr lang="en-US" sz="1600" baseline="30000">
                          <a:solidFill>
                            <a:schemeClr val="tx1"/>
                          </a:solidFill>
                          <a:effectLst/>
                        </a:rPr>
                        <a:t>2</a:t>
                      </a:r>
                      <a:endParaRPr lang="en-US" sz="160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solidFill>
                            <a:schemeClr val="tx1"/>
                          </a:solidFill>
                          <a:effectLst/>
                        </a:rPr>
                        <a:t>9 L/d</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lumMod val="90000"/>
                      </a:schemeClr>
                    </a:solidFill>
                  </a:tcPr>
                </a:tc>
                <a:tc>
                  <a:txBody>
                    <a:bodyPr/>
                    <a:lstStyle/>
                    <a:p>
                      <a:pPr marL="0" marR="0" algn="ctr">
                        <a:lnSpc>
                          <a:spcPct val="107000"/>
                        </a:lnSpc>
                        <a:spcBef>
                          <a:spcPts val="0"/>
                        </a:spcBef>
                        <a:spcAft>
                          <a:spcPts val="0"/>
                        </a:spcAft>
                      </a:pPr>
                      <a:r>
                        <a:rPr lang="en-US" sz="1600" dirty="0">
                          <a:solidFill>
                            <a:schemeClr val="tx1"/>
                          </a:solidFill>
                          <a:effectLst/>
                        </a:rPr>
                        <a:t>16 d</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lumMod val="90000"/>
                      </a:schemeClr>
                    </a:solidFill>
                  </a:tcPr>
                </a:tc>
                <a:tc>
                  <a:txBody>
                    <a:bodyPr/>
                    <a:lstStyle/>
                    <a:p>
                      <a:pPr marL="0" marR="0" algn="ctr">
                        <a:lnSpc>
                          <a:spcPct val="107000"/>
                        </a:lnSpc>
                        <a:spcBef>
                          <a:spcPts val="0"/>
                        </a:spcBef>
                        <a:spcAft>
                          <a:spcPts val="0"/>
                        </a:spcAft>
                      </a:pPr>
                      <a:r>
                        <a:rPr lang="en-US" sz="1600" dirty="0">
                          <a:solidFill>
                            <a:schemeClr val="tx1"/>
                          </a:solidFill>
                          <a:effectLst/>
                        </a:rPr>
                        <a:t>80.0</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lumMod val="90000"/>
                      </a:schemeClr>
                    </a:solidFill>
                  </a:tcPr>
                </a:tc>
                <a:tc>
                  <a:txBody>
                    <a:bodyPr/>
                    <a:lstStyle/>
                    <a:p>
                      <a:pPr marL="0" marR="0" algn="ctr">
                        <a:lnSpc>
                          <a:spcPct val="107000"/>
                        </a:lnSpc>
                        <a:spcBef>
                          <a:spcPts val="0"/>
                        </a:spcBef>
                        <a:spcAft>
                          <a:spcPts val="0"/>
                        </a:spcAft>
                      </a:pPr>
                      <a:r>
                        <a:rPr lang="en-US" sz="1600" dirty="0">
                          <a:solidFill>
                            <a:schemeClr val="tx1"/>
                          </a:solidFill>
                          <a:effectLst/>
                        </a:rPr>
                        <a:t>–</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lumMod val="90000"/>
                      </a:schemeClr>
                    </a:solidFill>
                  </a:tcPr>
                </a:tc>
                <a:tc>
                  <a:txBody>
                    <a:bodyPr/>
                    <a:lstStyle/>
                    <a:p>
                      <a:pPr marL="0" marR="0" algn="ctr">
                        <a:lnSpc>
                          <a:spcPct val="107000"/>
                        </a:lnSpc>
                        <a:spcBef>
                          <a:spcPts val="0"/>
                        </a:spcBef>
                        <a:spcAft>
                          <a:spcPts val="0"/>
                        </a:spcAft>
                      </a:pPr>
                      <a:r>
                        <a:rPr lang="en-US" sz="1600" dirty="0">
                          <a:solidFill>
                            <a:schemeClr val="tx1"/>
                          </a:solidFill>
                          <a:effectLst/>
                        </a:rPr>
                        <a:t>100</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lumMod val="90000"/>
                      </a:schemeClr>
                    </a:solidFill>
                  </a:tcPr>
                </a:tc>
                <a:tc>
                  <a:txBody>
                    <a:bodyPr/>
                    <a:lstStyle/>
                    <a:p>
                      <a:pPr marL="0" marR="0" algn="ctr">
                        <a:lnSpc>
                          <a:spcPct val="107000"/>
                        </a:lnSpc>
                        <a:spcBef>
                          <a:spcPts val="0"/>
                        </a:spcBef>
                        <a:spcAft>
                          <a:spcPts val="0"/>
                        </a:spcAft>
                      </a:pPr>
                      <a:r>
                        <a:rPr lang="en-US" sz="1600" dirty="0">
                          <a:solidFill>
                            <a:schemeClr val="tx1"/>
                          </a:solidFill>
                          <a:effectLst/>
                        </a:rPr>
                        <a:t>26</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lumMod val="90000"/>
                      </a:schemeClr>
                    </a:solidFill>
                  </a:tcPr>
                </a:tc>
                <a:tc>
                  <a:txBody>
                    <a:bodyPr/>
                    <a:lstStyle/>
                    <a:p>
                      <a:pPr marL="0" marR="0" algn="ctr">
                        <a:lnSpc>
                          <a:spcPct val="107000"/>
                        </a:lnSpc>
                        <a:spcBef>
                          <a:spcPts val="0"/>
                        </a:spcBef>
                        <a:spcAft>
                          <a:spcPts val="0"/>
                        </a:spcAft>
                      </a:pPr>
                      <a:r>
                        <a:rPr lang="en-US" sz="1600" dirty="0">
                          <a:solidFill>
                            <a:schemeClr val="tx1"/>
                          </a:solidFill>
                          <a:effectLst/>
                        </a:rPr>
                        <a:t>100</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lumMod val="90000"/>
                      </a:schemeClr>
                    </a:solidFill>
                  </a:tcPr>
                </a:tc>
                <a:tc>
                  <a:txBody>
                    <a:bodyPr/>
                    <a:lstStyle/>
                    <a:p>
                      <a:pPr marL="0" marR="0" algn="ctr">
                        <a:lnSpc>
                          <a:spcPct val="107000"/>
                        </a:lnSpc>
                        <a:spcBef>
                          <a:spcPts val="0"/>
                        </a:spcBef>
                        <a:spcAft>
                          <a:spcPts val="0"/>
                        </a:spcAft>
                      </a:pPr>
                      <a:r>
                        <a:rPr lang="en-US" sz="1600" dirty="0">
                          <a:solidFill>
                            <a:schemeClr val="tx1"/>
                          </a:solidFill>
                          <a:effectLst/>
                        </a:rPr>
                        <a:t>18</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lumMod val="90000"/>
                      </a:schemeClr>
                    </a:solidFill>
                  </a:tcPr>
                </a:tc>
                <a:extLst>
                  <a:ext uri="{0D108BD9-81ED-4DB2-BD59-A6C34878D82A}">
                    <a16:rowId xmlns:a16="http://schemas.microsoft.com/office/drawing/2014/main" val="3464489230"/>
                  </a:ext>
                </a:extLst>
              </a:tr>
              <a:tr h="403534">
                <a:tc>
                  <a:txBody>
                    <a:bodyPr/>
                    <a:lstStyle/>
                    <a:p>
                      <a:pPr marL="0" marR="0" algn="ctr">
                        <a:lnSpc>
                          <a:spcPct val="107000"/>
                        </a:lnSpc>
                        <a:spcBef>
                          <a:spcPts val="0"/>
                        </a:spcBef>
                        <a:spcAft>
                          <a:spcPts val="0"/>
                        </a:spcAft>
                      </a:pPr>
                      <a:r>
                        <a:rPr lang="en-US" sz="1600">
                          <a:solidFill>
                            <a:schemeClr val="tx1"/>
                          </a:solidFill>
                          <a:effectLst/>
                        </a:rPr>
                        <a:t>SRBR-4</a:t>
                      </a:r>
                      <a:r>
                        <a:rPr lang="en-US" sz="1600" baseline="30000">
                          <a:solidFill>
                            <a:schemeClr val="tx1"/>
                          </a:solidFill>
                          <a:effectLst/>
                        </a:rPr>
                        <a:t>2</a:t>
                      </a:r>
                      <a:endParaRPr lang="en-US" sz="160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solidFill>
                            <a:schemeClr val="tx1"/>
                          </a:solidFill>
                          <a:effectLst/>
                        </a:rPr>
                        <a:t>9 L/d</a:t>
                      </a:r>
                      <a:endParaRPr lang="en-US" sz="160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lumMod val="90000"/>
                      </a:schemeClr>
                    </a:solidFill>
                  </a:tcPr>
                </a:tc>
                <a:tc>
                  <a:txBody>
                    <a:bodyPr/>
                    <a:lstStyle/>
                    <a:p>
                      <a:pPr marL="0" marR="0" algn="ctr">
                        <a:lnSpc>
                          <a:spcPct val="107000"/>
                        </a:lnSpc>
                        <a:spcBef>
                          <a:spcPts val="0"/>
                        </a:spcBef>
                        <a:spcAft>
                          <a:spcPts val="0"/>
                        </a:spcAft>
                      </a:pPr>
                      <a:r>
                        <a:rPr lang="en-US" sz="1600">
                          <a:solidFill>
                            <a:schemeClr val="tx1"/>
                          </a:solidFill>
                          <a:effectLst/>
                        </a:rPr>
                        <a:t>17 d</a:t>
                      </a:r>
                      <a:endParaRPr lang="en-US" sz="160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lumMod val="90000"/>
                      </a:schemeClr>
                    </a:solidFill>
                  </a:tcPr>
                </a:tc>
                <a:tc>
                  <a:txBody>
                    <a:bodyPr/>
                    <a:lstStyle/>
                    <a:p>
                      <a:pPr marL="0" marR="0" algn="ctr">
                        <a:lnSpc>
                          <a:spcPct val="107000"/>
                        </a:lnSpc>
                        <a:spcBef>
                          <a:spcPts val="0"/>
                        </a:spcBef>
                        <a:spcAft>
                          <a:spcPts val="0"/>
                        </a:spcAft>
                      </a:pPr>
                      <a:r>
                        <a:rPr lang="en-US" sz="1600" dirty="0">
                          <a:solidFill>
                            <a:schemeClr val="tx1"/>
                          </a:solidFill>
                          <a:effectLst/>
                        </a:rPr>
                        <a:t>79.3</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lumMod val="90000"/>
                      </a:schemeClr>
                    </a:solidFill>
                  </a:tcPr>
                </a:tc>
                <a:tc>
                  <a:txBody>
                    <a:bodyPr/>
                    <a:lstStyle/>
                    <a:p>
                      <a:pPr marL="0" marR="0" algn="ctr">
                        <a:lnSpc>
                          <a:spcPct val="107000"/>
                        </a:lnSpc>
                        <a:spcBef>
                          <a:spcPts val="0"/>
                        </a:spcBef>
                        <a:spcAft>
                          <a:spcPts val="0"/>
                        </a:spcAft>
                      </a:pPr>
                      <a:r>
                        <a:rPr lang="en-US" sz="1600" dirty="0">
                          <a:solidFill>
                            <a:schemeClr val="tx1"/>
                          </a:solidFill>
                          <a:effectLst/>
                        </a:rPr>
                        <a:t>–</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lumMod val="90000"/>
                      </a:schemeClr>
                    </a:solidFill>
                  </a:tcPr>
                </a:tc>
                <a:tc>
                  <a:txBody>
                    <a:bodyPr/>
                    <a:lstStyle/>
                    <a:p>
                      <a:pPr marL="0" marR="0" algn="ctr">
                        <a:lnSpc>
                          <a:spcPct val="107000"/>
                        </a:lnSpc>
                        <a:spcBef>
                          <a:spcPts val="0"/>
                        </a:spcBef>
                        <a:spcAft>
                          <a:spcPts val="0"/>
                        </a:spcAft>
                      </a:pPr>
                      <a:r>
                        <a:rPr lang="en-US" sz="1600" dirty="0">
                          <a:solidFill>
                            <a:schemeClr val="tx1"/>
                          </a:solidFill>
                          <a:effectLst/>
                        </a:rPr>
                        <a:t>100</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lumMod val="90000"/>
                      </a:schemeClr>
                    </a:solidFill>
                  </a:tcPr>
                </a:tc>
                <a:tc>
                  <a:txBody>
                    <a:bodyPr/>
                    <a:lstStyle/>
                    <a:p>
                      <a:pPr marL="0" marR="0" algn="ctr">
                        <a:lnSpc>
                          <a:spcPct val="107000"/>
                        </a:lnSpc>
                        <a:spcBef>
                          <a:spcPts val="0"/>
                        </a:spcBef>
                        <a:spcAft>
                          <a:spcPts val="0"/>
                        </a:spcAft>
                      </a:pPr>
                      <a:r>
                        <a:rPr lang="en-US" sz="1600" dirty="0">
                          <a:solidFill>
                            <a:schemeClr val="tx1"/>
                          </a:solidFill>
                          <a:effectLst/>
                        </a:rPr>
                        <a:t>34</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lumMod val="90000"/>
                      </a:schemeClr>
                    </a:solidFill>
                  </a:tcPr>
                </a:tc>
                <a:tc>
                  <a:txBody>
                    <a:bodyPr/>
                    <a:lstStyle/>
                    <a:p>
                      <a:pPr marL="0" marR="0" algn="ctr">
                        <a:lnSpc>
                          <a:spcPct val="107000"/>
                        </a:lnSpc>
                        <a:spcBef>
                          <a:spcPts val="0"/>
                        </a:spcBef>
                        <a:spcAft>
                          <a:spcPts val="0"/>
                        </a:spcAft>
                      </a:pPr>
                      <a:r>
                        <a:rPr lang="en-US" sz="1600" dirty="0">
                          <a:solidFill>
                            <a:schemeClr val="tx1"/>
                          </a:solidFill>
                          <a:effectLst/>
                        </a:rPr>
                        <a:t>100</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lumMod val="90000"/>
                      </a:schemeClr>
                    </a:solidFill>
                  </a:tcPr>
                </a:tc>
                <a:tc>
                  <a:txBody>
                    <a:bodyPr/>
                    <a:lstStyle/>
                    <a:p>
                      <a:pPr marL="0" marR="0" algn="ctr">
                        <a:lnSpc>
                          <a:spcPct val="107000"/>
                        </a:lnSpc>
                        <a:spcBef>
                          <a:spcPts val="0"/>
                        </a:spcBef>
                        <a:spcAft>
                          <a:spcPts val="0"/>
                        </a:spcAft>
                      </a:pPr>
                      <a:r>
                        <a:rPr lang="en-US" sz="1600" dirty="0">
                          <a:solidFill>
                            <a:schemeClr val="tx1"/>
                          </a:solidFill>
                          <a:effectLst/>
                        </a:rPr>
                        <a:t>30</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lumMod val="90000"/>
                      </a:schemeClr>
                    </a:solidFill>
                  </a:tcPr>
                </a:tc>
                <a:extLst>
                  <a:ext uri="{0D108BD9-81ED-4DB2-BD59-A6C34878D82A}">
                    <a16:rowId xmlns:a16="http://schemas.microsoft.com/office/drawing/2014/main" val="4278886108"/>
                  </a:ext>
                </a:extLst>
              </a:tr>
              <a:tr h="403534">
                <a:tc>
                  <a:txBody>
                    <a:bodyPr/>
                    <a:lstStyle/>
                    <a:p>
                      <a:pPr marL="0" marR="0" algn="ctr">
                        <a:lnSpc>
                          <a:spcPct val="107000"/>
                        </a:lnSpc>
                        <a:spcBef>
                          <a:spcPts val="0"/>
                        </a:spcBef>
                        <a:spcAft>
                          <a:spcPts val="0"/>
                        </a:spcAft>
                      </a:pPr>
                      <a:r>
                        <a:rPr lang="en-US" sz="1600">
                          <a:solidFill>
                            <a:schemeClr val="tx1"/>
                          </a:solidFill>
                          <a:effectLst/>
                        </a:rPr>
                        <a:t>SRBR-5</a:t>
                      </a:r>
                      <a:r>
                        <a:rPr lang="en-US" sz="1600" baseline="30000">
                          <a:solidFill>
                            <a:schemeClr val="tx1"/>
                          </a:solidFill>
                          <a:effectLst/>
                        </a:rPr>
                        <a:t>3</a:t>
                      </a:r>
                      <a:endParaRPr lang="en-US" sz="160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solidFill>
                            <a:schemeClr val="tx1"/>
                          </a:solidFill>
                          <a:effectLst/>
                        </a:rPr>
                        <a:t>6 L/d</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solidFill>
                  </a:tcPr>
                </a:tc>
                <a:tc>
                  <a:txBody>
                    <a:bodyPr/>
                    <a:lstStyle/>
                    <a:p>
                      <a:pPr marL="0" marR="0" algn="ctr">
                        <a:lnSpc>
                          <a:spcPct val="107000"/>
                        </a:lnSpc>
                        <a:spcBef>
                          <a:spcPts val="0"/>
                        </a:spcBef>
                        <a:spcAft>
                          <a:spcPts val="0"/>
                        </a:spcAft>
                      </a:pPr>
                      <a:r>
                        <a:rPr lang="en-US" sz="1600" dirty="0">
                          <a:solidFill>
                            <a:schemeClr val="tx1"/>
                          </a:solidFill>
                          <a:effectLst/>
                        </a:rPr>
                        <a:t>24 d</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solidFill>
                  </a:tcPr>
                </a:tc>
                <a:tc>
                  <a:txBody>
                    <a:bodyPr/>
                    <a:lstStyle/>
                    <a:p>
                      <a:pPr marL="0" marR="0" algn="ctr">
                        <a:lnSpc>
                          <a:spcPct val="107000"/>
                        </a:lnSpc>
                        <a:spcBef>
                          <a:spcPts val="0"/>
                        </a:spcBef>
                        <a:spcAft>
                          <a:spcPts val="0"/>
                        </a:spcAft>
                      </a:pPr>
                      <a:r>
                        <a:rPr lang="en-US" sz="1600" dirty="0">
                          <a:solidFill>
                            <a:schemeClr val="tx1"/>
                          </a:solidFill>
                          <a:effectLst/>
                        </a:rPr>
                        <a:t>73.2</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solidFill>
                  </a:tcPr>
                </a:tc>
                <a:tc>
                  <a:txBody>
                    <a:bodyPr/>
                    <a:lstStyle/>
                    <a:p>
                      <a:pPr marL="0" marR="0" algn="ctr">
                        <a:lnSpc>
                          <a:spcPct val="107000"/>
                        </a:lnSpc>
                        <a:spcBef>
                          <a:spcPts val="0"/>
                        </a:spcBef>
                        <a:spcAft>
                          <a:spcPts val="0"/>
                        </a:spcAft>
                      </a:pPr>
                      <a:r>
                        <a:rPr lang="en-US" sz="1600" dirty="0">
                          <a:solidFill>
                            <a:schemeClr val="tx1"/>
                          </a:solidFill>
                          <a:effectLst/>
                        </a:rPr>
                        <a:t>–</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solidFill>
                  </a:tcPr>
                </a:tc>
                <a:tc>
                  <a:txBody>
                    <a:bodyPr/>
                    <a:lstStyle/>
                    <a:p>
                      <a:pPr marL="0" marR="0" algn="ctr">
                        <a:lnSpc>
                          <a:spcPct val="107000"/>
                        </a:lnSpc>
                        <a:spcBef>
                          <a:spcPts val="0"/>
                        </a:spcBef>
                        <a:spcAft>
                          <a:spcPts val="0"/>
                        </a:spcAft>
                      </a:pPr>
                      <a:r>
                        <a:rPr lang="en-US" sz="1600" dirty="0">
                          <a:solidFill>
                            <a:schemeClr val="tx1"/>
                          </a:solidFill>
                          <a:effectLst/>
                        </a:rPr>
                        <a:t>100</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solidFill>
                  </a:tcPr>
                </a:tc>
                <a:tc>
                  <a:txBody>
                    <a:bodyPr/>
                    <a:lstStyle/>
                    <a:p>
                      <a:pPr marL="0" marR="0" algn="ctr">
                        <a:lnSpc>
                          <a:spcPct val="107000"/>
                        </a:lnSpc>
                        <a:spcBef>
                          <a:spcPts val="0"/>
                        </a:spcBef>
                        <a:spcAft>
                          <a:spcPts val="0"/>
                        </a:spcAft>
                      </a:pPr>
                      <a:r>
                        <a:rPr lang="en-US" sz="1600" dirty="0">
                          <a:solidFill>
                            <a:schemeClr val="tx1"/>
                          </a:solidFill>
                          <a:effectLst/>
                        </a:rPr>
                        <a:t>10</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solidFill>
                  </a:tcPr>
                </a:tc>
                <a:tc>
                  <a:txBody>
                    <a:bodyPr/>
                    <a:lstStyle/>
                    <a:p>
                      <a:pPr marL="0" marR="0" algn="ctr">
                        <a:lnSpc>
                          <a:spcPct val="107000"/>
                        </a:lnSpc>
                        <a:spcBef>
                          <a:spcPts val="0"/>
                        </a:spcBef>
                        <a:spcAft>
                          <a:spcPts val="0"/>
                        </a:spcAft>
                      </a:pPr>
                      <a:r>
                        <a:rPr lang="en-US" sz="1600" dirty="0">
                          <a:solidFill>
                            <a:schemeClr val="tx1"/>
                          </a:solidFill>
                          <a:effectLst/>
                        </a:rPr>
                        <a:t>99</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solidFill>
                  </a:tcPr>
                </a:tc>
                <a:tc>
                  <a:txBody>
                    <a:bodyPr/>
                    <a:lstStyle/>
                    <a:p>
                      <a:pPr marL="0" marR="0" algn="ctr">
                        <a:lnSpc>
                          <a:spcPct val="107000"/>
                        </a:lnSpc>
                        <a:spcBef>
                          <a:spcPts val="0"/>
                        </a:spcBef>
                        <a:spcAft>
                          <a:spcPts val="0"/>
                        </a:spcAft>
                      </a:pPr>
                      <a:r>
                        <a:rPr lang="en-US" sz="1600" dirty="0">
                          <a:solidFill>
                            <a:schemeClr val="tx1"/>
                          </a:solidFill>
                          <a:effectLst/>
                        </a:rPr>
                        <a:t>27</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solidFill>
                  </a:tcPr>
                </a:tc>
                <a:extLst>
                  <a:ext uri="{0D108BD9-81ED-4DB2-BD59-A6C34878D82A}">
                    <a16:rowId xmlns:a16="http://schemas.microsoft.com/office/drawing/2014/main" val="1090299608"/>
                  </a:ext>
                </a:extLst>
              </a:tr>
              <a:tr h="403534">
                <a:tc>
                  <a:txBody>
                    <a:bodyPr/>
                    <a:lstStyle/>
                    <a:p>
                      <a:pPr marL="0" marR="0" algn="ctr">
                        <a:lnSpc>
                          <a:spcPct val="107000"/>
                        </a:lnSpc>
                        <a:spcBef>
                          <a:spcPts val="0"/>
                        </a:spcBef>
                        <a:spcAft>
                          <a:spcPts val="0"/>
                        </a:spcAft>
                      </a:pPr>
                      <a:r>
                        <a:rPr lang="en-US" sz="1600">
                          <a:solidFill>
                            <a:schemeClr val="tx1"/>
                          </a:solidFill>
                          <a:effectLst/>
                        </a:rPr>
                        <a:t>SRBR-6</a:t>
                      </a:r>
                      <a:r>
                        <a:rPr lang="en-US" sz="1600" baseline="30000">
                          <a:solidFill>
                            <a:schemeClr val="tx1"/>
                          </a:solidFill>
                          <a:effectLst/>
                        </a:rPr>
                        <a:t>3</a:t>
                      </a:r>
                      <a:endParaRPr lang="en-US" sz="160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solidFill>
                            <a:schemeClr val="tx1"/>
                          </a:solidFill>
                          <a:effectLst/>
                        </a:rPr>
                        <a:t>6 L/d</a:t>
                      </a:r>
                      <a:endParaRPr lang="en-US" sz="160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solidFill>
                  </a:tcPr>
                </a:tc>
                <a:tc>
                  <a:txBody>
                    <a:bodyPr/>
                    <a:lstStyle/>
                    <a:p>
                      <a:pPr marL="0" marR="0" algn="ctr">
                        <a:lnSpc>
                          <a:spcPct val="107000"/>
                        </a:lnSpc>
                        <a:spcBef>
                          <a:spcPts val="0"/>
                        </a:spcBef>
                        <a:spcAft>
                          <a:spcPts val="0"/>
                        </a:spcAft>
                      </a:pPr>
                      <a:r>
                        <a:rPr lang="en-US" sz="1600">
                          <a:solidFill>
                            <a:schemeClr val="tx1"/>
                          </a:solidFill>
                          <a:effectLst/>
                        </a:rPr>
                        <a:t>26 d</a:t>
                      </a:r>
                      <a:endParaRPr lang="en-US" sz="160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solidFill>
                  </a:tcPr>
                </a:tc>
                <a:tc>
                  <a:txBody>
                    <a:bodyPr/>
                    <a:lstStyle/>
                    <a:p>
                      <a:pPr marL="0" marR="0" algn="ctr">
                        <a:lnSpc>
                          <a:spcPct val="107000"/>
                        </a:lnSpc>
                        <a:spcBef>
                          <a:spcPts val="0"/>
                        </a:spcBef>
                        <a:spcAft>
                          <a:spcPts val="0"/>
                        </a:spcAft>
                      </a:pPr>
                      <a:r>
                        <a:rPr lang="en-US" sz="1600">
                          <a:solidFill>
                            <a:schemeClr val="tx1"/>
                          </a:solidFill>
                          <a:effectLst/>
                        </a:rPr>
                        <a:t>54.7</a:t>
                      </a:r>
                      <a:endParaRPr lang="en-US" sz="160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solidFill>
                  </a:tcPr>
                </a:tc>
                <a:tc>
                  <a:txBody>
                    <a:bodyPr/>
                    <a:lstStyle/>
                    <a:p>
                      <a:pPr marL="0" marR="0" algn="ctr">
                        <a:lnSpc>
                          <a:spcPct val="107000"/>
                        </a:lnSpc>
                        <a:spcBef>
                          <a:spcPts val="0"/>
                        </a:spcBef>
                        <a:spcAft>
                          <a:spcPts val="0"/>
                        </a:spcAft>
                      </a:pPr>
                      <a:r>
                        <a:rPr lang="en-US" sz="1600">
                          <a:solidFill>
                            <a:schemeClr val="tx1"/>
                          </a:solidFill>
                          <a:effectLst/>
                        </a:rPr>
                        <a:t>–</a:t>
                      </a:r>
                      <a:endParaRPr lang="en-US" sz="160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solidFill>
                  </a:tcPr>
                </a:tc>
                <a:tc>
                  <a:txBody>
                    <a:bodyPr/>
                    <a:lstStyle/>
                    <a:p>
                      <a:pPr marL="0" marR="0" algn="ctr">
                        <a:lnSpc>
                          <a:spcPct val="107000"/>
                        </a:lnSpc>
                        <a:spcBef>
                          <a:spcPts val="0"/>
                        </a:spcBef>
                        <a:spcAft>
                          <a:spcPts val="0"/>
                        </a:spcAft>
                      </a:pPr>
                      <a:r>
                        <a:rPr lang="en-US" sz="1600">
                          <a:solidFill>
                            <a:schemeClr val="tx1"/>
                          </a:solidFill>
                          <a:effectLst/>
                        </a:rPr>
                        <a:t>100</a:t>
                      </a:r>
                      <a:endParaRPr lang="en-US" sz="160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solidFill>
                  </a:tcPr>
                </a:tc>
                <a:tc>
                  <a:txBody>
                    <a:bodyPr/>
                    <a:lstStyle/>
                    <a:p>
                      <a:pPr marL="0" marR="0" algn="ctr">
                        <a:lnSpc>
                          <a:spcPct val="107000"/>
                        </a:lnSpc>
                        <a:spcBef>
                          <a:spcPts val="0"/>
                        </a:spcBef>
                        <a:spcAft>
                          <a:spcPts val="0"/>
                        </a:spcAft>
                      </a:pPr>
                      <a:r>
                        <a:rPr lang="en-US" sz="1600">
                          <a:solidFill>
                            <a:schemeClr val="tx1"/>
                          </a:solidFill>
                          <a:effectLst/>
                        </a:rPr>
                        <a:t>0</a:t>
                      </a:r>
                      <a:endParaRPr lang="en-US" sz="160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solidFill>
                  </a:tcPr>
                </a:tc>
                <a:tc>
                  <a:txBody>
                    <a:bodyPr/>
                    <a:lstStyle/>
                    <a:p>
                      <a:pPr marL="0" marR="0" algn="ctr">
                        <a:lnSpc>
                          <a:spcPct val="107000"/>
                        </a:lnSpc>
                        <a:spcBef>
                          <a:spcPts val="0"/>
                        </a:spcBef>
                        <a:spcAft>
                          <a:spcPts val="0"/>
                        </a:spcAft>
                      </a:pPr>
                      <a:r>
                        <a:rPr lang="en-US" sz="1600">
                          <a:solidFill>
                            <a:schemeClr val="tx1"/>
                          </a:solidFill>
                          <a:effectLst/>
                        </a:rPr>
                        <a:t>100</a:t>
                      </a:r>
                      <a:endParaRPr lang="en-US" sz="160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solidFill>
                  </a:tcPr>
                </a:tc>
                <a:tc>
                  <a:txBody>
                    <a:bodyPr/>
                    <a:lstStyle/>
                    <a:p>
                      <a:pPr marL="0" marR="0" algn="ctr">
                        <a:lnSpc>
                          <a:spcPct val="107000"/>
                        </a:lnSpc>
                        <a:spcBef>
                          <a:spcPts val="0"/>
                        </a:spcBef>
                        <a:spcAft>
                          <a:spcPts val="0"/>
                        </a:spcAft>
                      </a:pPr>
                      <a:r>
                        <a:rPr lang="en-US" sz="1600" dirty="0">
                          <a:solidFill>
                            <a:schemeClr val="tx1"/>
                          </a:solidFill>
                          <a:effectLst/>
                        </a:rPr>
                        <a:t>28</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solidFill>
                  </a:tcPr>
                </a:tc>
                <a:extLst>
                  <a:ext uri="{0D108BD9-81ED-4DB2-BD59-A6C34878D82A}">
                    <a16:rowId xmlns:a16="http://schemas.microsoft.com/office/drawing/2014/main" val="4233332650"/>
                  </a:ext>
                </a:extLst>
              </a:tr>
            </a:tbl>
          </a:graphicData>
        </a:graphic>
      </p:graphicFrame>
      <p:sp>
        <p:nvSpPr>
          <p:cNvPr id="9" name="TextBox 8"/>
          <p:cNvSpPr txBox="1"/>
          <p:nvPr/>
        </p:nvSpPr>
        <p:spPr>
          <a:xfrm>
            <a:off x="121920" y="1117799"/>
            <a:ext cx="8874034" cy="646331"/>
          </a:xfrm>
          <a:prstGeom prst="rect">
            <a:avLst/>
          </a:prstGeom>
          <a:noFill/>
        </p:spPr>
        <p:txBody>
          <a:bodyPr wrap="square" rtlCol="0">
            <a:spAutoFit/>
          </a:bodyPr>
          <a:lstStyle/>
          <a:p>
            <a:pPr algn="just"/>
            <a:r>
              <a:rPr lang="en-US" b="1" dirty="0"/>
              <a:t>Metals and sulfate %removal at optimal flowrate for each treatment strategy. Sulfate-16,000, Al-850, Fe-67, Cu-970, Zn-340, and Mn-500 mg/L</a:t>
            </a:r>
            <a:r>
              <a:rPr lang="en-US" dirty="0"/>
              <a:t>.</a:t>
            </a:r>
          </a:p>
        </p:txBody>
      </p:sp>
      <p:sp>
        <p:nvSpPr>
          <p:cNvPr id="10" name="TextBox 9"/>
          <p:cNvSpPr txBox="1"/>
          <p:nvPr/>
        </p:nvSpPr>
        <p:spPr>
          <a:xfrm>
            <a:off x="269966" y="5084224"/>
            <a:ext cx="8874034" cy="1384995"/>
          </a:xfrm>
          <a:prstGeom prst="rect">
            <a:avLst/>
          </a:prstGeom>
          <a:noFill/>
        </p:spPr>
        <p:txBody>
          <a:bodyPr wrap="square" rtlCol="0">
            <a:spAutoFit/>
          </a:bodyPr>
          <a:lstStyle/>
          <a:p>
            <a:pPr algn="ctr"/>
            <a:r>
              <a:rPr lang="en-US" sz="1600" b="1" i="1" dirty="0"/>
              <a:t>Percent Removal = ((Concentration In – Concentration Out) / Concentration In) x 100</a:t>
            </a:r>
          </a:p>
          <a:p>
            <a:pPr algn="ctr"/>
            <a:endParaRPr lang="en-US" sz="1200" b="1" i="1" dirty="0"/>
          </a:p>
          <a:p>
            <a:endParaRPr lang="en-US" sz="800" dirty="0"/>
          </a:p>
          <a:p>
            <a:r>
              <a:rPr lang="en-US" sz="1600" i="1" dirty="0"/>
              <a:t>1)   Primary treatment SRBR without pre-treatment</a:t>
            </a:r>
            <a:endParaRPr lang="en-US" sz="1600" dirty="0"/>
          </a:p>
          <a:p>
            <a:pPr marL="342900" indent="-342900">
              <a:buAutoNum type="arabicParenR" startAt="2"/>
            </a:pPr>
            <a:r>
              <a:rPr lang="en-US" sz="1600" i="1" dirty="0"/>
              <a:t>Calcium hydroxide pre-treatment followed by the primary treatment </a:t>
            </a:r>
          </a:p>
          <a:p>
            <a:pPr marL="342900" indent="-342900">
              <a:buAutoNum type="arabicParenR" startAt="2"/>
            </a:pPr>
            <a:r>
              <a:rPr lang="en-US" sz="1600" i="1" dirty="0"/>
              <a:t>Limestone pre-treatment followed by the primary treatment</a:t>
            </a:r>
            <a:endParaRPr lang="en-US" sz="1600" dirty="0"/>
          </a:p>
        </p:txBody>
      </p:sp>
    </p:spTree>
    <p:extLst>
      <p:ext uri="{BB962C8B-B14F-4D97-AF65-F5344CB8AC3E}">
        <p14:creationId xmlns:p14="http://schemas.microsoft.com/office/powerpoint/2010/main" val="300664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66DC23-5D75-4E55-94E0-8AC9A57DBD08}" type="slidenum">
              <a:rPr lang="en-US" smtClean="0"/>
              <a:pPr>
                <a:defRPr/>
              </a:pPr>
              <a:t>34</a:t>
            </a:fld>
            <a:endParaRPr lang="en-US" dirty="0"/>
          </a:p>
        </p:txBody>
      </p:sp>
      <p:sp>
        <p:nvSpPr>
          <p:cNvPr id="4" name="Title 3"/>
          <p:cNvSpPr>
            <a:spLocks noGrp="1"/>
          </p:cNvSpPr>
          <p:nvPr>
            <p:ph type="title"/>
          </p:nvPr>
        </p:nvSpPr>
        <p:spPr/>
        <p:txBody>
          <a:bodyPr/>
          <a:lstStyle/>
          <a:p>
            <a:r>
              <a:rPr lang="en-US" dirty="0"/>
              <a:t>Tyrone Mine Treatability Study – SRBR</a:t>
            </a:r>
          </a:p>
        </p:txBody>
      </p:sp>
      <p:sp>
        <p:nvSpPr>
          <p:cNvPr id="6" name="TextBox 5"/>
          <p:cNvSpPr txBox="1"/>
          <p:nvPr/>
        </p:nvSpPr>
        <p:spPr>
          <a:xfrm>
            <a:off x="400050" y="1009192"/>
            <a:ext cx="8369481" cy="646331"/>
          </a:xfrm>
          <a:prstGeom prst="rect">
            <a:avLst/>
          </a:prstGeom>
          <a:noFill/>
        </p:spPr>
        <p:txBody>
          <a:bodyPr wrap="square" rtlCol="0">
            <a:spAutoFit/>
          </a:bodyPr>
          <a:lstStyle/>
          <a:p>
            <a:pPr algn="just"/>
            <a:r>
              <a:rPr lang="en-US" b="1" dirty="0"/>
              <a:t>Metal loading and removal rates for each SRBR at optimal flow rates for each treatment strategy. </a:t>
            </a:r>
            <a:endParaRPr lang="en-US" dirty="0"/>
          </a:p>
        </p:txBody>
      </p:sp>
      <p:sp>
        <p:nvSpPr>
          <p:cNvPr id="8" name="TextBox 7"/>
          <p:cNvSpPr txBox="1"/>
          <p:nvPr/>
        </p:nvSpPr>
        <p:spPr>
          <a:xfrm>
            <a:off x="335395" y="5620285"/>
            <a:ext cx="7090642" cy="830997"/>
          </a:xfrm>
          <a:prstGeom prst="rect">
            <a:avLst/>
          </a:prstGeom>
          <a:noFill/>
        </p:spPr>
        <p:txBody>
          <a:bodyPr wrap="square" rtlCol="0">
            <a:spAutoFit/>
          </a:bodyPr>
          <a:lstStyle/>
          <a:p>
            <a:r>
              <a:rPr lang="en-US" sz="1600" i="1" dirty="0"/>
              <a:t>1)   Primary treatment SRBR without pre-treatment</a:t>
            </a:r>
            <a:endParaRPr lang="en-US" sz="1600" dirty="0"/>
          </a:p>
          <a:p>
            <a:pPr marL="342900" indent="-342900">
              <a:buAutoNum type="arabicParenR" startAt="2"/>
            </a:pPr>
            <a:r>
              <a:rPr lang="en-US" sz="1600" i="1" dirty="0"/>
              <a:t>Calcium hydroxide pre-treatment followed by the primary treatment </a:t>
            </a:r>
          </a:p>
          <a:p>
            <a:pPr marL="342900" indent="-342900">
              <a:buAutoNum type="arabicParenR" startAt="2"/>
            </a:pPr>
            <a:r>
              <a:rPr lang="en-US" sz="1600" i="1" dirty="0"/>
              <a:t>Limestone pre-treatment followed by the primary treatment</a:t>
            </a:r>
            <a:endParaRPr lang="en-US" sz="1600" dirty="0"/>
          </a:p>
        </p:txBody>
      </p:sp>
      <p:graphicFrame>
        <p:nvGraphicFramePr>
          <p:cNvPr id="9" name="Table 8"/>
          <p:cNvGraphicFramePr>
            <a:graphicFrameLocks noGrp="1"/>
          </p:cNvGraphicFramePr>
          <p:nvPr>
            <p:extLst>
              <p:ext uri="{D42A27DB-BD31-4B8C-83A1-F6EECF244321}">
                <p14:modId xmlns:p14="http://schemas.microsoft.com/office/powerpoint/2010/main" val="2246327952"/>
              </p:ext>
            </p:extLst>
          </p:nvPr>
        </p:nvGraphicFramePr>
        <p:xfrm>
          <a:off x="461556" y="1591427"/>
          <a:ext cx="8307975" cy="3984055"/>
        </p:xfrm>
        <a:graphic>
          <a:graphicData uri="http://schemas.openxmlformats.org/drawingml/2006/table">
            <a:tbl>
              <a:tblPr firstRow="1" firstCol="1" bandRow="1">
                <a:tableStyleId>{5C22544A-7EE6-4342-B048-85BDC9FD1C3A}</a:tableStyleId>
              </a:tblPr>
              <a:tblGrid>
                <a:gridCol w="1090153">
                  <a:extLst>
                    <a:ext uri="{9D8B030D-6E8A-4147-A177-3AD203B41FA5}">
                      <a16:colId xmlns:a16="http://schemas.microsoft.com/office/drawing/2014/main" val="3077550707"/>
                    </a:ext>
                  </a:extLst>
                </a:gridCol>
                <a:gridCol w="701964">
                  <a:extLst>
                    <a:ext uri="{9D8B030D-6E8A-4147-A177-3AD203B41FA5}">
                      <a16:colId xmlns:a16="http://schemas.microsoft.com/office/drawing/2014/main" val="3489783269"/>
                    </a:ext>
                  </a:extLst>
                </a:gridCol>
                <a:gridCol w="572656">
                  <a:extLst>
                    <a:ext uri="{9D8B030D-6E8A-4147-A177-3AD203B41FA5}">
                      <a16:colId xmlns:a16="http://schemas.microsoft.com/office/drawing/2014/main" val="1866990351"/>
                    </a:ext>
                  </a:extLst>
                </a:gridCol>
                <a:gridCol w="1073098">
                  <a:extLst>
                    <a:ext uri="{9D8B030D-6E8A-4147-A177-3AD203B41FA5}">
                      <a16:colId xmlns:a16="http://schemas.microsoft.com/office/drawing/2014/main" val="1246239720"/>
                    </a:ext>
                  </a:extLst>
                </a:gridCol>
                <a:gridCol w="1216681">
                  <a:extLst>
                    <a:ext uri="{9D8B030D-6E8A-4147-A177-3AD203B41FA5}">
                      <a16:colId xmlns:a16="http://schemas.microsoft.com/office/drawing/2014/main" val="2410665453"/>
                    </a:ext>
                  </a:extLst>
                </a:gridCol>
                <a:gridCol w="1284692">
                  <a:extLst>
                    <a:ext uri="{9D8B030D-6E8A-4147-A177-3AD203B41FA5}">
                      <a16:colId xmlns:a16="http://schemas.microsoft.com/office/drawing/2014/main" val="3663068059"/>
                    </a:ext>
                  </a:extLst>
                </a:gridCol>
                <a:gridCol w="2368731">
                  <a:extLst>
                    <a:ext uri="{9D8B030D-6E8A-4147-A177-3AD203B41FA5}">
                      <a16:colId xmlns:a16="http://schemas.microsoft.com/office/drawing/2014/main" val="4117143880"/>
                    </a:ext>
                  </a:extLst>
                </a:gridCol>
              </a:tblGrid>
              <a:tr h="544651">
                <a:tc rowSpan="2">
                  <a:txBody>
                    <a:bodyPr/>
                    <a:lstStyle/>
                    <a:p>
                      <a:pPr>
                        <a:lnSpc>
                          <a:spcPct val="107000"/>
                        </a:lnSpc>
                      </a:pPr>
                      <a:endParaRPr lang="en-US" sz="1600" dirty="0">
                        <a:solidFill>
                          <a:schemeClr val="tx1"/>
                        </a:solidFill>
                        <a:effectLst/>
                        <a:latin typeface="Calibri" panose="020F0502020204030204" pitchFamily="34" charset="0"/>
                      </a:endParaRPr>
                    </a:p>
                  </a:txBody>
                  <a:tcPr marL="68580" marR="68580" marT="0" marB="0" anchor="ctr">
                    <a:solidFill>
                      <a:schemeClr val="accent1">
                        <a:lumMod val="90000"/>
                      </a:schemeClr>
                    </a:solidFill>
                  </a:tcPr>
                </a:tc>
                <a:tc rowSpan="2">
                  <a:txBody>
                    <a:bodyPr/>
                    <a:lstStyle/>
                    <a:p>
                      <a:pPr marL="0" marR="0" algn="ctr">
                        <a:lnSpc>
                          <a:spcPct val="107000"/>
                        </a:lnSpc>
                        <a:spcBef>
                          <a:spcPts val="0"/>
                        </a:spcBef>
                        <a:spcAft>
                          <a:spcPts val="0"/>
                        </a:spcAft>
                      </a:pPr>
                      <a:r>
                        <a:rPr lang="en-US" sz="1600" dirty="0">
                          <a:solidFill>
                            <a:schemeClr val="tx1"/>
                          </a:solidFill>
                          <a:effectLst/>
                        </a:rPr>
                        <a:t>Flow Rate</a:t>
                      </a:r>
                    </a:p>
                    <a:p>
                      <a:pPr marL="0" marR="0" algn="ctr">
                        <a:lnSpc>
                          <a:spcPct val="107000"/>
                        </a:lnSpc>
                        <a:spcBef>
                          <a:spcPts val="0"/>
                        </a:spcBef>
                        <a:spcAft>
                          <a:spcPts val="0"/>
                        </a:spcAft>
                      </a:pPr>
                      <a:r>
                        <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rPr>
                        <a:t>(L/d)</a:t>
                      </a:r>
                    </a:p>
                  </a:txBody>
                  <a:tcPr marL="68580" marR="68580" marT="0" marB="0" anchor="ctr">
                    <a:solidFill>
                      <a:schemeClr val="accent1">
                        <a:lumMod val="90000"/>
                      </a:schemeClr>
                    </a:solidFill>
                  </a:tcPr>
                </a:tc>
                <a:tc rowSpan="2">
                  <a:txBody>
                    <a:bodyPr/>
                    <a:lstStyle/>
                    <a:p>
                      <a:pPr marL="0" marR="0" algn="ctr">
                        <a:lnSpc>
                          <a:spcPct val="107000"/>
                        </a:lnSpc>
                        <a:spcBef>
                          <a:spcPts val="0"/>
                        </a:spcBef>
                        <a:spcAft>
                          <a:spcPts val="0"/>
                        </a:spcAft>
                      </a:pPr>
                      <a:r>
                        <a:rPr lang="en-US" sz="1600" dirty="0">
                          <a:solidFill>
                            <a:schemeClr val="tx1"/>
                          </a:solidFill>
                          <a:effectLst/>
                        </a:rPr>
                        <a:t>HRT</a:t>
                      </a:r>
                    </a:p>
                    <a:p>
                      <a:pPr marL="0" marR="0" algn="ctr">
                        <a:lnSpc>
                          <a:spcPct val="107000"/>
                        </a:lnSpc>
                        <a:spcBef>
                          <a:spcPts val="0"/>
                        </a:spcBef>
                        <a:spcAft>
                          <a:spcPts val="0"/>
                        </a:spcAft>
                      </a:pPr>
                      <a:r>
                        <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rPr>
                        <a:t>(d)</a:t>
                      </a:r>
                    </a:p>
                  </a:txBody>
                  <a:tcPr marL="68580" marR="68580" marT="0" marB="0" anchor="ctr">
                    <a:solidFill>
                      <a:schemeClr val="accent1">
                        <a:lumMod val="90000"/>
                      </a:schemeClr>
                    </a:solidFill>
                  </a:tcPr>
                </a:tc>
                <a:tc gridSpan="3">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dirty="0">
                          <a:solidFill>
                            <a:schemeClr val="tx1"/>
                          </a:solidFill>
                          <a:effectLst/>
                        </a:rPr>
                        <a:t>Metal Removal Rate </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dirty="0">
                          <a:solidFill>
                            <a:schemeClr val="tx1"/>
                          </a:solidFill>
                          <a:effectLst/>
                        </a:rPr>
                        <a:t>(</a:t>
                      </a:r>
                      <a:r>
                        <a:rPr lang="en-US" sz="1600" b="0" dirty="0" err="1">
                          <a:solidFill>
                            <a:schemeClr val="tx1"/>
                          </a:solidFill>
                          <a:effectLst/>
                        </a:rPr>
                        <a:t>MeRR</a:t>
                      </a:r>
                      <a:r>
                        <a:rPr lang="en-US" sz="1600" b="0" dirty="0">
                          <a:solidFill>
                            <a:schemeClr val="tx1"/>
                          </a:solidFill>
                          <a:effectLst/>
                        </a:rPr>
                        <a:t>, mmol</a:t>
                      </a:r>
                      <a:r>
                        <a:rPr lang="en-US" sz="1600" b="0" baseline="0" dirty="0">
                          <a:solidFill>
                            <a:schemeClr val="tx1"/>
                          </a:solidFill>
                          <a:effectLst/>
                        </a:rPr>
                        <a:t> metal/</a:t>
                      </a:r>
                      <a:r>
                        <a:rPr lang="en-US" sz="1600" b="0" baseline="0" dirty="0" err="1">
                          <a:solidFill>
                            <a:schemeClr val="tx1"/>
                          </a:solidFill>
                          <a:effectLst/>
                        </a:rPr>
                        <a:t>Kg</a:t>
                      </a:r>
                      <a:r>
                        <a:rPr lang="en-US" sz="1600" b="0" i="0" baseline="0" dirty="0" err="1">
                          <a:solidFill>
                            <a:schemeClr val="tx1"/>
                          </a:solidFill>
                        </a:rPr>
                        <a:t>∙d</a:t>
                      </a:r>
                      <a:r>
                        <a:rPr lang="en-US" sz="1600" b="1" dirty="0">
                          <a:solidFill>
                            <a:schemeClr val="tx1"/>
                          </a:solidFill>
                          <a:effectLst/>
                        </a:rPr>
                        <a:t>)</a:t>
                      </a:r>
                      <a:r>
                        <a:rPr lang="en-US" sz="1600" dirty="0">
                          <a:solidFill>
                            <a:schemeClr val="tx1"/>
                          </a:solidFill>
                          <a:effectLst/>
                        </a:rPr>
                        <a:t> </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1">
                        <a:lumMod val="90000"/>
                      </a:schemeClr>
                    </a:solidFill>
                  </a:tcPr>
                </a:tc>
                <a:tc hMerge="1">
                  <a:txBody>
                    <a:bodyPr/>
                    <a:lstStyle/>
                    <a:p>
                      <a:pPr marL="0" marR="0" algn="ctr">
                        <a:lnSpc>
                          <a:spcPct val="107000"/>
                        </a:lnSpc>
                        <a:spcBef>
                          <a:spcPts val="0"/>
                        </a:spcBef>
                        <a:spcAft>
                          <a:spcPts val="0"/>
                        </a:spcAft>
                      </a:pPr>
                      <a:endParaRPr lang="en-US" sz="11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tc hMerge="1">
                  <a:txBody>
                    <a:bodyPr/>
                    <a:lstStyle/>
                    <a:p>
                      <a:pPr marL="0" marR="0" algn="ctr">
                        <a:lnSpc>
                          <a:spcPct val="107000"/>
                        </a:lnSpc>
                        <a:spcBef>
                          <a:spcPts val="0"/>
                        </a:spcBef>
                        <a:spcAft>
                          <a:spcPts val="0"/>
                        </a:spcAft>
                      </a:pPr>
                      <a:endParaRPr lang="en-US" sz="11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tc rowSpan="2">
                  <a:txBody>
                    <a:bodyPr/>
                    <a:lstStyle/>
                    <a:p>
                      <a:pPr marL="0" marR="0" algn="ctr">
                        <a:lnSpc>
                          <a:spcPct val="107000"/>
                        </a:lnSpc>
                        <a:spcBef>
                          <a:spcPts val="0"/>
                        </a:spcBef>
                        <a:spcAft>
                          <a:spcPts val="0"/>
                        </a:spcAft>
                      </a:pPr>
                      <a:r>
                        <a:rPr lang="en-US" sz="1600" b="1" dirty="0">
                          <a:solidFill>
                            <a:schemeClr val="tx1"/>
                          </a:solidFill>
                          <a:effectLst/>
                        </a:rPr>
                        <a:t>Sulfate Removal</a:t>
                      </a:r>
                      <a:r>
                        <a:rPr lang="en-US" sz="1600" b="1" baseline="0" dirty="0">
                          <a:solidFill>
                            <a:schemeClr val="tx1"/>
                          </a:solidFill>
                          <a:effectLst/>
                        </a:rPr>
                        <a:t> Rate </a:t>
                      </a:r>
                    </a:p>
                    <a:p>
                      <a:pPr marL="0" marR="0" algn="ctr">
                        <a:lnSpc>
                          <a:spcPct val="107000"/>
                        </a:lnSpc>
                        <a:spcBef>
                          <a:spcPts val="0"/>
                        </a:spcBef>
                        <a:spcAft>
                          <a:spcPts val="0"/>
                        </a:spcAft>
                      </a:pPr>
                      <a:r>
                        <a:rPr lang="en-US" sz="1600" b="1" baseline="0" dirty="0">
                          <a:solidFill>
                            <a:schemeClr val="tx1"/>
                          </a:solidFill>
                          <a:effectLst/>
                        </a:rPr>
                        <a:t>(</a:t>
                      </a:r>
                      <a:r>
                        <a:rPr lang="en-US" sz="1600" b="0" baseline="0" dirty="0">
                          <a:solidFill>
                            <a:schemeClr val="tx1"/>
                          </a:solidFill>
                          <a:effectLst/>
                        </a:rPr>
                        <a:t>SRR, </a:t>
                      </a:r>
                      <a:r>
                        <a:rPr lang="en-US" sz="1600" b="0" baseline="0" dirty="0" err="1">
                          <a:solidFill>
                            <a:schemeClr val="tx1"/>
                          </a:solidFill>
                          <a:effectLst/>
                        </a:rPr>
                        <a:t>mmol</a:t>
                      </a:r>
                      <a:r>
                        <a:rPr lang="en-US" sz="1600" b="0" baseline="0" dirty="0">
                          <a:solidFill>
                            <a:schemeClr val="tx1"/>
                          </a:solidFill>
                          <a:effectLst/>
                        </a:rPr>
                        <a:t> SO</a:t>
                      </a:r>
                      <a:r>
                        <a:rPr lang="en-US" sz="1600" b="0" baseline="-25000" dirty="0">
                          <a:solidFill>
                            <a:schemeClr val="tx1"/>
                          </a:solidFill>
                          <a:effectLst/>
                        </a:rPr>
                        <a:t>4</a:t>
                      </a:r>
                      <a:r>
                        <a:rPr lang="en-US" sz="1600" b="0" baseline="30000" dirty="0">
                          <a:solidFill>
                            <a:schemeClr val="tx1"/>
                          </a:solidFill>
                          <a:effectLst/>
                        </a:rPr>
                        <a:t>2-</a:t>
                      </a:r>
                      <a:r>
                        <a:rPr lang="en-US" sz="1600" b="0" baseline="0" dirty="0">
                          <a:solidFill>
                            <a:schemeClr val="tx1"/>
                          </a:solidFill>
                          <a:effectLst/>
                        </a:rPr>
                        <a:t>/</a:t>
                      </a:r>
                      <a:r>
                        <a:rPr lang="en-US" sz="1600" b="0" baseline="0" dirty="0" err="1">
                          <a:solidFill>
                            <a:schemeClr val="tx1"/>
                          </a:solidFill>
                          <a:effectLst/>
                        </a:rPr>
                        <a:t>Kg</a:t>
                      </a:r>
                      <a:r>
                        <a:rPr lang="en-US" sz="1600" b="0" i="0" baseline="0" dirty="0" err="1">
                          <a:solidFill>
                            <a:schemeClr val="tx1"/>
                          </a:solidFill>
                        </a:rPr>
                        <a:t>∙d</a:t>
                      </a:r>
                      <a:r>
                        <a:rPr lang="en-US" sz="1600" b="1" i="0" baseline="0" dirty="0">
                          <a:solidFill>
                            <a:schemeClr val="tx1"/>
                          </a:solidFill>
                        </a:rPr>
                        <a:t>)</a:t>
                      </a:r>
                      <a:r>
                        <a:rPr lang="en-US" sz="1600" b="1" dirty="0">
                          <a:solidFill>
                            <a:schemeClr val="tx1"/>
                          </a:solidFill>
                          <a:effectLst/>
                        </a:rPr>
                        <a:t> </a:t>
                      </a:r>
                      <a:endParaRPr lang="en-US" sz="1600" b="1"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1">
                        <a:lumMod val="90000"/>
                      </a:schemeClr>
                    </a:solidFill>
                  </a:tcPr>
                </a:tc>
                <a:extLst>
                  <a:ext uri="{0D108BD9-81ED-4DB2-BD59-A6C34878D82A}">
                    <a16:rowId xmlns:a16="http://schemas.microsoft.com/office/drawing/2014/main" val="4036293478"/>
                  </a:ext>
                </a:extLst>
              </a:tr>
              <a:tr h="81697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dirty="0">
                          <a:solidFill>
                            <a:schemeClr val="tx1"/>
                          </a:solidFill>
                          <a:effectLst/>
                        </a:rPr>
                        <a:t>All metals</a:t>
                      </a:r>
                      <a:endParaRPr lang="en-US" sz="1600" b="1"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dirty="0">
                          <a:solidFill>
                            <a:schemeClr val="tx1"/>
                          </a:solidFill>
                          <a:effectLst/>
                        </a:rPr>
                        <a:t>All metals except </a:t>
                      </a:r>
                      <a:r>
                        <a:rPr lang="en-US" sz="1600" b="1" dirty="0" err="1">
                          <a:solidFill>
                            <a:schemeClr val="tx1"/>
                          </a:solidFill>
                          <a:effectLst/>
                        </a:rPr>
                        <a:t>Mn</a:t>
                      </a:r>
                      <a:endParaRPr lang="en-US" sz="1600" b="1"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1"/>
                    </a:solidFill>
                  </a:tcPr>
                </a:tc>
                <a:tc>
                  <a:txBody>
                    <a:bodyPr/>
                    <a:lstStyle/>
                    <a:p>
                      <a:pPr marL="0" marR="0" algn="ctr">
                        <a:lnSpc>
                          <a:spcPct val="107000"/>
                        </a:lnSpc>
                        <a:spcBef>
                          <a:spcPts val="0"/>
                        </a:spcBef>
                        <a:spcAft>
                          <a:spcPts val="0"/>
                        </a:spcAft>
                      </a:pPr>
                      <a:r>
                        <a:rPr lang="en-US" sz="1600" b="1" dirty="0">
                          <a:solidFill>
                            <a:schemeClr val="tx1"/>
                          </a:solidFill>
                          <a:effectLst/>
                        </a:rPr>
                        <a:t>All metals except </a:t>
                      </a:r>
                    </a:p>
                    <a:p>
                      <a:pPr marL="0" marR="0" algn="ctr">
                        <a:lnSpc>
                          <a:spcPct val="107000"/>
                        </a:lnSpc>
                        <a:spcBef>
                          <a:spcPts val="0"/>
                        </a:spcBef>
                        <a:spcAft>
                          <a:spcPts val="0"/>
                        </a:spcAft>
                      </a:pPr>
                      <a:r>
                        <a:rPr lang="en-US" sz="1600" b="1" dirty="0" err="1">
                          <a:solidFill>
                            <a:schemeClr val="tx1"/>
                          </a:solidFill>
                          <a:effectLst/>
                        </a:rPr>
                        <a:t>Mn</a:t>
                      </a:r>
                      <a:r>
                        <a:rPr lang="en-US" sz="1600" b="1" dirty="0">
                          <a:solidFill>
                            <a:schemeClr val="tx1"/>
                          </a:solidFill>
                          <a:effectLst/>
                        </a:rPr>
                        <a:t>, Al, Fe</a:t>
                      </a:r>
                      <a:endParaRPr lang="en-US" sz="1600" b="1"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1"/>
                    </a:solidFill>
                  </a:tcPr>
                </a:tc>
                <a:tc vMerge="1">
                  <a:txBody>
                    <a:bodyPr/>
                    <a:lstStyle/>
                    <a:p>
                      <a:endParaRPr lang="en-US"/>
                    </a:p>
                  </a:txBody>
                  <a:tcPr/>
                </a:tc>
                <a:extLst>
                  <a:ext uri="{0D108BD9-81ED-4DB2-BD59-A6C34878D82A}">
                    <a16:rowId xmlns:a16="http://schemas.microsoft.com/office/drawing/2014/main" val="1561442352"/>
                  </a:ext>
                </a:extLst>
              </a:tr>
              <a:tr h="437071">
                <a:tc>
                  <a:txBody>
                    <a:bodyPr/>
                    <a:lstStyle/>
                    <a:p>
                      <a:pPr marL="0" marR="0">
                        <a:lnSpc>
                          <a:spcPct val="107000"/>
                        </a:lnSpc>
                        <a:spcBef>
                          <a:spcPts val="0"/>
                        </a:spcBef>
                        <a:spcAft>
                          <a:spcPts val="0"/>
                        </a:spcAft>
                      </a:pPr>
                      <a:r>
                        <a:rPr lang="en-US" sz="1600" dirty="0">
                          <a:solidFill>
                            <a:schemeClr val="tx1"/>
                          </a:solidFill>
                          <a:effectLst/>
                        </a:rPr>
                        <a:t>SRBR-1</a:t>
                      </a:r>
                      <a:r>
                        <a:rPr lang="en-US" sz="1600" baseline="30000" dirty="0">
                          <a:solidFill>
                            <a:schemeClr val="tx1"/>
                          </a:solidFill>
                          <a:effectLst/>
                        </a:rPr>
                        <a:t>1</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1">
                        <a:lumMod val="90000"/>
                      </a:schemeClr>
                    </a:solidFill>
                  </a:tcPr>
                </a:tc>
                <a:tc>
                  <a:txBody>
                    <a:bodyPr/>
                    <a:lstStyle/>
                    <a:p>
                      <a:pPr marL="0" marR="0" algn="ctr">
                        <a:lnSpc>
                          <a:spcPct val="107000"/>
                        </a:lnSpc>
                        <a:spcBef>
                          <a:spcPts val="0"/>
                        </a:spcBef>
                        <a:spcAft>
                          <a:spcPts val="0"/>
                        </a:spcAft>
                      </a:pPr>
                      <a:r>
                        <a:rPr lang="en-US" sz="1600" dirty="0">
                          <a:solidFill>
                            <a:schemeClr val="tx1"/>
                          </a:solidFill>
                          <a:effectLst/>
                        </a:rPr>
                        <a:t>2</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solidFill>
                  </a:tcPr>
                </a:tc>
                <a:tc>
                  <a:txBody>
                    <a:bodyPr/>
                    <a:lstStyle/>
                    <a:p>
                      <a:pPr marL="0" marR="0" algn="ctr">
                        <a:lnSpc>
                          <a:spcPct val="107000"/>
                        </a:lnSpc>
                        <a:spcBef>
                          <a:spcPts val="0"/>
                        </a:spcBef>
                        <a:spcAft>
                          <a:spcPts val="0"/>
                        </a:spcAft>
                      </a:pPr>
                      <a:r>
                        <a:rPr lang="en-US" sz="1600" dirty="0">
                          <a:solidFill>
                            <a:schemeClr val="tx1"/>
                          </a:solidFill>
                          <a:effectLst/>
                        </a:rPr>
                        <a:t>80</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solidFill>
                  </a:tcPr>
                </a:tc>
                <a:tc>
                  <a:txBody>
                    <a:bodyPr/>
                    <a:lstStyle/>
                    <a:p>
                      <a:pPr marL="0" marR="0" algn="ctr">
                        <a:lnSpc>
                          <a:spcPct val="107000"/>
                        </a:lnSpc>
                        <a:spcBef>
                          <a:spcPts val="0"/>
                        </a:spcBef>
                        <a:spcAft>
                          <a:spcPts val="0"/>
                        </a:spcAft>
                      </a:pPr>
                      <a:r>
                        <a:rPr lang="en-US" sz="1600" dirty="0">
                          <a:solidFill>
                            <a:schemeClr val="tx1"/>
                          </a:solidFill>
                          <a:effectLst/>
                        </a:rPr>
                        <a:t>0.99</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solidFill>
                  </a:tcPr>
                </a:tc>
                <a:tc>
                  <a:txBody>
                    <a:bodyPr/>
                    <a:lstStyle/>
                    <a:p>
                      <a:pPr marL="0" marR="0" algn="ctr">
                        <a:lnSpc>
                          <a:spcPct val="107000"/>
                        </a:lnSpc>
                        <a:spcBef>
                          <a:spcPts val="0"/>
                        </a:spcBef>
                        <a:spcAft>
                          <a:spcPts val="0"/>
                        </a:spcAft>
                      </a:pPr>
                      <a:r>
                        <a:rPr lang="en-US" sz="1600" dirty="0">
                          <a:solidFill>
                            <a:schemeClr val="tx1"/>
                          </a:solidFill>
                          <a:effectLst/>
                        </a:rPr>
                        <a:t>0.91</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solidFill>
                  </a:tcPr>
                </a:tc>
                <a:tc>
                  <a:txBody>
                    <a:bodyPr/>
                    <a:lstStyle/>
                    <a:p>
                      <a:pPr marL="0" marR="0" algn="ctr">
                        <a:lnSpc>
                          <a:spcPct val="107000"/>
                        </a:lnSpc>
                        <a:spcBef>
                          <a:spcPts val="0"/>
                        </a:spcBef>
                        <a:spcAft>
                          <a:spcPts val="0"/>
                        </a:spcAft>
                      </a:pPr>
                      <a:r>
                        <a:rPr lang="en-US" sz="1600" dirty="0">
                          <a:solidFill>
                            <a:schemeClr val="tx1"/>
                          </a:solidFill>
                          <a:effectLst/>
                        </a:rPr>
                        <a:t>0.33</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solidFill>
                  </a:tcPr>
                </a:tc>
                <a:tc>
                  <a:txBody>
                    <a:bodyPr/>
                    <a:lstStyle/>
                    <a:p>
                      <a:pPr marL="0" marR="0" algn="ctr">
                        <a:lnSpc>
                          <a:spcPct val="107000"/>
                        </a:lnSpc>
                        <a:spcBef>
                          <a:spcPts val="0"/>
                        </a:spcBef>
                        <a:spcAft>
                          <a:spcPts val="0"/>
                        </a:spcAft>
                      </a:pPr>
                      <a:r>
                        <a:rPr lang="en-US" sz="1600" dirty="0">
                          <a:solidFill>
                            <a:schemeClr val="tx1"/>
                          </a:solidFill>
                          <a:effectLst/>
                        </a:rPr>
                        <a:t>1.87</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solidFill>
                  </a:tcPr>
                </a:tc>
                <a:extLst>
                  <a:ext uri="{0D108BD9-81ED-4DB2-BD59-A6C34878D82A}">
                    <a16:rowId xmlns:a16="http://schemas.microsoft.com/office/drawing/2014/main" val="2207773076"/>
                  </a:ext>
                </a:extLst>
              </a:tr>
              <a:tr h="437071">
                <a:tc>
                  <a:txBody>
                    <a:bodyPr/>
                    <a:lstStyle/>
                    <a:p>
                      <a:pPr marL="0" marR="0">
                        <a:lnSpc>
                          <a:spcPct val="107000"/>
                        </a:lnSpc>
                        <a:spcBef>
                          <a:spcPts val="0"/>
                        </a:spcBef>
                        <a:spcAft>
                          <a:spcPts val="0"/>
                        </a:spcAft>
                      </a:pPr>
                      <a:r>
                        <a:rPr lang="en-US" sz="1600" dirty="0">
                          <a:solidFill>
                            <a:schemeClr val="tx1"/>
                          </a:solidFill>
                          <a:effectLst/>
                        </a:rPr>
                        <a:t>SRBR-2</a:t>
                      </a:r>
                      <a:r>
                        <a:rPr lang="en-US" sz="1600" baseline="30000" dirty="0">
                          <a:solidFill>
                            <a:schemeClr val="tx1"/>
                          </a:solidFill>
                          <a:effectLst/>
                        </a:rPr>
                        <a:t>1</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1">
                        <a:lumMod val="90000"/>
                      </a:schemeClr>
                    </a:solidFill>
                  </a:tcPr>
                </a:tc>
                <a:tc>
                  <a:txBody>
                    <a:bodyPr/>
                    <a:lstStyle/>
                    <a:p>
                      <a:pPr marL="0" marR="0" algn="ctr">
                        <a:lnSpc>
                          <a:spcPct val="107000"/>
                        </a:lnSpc>
                        <a:spcBef>
                          <a:spcPts val="0"/>
                        </a:spcBef>
                        <a:spcAft>
                          <a:spcPts val="0"/>
                        </a:spcAft>
                      </a:pPr>
                      <a:r>
                        <a:rPr lang="en-US" sz="1600" dirty="0">
                          <a:solidFill>
                            <a:schemeClr val="tx1"/>
                          </a:solidFill>
                          <a:effectLst/>
                        </a:rPr>
                        <a:t>2 </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solidFill>
                  </a:tcPr>
                </a:tc>
                <a:tc>
                  <a:txBody>
                    <a:bodyPr/>
                    <a:lstStyle/>
                    <a:p>
                      <a:pPr marL="0" marR="0" algn="ctr">
                        <a:lnSpc>
                          <a:spcPct val="107000"/>
                        </a:lnSpc>
                        <a:spcBef>
                          <a:spcPts val="0"/>
                        </a:spcBef>
                        <a:spcAft>
                          <a:spcPts val="0"/>
                        </a:spcAft>
                      </a:pPr>
                      <a:r>
                        <a:rPr lang="en-US" sz="1600" dirty="0">
                          <a:solidFill>
                            <a:schemeClr val="tx1"/>
                          </a:solidFill>
                          <a:effectLst/>
                        </a:rPr>
                        <a:t>80</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solidFill>
                  </a:tcPr>
                </a:tc>
                <a:tc>
                  <a:txBody>
                    <a:bodyPr/>
                    <a:lstStyle/>
                    <a:p>
                      <a:pPr marL="0" marR="0" algn="ctr">
                        <a:lnSpc>
                          <a:spcPct val="107000"/>
                        </a:lnSpc>
                        <a:spcBef>
                          <a:spcPts val="0"/>
                        </a:spcBef>
                        <a:spcAft>
                          <a:spcPts val="0"/>
                        </a:spcAft>
                      </a:pPr>
                      <a:r>
                        <a:rPr lang="en-US" sz="1600" dirty="0">
                          <a:solidFill>
                            <a:schemeClr val="tx1"/>
                          </a:solidFill>
                          <a:effectLst/>
                        </a:rPr>
                        <a:t>1.02</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solidFill>
                  </a:tcPr>
                </a:tc>
                <a:tc>
                  <a:txBody>
                    <a:bodyPr/>
                    <a:lstStyle/>
                    <a:p>
                      <a:pPr marL="0" marR="0" algn="ctr">
                        <a:lnSpc>
                          <a:spcPct val="107000"/>
                        </a:lnSpc>
                        <a:spcBef>
                          <a:spcPts val="0"/>
                        </a:spcBef>
                        <a:spcAft>
                          <a:spcPts val="0"/>
                        </a:spcAft>
                      </a:pPr>
                      <a:r>
                        <a:rPr lang="en-US" sz="1600" dirty="0">
                          <a:solidFill>
                            <a:schemeClr val="tx1"/>
                          </a:solidFill>
                          <a:effectLst/>
                        </a:rPr>
                        <a:t>0.99</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solidFill>
                  </a:tcPr>
                </a:tc>
                <a:tc>
                  <a:txBody>
                    <a:bodyPr/>
                    <a:lstStyle/>
                    <a:p>
                      <a:pPr marL="0" marR="0" algn="ctr">
                        <a:lnSpc>
                          <a:spcPct val="107000"/>
                        </a:lnSpc>
                        <a:spcBef>
                          <a:spcPts val="0"/>
                        </a:spcBef>
                        <a:spcAft>
                          <a:spcPts val="0"/>
                        </a:spcAft>
                      </a:pPr>
                      <a:r>
                        <a:rPr lang="en-US" sz="1600" dirty="0">
                          <a:solidFill>
                            <a:schemeClr val="tx1"/>
                          </a:solidFill>
                          <a:effectLst/>
                        </a:rPr>
                        <a:t>0.36</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solidFill>
                  </a:tcPr>
                </a:tc>
                <a:tc>
                  <a:txBody>
                    <a:bodyPr/>
                    <a:lstStyle/>
                    <a:p>
                      <a:pPr marL="0" marR="0" algn="ctr">
                        <a:lnSpc>
                          <a:spcPct val="107000"/>
                        </a:lnSpc>
                        <a:spcBef>
                          <a:spcPts val="0"/>
                        </a:spcBef>
                        <a:spcAft>
                          <a:spcPts val="0"/>
                        </a:spcAft>
                      </a:pPr>
                      <a:r>
                        <a:rPr lang="en-US" sz="1600" dirty="0">
                          <a:solidFill>
                            <a:schemeClr val="tx1"/>
                          </a:solidFill>
                          <a:effectLst/>
                        </a:rPr>
                        <a:t>1.95</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solidFill>
                  </a:tcPr>
                </a:tc>
                <a:extLst>
                  <a:ext uri="{0D108BD9-81ED-4DB2-BD59-A6C34878D82A}">
                    <a16:rowId xmlns:a16="http://schemas.microsoft.com/office/drawing/2014/main" val="3772144847"/>
                  </a:ext>
                </a:extLst>
              </a:tr>
              <a:tr h="437071">
                <a:tc>
                  <a:txBody>
                    <a:bodyPr/>
                    <a:lstStyle/>
                    <a:p>
                      <a:pPr marL="0" marR="0">
                        <a:lnSpc>
                          <a:spcPct val="107000"/>
                        </a:lnSpc>
                        <a:spcBef>
                          <a:spcPts val="0"/>
                        </a:spcBef>
                        <a:spcAft>
                          <a:spcPts val="0"/>
                        </a:spcAft>
                      </a:pPr>
                      <a:r>
                        <a:rPr lang="en-US" sz="1600" dirty="0">
                          <a:solidFill>
                            <a:schemeClr val="tx1"/>
                          </a:solidFill>
                          <a:effectLst/>
                        </a:rPr>
                        <a:t>SRBR-3</a:t>
                      </a:r>
                      <a:r>
                        <a:rPr lang="en-US" sz="1600" baseline="30000" dirty="0">
                          <a:solidFill>
                            <a:schemeClr val="tx1"/>
                          </a:solidFill>
                          <a:effectLst/>
                        </a:rPr>
                        <a:t>2</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1">
                        <a:lumMod val="90000"/>
                      </a:schemeClr>
                    </a:solidFill>
                  </a:tcPr>
                </a:tc>
                <a:tc>
                  <a:txBody>
                    <a:bodyPr/>
                    <a:lstStyle/>
                    <a:p>
                      <a:pPr marL="0" marR="0" algn="ctr">
                        <a:lnSpc>
                          <a:spcPct val="107000"/>
                        </a:lnSpc>
                        <a:spcBef>
                          <a:spcPts val="0"/>
                        </a:spcBef>
                        <a:spcAft>
                          <a:spcPts val="0"/>
                        </a:spcAft>
                      </a:pPr>
                      <a:r>
                        <a:rPr lang="en-US" sz="1600" dirty="0">
                          <a:solidFill>
                            <a:schemeClr val="tx1"/>
                          </a:solidFill>
                          <a:effectLst/>
                        </a:rPr>
                        <a:t>9 </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1"/>
                    </a:solidFill>
                  </a:tcPr>
                </a:tc>
                <a:tc>
                  <a:txBody>
                    <a:bodyPr/>
                    <a:lstStyle/>
                    <a:p>
                      <a:pPr marL="0" marR="0" algn="ctr">
                        <a:lnSpc>
                          <a:spcPct val="107000"/>
                        </a:lnSpc>
                        <a:spcBef>
                          <a:spcPts val="0"/>
                        </a:spcBef>
                        <a:spcAft>
                          <a:spcPts val="0"/>
                        </a:spcAft>
                      </a:pPr>
                      <a:r>
                        <a:rPr lang="en-US" sz="1600" dirty="0">
                          <a:solidFill>
                            <a:schemeClr val="tx1"/>
                          </a:solidFill>
                          <a:effectLst/>
                        </a:rPr>
                        <a:t>16</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1"/>
                    </a:solidFill>
                  </a:tcPr>
                </a:tc>
                <a:tc>
                  <a:txBody>
                    <a:bodyPr/>
                    <a:lstStyle/>
                    <a:p>
                      <a:pPr marL="0" marR="0" algn="ctr">
                        <a:lnSpc>
                          <a:spcPct val="107000"/>
                        </a:lnSpc>
                        <a:spcBef>
                          <a:spcPts val="0"/>
                        </a:spcBef>
                        <a:spcAft>
                          <a:spcPts val="0"/>
                        </a:spcAft>
                      </a:pPr>
                      <a:r>
                        <a:rPr lang="en-US" sz="1600" dirty="0">
                          <a:solidFill>
                            <a:schemeClr val="tx1"/>
                          </a:solidFill>
                          <a:effectLst/>
                        </a:rPr>
                        <a:t>0.86</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1"/>
                    </a:solidFill>
                  </a:tcPr>
                </a:tc>
                <a:tc>
                  <a:txBody>
                    <a:bodyPr/>
                    <a:lstStyle/>
                    <a:p>
                      <a:pPr marL="0" marR="0" algn="ctr">
                        <a:lnSpc>
                          <a:spcPct val="107000"/>
                        </a:lnSpc>
                        <a:spcBef>
                          <a:spcPts val="0"/>
                        </a:spcBef>
                        <a:spcAft>
                          <a:spcPts val="0"/>
                        </a:spcAft>
                      </a:pPr>
                      <a:r>
                        <a:rPr lang="en-US" sz="1600" dirty="0">
                          <a:solidFill>
                            <a:schemeClr val="tx1"/>
                          </a:solidFill>
                          <a:effectLst/>
                        </a:rPr>
                        <a:t>0.57</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1"/>
                    </a:solidFill>
                  </a:tcPr>
                </a:tc>
                <a:tc>
                  <a:txBody>
                    <a:bodyPr/>
                    <a:lstStyle/>
                    <a:p>
                      <a:pPr marL="0" marR="0" algn="ctr">
                        <a:lnSpc>
                          <a:spcPct val="107000"/>
                        </a:lnSpc>
                        <a:spcBef>
                          <a:spcPts val="0"/>
                        </a:spcBef>
                        <a:spcAft>
                          <a:spcPts val="0"/>
                        </a:spcAft>
                      </a:pPr>
                      <a:r>
                        <a:rPr lang="en-US" sz="1600" dirty="0">
                          <a:solidFill>
                            <a:schemeClr val="tx1"/>
                          </a:solidFill>
                          <a:effectLst/>
                        </a:rPr>
                        <a:t>0.50</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1"/>
                    </a:solidFill>
                  </a:tcPr>
                </a:tc>
                <a:tc>
                  <a:txBody>
                    <a:bodyPr/>
                    <a:lstStyle/>
                    <a:p>
                      <a:pPr marL="0" marR="0" algn="ctr">
                        <a:lnSpc>
                          <a:spcPct val="107000"/>
                        </a:lnSpc>
                        <a:spcBef>
                          <a:spcPts val="0"/>
                        </a:spcBef>
                        <a:spcAft>
                          <a:spcPts val="0"/>
                        </a:spcAft>
                      </a:pPr>
                      <a:r>
                        <a:rPr lang="en-US" sz="1600" dirty="0">
                          <a:solidFill>
                            <a:schemeClr val="tx1"/>
                          </a:solidFill>
                          <a:effectLst/>
                        </a:rPr>
                        <a:t>1.55</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1"/>
                    </a:solidFill>
                  </a:tcPr>
                </a:tc>
                <a:extLst>
                  <a:ext uri="{0D108BD9-81ED-4DB2-BD59-A6C34878D82A}">
                    <a16:rowId xmlns:a16="http://schemas.microsoft.com/office/drawing/2014/main" val="569031380"/>
                  </a:ext>
                </a:extLst>
              </a:tr>
              <a:tr h="437071">
                <a:tc>
                  <a:txBody>
                    <a:bodyPr/>
                    <a:lstStyle/>
                    <a:p>
                      <a:pPr marL="0" marR="0">
                        <a:lnSpc>
                          <a:spcPct val="107000"/>
                        </a:lnSpc>
                        <a:spcBef>
                          <a:spcPts val="0"/>
                        </a:spcBef>
                        <a:spcAft>
                          <a:spcPts val="0"/>
                        </a:spcAft>
                      </a:pPr>
                      <a:r>
                        <a:rPr lang="en-US" sz="1600" dirty="0">
                          <a:solidFill>
                            <a:schemeClr val="tx1"/>
                          </a:solidFill>
                          <a:effectLst/>
                        </a:rPr>
                        <a:t>SRBR-4</a:t>
                      </a:r>
                      <a:r>
                        <a:rPr lang="en-US" sz="1600" baseline="30000" dirty="0">
                          <a:solidFill>
                            <a:schemeClr val="tx1"/>
                          </a:solidFill>
                          <a:effectLst/>
                        </a:rPr>
                        <a:t>2</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1">
                        <a:lumMod val="90000"/>
                      </a:schemeClr>
                    </a:solidFill>
                  </a:tcPr>
                </a:tc>
                <a:tc>
                  <a:txBody>
                    <a:bodyPr/>
                    <a:lstStyle/>
                    <a:p>
                      <a:pPr marL="0" marR="0" algn="ctr">
                        <a:lnSpc>
                          <a:spcPct val="107000"/>
                        </a:lnSpc>
                        <a:spcBef>
                          <a:spcPts val="0"/>
                        </a:spcBef>
                        <a:spcAft>
                          <a:spcPts val="0"/>
                        </a:spcAft>
                      </a:pPr>
                      <a:r>
                        <a:rPr lang="en-US" sz="1600" dirty="0">
                          <a:solidFill>
                            <a:schemeClr val="tx1"/>
                          </a:solidFill>
                          <a:effectLst/>
                        </a:rPr>
                        <a:t>9 </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1"/>
                    </a:solidFill>
                  </a:tcPr>
                </a:tc>
                <a:tc>
                  <a:txBody>
                    <a:bodyPr/>
                    <a:lstStyle/>
                    <a:p>
                      <a:pPr marL="0" marR="0" algn="ctr">
                        <a:lnSpc>
                          <a:spcPct val="107000"/>
                        </a:lnSpc>
                        <a:spcBef>
                          <a:spcPts val="0"/>
                        </a:spcBef>
                        <a:spcAft>
                          <a:spcPts val="0"/>
                        </a:spcAft>
                      </a:pPr>
                      <a:r>
                        <a:rPr lang="en-US" sz="1600" dirty="0">
                          <a:solidFill>
                            <a:schemeClr val="tx1"/>
                          </a:solidFill>
                          <a:effectLst/>
                        </a:rPr>
                        <a:t>17</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1"/>
                    </a:solidFill>
                  </a:tcPr>
                </a:tc>
                <a:tc>
                  <a:txBody>
                    <a:bodyPr/>
                    <a:lstStyle/>
                    <a:p>
                      <a:pPr marL="0" marR="0" algn="ctr">
                        <a:lnSpc>
                          <a:spcPct val="107000"/>
                        </a:lnSpc>
                        <a:spcBef>
                          <a:spcPts val="0"/>
                        </a:spcBef>
                        <a:spcAft>
                          <a:spcPts val="0"/>
                        </a:spcAft>
                      </a:pPr>
                      <a:r>
                        <a:rPr lang="en-US" sz="1600" dirty="0">
                          <a:solidFill>
                            <a:schemeClr val="tx1"/>
                          </a:solidFill>
                          <a:effectLst/>
                        </a:rPr>
                        <a:t>0.85</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1"/>
                    </a:solidFill>
                  </a:tcPr>
                </a:tc>
                <a:tc>
                  <a:txBody>
                    <a:bodyPr/>
                    <a:lstStyle/>
                    <a:p>
                      <a:pPr marL="0" marR="0" algn="ctr">
                        <a:lnSpc>
                          <a:spcPct val="107000"/>
                        </a:lnSpc>
                        <a:spcBef>
                          <a:spcPts val="0"/>
                        </a:spcBef>
                        <a:spcAft>
                          <a:spcPts val="0"/>
                        </a:spcAft>
                      </a:pPr>
                      <a:r>
                        <a:rPr lang="en-US" sz="1600" dirty="0">
                          <a:solidFill>
                            <a:schemeClr val="tx1"/>
                          </a:solidFill>
                          <a:effectLst/>
                        </a:rPr>
                        <a:t>0.58</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1"/>
                    </a:solidFill>
                  </a:tcPr>
                </a:tc>
                <a:tc>
                  <a:txBody>
                    <a:bodyPr/>
                    <a:lstStyle/>
                    <a:p>
                      <a:pPr marL="0" marR="0" algn="ctr">
                        <a:lnSpc>
                          <a:spcPct val="107000"/>
                        </a:lnSpc>
                        <a:spcBef>
                          <a:spcPts val="0"/>
                        </a:spcBef>
                        <a:spcAft>
                          <a:spcPts val="0"/>
                        </a:spcAft>
                      </a:pPr>
                      <a:r>
                        <a:rPr lang="en-US" sz="1600" dirty="0">
                          <a:solidFill>
                            <a:schemeClr val="tx1"/>
                          </a:solidFill>
                          <a:effectLst/>
                        </a:rPr>
                        <a:t>0.51</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1"/>
                    </a:solidFill>
                  </a:tcPr>
                </a:tc>
                <a:tc>
                  <a:txBody>
                    <a:bodyPr/>
                    <a:lstStyle/>
                    <a:p>
                      <a:pPr marL="0" marR="0" algn="ctr">
                        <a:lnSpc>
                          <a:spcPct val="107000"/>
                        </a:lnSpc>
                        <a:spcBef>
                          <a:spcPts val="0"/>
                        </a:spcBef>
                        <a:spcAft>
                          <a:spcPts val="0"/>
                        </a:spcAft>
                      </a:pPr>
                      <a:r>
                        <a:rPr lang="en-US" sz="1600" dirty="0">
                          <a:solidFill>
                            <a:schemeClr val="tx1"/>
                          </a:solidFill>
                          <a:effectLst/>
                        </a:rPr>
                        <a:t>1.65</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1"/>
                    </a:solidFill>
                  </a:tcPr>
                </a:tc>
                <a:extLst>
                  <a:ext uri="{0D108BD9-81ED-4DB2-BD59-A6C34878D82A}">
                    <a16:rowId xmlns:a16="http://schemas.microsoft.com/office/drawing/2014/main" val="4123737204"/>
                  </a:ext>
                </a:extLst>
              </a:tr>
              <a:tr h="437071">
                <a:tc>
                  <a:txBody>
                    <a:bodyPr/>
                    <a:lstStyle/>
                    <a:p>
                      <a:pPr marL="0" marR="0">
                        <a:lnSpc>
                          <a:spcPct val="107000"/>
                        </a:lnSpc>
                        <a:spcBef>
                          <a:spcPts val="0"/>
                        </a:spcBef>
                        <a:spcAft>
                          <a:spcPts val="0"/>
                        </a:spcAft>
                      </a:pPr>
                      <a:r>
                        <a:rPr lang="en-US" sz="1600" dirty="0">
                          <a:solidFill>
                            <a:schemeClr val="tx1"/>
                          </a:solidFill>
                          <a:effectLst/>
                        </a:rPr>
                        <a:t>SRBR-5</a:t>
                      </a:r>
                      <a:r>
                        <a:rPr lang="en-US" sz="1600" baseline="30000" dirty="0">
                          <a:solidFill>
                            <a:schemeClr val="tx1"/>
                          </a:solidFill>
                          <a:effectLst/>
                        </a:rPr>
                        <a:t>3</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1">
                        <a:lumMod val="90000"/>
                      </a:schemeClr>
                    </a:solidFill>
                  </a:tcPr>
                </a:tc>
                <a:tc>
                  <a:txBody>
                    <a:bodyPr/>
                    <a:lstStyle/>
                    <a:p>
                      <a:pPr marL="0" marR="0" algn="ctr">
                        <a:lnSpc>
                          <a:spcPct val="107000"/>
                        </a:lnSpc>
                        <a:spcBef>
                          <a:spcPts val="0"/>
                        </a:spcBef>
                        <a:spcAft>
                          <a:spcPts val="0"/>
                        </a:spcAft>
                      </a:pPr>
                      <a:r>
                        <a:rPr lang="en-US" sz="1600" dirty="0">
                          <a:solidFill>
                            <a:schemeClr val="tx1"/>
                          </a:solidFill>
                          <a:effectLst/>
                        </a:rPr>
                        <a:t>6 </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solidFill>
                  </a:tcPr>
                </a:tc>
                <a:tc>
                  <a:txBody>
                    <a:bodyPr/>
                    <a:lstStyle/>
                    <a:p>
                      <a:pPr marL="0" marR="0" algn="ctr">
                        <a:lnSpc>
                          <a:spcPct val="107000"/>
                        </a:lnSpc>
                        <a:spcBef>
                          <a:spcPts val="0"/>
                        </a:spcBef>
                        <a:spcAft>
                          <a:spcPts val="0"/>
                        </a:spcAft>
                      </a:pPr>
                      <a:r>
                        <a:rPr lang="en-US" sz="1600" dirty="0">
                          <a:solidFill>
                            <a:schemeClr val="tx1"/>
                          </a:solidFill>
                          <a:effectLst/>
                        </a:rPr>
                        <a:t>24</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solidFill>
                  </a:tcPr>
                </a:tc>
                <a:tc>
                  <a:txBody>
                    <a:bodyPr/>
                    <a:lstStyle/>
                    <a:p>
                      <a:pPr marL="0" marR="0" algn="ctr">
                        <a:lnSpc>
                          <a:spcPct val="107000"/>
                        </a:lnSpc>
                        <a:spcBef>
                          <a:spcPts val="0"/>
                        </a:spcBef>
                        <a:spcAft>
                          <a:spcPts val="0"/>
                        </a:spcAft>
                      </a:pPr>
                      <a:r>
                        <a:rPr lang="en-US" sz="1600" dirty="0">
                          <a:solidFill>
                            <a:schemeClr val="tx1"/>
                          </a:solidFill>
                          <a:effectLst/>
                        </a:rPr>
                        <a:t>0.59</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solidFill>
                  </a:tcPr>
                </a:tc>
                <a:tc>
                  <a:txBody>
                    <a:bodyPr/>
                    <a:lstStyle/>
                    <a:p>
                      <a:pPr marL="0" marR="0" algn="ctr">
                        <a:lnSpc>
                          <a:spcPct val="107000"/>
                        </a:lnSpc>
                        <a:spcBef>
                          <a:spcPts val="0"/>
                        </a:spcBef>
                        <a:spcAft>
                          <a:spcPts val="0"/>
                        </a:spcAft>
                      </a:pPr>
                      <a:r>
                        <a:rPr lang="en-US" sz="1600" dirty="0">
                          <a:solidFill>
                            <a:schemeClr val="tx1"/>
                          </a:solidFill>
                          <a:effectLst/>
                        </a:rPr>
                        <a:t>0.49</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solidFill>
                  </a:tcPr>
                </a:tc>
                <a:tc>
                  <a:txBody>
                    <a:bodyPr/>
                    <a:lstStyle/>
                    <a:p>
                      <a:pPr marL="0" marR="0" algn="ctr">
                        <a:lnSpc>
                          <a:spcPct val="107000"/>
                        </a:lnSpc>
                        <a:spcBef>
                          <a:spcPts val="0"/>
                        </a:spcBef>
                        <a:spcAft>
                          <a:spcPts val="0"/>
                        </a:spcAft>
                      </a:pPr>
                      <a:r>
                        <a:rPr lang="en-US" sz="1600" dirty="0">
                          <a:solidFill>
                            <a:schemeClr val="tx1"/>
                          </a:solidFill>
                          <a:effectLst/>
                        </a:rPr>
                        <a:t>0.37</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solidFill>
                  </a:tcPr>
                </a:tc>
                <a:tc>
                  <a:txBody>
                    <a:bodyPr/>
                    <a:lstStyle/>
                    <a:p>
                      <a:pPr marL="0" marR="0" algn="ctr">
                        <a:lnSpc>
                          <a:spcPct val="107000"/>
                        </a:lnSpc>
                        <a:spcBef>
                          <a:spcPts val="0"/>
                        </a:spcBef>
                        <a:spcAft>
                          <a:spcPts val="0"/>
                        </a:spcAft>
                      </a:pPr>
                      <a:r>
                        <a:rPr lang="en-US" sz="1600" dirty="0">
                          <a:solidFill>
                            <a:schemeClr val="tx1"/>
                          </a:solidFill>
                          <a:effectLst/>
                        </a:rPr>
                        <a:t>1.03</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solidFill>
                  </a:tcPr>
                </a:tc>
                <a:extLst>
                  <a:ext uri="{0D108BD9-81ED-4DB2-BD59-A6C34878D82A}">
                    <a16:rowId xmlns:a16="http://schemas.microsoft.com/office/drawing/2014/main" val="3772728874"/>
                  </a:ext>
                </a:extLst>
              </a:tr>
              <a:tr h="437071">
                <a:tc>
                  <a:txBody>
                    <a:bodyPr/>
                    <a:lstStyle/>
                    <a:p>
                      <a:pPr marL="0" marR="0">
                        <a:lnSpc>
                          <a:spcPct val="107000"/>
                        </a:lnSpc>
                        <a:spcBef>
                          <a:spcPts val="0"/>
                        </a:spcBef>
                        <a:spcAft>
                          <a:spcPts val="0"/>
                        </a:spcAft>
                      </a:pPr>
                      <a:r>
                        <a:rPr lang="en-US" sz="1600" dirty="0">
                          <a:solidFill>
                            <a:schemeClr val="tx1"/>
                          </a:solidFill>
                          <a:effectLst/>
                        </a:rPr>
                        <a:t>SRBR-6</a:t>
                      </a:r>
                      <a:r>
                        <a:rPr lang="en-US" sz="1600" baseline="30000" dirty="0">
                          <a:solidFill>
                            <a:schemeClr val="tx1"/>
                          </a:solidFill>
                          <a:effectLst/>
                        </a:rPr>
                        <a:t>3</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1">
                        <a:lumMod val="90000"/>
                      </a:schemeClr>
                    </a:solidFill>
                  </a:tcPr>
                </a:tc>
                <a:tc>
                  <a:txBody>
                    <a:bodyPr/>
                    <a:lstStyle/>
                    <a:p>
                      <a:pPr marL="0" marR="0" algn="ctr">
                        <a:lnSpc>
                          <a:spcPct val="107000"/>
                        </a:lnSpc>
                        <a:spcBef>
                          <a:spcPts val="0"/>
                        </a:spcBef>
                        <a:spcAft>
                          <a:spcPts val="0"/>
                        </a:spcAft>
                      </a:pPr>
                      <a:r>
                        <a:rPr lang="en-US" sz="1600" dirty="0">
                          <a:solidFill>
                            <a:schemeClr val="tx1"/>
                          </a:solidFill>
                          <a:effectLst/>
                        </a:rPr>
                        <a:t>6 </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solidFill>
                  </a:tcPr>
                </a:tc>
                <a:tc>
                  <a:txBody>
                    <a:bodyPr/>
                    <a:lstStyle/>
                    <a:p>
                      <a:pPr marL="0" marR="0" algn="ctr">
                        <a:lnSpc>
                          <a:spcPct val="107000"/>
                        </a:lnSpc>
                        <a:spcBef>
                          <a:spcPts val="0"/>
                        </a:spcBef>
                        <a:spcAft>
                          <a:spcPts val="0"/>
                        </a:spcAft>
                      </a:pPr>
                      <a:r>
                        <a:rPr lang="en-US" sz="1600" dirty="0">
                          <a:solidFill>
                            <a:schemeClr val="tx1"/>
                          </a:solidFill>
                          <a:effectLst/>
                        </a:rPr>
                        <a:t>26</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solidFill>
                  </a:tcPr>
                </a:tc>
                <a:tc>
                  <a:txBody>
                    <a:bodyPr/>
                    <a:lstStyle/>
                    <a:p>
                      <a:pPr marL="0" marR="0" algn="ctr">
                        <a:lnSpc>
                          <a:spcPct val="107000"/>
                        </a:lnSpc>
                        <a:spcBef>
                          <a:spcPts val="0"/>
                        </a:spcBef>
                        <a:spcAft>
                          <a:spcPts val="0"/>
                        </a:spcAft>
                      </a:pPr>
                      <a:r>
                        <a:rPr lang="en-US" sz="1600" dirty="0">
                          <a:solidFill>
                            <a:schemeClr val="tx1"/>
                          </a:solidFill>
                          <a:effectLst/>
                        </a:rPr>
                        <a:t>0.51</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solidFill>
                  </a:tcPr>
                </a:tc>
                <a:tc>
                  <a:txBody>
                    <a:bodyPr/>
                    <a:lstStyle/>
                    <a:p>
                      <a:pPr marL="0" marR="0" algn="ctr">
                        <a:lnSpc>
                          <a:spcPct val="107000"/>
                        </a:lnSpc>
                        <a:spcBef>
                          <a:spcPts val="0"/>
                        </a:spcBef>
                        <a:spcAft>
                          <a:spcPts val="0"/>
                        </a:spcAft>
                      </a:pPr>
                      <a:r>
                        <a:rPr lang="en-US" sz="1600" dirty="0">
                          <a:solidFill>
                            <a:schemeClr val="tx1"/>
                          </a:solidFill>
                          <a:effectLst/>
                        </a:rPr>
                        <a:t>0.51</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solidFill>
                  </a:tcPr>
                </a:tc>
                <a:tc>
                  <a:txBody>
                    <a:bodyPr/>
                    <a:lstStyle/>
                    <a:p>
                      <a:pPr marL="0" marR="0" algn="ctr">
                        <a:lnSpc>
                          <a:spcPct val="107000"/>
                        </a:lnSpc>
                        <a:spcBef>
                          <a:spcPts val="0"/>
                        </a:spcBef>
                        <a:spcAft>
                          <a:spcPts val="0"/>
                        </a:spcAft>
                      </a:pPr>
                      <a:r>
                        <a:rPr lang="en-US" sz="1600" dirty="0">
                          <a:solidFill>
                            <a:schemeClr val="tx1"/>
                          </a:solidFill>
                          <a:effectLst/>
                        </a:rPr>
                        <a:t>0.39</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solidFill>
                  </a:tcPr>
                </a:tc>
                <a:tc>
                  <a:txBody>
                    <a:bodyPr/>
                    <a:lstStyle/>
                    <a:p>
                      <a:pPr marL="0" marR="0" algn="ctr">
                        <a:lnSpc>
                          <a:spcPct val="107000"/>
                        </a:lnSpc>
                        <a:spcBef>
                          <a:spcPts val="0"/>
                        </a:spcBef>
                        <a:spcAft>
                          <a:spcPts val="0"/>
                        </a:spcAft>
                      </a:pPr>
                      <a:r>
                        <a:rPr lang="en-US" sz="1600" dirty="0">
                          <a:solidFill>
                            <a:schemeClr val="tx1"/>
                          </a:solidFill>
                          <a:effectLst/>
                        </a:rPr>
                        <a:t>1.11</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solidFill>
                      <a:schemeClr val="accent5"/>
                    </a:solidFill>
                  </a:tcPr>
                </a:tc>
                <a:extLst>
                  <a:ext uri="{0D108BD9-81ED-4DB2-BD59-A6C34878D82A}">
                    <a16:rowId xmlns:a16="http://schemas.microsoft.com/office/drawing/2014/main" val="4210481948"/>
                  </a:ext>
                </a:extLst>
              </a:tr>
            </a:tbl>
          </a:graphicData>
        </a:graphic>
      </p:graphicFrame>
    </p:spTree>
    <p:extLst>
      <p:ext uri="{BB962C8B-B14F-4D97-AF65-F5344CB8AC3E}">
        <p14:creationId xmlns:p14="http://schemas.microsoft.com/office/powerpoint/2010/main" val="3803465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400050" y="914400"/>
            <a:ext cx="8323830" cy="5061527"/>
          </a:xfrm>
          <a:prstGeom prst="rect">
            <a:avLst/>
          </a:prstGeom>
        </p:spPr>
      </p:pic>
      <p:sp>
        <p:nvSpPr>
          <p:cNvPr id="2" name="Slide Number Placeholder 1"/>
          <p:cNvSpPr>
            <a:spLocks noGrp="1"/>
          </p:cNvSpPr>
          <p:nvPr>
            <p:ph type="sldNum" sz="quarter" idx="12"/>
          </p:nvPr>
        </p:nvSpPr>
        <p:spPr/>
        <p:txBody>
          <a:bodyPr/>
          <a:lstStyle/>
          <a:p>
            <a:pPr>
              <a:defRPr/>
            </a:pPr>
            <a:fld id="{0966DC23-5D75-4E55-94E0-8AC9A57DBD08}" type="slidenum">
              <a:rPr lang="en-US" smtClean="0"/>
              <a:pPr>
                <a:defRPr/>
              </a:pPr>
              <a:t>35</a:t>
            </a:fld>
            <a:endParaRPr lang="en-US" dirty="0"/>
          </a:p>
        </p:txBody>
      </p:sp>
      <p:sp>
        <p:nvSpPr>
          <p:cNvPr id="4" name="Title 3"/>
          <p:cNvSpPr>
            <a:spLocks noGrp="1"/>
          </p:cNvSpPr>
          <p:nvPr>
            <p:ph type="title"/>
          </p:nvPr>
        </p:nvSpPr>
        <p:spPr>
          <a:xfrm>
            <a:off x="602455" y="453830"/>
            <a:ext cx="8437041" cy="663969"/>
          </a:xfrm>
        </p:spPr>
        <p:txBody>
          <a:bodyPr/>
          <a:lstStyle/>
          <a:p>
            <a:r>
              <a:rPr lang="en-US" dirty="0"/>
              <a:t>Tyrone Mine Treatability Study – Constructed Wetland</a:t>
            </a:r>
          </a:p>
        </p:txBody>
      </p:sp>
      <p:sp>
        <p:nvSpPr>
          <p:cNvPr id="6" name="TextBox 5"/>
          <p:cNvSpPr txBox="1"/>
          <p:nvPr/>
        </p:nvSpPr>
        <p:spPr>
          <a:xfrm>
            <a:off x="400050" y="5901375"/>
            <a:ext cx="8323830" cy="523220"/>
          </a:xfrm>
          <a:prstGeom prst="rect">
            <a:avLst/>
          </a:prstGeom>
          <a:noFill/>
        </p:spPr>
        <p:txBody>
          <a:bodyPr wrap="square" rtlCol="0">
            <a:spAutoFit/>
          </a:bodyPr>
          <a:lstStyle/>
          <a:p>
            <a:pPr algn="just"/>
            <a:r>
              <a:rPr lang="en-US" sz="1400" b="1" dirty="0"/>
              <a:t>Boxplots summarizing dissolved Mn concentrations in effluent at each stage of the treatment system (excluding pre-treatment)</a:t>
            </a:r>
            <a:endParaRPr lang="en-US" sz="1400" dirty="0"/>
          </a:p>
        </p:txBody>
      </p:sp>
    </p:spTree>
    <p:extLst>
      <p:ext uri="{BB962C8B-B14F-4D97-AF65-F5344CB8AC3E}">
        <p14:creationId xmlns:p14="http://schemas.microsoft.com/office/powerpoint/2010/main" val="428418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66DC23-5D75-4E55-94E0-8AC9A57DBD08}" type="slidenum">
              <a:rPr lang="en-US" smtClean="0"/>
              <a:pPr>
                <a:defRPr/>
              </a:pPr>
              <a:t>36</a:t>
            </a:fld>
            <a:endParaRPr lang="en-US" dirty="0"/>
          </a:p>
        </p:txBody>
      </p:sp>
      <p:sp>
        <p:nvSpPr>
          <p:cNvPr id="4" name="Title 3"/>
          <p:cNvSpPr>
            <a:spLocks noGrp="1"/>
          </p:cNvSpPr>
          <p:nvPr>
            <p:ph type="title"/>
          </p:nvPr>
        </p:nvSpPr>
        <p:spPr>
          <a:xfrm>
            <a:off x="602456" y="453830"/>
            <a:ext cx="8323830" cy="663969"/>
          </a:xfrm>
        </p:spPr>
        <p:txBody>
          <a:bodyPr/>
          <a:lstStyle/>
          <a:p>
            <a:r>
              <a:rPr lang="en-US" dirty="0"/>
              <a:t>Tyrone Mine Treatability Study – Constructed Wetland</a:t>
            </a:r>
          </a:p>
        </p:txBody>
      </p:sp>
      <mc:AlternateContent xmlns:mc="http://schemas.openxmlformats.org/markup-compatibility/2006" xmlns:a14="http://schemas.microsoft.com/office/drawing/2010/main">
        <mc:Choice Requires="a14">
          <p:graphicFrame>
            <p:nvGraphicFramePr>
              <p:cNvPr id="5" name="Table 4"/>
              <p:cNvGraphicFramePr>
                <a:graphicFrameLocks noGrp="1"/>
              </p:cNvGraphicFramePr>
              <p:nvPr>
                <p:extLst>
                  <p:ext uri="{D42A27DB-BD31-4B8C-83A1-F6EECF244321}">
                    <p14:modId xmlns:p14="http://schemas.microsoft.com/office/powerpoint/2010/main" val="129547093"/>
                  </p:ext>
                </p:extLst>
              </p:nvPr>
            </p:nvGraphicFramePr>
            <p:xfrm>
              <a:off x="697212" y="1659848"/>
              <a:ext cx="8159932" cy="4574696"/>
            </p:xfrm>
            <a:graphic>
              <a:graphicData uri="http://schemas.openxmlformats.org/drawingml/2006/table">
                <a:tbl>
                  <a:tblPr firstRow="1" firstCol="1" bandRow="1">
                    <a:tableStyleId>{5C22544A-7EE6-4342-B048-85BDC9FD1C3A}</a:tableStyleId>
                  </a:tblPr>
                  <a:tblGrid>
                    <a:gridCol w="2105473">
                      <a:extLst>
                        <a:ext uri="{9D8B030D-6E8A-4147-A177-3AD203B41FA5}">
                          <a16:colId xmlns:a16="http://schemas.microsoft.com/office/drawing/2014/main" val="2866676618"/>
                        </a:ext>
                      </a:extLst>
                    </a:gridCol>
                    <a:gridCol w="2095691">
                      <a:extLst>
                        <a:ext uri="{9D8B030D-6E8A-4147-A177-3AD203B41FA5}">
                          <a16:colId xmlns:a16="http://schemas.microsoft.com/office/drawing/2014/main" val="400781314"/>
                        </a:ext>
                      </a:extLst>
                    </a:gridCol>
                    <a:gridCol w="2095691">
                      <a:extLst>
                        <a:ext uri="{9D8B030D-6E8A-4147-A177-3AD203B41FA5}">
                          <a16:colId xmlns:a16="http://schemas.microsoft.com/office/drawing/2014/main" val="2519309209"/>
                        </a:ext>
                      </a:extLst>
                    </a:gridCol>
                    <a:gridCol w="1863077">
                      <a:extLst>
                        <a:ext uri="{9D8B030D-6E8A-4147-A177-3AD203B41FA5}">
                          <a16:colId xmlns:a16="http://schemas.microsoft.com/office/drawing/2014/main" val="1199147426"/>
                        </a:ext>
                      </a:extLst>
                    </a:gridCol>
                  </a:tblGrid>
                  <a:tr h="1307056">
                    <a:tc>
                      <a:txBody>
                        <a:bodyPr/>
                        <a:lstStyle/>
                        <a:p>
                          <a:pPr marL="0" marR="0" algn="ctr">
                            <a:lnSpc>
                              <a:spcPct val="107000"/>
                            </a:lnSpc>
                            <a:spcBef>
                              <a:spcPts val="0"/>
                            </a:spcBef>
                            <a:spcAft>
                              <a:spcPts val="0"/>
                            </a:spcAft>
                          </a:pPr>
                          <a:r>
                            <a:rPr lang="en-US" sz="1600" dirty="0">
                              <a:solidFill>
                                <a:schemeClr val="tx1"/>
                              </a:solidFill>
                              <a:effectLst/>
                            </a:rPr>
                            <a:t>Wetland Pair</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solidFill>
                                <a:schemeClr val="tx1"/>
                              </a:solidFill>
                              <a:effectLst/>
                            </a:rPr>
                            <a:t>Mn treatment efficiency (%)</a:t>
                          </a:r>
                        </a:p>
                        <a:p>
                          <a:pPr marL="0" marR="0" algn="ctr">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d>
                                  <m:dPr>
                                    <m:ctrlPr>
                                      <a:rPr lang="en-US" sz="1600" i="1" smtClean="0">
                                        <a:solidFill>
                                          <a:schemeClr val="tx1"/>
                                        </a:solidFill>
                                        <a:latin typeface="Cambria Math" panose="02040503050406030204" pitchFamily="18" charset="0"/>
                                      </a:rPr>
                                    </m:ctrlPr>
                                  </m:dPr>
                                  <m:e>
                                    <m:f>
                                      <m:fPr>
                                        <m:ctrlPr>
                                          <a:rPr lang="en-US" sz="1600" i="1">
                                            <a:solidFill>
                                              <a:schemeClr val="tx1"/>
                                            </a:solidFill>
                                            <a:latin typeface="Cambria Math" panose="02040503050406030204" pitchFamily="18" charset="0"/>
                                          </a:rPr>
                                        </m:ctrlPr>
                                      </m:fPr>
                                      <m:num>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𝐶</m:t>
                                            </m:r>
                                          </m:e>
                                          <m:sub>
                                            <m:r>
                                              <a:rPr lang="en-US" sz="1600" i="1">
                                                <a:solidFill>
                                                  <a:schemeClr val="tx1"/>
                                                </a:solidFill>
                                                <a:latin typeface="Cambria Math" panose="02040503050406030204" pitchFamily="18" charset="0"/>
                                              </a:rPr>
                                              <m:t>𝑖𝑛</m:t>
                                            </m:r>
                                          </m:sub>
                                        </m:sSub>
                                        <m:r>
                                          <a:rPr lang="en-US" sz="1600" i="1">
                                            <a:solidFill>
                                              <a:schemeClr val="tx1"/>
                                            </a:solidFill>
                                            <a:latin typeface="Cambria Math" panose="02040503050406030204" pitchFamily="18" charset="0"/>
                                          </a:rPr>
                                          <m:t>−</m:t>
                                        </m:r>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𝐶</m:t>
                                            </m:r>
                                          </m:e>
                                          <m:sub>
                                            <m:r>
                                              <a:rPr lang="en-US" sz="1600" i="1">
                                                <a:solidFill>
                                                  <a:schemeClr val="tx1"/>
                                                </a:solidFill>
                                                <a:latin typeface="Cambria Math" panose="02040503050406030204" pitchFamily="18" charset="0"/>
                                              </a:rPr>
                                              <m:t>𝑜𝑢𝑡</m:t>
                                            </m:r>
                                          </m:sub>
                                        </m:sSub>
                                      </m:num>
                                      <m:den>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𝐶</m:t>
                                            </m:r>
                                          </m:e>
                                          <m:sub>
                                            <m:r>
                                              <a:rPr lang="en-US" sz="1600" i="1">
                                                <a:solidFill>
                                                  <a:schemeClr val="tx1"/>
                                                </a:solidFill>
                                                <a:latin typeface="Cambria Math" panose="02040503050406030204" pitchFamily="18" charset="0"/>
                                              </a:rPr>
                                              <m:t>𝑖𝑛</m:t>
                                            </m:r>
                                          </m:sub>
                                        </m:sSub>
                                      </m:den>
                                    </m:f>
                                  </m:e>
                                </m:d>
                                <m:r>
                                  <a:rPr lang="en-US" sz="1600" i="1">
                                    <a:solidFill>
                                      <a:schemeClr val="tx1"/>
                                    </a:solidFill>
                                    <a:latin typeface="Cambria Math" panose="02040503050406030204" pitchFamily="18" charset="0"/>
                                  </a:rPr>
                                  <m:t>𝑥</m:t>
                                </m:r>
                                <m:r>
                                  <a:rPr lang="en-US" sz="1600" i="1">
                                    <a:solidFill>
                                      <a:schemeClr val="tx1"/>
                                    </a:solidFill>
                                    <a:latin typeface="Cambria Math" panose="02040503050406030204" pitchFamily="18" charset="0"/>
                                  </a:rPr>
                                  <m:t> 100</m:t>
                                </m:r>
                              </m:oMath>
                            </m:oMathPara>
                          </a14:m>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solidFill>
                                <a:schemeClr val="tx1"/>
                              </a:solidFill>
                              <a:effectLst/>
                            </a:rPr>
                            <a:t>Area-adjusted removal (g/m</a:t>
                          </a:r>
                          <a:r>
                            <a:rPr lang="en-US" sz="1600" baseline="30000" dirty="0">
                              <a:solidFill>
                                <a:schemeClr val="tx1"/>
                              </a:solidFill>
                              <a:effectLst/>
                            </a:rPr>
                            <a:t>2</a:t>
                          </a:r>
                          <a:r>
                            <a:rPr lang="en-US" sz="1600" dirty="0">
                              <a:solidFill>
                                <a:schemeClr val="tx1"/>
                              </a:solidFill>
                              <a:effectLst/>
                            </a:rPr>
                            <a:t>∙d)</a:t>
                          </a:r>
                        </a:p>
                        <a:p>
                          <a:pPr marL="0" marR="0" algn="ctr">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d>
                                  <m:dPr>
                                    <m:ctrlPr>
                                      <a:rPr lang="en-US" sz="1600" i="1" smtClean="0">
                                        <a:solidFill>
                                          <a:schemeClr val="tx1"/>
                                        </a:solidFill>
                                        <a:latin typeface="Cambria Math" panose="02040503050406030204" pitchFamily="18" charset="0"/>
                                      </a:rPr>
                                    </m:ctrlPr>
                                  </m:dPr>
                                  <m:e>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𝐶</m:t>
                                        </m:r>
                                      </m:e>
                                      <m:sub>
                                        <m:r>
                                          <a:rPr lang="en-US" sz="1600" i="1">
                                            <a:solidFill>
                                              <a:schemeClr val="tx1"/>
                                            </a:solidFill>
                                            <a:latin typeface="Cambria Math" panose="02040503050406030204" pitchFamily="18" charset="0"/>
                                          </a:rPr>
                                          <m:t>𝑖𝑛</m:t>
                                        </m:r>
                                      </m:sub>
                                    </m:sSub>
                                    <m:r>
                                      <a:rPr lang="en-US" sz="1600" i="1">
                                        <a:solidFill>
                                          <a:schemeClr val="tx1"/>
                                        </a:solidFill>
                                        <a:latin typeface="Cambria Math" panose="02040503050406030204" pitchFamily="18" charset="0"/>
                                      </a:rPr>
                                      <m:t>−</m:t>
                                    </m:r>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𝐶</m:t>
                                        </m:r>
                                      </m:e>
                                      <m:sub>
                                        <m:r>
                                          <a:rPr lang="en-US" sz="1600" i="1">
                                            <a:solidFill>
                                              <a:schemeClr val="tx1"/>
                                            </a:solidFill>
                                            <a:latin typeface="Cambria Math" panose="02040503050406030204" pitchFamily="18" charset="0"/>
                                          </a:rPr>
                                          <m:t>𝑜𝑢𝑡</m:t>
                                        </m:r>
                                      </m:sub>
                                    </m:sSub>
                                  </m:e>
                                </m:d>
                                <m:f>
                                  <m:fPr>
                                    <m:ctrlPr>
                                      <a:rPr lang="en-US" sz="1600" i="1">
                                        <a:solidFill>
                                          <a:schemeClr val="tx1"/>
                                        </a:solidFill>
                                        <a:latin typeface="Cambria Math" panose="02040503050406030204" pitchFamily="18" charset="0"/>
                                      </a:rPr>
                                    </m:ctrlPr>
                                  </m:fPr>
                                  <m:num>
                                    <m:r>
                                      <a:rPr lang="en-US" sz="1600" i="1">
                                        <a:solidFill>
                                          <a:schemeClr val="tx1"/>
                                        </a:solidFill>
                                        <a:latin typeface="Cambria Math" panose="02040503050406030204" pitchFamily="18" charset="0"/>
                                      </a:rPr>
                                      <m:t>𝑄</m:t>
                                    </m:r>
                                  </m:num>
                                  <m:den>
                                    <m:r>
                                      <a:rPr lang="en-US" sz="1600" i="1">
                                        <a:solidFill>
                                          <a:schemeClr val="tx1"/>
                                        </a:solidFill>
                                        <a:latin typeface="Cambria Math" panose="02040503050406030204" pitchFamily="18" charset="0"/>
                                      </a:rPr>
                                      <m:t>𝐴</m:t>
                                    </m:r>
                                  </m:den>
                                </m:f>
                              </m:oMath>
                            </m:oMathPara>
                          </a14:m>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solidFill>
                                <a:schemeClr val="tx1"/>
                              </a:solidFill>
                              <a:effectLst/>
                            </a:rPr>
                            <a:t>First-order removal (m/d)</a:t>
                          </a:r>
                        </a:p>
                        <a:p>
                          <a:pPr marL="0" marR="0" algn="ctr">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600" i="1" smtClean="0">
                                        <a:solidFill>
                                          <a:schemeClr val="tx1"/>
                                        </a:solidFill>
                                        <a:latin typeface="Cambria Math" panose="02040503050406030204" pitchFamily="18" charset="0"/>
                                      </a:rPr>
                                    </m:ctrlPr>
                                  </m:fPr>
                                  <m:num>
                                    <m:r>
                                      <a:rPr lang="en-US" sz="1600" i="1">
                                        <a:solidFill>
                                          <a:schemeClr val="tx1"/>
                                        </a:solidFill>
                                        <a:latin typeface="Cambria Math" panose="02040503050406030204" pitchFamily="18" charset="0"/>
                                      </a:rPr>
                                      <m:t>𝑄</m:t>
                                    </m:r>
                                  </m:num>
                                  <m:den>
                                    <m:r>
                                      <a:rPr lang="en-US" sz="1600" i="1">
                                        <a:solidFill>
                                          <a:schemeClr val="tx1"/>
                                        </a:solidFill>
                                        <a:latin typeface="Cambria Math" panose="02040503050406030204" pitchFamily="18" charset="0"/>
                                      </a:rPr>
                                      <m:t>𝐴</m:t>
                                    </m:r>
                                  </m:den>
                                </m:f>
                                <m:r>
                                  <a:rPr lang="en-US" sz="1600" i="1">
                                    <a:solidFill>
                                      <a:schemeClr val="tx1"/>
                                    </a:solidFill>
                                    <a:latin typeface="Cambria Math" panose="02040503050406030204" pitchFamily="18" charset="0"/>
                                  </a:rPr>
                                  <m:t>𝑙𝑛</m:t>
                                </m:r>
                                <m:d>
                                  <m:dPr>
                                    <m:ctrlPr>
                                      <a:rPr lang="en-US" sz="1600" i="1">
                                        <a:solidFill>
                                          <a:schemeClr val="tx1"/>
                                        </a:solidFill>
                                        <a:latin typeface="Cambria Math" panose="02040503050406030204" pitchFamily="18" charset="0"/>
                                      </a:rPr>
                                    </m:ctrlPr>
                                  </m:dPr>
                                  <m:e>
                                    <m:f>
                                      <m:fPr>
                                        <m:ctrlPr>
                                          <a:rPr lang="en-US" sz="1600" i="1">
                                            <a:solidFill>
                                              <a:schemeClr val="tx1"/>
                                            </a:solidFill>
                                            <a:latin typeface="Cambria Math" panose="02040503050406030204" pitchFamily="18" charset="0"/>
                                          </a:rPr>
                                        </m:ctrlPr>
                                      </m:fPr>
                                      <m:num>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𝐶</m:t>
                                            </m:r>
                                          </m:e>
                                          <m:sub>
                                            <m:r>
                                              <a:rPr lang="en-US" sz="1600" i="1">
                                                <a:solidFill>
                                                  <a:schemeClr val="tx1"/>
                                                </a:solidFill>
                                                <a:latin typeface="Cambria Math" panose="02040503050406030204" pitchFamily="18" charset="0"/>
                                              </a:rPr>
                                              <m:t>𝑖𝑛</m:t>
                                            </m:r>
                                          </m:sub>
                                        </m:sSub>
                                      </m:num>
                                      <m:den>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𝐶</m:t>
                                            </m:r>
                                          </m:e>
                                          <m:sub>
                                            <m:r>
                                              <a:rPr lang="en-US" sz="1600" i="1">
                                                <a:solidFill>
                                                  <a:schemeClr val="tx1"/>
                                                </a:solidFill>
                                                <a:latin typeface="Cambria Math" panose="02040503050406030204" pitchFamily="18" charset="0"/>
                                              </a:rPr>
                                              <m:t>𝑜𝑢𝑡</m:t>
                                            </m:r>
                                          </m:sub>
                                        </m:sSub>
                                      </m:den>
                                    </m:f>
                                  </m:e>
                                </m:d>
                              </m:oMath>
                            </m:oMathPara>
                          </a14:m>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extLst>
                      <a:ext uri="{0D108BD9-81ED-4DB2-BD59-A6C34878D82A}">
                        <a16:rowId xmlns:a16="http://schemas.microsoft.com/office/drawing/2014/main" val="133815178"/>
                      </a:ext>
                    </a:extLst>
                  </a:tr>
                  <a:tr h="653528">
                    <a:tc>
                      <a:txBody>
                        <a:bodyPr/>
                        <a:lstStyle/>
                        <a:p>
                          <a:pPr marL="0" marR="0" algn="ctr">
                            <a:lnSpc>
                              <a:spcPct val="107000"/>
                            </a:lnSpc>
                            <a:spcBef>
                              <a:spcPts val="0"/>
                            </a:spcBef>
                            <a:spcAft>
                              <a:spcPts val="0"/>
                            </a:spcAft>
                          </a:pPr>
                          <a:r>
                            <a:rPr lang="en-US" sz="1600" dirty="0">
                              <a:solidFill>
                                <a:schemeClr val="tx1"/>
                              </a:solidFill>
                              <a:effectLst/>
                            </a:rPr>
                            <a:t>1 &amp; 2</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solidFill>
                                <a:schemeClr val="tx1"/>
                              </a:solidFill>
                              <a:effectLst/>
                            </a:rPr>
                            <a:t>96%</a:t>
                          </a:r>
                          <a:endParaRPr lang="en-US" sz="1600" b="1"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solidFill>
                                <a:schemeClr val="tx1"/>
                              </a:solidFill>
                              <a:effectLst/>
                            </a:rPr>
                            <a:t>0.62</a:t>
                          </a:r>
                          <a:endParaRPr lang="en-US" sz="1600" b="1"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solidFill>
                                <a:schemeClr val="tx1"/>
                              </a:solidFill>
                              <a:effectLst/>
                            </a:rPr>
                            <a:t>0.010</a:t>
                          </a:r>
                          <a:endParaRPr lang="en-US" sz="1600" b="1"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extLst>
                      <a:ext uri="{0D108BD9-81ED-4DB2-BD59-A6C34878D82A}">
                        <a16:rowId xmlns:a16="http://schemas.microsoft.com/office/drawing/2014/main" val="4132064065"/>
                      </a:ext>
                    </a:extLst>
                  </a:tr>
                  <a:tr h="653528">
                    <a:tc>
                      <a:txBody>
                        <a:bodyPr/>
                        <a:lstStyle/>
                        <a:p>
                          <a:pPr marL="0" marR="0" algn="ctr">
                            <a:lnSpc>
                              <a:spcPct val="107000"/>
                            </a:lnSpc>
                            <a:spcBef>
                              <a:spcPts val="0"/>
                            </a:spcBef>
                            <a:spcAft>
                              <a:spcPts val="0"/>
                            </a:spcAft>
                          </a:pPr>
                          <a:r>
                            <a:rPr lang="en-US" sz="1600" dirty="0">
                              <a:solidFill>
                                <a:schemeClr val="tx1"/>
                              </a:solidFill>
                              <a:effectLst/>
                            </a:rPr>
                            <a:t>3 &amp; 4</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solidFill>
                                <a:schemeClr val="tx1"/>
                              </a:solidFill>
                              <a:effectLst/>
                            </a:rPr>
                            <a:t>70%</a:t>
                          </a:r>
                          <a:endParaRPr lang="en-US" sz="1600" b="1"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solidFill>
                                <a:schemeClr val="tx1"/>
                              </a:solidFill>
                              <a:effectLst/>
                            </a:rPr>
                            <a:t>0.63</a:t>
                          </a:r>
                          <a:endParaRPr lang="en-US" sz="1600" b="1"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solidFill>
                                <a:schemeClr val="tx1"/>
                              </a:solidFill>
                              <a:effectLst/>
                            </a:rPr>
                            <a:t>0.008</a:t>
                          </a:r>
                          <a:endParaRPr lang="en-US" sz="1600" b="1"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extLst>
                      <a:ext uri="{0D108BD9-81ED-4DB2-BD59-A6C34878D82A}">
                        <a16:rowId xmlns:a16="http://schemas.microsoft.com/office/drawing/2014/main" val="1074270205"/>
                      </a:ext>
                    </a:extLst>
                  </a:tr>
                  <a:tr h="653528">
                    <a:tc>
                      <a:txBody>
                        <a:bodyPr/>
                        <a:lstStyle/>
                        <a:p>
                          <a:pPr marL="0" marR="0" algn="ctr">
                            <a:lnSpc>
                              <a:spcPct val="107000"/>
                            </a:lnSpc>
                            <a:spcBef>
                              <a:spcPts val="0"/>
                            </a:spcBef>
                            <a:spcAft>
                              <a:spcPts val="0"/>
                            </a:spcAft>
                          </a:pPr>
                          <a:r>
                            <a:rPr lang="en-US" sz="1600" dirty="0">
                              <a:solidFill>
                                <a:schemeClr val="tx1"/>
                              </a:solidFill>
                              <a:effectLst/>
                            </a:rPr>
                            <a:t>5 &amp; 6</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a:solidFill>
                                <a:schemeClr val="tx1"/>
                              </a:solidFill>
                              <a:effectLst/>
                            </a:rPr>
                            <a:t>69%</a:t>
                          </a:r>
                          <a:endParaRPr lang="en-US" sz="1600" b="1">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a:solidFill>
                                <a:schemeClr val="tx1"/>
                              </a:solidFill>
                              <a:effectLst/>
                            </a:rPr>
                            <a:t>0.91</a:t>
                          </a:r>
                          <a:endParaRPr lang="en-US" sz="1600" b="1">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solidFill>
                                <a:schemeClr val="tx1"/>
                              </a:solidFill>
                              <a:effectLst/>
                            </a:rPr>
                            <a:t>0.008</a:t>
                          </a:r>
                          <a:endParaRPr lang="en-US" sz="1600" b="1"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extLst>
                      <a:ext uri="{0D108BD9-81ED-4DB2-BD59-A6C34878D82A}">
                        <a16:rowId xmlns:a16="http://schemas.microsoft.com/office/drawing/2014/main" val="2419616401"/>
                      </a:ext>
                    </a:extLst>
                  </a:tr>
                  <a:tr h="653528">
                    <a:tc>
                      <a:txBody>
                        <a:bodyPr/>
                        <a:lstStyle/>
                        <a:p>
                          <a:pPr marL="0" marR="0" algn="ctr">
                            <a:lnSpc>
                              <a:spcPct val="107000"/>
                            </a:lnSpc>
                            <a:spcBef>
                              <a:spcPts val="0"/>
                            </a:spcBef>
                            <a:spcAft>
                              <a:spcPts val="0"/>
                            </a:spcAft>
                          </a:pPr>
                          <a:r>
                            <a:rPr lang="en-US" sz="1600" dirty="0">
                              <a:solidFill>
                                <a:schemeClr val="tx1"/>
                              </a:solidFill>
                              <a:effectLst/>
                            </a:rPr>
                            <a:t>11 &amp; 12</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solidFill>
                                <a:schemeClr val="tx1"/>
                              </a:solidFill>
                              <a:effectLst/>
                            </a:rPr>
                            <a:t>59%</a:t>
                          </a:r>
                          <a:endParaRPr lang="en-US" sz="1600" b="1"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a:solidFill>
                                <a:schemeClr val="tx1"/>
                              </a:solidFill>
                              <a:effectLst/>
                            </a:rPr>
                            <a:t>1.23</a:t>
                          </a:r>
                          <a:endParaRPr lang="en-US" sz="1600" b="1">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solidFill>
                                <a:schemeClr val="tx1"/>
                              </a:solidFill>
                              <a:effectLst/>
                            </a:rPr>
                            <a:t>0.006</a:t>
                          </a:r>
                          <a:endParaRPr lang="en-US" sz="1600" b="1"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extLst>
                      <a:ext uri="{0D108BD9-81ED-4DB2-BD59-A6C34878D82A}">
                        <a16:rowId xmlns:a16="http://schemas.microsoft.com/office/drawing/2014/main" val="452345395"/>
                      </a:ext>
                    </a:extLst>
                  </a:tr>
                  <a:tr h="653528">
                    <a:tc>
                      <a:txBody>
                        <a:bodyPr/>
                        <a:lstStyle/>
                        <a:p>
                          <a:pPr marL="0" marR="0" algn="ctr">
                            <a:lnSpc>
                              <a:spcPct val="107000"/>
                            </a:lnSpc>
                            <a:spcBef>
                              <a:spcPts val="0"/>
                            </a:spcBef>
                            <a:spcAft>
                              <a:spcPts val="0"/>
                            </a:spcAft>
                          </a:pPr>
                          <a:r>
                            <a:rPr lang="en-US" sz="1600">
                              <a:solidFill>
                                <a:schemeClr val="tx1"/>
                              </a:solidFill>
                              <a:effectLst/>
                            </a:rPr>
                            <a:t>Median:</a:t>
                          </a:r>
                          <a:endParaRPr lang="en-US" sz="160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a:solidFill>
                                <a:schemeClr val="tx1"/>
                              </a:solidFill>
                              <a:effectLst/>
                            </a:rPr>
                            <a:t>69%</a:t>
                          </a:r>
                          <a:endParaRPr lang="en-US" sz="1600" b="1">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a:solidFill>
                                <a:schemeClr val="tx1"/>
                              </a:solidFill>
                              <a:effectLst/>
                            </a:rPr>
                            <a:t>0.63</a:t>
                          </a:r>
                          <a:endParaRPr lang="en-US" sz="1600" b="1">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solidFill>
                                <a:schemeClr val="tx1"/>
                              </a:solidFill>
                              <a:effectLst/>
                            </a:rPr>
                            <a:t>0.008</a:t>
                          </a:r>
                          <a:endParaRPr lang="en-US" sz="1600" b="1"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extLst>
                      <a:ext uri="{0D108BD9-81ED-4DB2-BD59-A6C34878D82A}">
                        <a16:rowId xmlns:a16="http://schemas.microsoft.com/office/drawing/2014/main" val="3472989072"/>
                      </a:ext>
                    </a:extLst>
                  </a:tr>
                </a:tbl>
              </a:graphicData>
            </a:graphic>
          </p:graphicFrame>
        </mc:Choice>
        <mc:Fallback xmlns="">
          <p:graphicFrame>
            <p:nvGraphicFramePr>
              <p:cNvPr id="5" name="Table 4"/>
              <p:cNvGraphicFramePr>
                <a:graphicFrameLocks noGrp="1"/>
              </p:cNvGraphicFramePr>
              <p:nvPr>
                <p:extLst>
                  <p:ext uri="{D42A27DB-BD31-4B8C-83A1-F6EECF244321}">
                    <p14:modId xmlns:p14="http://schemas.microsoft.com/office/powerpoint/2010/main" val="129547093"/>
                  </p:ext>
                </p:extLst>
              </p:nvPr>
            </p:nvGraphicFramePr>
            <p:xfrm>
              <a:off x="697212" y="1659848"/>
              <a:ext cx="8159932" cy="4574696"/>
            </p:xfrm>
            <a:graphic>
              <a:graphicData uri="http://schemas.openxmlformats.org/drawingml/2006/table">
                <a:tbl>
                  <a:tblPr firstRow="1" firstCol="1" bandRow="1">
                    <a:tableStyleId>{5C22544A-7EE6-4342-B048-85BDC9FD1C3A}</a:tableStyleId>
                  </a:tblPr>
                  <a:tblGrid>
                    <a:gridCol w="2105473">
                      <a:extLst>
                        <a:ext uri="{9D8B030D-6E8A-4147-A177-3AD203B41FA5}">
                          <a16:colId xmlns:a16="http://schemas.microsoft.com/office/drawing/2014/main" val="2866676618"/>
                        </a:ext>
                      </a:extLst>
                    </a:gridCol>
                    <a:gridCol w="2095691">
                      <a:extLst>
                        <a:ext uri="{9D8B030D-6E8A-4147-A177-3AD203B41FA5}">
                          <a16:colId xmlns:a16="http://schemas.microsoft.com/office/drawing/2014/main" val="400781314"/>
                        </a:ext>
                      </a:extLst>
                    </a:gridCol>
                    <a:gridCol w="2095691">
                      <a:extLst>
                        <a:ext uri="{9D8B030D-6E8A-4147-A177-3AD203B41FA5}">
                          <a16:colId xmlns:a16="http://schemas.microsoft.com/office/drawing/2014/main" val="2519309209"/>
                        </a:ext>
                      </a:extLst>
                    </a:gridCol>
                    <a:gridCol w="1863077">
                      <a:extLst>
                        <a:ext uri="{9D8B030D-6E8A-4147-A177-3AD203B41FA5}">
                          <a16:colId xmlns:a16="http://schemas.microsoft.com/office/drawing/2014/main" val="1199147426"/>
                        </a:ext>
                      </a:extLst>
                    </a:gridCol>
                  </a:tblGrid>
                  <a:tr h="1307056">
                    <a:tc>
                      <a:txBody>
                        <a:bodyPr/>
                        <a:lstStyle/>
                        <a:p>
                          <a:pPr marL="0" marR="0" algn="ctr">
                            <a:lnSpc>
                              <a:spcPct val="107000"/>
                            </a:lnSpc>
                            <a:spcBef>
                              <a:spcPts val="0"/>
                            </a:spcBef>
                            <a:spcAft>
                              <a:spcPts val="0"/>
                            </a:spcAft>
                          </a:pPr>
                          <a:r>
                            <a:rPr lang="en-US" sz="1600" dirty="0">
                              <a:solidFill>
                                <a:schemeClr val="tx1"/>
                              </a:solidFill>
                              <a:effectLst/>
                            </a:rPr>
                            <a:t>Wetland Pair</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tc>
                      <a:txBody>
                        <a:bodyPr/>
                        <a:lstStyle/>
                        <a:p>
                          <a:endParaRPr lang="en-US"/>
                        </a:p>
                      </a:txBody>
                      <a:tcPr marL="68580" marR="68580" marT="0" marB="0" anchor="ctr">
                        <a:blipFill>
                          <a:blip r:embed="rId2"/>
                          <a:stretch>
                            <a:fillRect l="-100581" t="-465" r="-190407" b="-250233"/>
                          </a:stretch>
                        </a:blipFill>
                      </a:tcPr>
                    </a:tc>
                    <a:tc>
                      <a:txBody>
                        <a:bodyPr/>
                        <a:lstStyle/>
                        <a:p>
                          <a:endParaRPr lang="en-US"/>
                        </a:p>
                      </a:txBody>
                      <a:tcPr marL="68580" marR="68580" marT="0" marB="0" anchor="ctr">
                        <a:blipFill>
                          <a:blip r:embed="rId2"/>
                          <a:stretch>
                            <a:fillRect l="-200581" t="-465" r="-90407" b="-250233"/>
                          </a:stretch>
                        </a:blipFill>
                      </a:tcPr>
                    </a:tc>
                    <a:tc>
                      <a:txBody>
                        <a:bodyPr/>
                        <a:lstStyle/>
                        <a:p>
                          <a:endParaRPr lang="en-US"/>
                        </a:p>
                      </a:txBody>
                      <a:tcPr marL="68580" marR="68580" marT="0" marB="0" anchor="ctr">
                        <a:blipFill>
                          <a:blip r:embed="rId2"/>
                          <a:stretch>
                            <a:fillRect l="-337908" t="-465" r="-1634" b="-250233"/>
                          </a:stretch>
                        </a:blipFill>
                      </a:tcPr>
                    </a:tc>
                    <a:extLst>
                      <a:ext uri="{0D108BD9-81ED-4DB2-BD59-A6C34878D82A}">
                        <a16:rowId xmlns:a16="http://schemas.microsoft.com/office/drawing/2014/main" val="133815178"/>
                      </a:ext>
                    </a:extLst>
                  </a:tr>
                  <a:tr h="653528">
                    <a:tc>
                      <a:txBody>
                        <a:bodyPr/>
                        <a:lstStyle/>
                        <a:p>
                          <a:pPr marL="0" marR="0" algn="ctr">
                            <a:lnSpc>
                              <a:spcPct val="107000"/>
                            </a:lnSpc>
                            <a:spcBef>
                              <a:spcPts val="0"/>
                            </a:spcBef>
                            <a:spcAft>
                              <a:spcPts val="0"/>
                            </a:spcAft>
                          </a:pPr>
                          <a:r>
                            <a:rPr lang="en-US" sz="1600" dirty="0" smtClean="0">
                              <a:solidFill>
                                <a:schemeClr val="tx1"/>
                              </a:solidFill>
                              <a:effectLst/>
                            </a:rPr>
                            <a:t>1 &amp; 2</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solidFill>
                                <a:schemeClr val="tx1"/>
                              </a:solidFill>
                              <a:effectLst/>
                            </a:rPr>
                            <a:t>96%</a:t>
                          </a:r>
                          <a:endParaRPr lang="en-US" sz="1600" b="1"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solidFill>
                                <a:schemeClr val="tx1"/>
                              </a:solidFill>
                              <a:effectLst/>
                            </a:rPr>
                            <a:t>0.62</a:t>
                          </a:r>
                          <a:endParaRPr lang="en-US" sz="1600" b="1"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solidFill>
                                <a:schemeClr val="tx1"/>
                              </a:solidFill>
                              <a:effectLst/>
                            </a:rPr>
                            <a:t>0.010</a:t>
                          </a:r>
                          <a:endParaRPr lang="en-US" sz="1600" b="1"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extLst>
                      <a:ext uri="{0D108BD9-81ED-4DB2-BD59-A6C34878D82A}">
                        <a16:rowId xmlns:a16="http://schemas.microsoft.com/office/drawing/2014/main" val="4132064065"/>
                      </a:ext>
                    </a:extLst>
                  </a:tr>
                  <a:tr h="653528">
                    <a:tc>
                      <a:txBody>
                        <a:bodyPr/>
                        <a:lstStyle/>
                        <a:p>
                          <a:pPr marL="0" marR="0" algn="ctr">
                            <a:lnSpc>
                              <a:spcPct val="107000"/>
                            </a:lnSpc>
                            <a:spcBef>
                              <a:spcPts val="0"/>
                            </a:spcBef>
                            <a:spcAft>
                              <a:spcPts val="0"/>
                            </a:spcAft>
                          </a:pPr>
                          <a:r>
                            <a:rPr lang="en-US" sz="1600" dirty="0" smtClean="0">
                              <a:solidFill>
                                <a:schemeClr val="tx1"/>
                              </a:solidFill>
                              <a:effectLst/>
                            </a:rPr>
                            <a:t>3 &amp; 4</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solidFill>
                                <a:schemeClr val="tx1"/>
                              </a:solidFill>
                              <a:effectLst/>
                            </a:rPr>
                            <a:t>70%</a:t>
                          </a:r>
                          <a:endParaRPr lang="en-US" sz="1600" b="1"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solidFill>
                                <a:schemeClr val="tx1"/>
                              </a:solidFill>
                              <a:effectLst/>
                            </a:rPr>
                            <a:t>0.63</a:t>
                          </a:r>
                          <a:endParaRPr lang="en-US" sz="1600" b="1"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solidFill>
                                <a:schemeClr val="tx1"/>
                              </a:solidFill>
                              <a:effectLst/>
                            </a:rPr>
                            <a:t>0.008</a:t>
                          </a:r>
                          <a:endParaRPr lang="en-US" sz="1600" b="1"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extLst>
                      <a:ext uri="{0D108BD9-81ED-4DB2-BD59-A6C34878D82A}">
                        <a16:rowId xmlns:a16="http://schemas.microsoft.com/office/drawing/2014/main" val="1074270205"/>
                      </a:ext>
                    </a:extLst>
                  </a:tr>
                  <a:tr h="653528">
                    <a:tc>
                      <a:txBody>
                        <a:bodyPr/>
                        <a:lstStyle/>
                        <a:p>
                          <a:pPr marL="0" marR="0" algn="ctr">
                            <a:lnSpc>
                              <a:spcPct val="107000"/>
                            </a:lnSpc>
                            <a:spcBef>
                              <a:spcPts val="0"/>
                            </a:spcBef>
                            <a:spcAft>
                              <a:spcPts val="0"/>
                            </a:spcAft>
                          </a:pPr>
                          <a:r>
                            <a:rPr lang="en-US" sz="1600" dirty="0" smtClean="0">
                              <a:solidFill>
                                <a:schemeClr val="tx1"/>
                              </a:solidFill>
                              <a:effectLst/>
                            </a:rPr>
                            <a:t>5 &amp; 6</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a:solidFill>
                                <a:schemeClr val="tx1"/>
                              </a:solidFill>
                              <a:effectLst/>
                            </a:rPr>
                            <a:t>69%</a:t>
                          </a:r>
                          <a:endParaRPr lang="en-US" sz="1600" b="1">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a:solidFill>
                                <a:schemeClr val="tx1"/>
                              </a:solidFill>
                              <a:effectLst/>
                            </a:rPr>
                            <a:t>0.91</a:t>
                          </a:r>
                          <a:endParaRPr lang="en-US" sz="1600" b="1">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solidFill>
                                <a:schemeClr val="tx1"/>
                              </a:solidFill>
                              <a:effectLst/>
                            </a:rPr>
                            <a:t>0.008</a:t>
                          </a:r>
                          <a:endParaRPr lang="en-US" sz="1600" b="1"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extLst>
                      <a:ext uri="{0D108BD9-81ED-4DB2-BD59-A6C34878D82A}">
                        <a16:rowId xmlns:a16="http://schemas.microsoft.com/office/drawing/2014/main" val="2419616401"/>
                      </a:ext>
                    </a:extLst>
                  </a:tr>
                  <a:tr h="653528">
                    <a:tc>
                      <a:txBody>
                        <a:bodyPr/>
                        <a:lstStyle/>
                        <a:p>
                          <a:pPr marL="0" marR="0" algn="ctr">
                            <a:lnSpc>
                              <a:spcPct val="107000"/>
                            </a:lnSpc>
                            <a:spcBef>
                              <a:spcPts val="0"/>
                            </a:spcBef>
                            <a:spcAft>
                              <a:spcPts val="0"/>
                            </a:spcAft>
                          </a:pPr>
                          <a:r>
                            <a:rPr lang="en-US" sz="1600" dirty="0" smtClean="0">
                              <a:solidFill>
                                <a:schemeClr val="tx1"/>
                              </a:solidFill>
                              <a:effectLst/>
                            </a:rPr>
                            <a:t>11 &amp; 12</a:t>
                          </a:r>
                          <a:endParaRPr lang="en-US" sz="1600"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solidFill>
                                <a:schemeClr val="tx1"/>
                              </a:solidFill>
                              <a:effectLst/>
                            </a:rPr>
                            <a:t>59%</a:t>
                          </a:r>
                          <a:endParaRPr lang="en-US" sz="1600" b="1"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a:solidFill>
                                <a:schemeClr val="tx1"/>
                              </a:solidFill>
                              <a:effectLst/>
                            </a:rPr>
                            <a:t>1.23</a:t>
                          </a:r>
                          <a:endParaRPr lang="en-US" sz="1600" b="1">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solidFill>
                                <a:schemeClr val="tx1"/>
                              </a:solidFill>
                              <a:effectLst/>
                            </a:rPr>
                            <a:t>0.006</a:t>
                          </a:r>
                          <a:endParaRPr lang="en-US" sz="1600" b="1"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extLst>
                      <a:ext uri="{0D108BD9-81ED-4DB2-BD59-A6C34878D82A}">
                        <a16:rowId xmlns:a16="http://schemas.microsoft.com/office/drawing/2014/main" val="452345395"/>
                      </a:ext>
                    </a:extLst>
                  </a:tr>
                  <a:tr h="653528">
                    <a:tc>
                      <a:txBody>
                        <a:bodyPr/>
                        <a:lstStyle/>
                        <a:p>
                          <a:pPr marL="0" marR="0" algn="ctr">
                            <a:lnSpc>
                              <a:spcPct val="107000"/>
                            </a:lnSpc>
                            <a:spcBef>
                              <a:spcPts val="0"/>
                            </a:spcBef>
                            <a:spcAft>
                              <a:spcPts val="0"/>
                            </a:spcAft>
                          </a:pPr>
                          <a:r>
                            <a:rPr lang="en-US" sz="1600">
                              <a:solidFill>
                                <a:schemeClr val="tx1"/>
                              </a:solidFill>
                              <a:effectLst/>
                            </a:rPr>
                            <a:t>Median:</a:t>
                          </a:r>
                          <a:endParaRPr lang="en-US" sz="160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a:solidFill>
                                <a:schemeClr val="tx1"/>
                              </a:solidFill>
                              <a:effectLst/>
                            </a:rPr>
                            <a:t>69%</a:t>
                          </a:r>
                          <a:endParaRPr lang="en-US" sz="1600" b="1">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a:solidFill>
                                <a:schemeClr val="tx1"/>
                              </a:solidFill>
                              <a:effectLst/>
                            </a:rPr>
                            <a:t>0.63</a:t>
                          </a:r>
                          <a:endParaRPr lang="en-US" sz="1600" b="1">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solidFill>
                                <a:schemeClr val="tx1"/>
                              </a:solidFill>
                              <a:effectLst/>
                            </a:rPr>
                            <a:t>0.008</a:t>
                          </a:r>
                          <a:endParaRPr lang="en-US" sz="1600" b="1"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extLst>
                      <a:ext uri="{0D108BD9-81ED-4DB2-BD59-A6C34878D82A}">
                        <a16:rowId xmlns:a16="http://schemas.microsoft.com/office/drawing/2014/main" val="3472989072"/>
                      </a:ext>
                    </a:extLst>
                  </a:tr>
                </a:tbl>
              </a:graphicData>
            </a:graphic>
          </p:graphicFrame>
        </mc:Fallback>
      </mc:AlternateContent>
      <p:sp>
        <p:nvSpPr>
          <p:cNvPr id="6" name="TextBox 5"/>
          <p:cNvSpPr txBox="1"/>
          <p:nvPr/>
        </p:nvSpPr>
        <p:spPr>
          <a:xfrm>
            <a:off x="602456" y="995880"/>
            <a:ext cx="8323830" cy="646331"/>
          </a:xfrm>
          <a:prstGeom prst="rect">
            <a:avLst/>
          </a:prstGeom>
          <a:noFill/>
        </p:spPr>
        <p:txBody>
          <a:bodyPr wrap="square" rtlCol="0">
            <a:spAutoFit/>
          </a:bodyPr>
          <a:lstStyle/>
          <a:p>
            <a:pPr algn="just"/>
            <a:r>
              <a:rPr lang="en-US" b="1" dirty="0"/>
              <a:t>Summary statistics for treatment efficiency, area-adjusted removal, and first-order removal rate of dissolved Mn among constructed wetland pairs.</a:t>
            </a:r>
            <a:endParaRPr lang="en-US" dirty="0"/>
          </a:p>
        </p:txBody>
      </p:sp>
    </p:spTree>
    <p:extLst>
      <p:ext uri="{BB962C8B-B14F-4D97-AF65-F5344CB8AC3E}">
        <p14:creationId xmlns:p14="http://schemas.microsoft.com/office/powerpoint/2010/main" val="104547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1469" y="1001420"/>
            <a:ext cx="8707040" cy="5046749"/>
          </a:xfrm>
        </p:spPr>
        <p:txBody>
          <a:bodyPr/>
          <a:lstStyle/>
          <a:p>
            <a:pPr>
              <a:spcBef>
                <a:spcPts val="0"/>
              </a:spcBef>
              <a:spcAft>
                <a:spcPts val="600"/>
              </a:spcAft>
            </a:pPr>
            <a:r>
              <a:rPr lang="en-US" sz="2200" dirty="0"/>
              <a:t>Active chemical treatment is more efficient than passive limestone treatment considering chemical costs and maintenance. But requires active system and adds to sludge disposal generation and costs.</a:t>
            </a:r>
          </a:p>
          <a:p>
            <a:pPr>
              <a:spcBef>
                <a:spcPts val="0"/>
              </a:spcBef>
              <a:spcAft>
                <a:spcPts val="600"/>
              </a:spcAft>
            </a:pPr>
            <a:r>
              <a:rPr lang="en-US" sz="2200" dirty="0"/>
              <a:t>Direct MIW treatment is technically feasible, however, an amorphous sludge forms on top layer of SRBR that may decrease efficiency.</a:t>
            </a:r>
          </a:p>
          <a:p>
            <a:pPr>
              <a:spcBef>
                <a:spcPts val="0"/>
              </a:spcBef>
              <a:spcAft>
                <a:spcPts val="600"/>
              </a:spcAft>
            </a:pPr>
            <a:r>
              <a:rPr lang="en-US" sz="2200" dirty="0"/>
              <a:t>Pre-treatment can reduce SRBR size by a factor of 4</a:t>
            </a:r>
          </a:p>
          <a:p>
            <a:pPr>
              <a:spcBef>
                <a:spcPts val="0"/>
              </a:spcBef>
              <a:spcAft>
                <a:spcPts val="600"/>
              </a:spcAft>
            </a:pPr>
            <a:r>
              <a:rPr lang="en-US" sz="2200" dirty="0"/>
              <a:t>High TDS MIW is treatable but treatment objectives critical </a:t>
            </a:r>
          </a:p>
          <a:p>
            <a:pPr marL="800100" lvl="2" indent="0">
              <a:spcBef>
                <a:spcPts val="0"/>
              </a:spcBef>
              <a:spcAft>
                <a:spcPts val="600"/>
              </a:spcAft>
              <a:buNone/>
            </a:pPr>
            <a:r>
              <a:rPr lang="en-US" sz="2200" dirty="0"/>
              <a:t>550 mg Mn/L, 980 mg Cu/L, and 380 mg Zn/L </a:t>
            </a:r>
          </a:p>
          <a:p>
            <a:pPr marL="800100" lvl="2" indent="0">
              <a:spcBef>
                <a:spcPts val="0"/>
              </a:spcBef>
              <a:spcAft>
                <a:spcPts val="600"/>
              </a:spcAft>
              <a:buNone/>
            </a:pPr>
            <a:r>
              <a:rPr lang="en-US" sz="2200" dirty="0"/>
              <a:t>with 160 mg Fe/L and 940 mg Al/L </a:t>
            </a:r>
          </a:p>
          <a:p>
            <a:pPr>
              <a:spcBef>
                <a:spcPts val="0"/>
              </a:spcBef>
              <a:spcAft>
                <a:spcPts val="600"/>
              </a:spcAft>
            </a:pPr>
            <a:r>
              <a:rPr lang="en-US" sz="2200" dirty="0"/>
              <a:t>Metal removal rates for Cu and Zn were calculated to be </a:t>
            </a:r>
          </a:p>
          <a:p>
            <a:pPr marL="457200" lvl="1" indent="0">
              <a:spcBef>
                <a:spcPts val="0"/>
              </a:spcBef>
              <a:spcAft>
                <a:spcPts val="600"/>
              </a:spcAft>
              <a:buNone/>
            </a:pPr>
            <a:r>
              <a:rPr lang="en-US" sz="2200" dirty="0"/>
              <a:t>0.14 - 0.21 </a:t>
            </a:r>
            <a:r>
              <a:rPr lang="en-US" sz="2200" dirty="0" err="1"/>
              <a:t>mol</a:t>
            </a:r>
            <a:r>
              <a:rPr lang="en-US" sz="2200" dirty="0"/>
              <a:t>/m</a:t>
            </a:r>
            <a:r>
              <a:rPr lang="en-US" sz="2200" baseline="30000" dirty="0"/>
              <a:t>3</a:t>
            </a:r>
            <a:r>
              <a:rPr lang="en-US" sz="2200" dirty="0"/>
              <a:t>-d  or  0.33 - 0.51 </a:t>
            </a:r>
            <a:r>
              <a:rPr lang="en-US" sz="2200" dirty="0" err="1"/>
              <a:t>mol</a:t>
            </a:r>
            <a:r>
              <a:rPr lang="en-US" sz="2200" dirty="0"/>
              <a:t>/ton-d</a:t>
            </a:r>
          </a:p>
          <a:p>
            <a:pPr>
              <a:spcBef>
                <a:spcPts val="0"/>
              </a:spcBef>
              <a:spcAft>
                <a:spcPts val="600"/>
              </a:spcAft>
            </a:pPr>
            <a:r>
              <a:rPr lang="en-US" sz="2200" dirty="0"/>
              <a:t>Constructed wetland augments SRBR to effectively remove Mn, treat BOD, and remove particulate precipitates following SRBR.</a:t>
            </a:r>
          </a:p>
          <a:p>
            <a:endParaRPr lang="en-US" sz="2000" dirty="0"/>
          </a:p>
        </p:txBody>
      </p:sp>
      <p:sp>
        <p:nvSpPr>
          <p:cNvPr id="2" name="Slide Number Placeholder 1"/>
          <p:cNvSpPr>
            <a:spLocks noGrp="1"/>
          </p:cNvSpPr>
          <p:nvPr>
            <p:ph type="sldNum" sz="quarter" idx="12"/>
          </p:nvPr>
        </p:nvSpPr>
        <p:spPr/>
        <p:txBody>
          <a:bodyPr/>
          <a:lstStyle/>
          <a:p>
            <a:pPr>
              <a:defRPr/>
            </a:pPr>
            <a:fld id="{0966DC23-5D75-4E55-94E0-8AC9A57DBD08}" type="slidenum">
              <a:rPr lang="en-US" smtClean="0"/>
              <a:pPr>
                <a:defRPr/>
              </a:pPr>
              <a:t>37</a:t>
            </a:fld>
            <a:endParaRPr lang="en-US" dirty="0"/>
          </a:p>
        </p:txBody>
      </p:sp>
      <p:sp>
        <p:nvSpPr>
          <p:cNvPr id="4" name="Title 3"/>
          <p:cNvSpPr>
            <a:spLocks noGrp="1"/>
          </p:cNvSpPr>
          <p:nvPr>
            <p:ph type="title"/>
          </p:nvPr>
        </p:nvSpPr>
        <p:spPr>
          <a:xfrm>
            <a:off x="552580" y="337451"/>
            <a:ext cx="8016654" cy="663969"/>
          </a:xfrm>
        </p:spPr>
        <p:txBody>
          <a:bodyPr/>
          <a:lstStyle/>
          <a:p>
            <a:r>
              <a:rPr lang="en-US" dirty="0"/>
              <a:t>Tyrone Mine Treatability Study - Observations</a:t>
            </a:r>
          </a:p>
        </p:txBody>
      </p:sp>
    </p:spTree>
    <p:extLst>
      <p:ext uri="{BB962C8B-B14F-4D97-AF65-F5344CB8AC3E}">
        <p14:creationId xmlns:p14="http://schemas.microsoft.com/office/powerpoint/2010/main" val="271029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66DC23-5D75-4E55-94E0-8AC9A57DBD08}" type="slidenum">
              <a:rPr lang="en-US" smtClean="0"/>
              <a:pPr>
                <a:defRPr/>
              </a:pPr>
              <a:t>38</a:t>
            </a:fld>
            <a:endParaRPr lang="en-US" dirty="0"/>
          </a:p>
        </p:txBody>
      </p:sp>
      <p:sp>
        <p:nvSpPr>
          <p:cNvPr id="3" name="Content Placeholder 2"/>
          <p:cNvSpPr>
            <a:spLocks noGrp="1"/>
          </p:cNvSpPr>
          <p:nvPr>
            <p:ph idx="1"/>
          </p:nvPr>
        </p:nvSpPr>
        <p:spPr>
          <a:xfrm>
            <a:off x="602456" y="1642995"/>
            <a:ext cx="7939088" cy="3950843"/>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sz="2000" dirty="0"/>
              <a:t>Glory hole remediated to shed clean water and limit infiltration into mine workings </a:t>
            </a:r>
          </a:p>
          <a:p>
            <a:r>
              <a:rPr lang="en-US" sz="2000" dirty="0"/>
              <a:t>Biologically-based passive bioremediation system constructed 2009</a:t>
            </a:r>
          </a:p>
          <a:p>
            <a:r>
              <a:rPr lang="en-US" sz="2000" dirty="0"/>
              <a:t>MIW seepage to SRBR decreased from 10 gpm in 2009 to &lt;2 gpm by 2017</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Title 3"/>
          <p:cNvSpPr>
            <a:spLocks noGrp="1"/>
          </p:cNvSpPr>
          <p:nvPr>
            <p:ph type="title"/>
          </p:nvPr>
        </p:nvSpPr>
        <p:spPr>
          <a:xfrm>
            <a:off x="602455" y="453830"/>
            <a:ext cx="8288995" cy="663969"/>
          </a:xfrm>
        </p:spPr>
        <p:txBody>
          <a:bodyPr/>
          <a:lstStyle/>
          <a:p>
            <a:r>
              <a:rPr lang="en-US" dirty="0"/>
              <a:t>Selected Case Studies – Success</a:t>
            </a:r>
          </a:p>
        </p:txBody>
      </p:sp>
      <p:sp>
        <p:nvSpPr>
          <p:cNvPr id="6" name="Freeform 5"/>
          <p:cNvSpPr/>
          <p:nvPr/>
        </p:nvSpPr>
        <p:spPr>
          <a:xfrm>
            <a:off x="400050" y="1366270"/>
            <a:ext cx="8636453" cy="1897240"/>
          </a:xfrm>
          <a:custGeom>
            <a:avLst/>
            <a:gdLst>
              <a:gd name="connsiteX0" fmla="*/ 0 w 8108155"/>
              <a:gd name="connsiteY0" fmla="*/ 115561 h 1155613"/>
              <a:gd name="connsiteX1" fmla="*/ 115561 w 8108155"/>
              <a:gd name="connsiteY1" fmla="*/ 0 h 1155613"/>
              <a:gd name="connsiteX2" fmla="*/ 7992594 w 8108155"/>
              <a:gd name="connsiteY2" fmla="*/ 0 h 1155613"/>
              <a:gd name="connsiteX3" fmla="*/ 8108155 w 8108155"/>
              <a:gd name="connsiteY3" fmla="*/ 115561 h 1155613"/>
              <a:gd name="connsiteX4" fmla="*/ 8108155 w 8108155"/>
              <a:gd name="connsiteY4" fmla="*/ 1040052 h 1155613"/>
              <a:gd name="connsiteX5" fmla="*/ 7992594 w 8108155"/>
              <a:gd name="connsiteY5" fmla="*/ 1155613 h 1155613"/>
              <a:gd name="connsiteX6" fmla="*/ 115561 w 8108155"/>
              <a:gd name="connsiteY6" fmla="*/ 1155613 h 1155613"/>
              <a:gd name="connsiteX7" fmla="*/ 0 w 8108155"/>
              <a:gd name="connsiteY7" fmla="*/ 1040052 h 1155613"/>
              <a:gd name="connsiteX8" fmla="*/ 0 w 8108155"/>
              <a:gd name="connsiteY8" fmla="*/ 115561 h 115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8155" h="1155613">
                <a:moveTo>
                  <a:pt x="0" y="115561"/>
                </a:moveTo>
                <a:cubicBezTo>
                  <a:pt x="0" y="51738"/>
                  <a:pt x="51738" y="0"/>
                  <a:pt x="115561" y="0"/>
                </a:cubicBezTo>
                <a:lnTo>
                  <a:pt x="7992594" y="0"/>
                </a:lnTo>
                <a:cubicBezTo>
                  <a:pt x="8056417" y="0"/>
                  <a:pt x="8108155" y="51738"/>
                  <a:pt x="8108155" y="115561"/>
                </a:cubicBezTo>
                <a:lnTo>
                  <a:pt x="8108155" y="1040052"/>
                </a:lnTo>
                <a:cubicBezTo>
                  <a:pt x="8108155" y="1103875"/>
                  <a:pt x="8056417" y="1155613"/>
                  <a:pt x="7992594" y="1155613"/>
                </a:cubicBezTo>
                <a:lnTo>
                  <a:pt x="115561" y="1155613"/>
                </a:lnTo>
                <a:cubicBezTo>
                  <a:pt x="51738" y="1155613"/>
                  <a:pt x="0" y="1103875"/>
                  <a:pt x="0" y="1040052"/>
                </a:cubicBezTo>
                <a:lnTo>
                  <a:pt x="0" y="115561"/>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843872" tIns="106680" rIns="106681" bIns="106680" numCol="1" spcCol="1270" anchor="t" anchorCtr="0">
            <a:noAutofit/>
          </a:bodyPr>
          <a:lstStyle/>
          <a:p>
            <a:pPr lvl="3" defTabSz="1244600">
              <a:lnSpc>
                <a:spcPct val="90000"/>
              </a:lnSpc>
              <a:spcAft>
                <a:spcPct val="35000"/>
              </a:spcAft>
            </a:pPr>
            <a:r>
              <a:rPr lang="en-US" sz="2800" kern="1200" dirty="0"/>
              <a:t>Iron King, AZ, USA</a:t>
            </a:r>
          </a:p>
          <a:p>
            <a:pPr marL="1600200" lvl="4" indent="-228600" defTabSz="977900">
              <a:lnSpc>
                <a:spcPct val="90000"/>
              </a:lnSpc>
              <a:spcAft>
                <a:spcPct val="15000"/>
              </a:spcAft>
              <a:buChar char="••"/>
            </a:pPr>
            <a:r>
              <a:rPr lang="en-US" sz="2200" kern="1200" dirty="0"/>
              <a:t>Historical mine seep</a:t>
            </a:r>
          </a:p>
          <a:p>
            <a:pPr marL="1600200" lvl="4" indent="-228600" defTabSz="977900">
              <a:lnSpc>
                <a:spcPct val="90000"/>
              </a:lnSpc>
              <a:spcAft>
                <a:spcPct val="15000"/>
              </a:spcAft>
              <a:buChar char="••"/>
            </a:pPr>
            <a:r>
              <a:rPr lang="en-US" sz="2200" dirty="0"/>
              <a:t>Voluntary Remediation Project (VRP)</a:t>
            </a:r>
            <a:endParaRPr lang="en-US" sz="2200" kern="1200" dirty="0"/>
          </a:p>
          <a:p>
            <a:pPr marL="1600200" lvl="4" indent="-228600" defTabSz="977900">
              <a:lnSpc>
                <a:spcPct val="90000"/>
              </a:lnSpc>
              <a:spcAft>
                <a:spcPct val="15000"/>
              </a:spcAft>
              <a:buChar char="••"/>
            </a:pPr>
            <a:r>
              <a:rPr lang="en-US" sz="2200" kern="1200" dirty="0"/>
              <a:t>MIW management</a:t>
            </a:r>
          </a:p>
        </p:txBody>
      </p:sp>
      <p:sp>
        <p:nvSpPr>
          <p:cNvPr id="7" name="Rounded Rectangle 6"/>
          <p:cNvSpPr/>
          <p:nvPr/>
        </p:nvSpPr>
        <p:spPr>
          <a:xfrm>
            <a:off x="500312" y="1476663"/>
            <a:ext cx="3062022" cy="1676454"/>
          </a:xfrm>
          <a:prstGeom prst="roundRect">
            <a:avLst>
              <a:gd name="adj" fmla="val 10000"/>
            </a:avLst>
          </a:prstGeom>
          <a:blipFill rotWithShape="1">
            <a:blip r:embed="rId2"/>
            <a:stretch>
              <a:fillRect/>
            </a:stretch>
          </a:blipFill>
        </p:spPr>
        <p:style>
          <a:lnRef idx="0">
            <a:schemeClr val="lt1">
              <a:hueOff val="0"/>
              <a:satOff val="0"/>
              <a:lumOff val="0"/>
              <a:alphaOff val="0"/>
            </a:schemeClr>
          </a:lnRef>
          <a:fillRef idx="1">
            <a:scrgbClr r="0" g="0" b="0"/>
          </a:fillRef>
          <a:effectRef idx="3">
            <a:schemeClr val="accent2">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372635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456" y="3039290"/>
            <a:ext cx="3657600" cy="340215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3698248"/>
            <a:ext cx="3657600" cy="2743200"/>
          </a:xfrm>
          <a:prstGeom prst="rect">
            <a:avLst/>
          </a:prstGeom>
        </p:spPr>
      </p:pic>
      <p:sp>
        <p:nvSpPr>
          <p:cNvPr id="2" name="Slide Number Placeholder 1"/>
          <p:cNvSpPr>
            <a:spLocks noGrp="1"/>
          </p:cNvSpPr>
          <p:nvPr>
            <p:ph type="sldNum" sz="quarter" idx="12"/>
          </p:nvPr>
        </p:nvSpPr>
        <p:spPr/>
        <p:txBody>
          <a:bodyPr/>
          <a:lstStyle/>
          <a:p>
            <a:pPr>
              <a:defRPr/>
            </a:pPr>
            <a:fld id="{0966DC23-5D75-4E55-94E0-8AC9A57DBD08}" type="slidenum">
              <a:rPr lang="en-US" smtClean="0"/>
              <a:pPr>
                <a:defRPr/>
              </a:pPr>
              <a:t>39</a:t>
            </a:fld>
            <a:endParaRPr lang="en-US" dirty="0"/>
          </a:p>
        </p:txBody>
      </p:sp>
      <p:sp>
        <p:nvSpPr>
          <p:cNvPr id="4" name="Title 3"/>
          <p:cNvSpPr>
            <a:spLocks noGrp="1"/>
          </p:cNvSpPr>
          <p:nvPr>
            <p:ph type="title"/>
          </p:nvPr>
        </p:nvSpPr>
        <p:spPr/>
        <p:txBody>
          <a:bodyPr/>
          <a:lstStyle/>
          <a:p>
            <a:r>
              <a:rPr lang="en-US" dirty="0"/>
              <a:t>Iron King – Construction and 2012</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963756"/>
            <a:ext cx="3657600" cy="27432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456" y="955048"/>
            <a:ext cx="2057400" cy="2743200"/>
          </a:xfrm>
          <a:prstGeom prst="rect">
            <a:avLst/>
          </a:prstGeom>
        </p:spPr>
      </p:pic>
      <p:sp>
        <p:nvSpPr>
          <p:cNvPr id="9" name="TextBox 8"/>
          <p:cNvSpPr txBox="1"/>
          <p:nvPr/>
        </p:nvSpPr>
        <p:spPr>
          <a:xfrm>
            <a:off x="2659856" y="1117799"/>
            <a:ext cx="2673532" cy="923330"/>
          </a:xfrm>
          <a:prstGeom prst="rect">
            <a:avLst/>
          </a:prstGeom>
          <a:noFill/>
        </p:spPr>
        <p:txBody>
          <a:bodyPr wrap="square" rtlCol="0">
            <a:spAutoFit/>
          </a:bodyPr>
          <a:lstStyle/>
          <a:p>
            <a:r>
              <a:rPr lang="en-US" b="1" dirty="0"/>
              <a:t>Adit 2009 – MIW from a glory hole located above the adit.</a:t>
            </a:r>
          </a:p>
        </p:txBody>
      </p:sp>
      <p:sp>
        <p:nvSpPr>
          <p:cNvPr id="10" name="TextBox 9"/>
          <p:cNvSpPr txBox="1"/>
          <p:nvPr/>
        </p:nvSpPr>
        <p:spPr>
          <a:xfrm>
            <a:off x="4287170" y="4615544"/>
            <a:ext cx="1172117" cy="923330"/>
          </a:xfrm>
          <a:prstGeom prst="rect">
            <a:avLst/>
          </a:prstGeom>
          <a:noFill/>
        </p:spPr>
        <p:txBody>
          <a:bodyPr wrap="none" rtlCol="0">
            <a:spAutoFit/>
          </a:bodyPr>
          <a:lstStyle/>
          <a:p>
            <a:pPr algn="ctr"/>
            <a:r>
              <a:rPr lang="en-US" b="1" dirty="0"/>
              <a:t>SRBR &amp;</a:t>
            </a:r>
          </a:p>
          <a:p>
            <a:pPr algn="ctr"/>
            <a:r>
              <a:rPr lang="en-US" b="1" dirty="0"/>
              <a:t>APC</a:t>
            </a:r>
          </a:p>
          <a:p>
            <a:pPr algn="ctr"/>
            <a:r>
              <a:rPr lang="en-US" b="1" dirty="0"/>
              <a:t>overview</a:t>
            </a:r>
          </a:p>
        </p:txBody>
      </p:sp>
      <p:sp>
        <p:nvSpPr>
          <p:cNvPr id="3" name="TextBox 2"/>
          <p:cNvSpPr txBox="1"/>
          <p:nvPr/>
        </p:nvSpPr>
        <p:spPr>
          <a:xfrm>
            <a:off x="3103418" y="2266507"/>
            <a:ext cx="2382982" cy="1200329"/>
          </a:xfrm>
          <a:prstGeom prst="rect">
            <a:avLst/>
          </a:prstGeom>
          <a:noFill/>
        </p:spPr>
        <p:txBody>
          <a:bodyPr wrap="square" rtlCol="0">
            <a:spAutoFit/>
          </a:bodyPr>
          <a:lstStyle/>
          <a:p>
            <a:r>
              <a:rPr lang="en-US" b="1" dirty="0"/>
              <a:t>MIW is collected in the adit and directed to connex then to the SRBR</a:t>
            </a:r>
          </a:p>
        </p:txBody>
      </p:sp>
    </p:spTree>
    <p:extLst>
      <p:ext uri="{BB962C8B-B14F-4D97-AF65-F5344CB8AC3E}">
        <p14:creationId xmlns:p14="http://schemas.microsoft.com/office/powerpoint/2010/main" val="390832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66DC23-5D75-4E55-94E0-8AC9A57DBD08}" type="slidenum">
              <a:rPr lang="en-US" smtClean="0"/>
              <a:pPr>
                <a:defRPr/>
              </a:pPr>
              <a:t>4</a:t>
            </a:fld>
            <a:endParaRPr lang="en-US" dirty="0"/>
          </a:p>
        </p:txBody>
      </p:sp>
      <p:sp>
        <p:nvSpPr>
          <p:cNvPr id="4" name="Title 3"/>
          <p:cNvSpPr>
            <a:spLocks noGrp="1"/>
          </p:cNvSpPr>
          <p:nvPr>
            <p:ph type="title"/>
          </p:nvPr>
        </p:nvSpPr>
        <p:spPr>
          <a:xfrm>
            <a:off x="619873" y="263028"/>
            <a:ext cx="7202078" cy="663969"/>
          </a:xfrm>
        </p:spPr>
        <p:txBody>
          <a:bodyPr/>
          <a:lstStyle/>
          <a:p>
            <a:pPr algn="ctr"/>
            <a:r>
              <a:rPr lang="en-US" dirty="0"/>
              <a:t>Environmental Technology &amp; </a:t>
            </a:r>
            <a:br>
              <a:rPr lang="en-US" dirty="0"/>
            </a:br>
            <a:r>
              <a:rPr lang="en-US" dirty="0"/>
              <a:t>Life Cycle Analysis Team</a:t>
            </a:r>
          </a:p>
        </p:txBody>
      </p:sp>
      <p:graphicFrame>
        <p:nvGraphicFramePr>
          <p:cNvPr id="5" name="Content Placeholder 5"/>
          <p:cNvGraphicFramePr>
            <a:graphicFrameLocks noGrp="1"/>
          </p:cNvGraphicFramePr>
          <p:nvPr>
            <p:ph idx="1"/>
            <p:extLst>
              <p:ext uri="{D42A27DB-BD31-4B8C-83A1-F6EECF244321}">
                <p14:modId xmlns:p14="http://schemas.microsoft.com/office/powerpoint/2010/main" val="3395410280"/>
              </p:ext>
            </p:extLst>
          </p:nvPr>
        </p:nvGraphicFramePr>
        <p:xfrm>
          <a:off x="0" y="1027610"/>
          <a:ext cx="9143999" cy="5460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5228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66DC23-5D75-4E55-94E0-8AC9A57DBD08}" type="slidenum">
              <a:rPr lang="en-US" smtClean="0"/>
              <a:pPr>
                <a:defRPr/>
              </a:pPr>
              <a:t>40</a:t>
            </a:fld>
            <a:endParaRPr lang="en-US" dirty="0"/>
          </a:p>
        </p:txBody>
      </p:sp>
      <p:sp>
        <p:nvSpPr>
          <p:cNvPr id="4" name="Title 3"/>
          <p:cNvSpPr>
            <a:spLocks noGrp="1"/>
          </p:cNvSpPr>
          <p:nvPr>
            <p:ph type="title"/>
          </p:nvPr>
        </p:nvSpPr>
        <p:spPr/>
        <p:txBody>
          <a:bodyPr/>
          <a:lstStyle/>
          <a:p>
            <a:r>
              <a:rPr lang="en-US" dirty="0"/>
              <a:t>Iron King – The Magic Mix</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0056" y="3165195"/>
            <a:ext cx="4572000" cy="34290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456" y="1117799"/>
            <a:ext cx="3657600" cy="27432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456" y="3860999"/>
            <a:ext cx="3657600" cy="2743200"/>
          </a:xfrm>
          <a:prstGeom prst="rect">
            <a:avLst/>
          </a:prstGeom>
        </p:spPr>
      </p:pic>
      <p:sp>
        <p:nvSpPr>
          <p:cNvPr id="11" name="TextBox 10"/>
          <p:cNvSpPr txBox="1"/>
          <p:nvPr/>
        </p:nvSpPr>
        <p:spPr>
          <a:xfrm>
            <a:off x="4306458" y="931919"/>
            <a:ext cx="4525598" cy="2308324"/>
          </a:xfrm>
          <a:prstGeom prst="rect">
            <a:avLst/>
          </a:prstGeom>
          <a:noFill/>
        </p:spPr>
        <p:txBody>
          <a:bodyPr wrap="none" rtlCol="0">
            <a:spAutoFit/>
          </a:bodyPr>
          <a:lstStyle/>
          <a:p>
            <a:r>
              <a:rPr lang="en-US" sz="2400" b="1" dirty="0"/>
              <a:t>Substrate composition (</a:t>
            </a:r>
            <a:r>
              <a:rPr lang="en-US" sz="2400" b="1" dirty="0" err="1"/>
              <a:t>wt</a:t>
            </a:r>
            <a:r>
              <a:rPr lang="en-US" sz="2400" b="1" dirty="0"/>
              <a:t>%):</a:t>
            </a:r>
          </a:p>
          <a:p>
            <a:r>
              <a:rPr lang="en-US" sz="2400" b="1" dirty="0"/>
              <a:t>     Wood Chips (aged)  (49.5)</a:t>
            </a:r>
          </a:p>
          <a:p>
            <a:r>
              <a:rPr lang="en-US" sz="2400" b="1" dirty="0"/>
              <a:t>     Sawdust                    (10)</a:t>
            </a:r>
          </a:p>
          <a:p>
            <a:r>
              <a:rPr lang="en-US" sz="2400" b="1" dirty="0"/>
              <a:t>     Alfalfa Hay                (10)</a:t>
            </a:r>
          </a:p>
          <a:p>
            <a:r>
              <a:rPr lang="en-US" sz="2400" b="1" dirty="0"/>
              <a:t>     Limestone                 (30)</a:t>
            </a:r>
          </a:p>
          <a:p>
            <a:r>
              <a:rPr lang="en-US" sz="2400" b="1" dirty="0"/>
              <a:t>     Manure                      (0.5)</a:t>
            </a:r>
          </a:p>
        </p:txBody>
      </p:sp>
    </p:spTree>
    <p:extLst>
      <p:ext uri="{BB962C8B-B14F-4D97-AF65-F5344CB8AC3E}">
        <p14:creationId xmlns:p14="http://schemas.microsoft.com/office/powerpoint/2010/main" val="292236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66DC23-5D75-4E55-94E0-8AC9A57DBD08}" type="slidenum">
              <a:rPr lang="en-US" smtClean="0"/>
              <a:pPr>
                <a:defRPr/>
              </a:pPr>
              <a:t>41</a:t>
            </a:fld>
            <a:endParaRPr lang="en-US" dirty="0"/>
          </a:p>
        </p:txBody>
      </p:sp>
      <p:sp>
        <p:nvSpPr>
          <p:cNvPr id="4" name="Title 3"/>
          <p:cNvSpPr>
            <a:spLocks noGrp="1"/>
          </p:cNvSpPr>
          <p:nvPr>
            <p:ph type="title"/>
          </p:nvPr>
        </p:nvSpPr>
        <p:spPr/>
        <p:txBody>
          <a:bodyPr/>
          <a:lstStyle/>
          <a:p>
            <a:r>
              <a:rPr lang="en-US" dirty="0"/>
              <a:t>Iron King – Construction and 2012</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8354" y="966652"/>
            <a:ext cx="3657600" cy="27432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8354" y="3709852"/>
            <a:ext cx="3657600" cy="27432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312" y="3709852"/>
            <a:ext cx="3657600" cy="27432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312" y="966652"/>
            <a:ext cx="3657600" cy="2743200"/>
          </a:xfrm>
          <a:prstGeom prst="rect">
            <a:avLst/>
          </a:prstGeom>
        </p:spPr>
      </p:pic>
      <p:sp>
        <p:nvSpPr>
          <p:cNvPr id="9" name="TextBox 8"/>
          <p:cNvSpPr txBox="1"/>
          <p:nvPr/>
        </p:nvSpPr>
        <p:spPr>
          <a:xfrm>
            <a:off x="3871912" y="1015339"/>
            <a:ext cx="1466442" cy="2862322"/>
          </a:xfrm>
          <a:prstGeom prst="rect">
            <a:avLst/>
          </a:prstGeom>
          <a:noFill/>
        </p:spPr>
        <p:txBody>
          <a:bodyPr wrap="square" rtlCol="0">
            <a:spAutoFit/>
          </a:bodyPr>
          <a:lstStyle/>
          <a:p>
            <a:pPr algn="ctr"/>
            <a:r>
              <a:rPr lang="en-US" b="1" dirty="0"/>
              <a:t>Settling </a:t>
            </a:r>
            <a:r>
              <a:rPr lang="en-US" b="1" u="sng" dirty="0"/>
              <a:t>Pond</a:t>
            </a:r>
          </a:p>
          <a:p>
            <a:pPr algn="ctr"/>
            <a:r>
              <a:rPr lang="en-US" sz="1600" b="1" dirty="0"/>
              <a:t>Receives water from SRBR, allows settling of particulates and directs effluent to the APC</a:t>
            </a:r>
          </a:p>
        </p:txBody>
      </p:sp>
      <p:sp>
        <p:nvSpPr>
          <p:cNvPr id="10" name="TextBox 9"/>
          <p:cNvSpPr txBox="1"/>
          <p:nvPr/>
        </p:nvSpPr>
        <p:spPr>
          <a:xfrm>
            <a:off x="3871912" y="4528457"/>
            <a:ext cx="1466442" cy="1200329"/>
          </a:xfrm>
          <a:prstGeom prst="rect">
            <a:avLst/>
          </a:prstGeom>
          <a:noFill/>
        </p:spPr>
        <p:txBody>
          <a:bodyPr wrap="square" rtlCol="0">
            <a:spAutoFit/>
          </a:bodyPr>
          <a:lstStyle/>
          <a:p>
            <a:pPr algn="ctr"/>
            <a:r>
              <a:rPr lang="en-US" b="1" dirty="0"/>
              <a:t>Aerobic Polishing Cell</a:t>
            </a:r>
          </a:p>
          <a:p>
            <a:pPr algn="ctr"/>
            <a:r>
              <a:rPr lang="en-US" b="1" dirty="0"/>
              <a:t>(APC)</a:t>
            </a:r>
          </a:p>
        </p:txBody>
      </p:sp>
    </p:spTree>
    <p:extLst>
      <p:ext uri="{BB962C8B-B14F-4D97-AF65-F5344CB8AC3E}">
        <p14:creationId xmlns:p14="http://schemas.microsoft.com/office/powerpoint/2010/main" val="3389608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66DC23-5D75-4E55-94E0-8AC9A57DBD08}" type="slidenum">
              <a:rPr lang="en-US" smtClean="0"/>
              <a:pPr>
                <a:defRPr/>
              </a:pPr>
              <a:t>42</a:t>
            </a:fld>
            <a:endParaRPr lang="en-US" dirty="0"/>
          </a:p>
        </p:txBody>
      </p:sp>
      <p:sp>
        <p:nvSpPr>
          <p:cNvPr id="3" name="Content Placeholder 2"/>
          <p:cNvSpPr>
            <a:spLocks noGrp="1"/>
          </p:cNvSpPr>
          <p:nvPr>
            <p:ph idx="1"/>
          </p:nvPr>
        </p:nvSpPr>
        <p:spPr>
          <a:xfrm>
            <a:off x="602455" y="1268437"/>
            <a:ext cx="8402999" cy="3950843"/>
          </a:xfrm>
        </p:spPr>
        <p:txBody>
          <a:bodyPr/>
          <a:lstStyle/>
          <a:p>
            <a:r>
              <a:rPr lang="en-US" sz="2800" dirty="0"/>
              <a:t>Target analytes Zn and Cd</a:t>
            </a:r>
          </a:p>
          <a:p>
            <a:endParaRPr lang="en-US" sz="1100" dirty="0"/>
          </a:p>
          <a:p>
            <a:r>
              <a:rPr lang="en-US" sz="2800" dirty="0"/>
              <a:t>Design flow rate = 7 gpm  based on </a:t>
            </a:r>
          </a:p>
          <a:p>
            <a:pPr marL="403225" lvl="1" indent="0">
              <a:buNone/>
            </a:pPr>
            <a:r>
              <a:rPr lang="en-US" sz="2000" dirty="0"/>
              <a:t>5,000 mg/L Sulfate, 130 mg/L Cu, 0.4 mg/L Cd, 150 mg/L Zn </a:t>
            </a:r>
          </a:p>
          <a:p>
            <a:pPr marL="403225" lvl="1" indent="0">
              <a:buNone/>
            </a:pPr>
            <a:endParaRPr lang="en-US" sz="1000" dirty="0"/>
          </a:p>
          <a:p>
            <a:r>
              <a:rPr lang="en-US" sz="2800" dirty="0"/>
              <a:t>Current operating flow rate ~ 1.8 gpm with</a:t>
            </a:r>
          </a:p>
          <a:p>
            <a:pPr marL="403225" lvl="1" indent="0">
              <a:buNone/>
            </a:pPr>
            <a:r>
              <a:rPr lang="en-US" sz="2000" dirty="0"/>
              <a:t>1,500 mg/L Sulfate, 4.2 mg/L Cu, 0.06 mg/L Cd, 17 mg/L Zn </a:t>
            </a:r>
          </a:p>
          <a:p>
            <a:pPr marL="403225" lvl="1" indent="0">
              <a:buNone/>
            </a:pPr>
            <a:endParaRPr lang="en-US" sz="1000" dirty="0"/>
          </a:p>
          <a:p>
            <a:r>
              <a:rPr lang="en-US" sz="2800" dirty="0"/>
              <a:t>Current SRBR Effluent Concentrations</a:t>
            </a:r>
          </a:p>
          <a:p>
            <a:pPr marL="403225" lvl="1" indent="0">
              <a:buNone/>
            </a:pPr>
            <a:r>
              <a:rPr lang="en-US" sz="2000" dirty="0"/>
              <a:t>&lt;500 mg/L Sulfate, &lt;0.01 mg/L Cu, &lt;0.03 mg/L Cd, &lt;0.01 mg/L Zn </a:t>
            </a:r>
          </a:p>
          <a:p>
            <a:pPr marL="403225" lvl="1" indent="0">
              <a:buNone/>
            </a:pPr>
            <a:endParaRPr lang="en-US" sz="1000" dirty="0"/>
          </a:p>
          <a:p>
            <a:r>
              <a:rPr lang="en-US" sz="2800" dirty="0"/>
              <a:t>Zero discharge from APC</a:t>
            </a:r>
          </a:p>
          <a:p>
            <a:pPr marL="403225" lvl="1" indent="0">
              <a:buNone/>
            </a:pPr>
            <a:endParaRPr lang="en-US" sz="1800" dirty="0"/>
          </a:p>
          <a:p>
            <a:endParaRPr lang="en-US" dirty="0"/>
          </a:p>
          <a:p>
            <a:endParaRPr lang="en-US" dirty="0"/>
          </a:p>
          <a:p>
            <a:endParaRPr lang="en-US" dirty="0"/>
          </a:p>
        </p:txBody>
      </p:sp>
      <p:sp>
        <p:nvSpPr>
          <p:cNvPr id="4" name="Title 3"/>
          <p:cNvSpPr>
            <a:spLocks noGrp="1"/>
          </p:cNvSpPr>
          <p:nvPr>
            <p:ph type="title"/>
          </p:nvPr>
        </p:nvSpPr>
        <p:spPr>
          <a:xfrm>
            <a:off x="602456" y="453830"/>
            <a:ext cx="7571726" cy="663969"/>
          </a:xfrm>
        </p:spPr>
        <p:txBody>
          <a:bodyPr/>
          <a:lstStyle/>
          <a:p>
            <a:r>
              <a:rPr lang="en-US" dirty="0"/>
              <a:t>Iron King – Design and Operational Parameters</a:t>
            </a:r>
          </a:p>
        </p:txBody>
      </p:sp>
    </p:spTree>
    <p:extLst>
      <p:ext uri="{BB962C8B-B14F-4D97-AF65-F5344CB8AC3E}">
        <p14:creationId xmlns:p14="http://schemas.microsoft.com/office/powerpoint/2010/main" val="348243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66DC23-5D75-4E55-94E0-8AC9A57DBD08}" type="slidenum">
              <a:rPr lang="en-US" smtClean="0"/>
              <a:pPr>
                <a:defRPr/>
              </a:pPr>
              <a:t>43</a:t>
            </a:fld>
            <a:endParaRPr lang="en-US" dirty="0"/>
          </a:p>
        </p:txBody>
      </p:sp>
      <p:sp>
        <p:nvSpPr>
          <p:cNvPr id="4" name="Title 3"/>
          <p:cNvSpPr>
            <a:spLocks noGrp="1"/>
          </p:cNvSpPr>
          <p:nvPr>
            <p:ph type="title"/>
          </p:nvPr>
        </p:nvSpPr>
        <p:spPr>
          <a:xfrm>
            <a:off x="602455" y="453830"/>
            <a:ext cx="7923235" cy="663969"/>
          </a:xfrm>
        </p:spPr>
        <p:txBody>
          <a:bodyPr/>
          <a:lstStyle/>
          <a:p>
            <a:r>
              <a:rPr lang="en-US" dirty="0"/>
              <a:t>Iron King – Successful Implementation – Total Cd</a:t>
            </a:r>
          </a:p>
        </p:txBody>
      </p:sp>
      <p:pic>
        <p:nvPicPr>
          <p:cNvPr id="6" name="Picture 5"/>
          <p:cNvPicPr>
            <a:picLocks noChangeAspect="1"/>
          </p:cNvPicPr>
          <p:nvPr/>
        </p:nvPicPr>
        <p:blipFill>
          <a:blip r:embed="rId2"/>
          <a:stretch>
            <a:fillRect/>
          </a:stretch>
        </p:blipFill>
        <p:spPr>
          <a:xfrm>
            <a:off x="400050" y="986120"/>
            <a:ext cx="8195309" cy="5452297"/>
          </a:xfrm>
          <a:prstGeom prst="rect">
            <a:avLst/>
          </a:prstGeom>
        </p:spPr>
      </p:pic>
    </p:spTree>
    <p:extLst>
      <p:ext uri="{BB962C8B-B14F-4D97-AF65-F5344CB8AC3E}">
        <p14:creationId xmlns:p14="http://schemas.microsoft.com/office/powerpoint/2010/main" val="129961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66DC23-5D75-4E55-94E0-8AC9A57DBD08}" type="slidenum">
              <a:rPr lang="en-US" smtClean="0"/>
              <a:pPr>
                <a:defRPr/>
              </a:pPr>
              <a:t>44</a:t>
            </a:fld>
            <a:endParaRPr lang="en-US" dirty="0"/>
          </a:p>
        </p:txBody>
      </p:sp>
      <p:sp>
        <p:nvSpPr>
          <p:cNvPr id="4" name="Title 3"/>
          <p:cNvSpPr>
            <a:spLocks noGrp="1"/>
          </p:cNvSpPr>
          <p:nvPr>
            <p:ph type="title"/>
          </p:nvPr>
        </p:nvSpPr>
        <p:spPr>
          <a:xfrm>
            <a:off x="602456" y="453830"/>
            <a:ext cx="8019030" cy="663969"/>
          </a:xfrm>
        </p:spPr>
        <p:txBody>
          <a:bodyPr/>
          <a:lstStyle/>
          <a:p>
            <a:r>
              <a:rPr lang="en-US" dirty="0"/>
              <a:t>Iron King – Successful Implementation – Total Zn</a:t>
            </a:r>
          </a:p>
        </p:txBody>
      </p:sp>
      <p:pic>
        <p:nvPicPr>
          <p:cNvPr id="5" name="Picture 4"/>
          <p:cNvPicPr>
            <a:picLocks noChangeAspect="1"/>
          </p:cNvPicPr>
          <p:nvPr/>
        </p:nvPicPr>
        <p:blipFill>
          <a:blip r:embed="rId2"/>
          <a:stretch>
            <a:fillRect/>
          </a:stretch>
        </p:blipFill>
        <p:spPr>
          <a:xfrm>
            <a:off x="400050" y="978461"/>
            <a:ext cx="8221436" cy="5404921"/>
          </a:xfrm>
          <a:prstGeom prst="rect">
            <a:avLst/>
          </a:prstGeom>
        </p:spPr>
      </p:pic>
    </p:spTree>
    <p:extLst>
      <p:ext uri="{BB962C8B-B14F-4D97-AF65-F5344CB8AC3E}">
        <p14:creationId xmlns:p14="http://schemas.microsoft.com/office/powerpoint/2010/main" val="351137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66DC23-5D75-4E55-94E0-8AC9A57DBD08}" type="slidenum">
              <a:rPr lang="en-US" smtClean="0"/>
              <a:pPr>
                <a:defRPr/>
              </a:pPr>
              <a:t>45</a:t>
            </a:fld>
            <a:endParaRPr lang="en-US" dirty="0"/>
          </a:p>
        </p:txBody>
      </p:sp>
      <p:sp>
        <p:nvSpPr>
          <p:cNvPr id="3" name="Content Placeholder 2"/>
          <p:cNvSpPr>
            <a:spLocks noGrp="1"/>
          </p:cNvSpPr>
          <p:nvPr>
            <p:ph idx="1"/>
          </p:nvPr>
        </p:nvSpPr>
        <p:spPr>
          <a:xfrm>
            <a:off x="173252" y="1299840"/>
            <a:ext cx="8929689" cy="3950843"/>
          </a:xfrm>
        </p:spPr>
        <p:txBody>
          <a:bodyPr/>
          <a:lstStyle/>
          <a:p>
            <a:r>
              <a:rPr lang="en-US" dirty="0"/>
              <a:t>Source control key to longevity of bioremediation system</a:t>
            </a:r>
          </a:p>
          <a:p>
            <a:r>
              <a:rPr lang="en-US" dirty="0"/>
              <a:t>No pre-treatment required for flow rate and water chemistry </a:t>
            </a:r>
          </a:p>
          <a:p>
            <a:r>
              <a:rPr lang="en-US" dirty="0"/>
              <a:t>Removal efficiency 99.3% for dissolved Fe, Al, Zn, Cu, and Cd</a:t>
            </a:r>
          </a:p>
          <a:p>
            <a:r>
              <a:rPr lang="en-US" dirty="0"/>
              <a:t>Dissolved Ni, Se, As, and Be all less than the laboratory detection</a:t>
            </a:r>
          </a:p>
          <a:p>
            <a:r>
              <a:rPr lang="en-US" dirty="0"/>
              <a:t>SRBR SRR = 0.27 </a:t>
            </a:r>
            <a:r>
              <a:rPr lang="en-US" dirty="0" err="1"/>
              <a:t>mol</a:t>
            </a:r>
            <a:r>
              <a:rPr lang="en-US" dirty="0"/>
              <a:t>/ton-d; 0.12 </a:t>
            </a:r>
            <a:r>
              <a:rPr lang="en-US" dirty="0" err="1"/>
              <a:t>mol</a:t>
            </a:r>
            <a:r>
              <a:rPr lang="en-US" dirty="0"/>
              <a:t>/m</a:t>
            </a:r>
            <a:r>
              <a:rPr lang="en-US" baseline="30000" dirty="0"/>
              <a:t>3</a:t>
            </a:r>
            <a:r>
              <a:rPr lang="en-US" dirty="0"/>
              <a:t>-d</a:t>
            </a:r>
          </a:p>
          <a:p>
            <a:r>
              <a:rPr lang="en-US" dirty="0"/>
              <a:t>SRBR </a:t>
            </a:r>
            <a:r>
              <a:rPr lang="en-US" dirty="0" err="1"/>
              <a:t>MeRR</a:t>
            </a:r>
            <a:r>
              <a:rPr lang="en-US" dirty="0"/>
              <a:t> = 0.10 </a:t>
            </a:r>
            <a:r>
              <a:rPr lang="en-US" dirty="0" err="1"/>
              <a:t>mol</a:t>
            </a:r>
            <a:r>
              <a:rPr lang="en-US" dirty="0"/>
              <a:t>/ton-d; up to 0.05 </a:t>
            </a:r>
            <a:r>
              <a:rPr lang="en-US" dirty="0" err="1"/>
              <a:t>mol</a:t>
            </a:r>
            <a:r>
              <a:rPr lang="en-US" dirty="0"/>
              <a:t>/m</a:t>
            </a:r>
            <a:r>
              <a:rPr lang="en-US" baseline="30000" dirty="0"/>
              <a:t>3</a:t>
            </a:r>
            <a:r>
              <a:rPr lang="en-US" dirty="0"/>
              <a:t>-d</a:t>
            </a:r>
          </a:p>
          <a:p>
            <a:r>
              <a:rPr lang="en-US" dirty="0"/>
              <a:t>Settling pond removes suspended particulates leaving the SRBR prior to distribution through APC</a:t>
            </a:r>
          </a:p>
          <a:p>
            <a:r>
              <a:rPr lang="en-US" dirty="0"/>
              <a:t>APC provides final polishing of water quality and transpiration</a:t>
            </a:r>
          </a:p>
          <a:p>
            <a:r>
              <a:rPr lang="en-US" dirty="0"/>
              <a:t>7.6 million gallons of seepage treated</a:t>
            </a:r>
          </a:p>
          <a:p>
            <a:r>
              <a:rPr lang="en-US" dirty="0"/>
              <a:t>Treatment system created a zero-discharge facility</a:t>
            </a:r>
          </a:p>
        </p:txBody>
      </p:sp>
      <p:sp>
        <p:nvSpPr>
          <p:cNvPr id="4" name="Title 3"/>
          <p:cNvSpPr>
            <a:spLocks noGrp="1"/>
          </p:cNvSpPr>
          <p:nvPr>
            <p:ph type="title"/>
          </p:nvPr>
        </p:nvSpPr>
        <p:spPr>
          <a:xfrm>
            <a:off x="400050" y="269103"/>
            <a:ext cx="8476095" cy="663969"/>
          </a:xfrm>
        </p:spPr>
        <p:txBody>
          <a:bodyPr/>
          <a:lstStyle/>
          <a:p>
            <a:r>
              <a:rPr lang="en-US" dirty="0"/>
              <a:t>Iron King – Achieved VRP Objectives and Project Goals</a:t>
            </a:r>
          </a:p>
        </p:txBody>
      </p:sp>
    </p:spTree>
    <p:extLst>
      <p:ext uri="{BB962C8B-B14F-4D97-AF65-F5344CB8AC3E}">
        <p14:creationId xmlns:p14="http://schemas.microsoft.com/office/powerpoint/2010/main" val="975105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66DC23-5D75-4E55-94E0-8AC9A57DBD08}" type="slidenum">
              <a:rPr lang="en-US" smtClean="0"/>
              <a:pPr>
                <a:defRPr/>
              </a:pPr>
              <a:t>46</a:t>
            </a:fld>
            <a:endParaRPr lang="en-US" dirty="0"/>
          </a:p>
        </p:txBody>
      </p:sp>
      <p:sp>
        <p:nvSpPr>
          <p:cNvPr id="3" name="Content Placeholder 2"/>
          <p:cNvSpPr>
            <a:spLocks noGrp="1"/>
          </p:cNvSpPr>
          <p:nvPr>
            <p:ph idx="1"/>
          </p:nvPr>
        </p:nvSpPr>
        <p:spPr>
          <a:xfrm>
            <a:off x="101599" y="1320999"/>
            <a:ext cx="8922328" cy="3950843"/>
          </a:xfrm>
        </p:spPr>
        <p:txBody>
          <a:bodyPr/>
          <a:lstStyle/>
          <a:p>
            <a:r>
              <a:rPr lang="en-US" sz="2800" dirty="0"/>
              <a:t>Collaboration and planning key to success.</a:t>
            </a:r>
          </a:p>
          <a:p>
            <a:r>
              <a:rPr lang="en-US" sz="2800" dirty="0"/>
              <a:t>Ability to treat a wide range of MIW flows and chemistry.</a:t>
            </a:r>
          </a:p>
          <a:p>
            <a:r>
              <a:rPr lang="en-US" sz="2800" dirty="0"/>
              <a:t>Lab and pilot-scale testing important.</a:t>
            </a:r>
          </a:p>
          <a:p>
            <a:r>
              <a:rPr lang="en-US" sz="2800" dirty="0"/>
              <a:t>Optimum sulfate removal rate and metal removal rates may be higher than published rates – value of bench and pilot-scale testing.</a:t>
            </a:r>
          </a:p>
          <a:p>
            <a:r>
              <a:rPr lang="en-US" sz="2800" dirty="0"/>
              <a:t>Water quality objectives for any given project drives the size of the treatment system.</a:t>
            </a:r>
          </a:p>
          <a:p>
            <a:r>
              <a:rPr lang="en-US" sz="2800" dirty="0"/>
              <a:t>Biologically-based passive bioremediation systems are an effective treatment system for MIW, especially for lower flow applications.</a:t>
            </a:r>
          </a:p>
          <a:p>
            <a:endParaRPr lang="en-US" sz="2800" dirty="0"/>
          </a:p>
          <a:p>
            <a:endParaRPr lang="en-US" dirty="0"/>
          </a:p>
        </p:txBody>
      </p:sp>
      <p:sp>
        <p:nvSpPr>
          <p:cNvPr id="4" name="Title 3"/>
          <p:cNvSpPr>
            <a:spLocks noGrp="1"/>
          </p:cNvSpPr>
          <p:nvPr>
            <p:ph type="title"/>
          </p:nvPr>
        </p:nvSpPr>
        <p:spPr>
          <a:xfrm>
            <a:off x="602456" y="306048"/>
            <a:ext cx="8162853" cy="663969"/>
          </a:xfrm>
        </p:spPr>
        <p:txBody>
          <a:bodyPr/>
          <a:lstStyle/>
          <a:p>
            <a:pPr algn="ctr"/>
            <a:r>
              <a:rPr lang="en-US" dirty="0"/>
              <a:t>Biologically-Based Passive Bioremediation System Observations</a:t>
            </a:r>
          </a:p>
        </p:txBody>
      </p:sp>
    </p:spTree>
    <p:extLst>
      <p:ext uri="{BB962C8B-B14F-4D97-AF65-F5344CB8AC3E}">
        <p14:creationId xmlns:p14="http://schemas.microsoft.com/office/powerpoint/2010/main" val="410530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66DC23-5D75-4E55-94E0-8AC9A57DBD08}" type="slidenum">
              <a:rPr lang="en-US" smtClean="0"/>
              <a:pPr>
                <a:defRPr/>
              </a:pPr>
              <a:t>47</a:t>
            </a:fld>
            <a:endParaRPr lang="en-US" dirty="0"/>
          </a:p>
        </p:txBody>
      </p:sp>
      <p:sp>
        <p:nvSpPr>
          <p:cNvPr id="3" name="Content Placeholder 2"/>
          <p:cNvSpPr>
            <a:spLocks noGrp="1"/>
          </p:cNvSpPr>
          <p:nvPr>
            <p:ph idx="1"/>
          </p:nvPr>
        </p:nvSpPr>
        <p:spPr>
          <a:xfrm>
            <a:off x="602456" y="1117799"/>
            <a:ext cx="7939088" cy="3950843"/>
          </a:xfrm>
        </p:spPr>
        <p:txBody>
          <a:bodyPr/>
          <a:lstStyle/>
          <a:p>
            <a:r>
              <a:rPr lang="en-US" sz="2800" dirty="0"/>
              <a:t>Data Requirements</a:t>
            </a:r>
          </a:p>
          <a:p>
            <a:pPr lvl="1"/>
            <a:r>
              <a:rPr lang="en-US" dirty="0"/>
              <a:t>Flow Rates (variability, seasonal)</a:t>
            </a:r>
          </a:p>
          <a:p>
            <a:pPr lvl="1"/>
            <a:r>
              <a:rPr lang="en-US" dirty="0"/>
              <a:t>Water Chemistry (sulfate &amp; metal loading; anions)</a:t>
            </a:r>
          </a:p>
          <a:p>
            <a:pPr lvl="1"/>
            <a:r>
              <a:rPr lang="en-US" dirty="0"/>
              <a:t>Site Attributes (topography, available area, etc.)</a:t>
            </a:r>
          </a:p>
          <a:p>
            <a:pPr lvl="1"/>
            <a:r>
              <a:rPr lang="en-US" dirty="0"/>
              <a:t>Substrate / Plant availability</a:t>
            </a:r>
          </a:p>
          <a:p>
            <a:pPr lvl="1"/>
            <a:r>
              <a:rPr lang="en-US" dirty="0"/>
              <a:t>Discharge Requirements</a:t>
            </a:r>
          </a:p>
          <a:p>
            <a:pPr lvl="1"/>
            <a:r>
              <a:rPr lang="en-US" dirty="0"/>
              <a:t>Financial and Infrastructure Constraints</a:t>
            </a:r>
          </a:p>
          <a:p>
            <a:r>
              <a:rPr lang="en-US" sz="2800" dirty="0"/>
              <a:t>Initial Design Criteria Calculations</a:t>
            </a:r>
          </a:p>
          <a:p>
            <a:pPr lvl="1"/>
            <a:r>
              <a:rPr lang="en-US" dirty="0"/>
              <a:t>Sulfate Loading/Removal Rates</a:t>
            </a:r>
          </a:p>
          <a:p>
            <a:pPr lvl="1"/>
            <a:r>
              <a:rPr lang="en-US" dirty="0"/>
              <a:t>Metal Loading/Removal Rates</a:t>
            </a:r>
          </a:p>
          <a:p>
            <a:pPr lvl="1"/>
            <a:r>
              <a:rPr lang="en-US" dirty="0"/>
              <a:t>Oxygen Loading Rate (low metal loadings)</a:t>
            </a:r>
          </a:p>
        </p:txBody>
      </p:sp>
      <p:sp>
        <p:nvSpPr>
          <p:cNvPr id="4" name="Title 3"/>
          <p:cNvSpPr>
            <a:spLocks noGrp="1"/>
          </p:cNvSpPr>
          <p:nvPr>
            <p:ph type="title"/>
          </p:nvPr>
        </p:nvSpPr>
        <p:spPr>
          <a:xfrm>
            <a:off x="602456" y="306048"/>
            <a:ext cx="7939088" cy="663969"/>
          </a:xfrm>
        </p:spPr>
        <p:txBody>
          <a:bodyPr/>
          <a:lstStyle/>
          <a:p>
            <a:pPr algn="ctr"/>
            <a:r>
              <a:rPr lang="en-US" dirty="0"/>
              <a:t>Biologically-Based Passive Bioremediation System Design Criteria</a:t>
            </a:r>
          </a:p>
        </p:txBody>
      </p:sp>
    </p:spTree>
    <p:extLst>
      <p:ext uri="{BB962C8B-B14F-4D97-AF65-F5344CB8AC3E}">
        <p14:creationId xmlns:p14="http://schemas.microsoft.com/office/powerpoint/2010/main" val="2682978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4DE7526-F753-4734-9279-99EDF06A7D4C}" type="slidenum">
              <a:rPr lang="en-US" smtClean="0"/>
              <a:pPr>
                <a:defRPr/>
              </a:pPr>
              <a:t>48</a:t>
            </a:fld>
            <a:endParaRPr lang="en-US" dirty="0"/>
          </a:p>
        </p:txBody>
      </p:sp>
      <p:sp>
        <p:nvSpPr>
          <p:cNvPr id="3" name="Title 2"/>
          <p:cNvSpPr>
            <a:spLocks noGrp="1"/>
          </p:cNvSpPr>
          <p:nvPr>
            <p:ph type="title" idx="4294967295"/>
          </p:nvPr>
        </p:nvSpPr>
        <p:spPr>
          <a:xfrm>
            <a:off x="884256" y="1085222"/>
            <a:ext cx="5707464" cy="2029767"/>
          </a:xfrm>
        </p:spPr>
        <p:txBody>
          <a:bodyPr/>
          <a:lstStyle/>
          <a:p>
            <a:r>
              <a:rPr lang="en-US" dirty="0">
                <a:solidFill>
                  <a:schemeClr val="bg1"/>
                </a:solidFill>
              </a:rPr>
              <a:t>Final Questions and Answers</a:t>
            </a:r>
            <a:br>
              <a:rPr lang="en-US" dirty="0">
                <a:solidFill>
                  <a:schemeClr val="bg1"/>
                </a:solidFill>
              </a:rPr>
            </a:br>
            <a:r>
              <a:rPr lang="en-US" dirty="0">
                <a:solidFill>
                  <a:schemeClr val="bg1"/>
                </a:solidFill>
              </a:rPr>
              <a:t>Webinar Wrap-up</a:t>
            </a:r>
          </a:p>
        </p:txBody>
      </p:sp>
    </p:spTree>
    <p:extLst>
      <p:ext uri="{BB962C8B-B14F-4D97-AF65-F5344CB8AC3E}">
        <p14:creationId xmlns:p14="http://schemas.microsoft.com/office/powerpoint/2010/main" val="268586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66DC23-5D75-4E55-94E0-8AC9A57DBD08}" type="slidenum">
              <a:rPr lang="en-US" smtClean="0"/>
              <a:pPr>
                <a:defRPr/>
              </a:pPr>
              <a:t>5</a:t>
            </a:fld>
            <a:endParaRPr lang="en-US" dirty="0"/>
          </a:p>
        </p:txBody>
      </p:sp>
      <p:sp>
        <p:nvSpPr>
          <p:cNvPr id="3" name="Content Placeholder 2"/>
          <p:cNvSpPr>
            <a:spLocks noGrp="1"/>
          </p:cNvSpPr>
          <p:nvPr>
            <p:ph idx="1"/>
          </p:nvPr>
        </p:nvSpPr>
        <p:spPr>
          <a:xfrm>
            <a:off x="602456" y="1268437"/>
            <a:ext cx="7939088" cy="3950843"/>
          </a:xfrm>
        </p:spPr>
        <p:txBody>
          <a:bodyPr/>
          <a:lstStyle/>
          <a:p>
            <a:r>
              <a:rPr lang="en-US" dirty="0"/>
              <a:t>What constitutes a biologically-based passive bioremediation system?</a:t>
            </a:r>
          </a:p>
          <a:p>
            <a:r>
              <a:rPr lang="en-US" dirty="0"/>
              <a:t>Factors affecting successful implementation </a:t>
            </a:r>
          </a:p>
          <a:p>
            <a:r>
              <a:rPr lang="en-US" dirty="0"/>
              <a:t>Design criteria (opportunity for success)</a:t>
            </a:r>
          </a:p>
          <a:p>
            <a:r>
              <a:rPr lang="en-US" dirty="0"/>
              <a:t>Short break + questions</a:t>
            </a:r>
          </a:p>
          <a:p>
            <a:r>
              <a:rPr lang="en-US" dirty="0"/>
              <a:t>Test cases</a:t>
            </a:r>
          </a:p>
          <a:p>
            <a:pPr lvl="1"/>
            <a:r>
              <a:rPr lang="en-US" dirty="0"/>
              <a:t>Laboratory treatability testing</a:t>
            </a:r>
          </a:p>
          <a:p>
            <a:pPr lvl="1"/>
            <a:r>
              <a:rPr lang="en-US" dirty="0"/>
              <a:t>On-site pilot-scale treatability testing</a:t>
            </a:r>
          </a:p>
          <a:p>
            <a:pPr lvl="1"/>
            <a:r>
              <a:rPr lang="en-US" dirty="0"/>
              <a:t>Successful implementation</a:t>
            </a:r>
          </a:p>
          <a:p>
            <a:r>
              <a:rPr lang="en-US" dirty="0"/>
              <a:t>Questions / Discussion</a:t>
            </a:r>
          </a:p>
        </p:txBody>
      </p:sp>
      <p:sp>
        <p:nvSpPr>
          <p:cNvPr id="4" name="Title 3"/>
          <p:cNvSpPr>
            <a:spLocks noGrp="1"/>
          </p:cNvSpPr>
          <p:nvPr>
            <p:ph type="title"/>
          </p:nvPr>
        </p:nvSpPr>
        <p:spPr/>
        <p:txBody>
          <a:bodyPr/>
          <a:lstStyle/>
          <a:p>
            <a:r>
              <a:rPr lang="en-US" dirty="0"/>
              <a:t>What is ahead?</a:t>
            </a:r>
          </a:p>
        </p:txBody>
      </p:sp>
    </p:spTree>
    <p:extLst>
      <p:ext uri="{BB962C8B-B14F-4D97-AF65-F5344CB8AC3E}">
        <p14:creationId xmlns:p14="http://schemas.microsoft.com/office/powerpoint/2010/main" val="4135347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66DC23-5D75-4E55-94E0-8AC9A57DBD08}" type="slidenum">
              <a:rPr lang="en-US" smtClean="0"/>
              <a:pPr>
                <a:defRPr/>
              </a:pPr>
              <a:t>6</a:t>
            </a:fld>
            <a:endParaRPr lang="en-US" dirty="0"/>
          </a:p>
        </p:txBody>
      </p:sp>
      <p:sp>
        <p:nvSpPr>
          <p:cNvPr id="4" name="Title 3"/>
          <p:cNvSpPr>
            <a:spLocks noGrp="1"/>
          </p:cNvSpPr>
          <p:nvPr>
            <p:ph type="title"/>
          </p:nvPr>
        </p:nvSpPr>
        <p:spPr>
          <a:xfrm>
            <a:off x="570134" y="251465"/>
            <a:ext cx="8324484" cy="663969"/>
          </a:xfrm>
        </p:spPr>
        <p:txBody>
          <a:bodyPr/>
          <a:lstStyle/>
          <a:p>
            <a:pPr algn="ctr"/>
            <a:r>
              <a:rPr lang="en-US" dirty="0"/>
              <a:t>What is a</a:t>
            </a:r>
            <a:br>
              <a:rPr lang="en-US" dirty="0"/>
            </a:br>
            <a:r>
              <a:rPr lang="en-US" dirty="0"/>
              <a:t>Biologically-Based Passive Bioremediation System?</a:t>
            </a:r>
          </a:p>
        </p:txBody>
      </p:sp>
      <p:grpSp>
        <p:nvGrpSpPr>
          <p:cNvPr id="3" name="Group 2"/>
          <p:cNvGrpSpPr/>
          <p:nvPr/>
        </p:nvGrpSpPr>
        <p:grpSpPr>
          <a:xfrm>
            <a:off x="138545" y="1126835"/>
            <a:ext cx="8866909" cy="5190838"/>
            <a:chOff x="815578" y="1495690"/>
            <a:chExt cx="7512843" cy="3866620"/>
          </a:xfrm>
        </p:grpSpPr>
        <p:grpSp>
          <p:nvGrpSpPr>
            <p:cNvPr id="5" name="Group 4"/>
            <p:cNvGrpSpPr/>
            <p:nvPr/>
          </p:nvGrpSpPr>
          <p:grpSpPr>
            <a:xfrm>
              <a:off x="2263303" y="3898408"/>
              <a:ext cx="1705415" cy="1463902"/>
              <a:chOff x="1447725" y="2803765"/>
              <a:chExt cx="1705415" cy="1463902"/>
            </a:xfrm>
          </p:grpSpPr>
          <p:sp>
            <p:nvSpPr>
              <p:cNvPr id="19" name="Hexagon 18"/>
              <p:cNvSpPr/>
              <p:nvPr/>
            </p:nvSpPr>
            <p:spPr>
              <a:xfrm>
                <a:off x="1447725" y="2803765"/>
                <a:ext cx="1705415" cy="1463902"/>
              </a:xfrm>
              <a:prstGeom prst="hexagon">
                <a:avLst>
                  <a:gd name="adj" fmla="val 25000"/>
                  <a:gd name="vf" fmla="val 115470"/>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20" name="Hexagon 4"/>
              <p:cNvSpPr txBox="1"/>
              <p:nvPr/>
            </p:nvSpPr>
            <p:spPr>
              <a:xfrm>
                <a:off x="1711835" y="3030473"/>
                <a:ext cx="1177195" cy="10104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6510" rIns="0" bIns="16510" numCol="1" spcCol="1270" anchor="ctr" anchorCtr="0">
                <a:noAutofit/>
              </a:bodyPr>
              <a:lstStyle/>
              <a:p>
                <a:pPr lvl="0" algn="ctr" defTabSz="577850" rtl="0">
                  <a:lnSpc>
                    <a:spcPct val="90000"/>
                  </a:lnSpc>
                  <a:spcBef>
                    <a:spcPct val="0"/>
                  </a:spcBef>
                  <a:spcAft>
                    <a:spcPts val="0"/>
                  </a:spcAft>
                </a:pPr>
                <a:r>
                  <a:rPr lang="en-US" sz="1600" b="1" dirty="0">
                    <a:solidFill>
                      <a:srgbClr val="FFFF00"/>
                    </a:solidFill>
                    <a:latin typeface="Franklin Gothic Book" panose="020B0503020102020204" pitchFamily="34" charset="0"/>
                  </a:rPr>
                  <a:t>Enhances </a:t>
                </a:r>
                <a:r>
                  <a:rPr lang="en-US" sz="1600" b="1" kern="1200" dirty="0">
                    <a:solidFill>
                      <a:srgbClr val="FFFF00"/>
                    </a:solidFill>
                    <a:latin typeface="Franklin Gothic Book" panose="020B0503020102020204" pitchFamily="34" charset="0"/>
                  </a:rPr>
                  <a:t>natural processes</a:t>
                </a:r>
              </a:p>
              <a:p>
                <a:pPr lvl="0" algn="ctr" defTabSz="577850" rtl="0">
                  <a:lnSpc>
                    <a:spcPct val="90000"/>
                  </a:lnSpc>
                  <a:spcBef>
                    <a:spcPct val="0"/>
                  </a:spcBef>
                  <a:spcAft>
                    <a:spcPts val="0"/>
                  </a:spcAft>
                </a:pPr>
                <a:r>
                  <a:rPr lang="en-US" sz="1600" b="1" kern="1200" dirty="0">
                    <a:solidFill>
                      <a:srgbClr val="FFFF00"/>
                    </a:solidFill>
                    <a:latin typeface="Franklin Gothic Book" panose="020B0503020102020204" pitchFamily="34" charset="0"/>
                  </a:rPr>
                  <a:t> </a:t>
                </a:r>
              </a:p>
              <a:p>
                <a:pPr lvl="0" algn="ctr" defTabSz="577850" rtl="0">
                  <a:lnSpc>
                    <a:spcPct val="90000"/>
                  </a:lnSpc>
                  <a:spcBef>
                    <a:spcPct val="0"/>
                  </a:spcBef>
                  <a:spcAft>
                    <a:spcPct val="35000"/>
                  </a:spcAft>
                </a:pPr>
                <a:r>
                  <a:rPr lang="en-US" sz="1600" b="1" kern="1200" dirty="0">
                    <a:solidFill>
                      <a:srgbClr val="FFFF00"/>
                    </a:solidFill>
                    <a:latin typeface="Franklin Gothic Book" panose="020B0503020102020204" pitchFamily="34" charset="0"/>
                  </a:rPr>
                  <a:t>physical, chemical, and biological</a:t>
                </a:r>
              </a:p>
            </p:txBody>
          </p:sp>
        </p:grpSp>
        <p:sp>
          <p:nvSpPr>
            <p:cNvPr id="6" name="Hexagon 5"/>
            <p:cNvSpPr/>
            <p:nvPr/>
          </p:nvSpPr>
          <p:spPr>
            <a:xfrm>
              <a:off x="815578" y="3102657"/>
              <a:ext cx="1705415" cy="1463902"/>
            </a:xfrm>
            <a:prstGeom prst="hexagon">
              <a:avLst>
                <a:gd name="adj" fmla="val 25000"/>
                <a:gd name="vf" fmla="val 115470"/>
              </a:avLst>
            </a:prstGeom>
            <a:blipFill dpi="0" rotWithShape="1">
              <a:blip r:embed="rId2" cstate="print">
                <a:duotone>
                  <a:schemeClr val="lt1">
                    <a:alpha val="90000"/>
                    <a:hueOff val="0"/>
                    <a:satOff val="0"/>
                    <a:lumOff val="0"/>
                    <a:alphaOff val="0"/>
                    <a:shade val="20000"/>
                    <a:satMod val="200000"/>
                  </a:schemeClr>
                  <a:schemeClr val="lt1">
                    <a:alpha val="90000"/>
                    <a:hueOff val="0"/>
                    <a:satOff val="0"/>
                    <a:lumOff val="0"/>
                    <a:alphaOff val="0"/>
                    <a:tint val="12000"/>
                    <a:satMod val="190000"/>
                  </a:schemeClr>
                </a:duotone>
                <a:extLst>
                  <a:ext uri="{28A0092B-C50C-407E-A947-70E740481C1C}">
                    <a14:useLocalDpi xmlns:a14="http://schemas.microsoft.com/office/drawing/2010/main" val="0"/>
                  </a:ext>
                </a:extLst>
              </a:blip>
              <a:srcRect/>
              <a:stretch>
                <a:fillRect l="11945" t="2712" r="-109826" b="2712"/>
              </a:stretch>
            </a:blipFill>
          </p:spPr>
          <p:style>
            <a:lnRef idx="1">
              <a:schemeClr val="accent2">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grpSp>
          <p:nvGrpSpPr>
            <p:cNvPr id="7" name="Group 6"/>
            <p:cNvGrpSpPr/>
            <p:nvPr/>
          </p:nvGrpSpPr>
          <p:grpSpPr>
            <a:xfrm>
              <a:off x="3709525" y="3091444"/>
              <a:ext cx="1705415" cy="1468163"/>
              <a:chOff x="2893947" y="1996801"/>
              <a:chExt cx="1705415" cy="1468163"/>
            </a:xfrm>
          </p:grpSpPr>
          <p:sp>
            <p:nvSpPr>
              <p:cNvPr id="17" name="Hexagon 16"/>
              <p:cNvSpPr/>
              <p:nvPr/>
            </p:nvSpPr>
            <p:spPr>
              <a:xfrm>
                <a:off x="2893947" y="1996801"/>
                <a:ext cx="1705415" cy="1463902"/>
              </a:xfrm>
              <a:prstGeom prst="hexagon">
                <a:avLst>
                  <a:gd name="adj" fmla="val 25000"/>
                  <a:gd name="vf" fmla="val 115470"/>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18" name="Hexagon 7"/>
              <p:cNvSpPr txBox="1"/>
              <p:nvPr/>
            </p:nvSpPr>
            <p:spPr>
              <a:xfrm>
                <a:off x="3028198" y="2454478"/>
                <a:ext cx="1436913" cy="10104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6510" rIns="0" bIns="16510" numCol="1" spcCol="1270" anchor="ctr" anchorCtr="0">
                <a:noAutofit/>
              </a:bodyPr>
              <a:lstStyle/>
              <a:p>
                <a:pPr lvl="0" algn="ctr" defTabSz="577850" rtl="0">
                  <a:lnSpc>
                    <a:spcPct val="90000"/>
                  </a:lnSpc>
                  <a:spcBef>
                    <a:spcPct val="0"/>
                  </a:spcBef>
                  <a:spcAft>
                    <a:spcPct val="35000"/>
                  </a:spcAft>
                </a:pPr>
                <a:r>
                  <a:rPr lang="en-US" sz="1600" b="1" dirty="0">
                    <a:solidFill>
                      <a:srgbClr val="FFFF00"/>
                    </a:solidFill>
                    <a:latin typeface="Franklin Gothic Book" panose="020B0503020102020204" pitchFamily="34" charset="0"/>
                  </a:rPr>
                  <a:t>Sulfate-Reducing Bioreactors</a:t>
                </a:r>
              </a:p>
              <a:p>
                <a:pPr lvl="0" algn="ctr" defTabSz="577850" rtl="0">
                  <a:lnSpc>
                    <a:spcPct val="90000"/>
                  </a:lnSpc>
                  <a:spcBef>
                    <a:spcPct val="0"/>
                  </a:spcBef>
                  <a:spcAft>
                    <a:spcPct val="35000"/>
                  </a:spcAft>
                </a:pPr>
                <a:endParaRPr lang="en-US" sz="1600" b="1" dirty="0">
                  <a:solidFill>
                    <a:srgbClr val="FFFF00"/>
                  </a:solidFill>
                  <a:latin typeface="Franklin Gothic Book" panose="020B0503020102020204" pitchFamily="34" charset="0"/>
                </a:endParaRPr>
              </a:p>
              <a:p>
                <a:pPr lvl="0" algn="ctr" defTabSz="577850" rtl="0">
                  <a:lnSpc>
                    <a:spcPct val="90000"/>
                  </a:lnSpc>
                  <a:spcBef>
                    <a:spcPct val="0"/>
                  </a:spcBef>
                  <a:spcAft>
                    <a:spcPct val="35000"/>
                  </a:spcAft>
                </a:pPr>
                <a:r>
                  <a:rPr lang="en-US" sz="1600" b="1" dirty="0">
                    <a:solidFill>
                      <a:srgbClr val="FFFF00"/>
                    </a:solidFill>
                    <a:latin typeface="Franklin Gothic Book" panose="020B0503020102020204" pitchFamily="34" charset="0"/>
                  </a:rPr>
                  <a:t>Constructed Wetlands</a:t>
                </a:r>
              </a:p>
              <a:p>
                <a:pPr lvl="0" algn="ctr" defTabSz="577850" rtl="0">
                  <a:lnSpc>
                    <a:spcPct val="90000"/>
                  </a:lnSpc>
                  <a:spcBef>
                    <a:spcPct val="0"/>
                  </a:spcBef>
                  <a:spcAft>
                    <a:spcPct val="35000"/>
                  </a:spcAft>
                </a:pPr>
                <a:endParaRPr lang="en-US" sz="1300" b="1" kern="1200" dirty="0">
                  <a:latin typeface="Franklin Gothic Book" panose="020B0503020102020204" pitchFamily="34" charset="0"/>
                </a:endParaRPr>
              </a:p>
            </p:txBody>
          </p:sp>
        </p:grpSp>
        <p:sp>
          <p:nvSpPr>
            <p:cNvPr id="8" name="Hexagon 7"/>
            <p:cNvSpPr/>
            <p:nvPr/>
          </p:nvSpPr>
          <p:spPr>
            <a:xfrm>
              <a:off x="5163260" y="3896088"/>
              <a:ext cx="1705415" cy="1463902"/>
            </a:xfrm>
            <a:prstGeom prst="hexagon">
              <a:avLst>
                <a:gd name="adj" fmla="val 25000"/>
                <a:gd name="vf" fmla="val 115470"/>
              </a:avLst>
            </a:prstGeom>
            <a:blipFill dpi="0" rotWithShape="1">
              <a:blip r:embed="rId3">
                <a:duotone>
                  <a:schemeClr val="lt1">
                    <a:alpha val="90000"/>
                    <a:hueOff val="0"/>
                    <a:satOff val="0"/>
                    <a:lumOff val="0"/>
                    <a:alphaOff val="0"/>
                    <a:shade val="20000"/>
                    <a:satMod val="200000"/>
                  </a:schemeClr>
                  <a:schemeClr val="lt1">
                    <a:alpha val="90000"/>
                    <a:hueOff val="0"/>
                    <a:satOff val="0"/>
                    <a:lumOff val="0"/>
                    <a:alphaOff val="0"/>
                    <a:tint val="12000"/>
                    <a:satMod val="190000"/>
                  </a:schemeClr>
                </a:duotone>
                <a:extLst>
                  <a:ext uri="{28A0092B-C50C-407E-A947-70E740481C1C}">
                    <a14:useLocalDpi xmlns:a14="http://schemas.microsoft.com/office/drawing/2010/main" val="0"/>
                  </a:ext>
                </a:extLst>
              </a:blip>
              <a:srcRect/>
              <a:stretch>
                <a:fillRect l="-127586" t="17733" r="-36256" b="-17733"/>
              </a:stretch>
            </a:blipFill>
          </p:spPr>
          <p:style>
            <a:lnRef idx="1">
              <a:schemeClr val="accent2">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grpSp>
          <p:nvGrpSpPr>
            <p:cNvPr id="9" name="Group 8"/>
            <p:cNvGrpSpPr/>
            <p:nvPr/>
          </p:nvGrpSpPr>
          <p:grpSpPr>
            <a:xfrm>
              <a:off x="2263303" y="2302653"/>
              <a:ext cx="1705415" cy="1463902"/>
              <a:chOff x="1447725" y="1208010"/>
              <a:chExt cx="1705415" cy="1463902"/>
            </a:xfrm>
          </p:grpSpPr>
          <p:sp>
            <p:nvSpPr>
              <p:cNvPr id="15" name="Hexagon 14"/>
              <p:cNvSpPr/>
              <p:nvPr/>
            </p:nvSpPr>
            <p:spPr>
              <a:xfrm>
                <a:off x="1447725" y="1208010"/>
                <a:ext cx="1705415" cy="1463902"/>
              </a:xfrm>
              <a:prstGeom prst="hexagon">
                <a:avLst>
                  <a:gd name="adj" fmla="val 25000"/>
                  <a:gd name="vf" fmla="val 115470"/>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16" name="Hexagon 10"/>
              <p:cNvSpPr txBox="1"/>
              <p:nvPr/>
            </p:nvSpPr>
            <p:spPr>
              <a:xfrm>
                <a:off x="1647192" y="1432398"/>
                <a:ext cx="1324512" cy="10104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6510" rIns="0" bIns="16510" numCol="1" spcCol="1270" anchor="ctr" anchorCtr="0">
                <a:noAutofit/>
              </a:bodyPr>
              <a:lstStyle/>
              <a:p>
                <a:pPr lvl="0" algn="ctr" defTabSz="577850" rtl="0">
                  <a:lnSpc>
                    <a:spcPct val="90000"/>
                  </a:lnSpc>
                  <a:spcBef>
                    <a:spcPct val="0"/>
                  </a:spcBef>
                  <a:spcAft>
                    <a:spcPct val="35000"/>
                  </a:spcAft>
                </a:pPr>
                <a:r>
                  <a:rPr lang="en-US" sz="1600" b="1" kern="1200" dirty="0">
                    <a:solidFill>
                      <a:srgbClr val="FFFF00"/>
                    </a:solidFill>
                    <a:latin typeface="Franklin Gothic Book" panose="020B0503020102020204" pitchFamily="34" charset="0"/>
                  </a:rPr>
                  <a:t>Biologically-based passive water treatment strategies</a:t>
                </a:r>
              </a:p>
            </p:txBody>
          </p:sp>
        </p:grpSp>
        <p:sp>
          <p:nvSpPr>
            <p:cNvPr id="10" name="Hexagon 9"/>
            <p:cNvSpPr/>
            <p:nvPr/>
          </p:nvSpPr>
          <p:spPr>
            <a:xfrm>
              <a:off x="3709525" y="1495690"/>
              <a:ext cx="1705415" cy="1463902"/>
            </a:xfrm>
            <a:prstGeom prst="hexagon">
              <a:avLst>
                <a:gd name="adj" fmla="val 25000"/>
                <a:gd name="vf" fmla="val 115470"/>
              </a:avLst>
            </a:prstGeom>
            <a:blipFill dpi="0" rotWithShape="1">
              <a:blip r:embed="rId4">
                <a:duotone>
                  <a:schemeClr val="lt1">
                    <a:alpha val="90000"/>
                    <a:hueOff val="0"/>
                    <a:satOff val="0"/>
                    <a:lumOff val="0"/>
                    <a:alphaOff val="0"/>
                    <a:shade val="20000"/>
                    <a:satMod val="200000"/>
                  </a:schemeClr>
                  <a:schemeClr val="lt1">
                    <a:alpha val="90000"/>
                    <a:hueOff val="0"/>
                    <a:satOff val="0"/>
                    <a:lumOff val="0"/>
                    <a:alphaOff val="0"/>
                    <a:tint val="12000"/>
                    <a:satMod val="190000"/>
                  </a:schemeClr>
                </a:duotone>
                <a:extLst>
                  <a:ext uri="{28A0092B-C50C-407E-A947-70E740481C1C}">
                    <a14:useLocalDpi xmlns:a14="http://schemas.microsoft.com/office/drawing/2010/main" val="0"/>
                  </a:ext>
                </a:extLst>
              </a:blip>
              <a:srcRect/>
              <a:stretch>
                <a:fillRect l="-3283" t="-243" r="-23564" b="-243"/>
              </a:stretch>
            </a:blipFill>
          </p:spPr>
          <p:style>
            <a:lnRef idx="1">
              <a:schemeClr val="accent2">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grpSp>
          <p:nvGrpSpPr>
            <p:cNvPr id="11" name="Group 10"/>
            <p:cNvGrpSpPr/>
            <p:nvPr/>
          </p:nvGrpSpPr>
          <p:grpSpPr>
            <a:xfrm>
              <a:off x="5163260" y="2300333"/>
              <a:ext cx="1705415" cy="1463902"/>
              <a:chOff x="4347682" y="1205690"/>
              <a:chExt cx="1705415" cy="1463902"/>
            </a:xfrm>
          </p:grpSpPr>
          <p:sp>
            <p:nvSpPr>
              <p:cNvPr id="13" name="Hexagon 12"/>
              <p:cNvSpPr/>
              <p:nvPr/>
            </p:nvSpPr>
            <p:spPr>
              <a:xfrm>
                <a:off x="4347682" y="1205690"/>
                <a:ext cx="1705415" cy="1463902"/>
              </a:xfrm>
              <a:prstGeom prst="hexagon">
                <a:avLst>
                  <a:gd name="adj" fmla="val 25000"/>
                  <a:gd name="vf" fmla="val 115470"/>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14" name="Hexagon 13"/>
              <p:cNvSpPr txBox="1"/>
              <p:nvPr/>
            </p:nvSpPr>
            <p:spPr>
              <a:xfrm>
                <a:off x="4611792" y="1432398"/>
                <a:ext cx="1177195" cy="10104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6510" rIns="0" bIns="16510" numCol="1" spcCol="1270" anchor="ctr" anchorCtr="0">
                <a:noAutofit/>
              </a:bodyPr>
              <a:lstStyle/>
              <a:p>
                <a:pPr lvl="0" algn="ctr" defTabSz="577850" rtl="0">
                  <a:lnSpc>
                    <a:spcPct val="90000"/>
                  </a:lnSpc>
                  <a:spcBef>
                    <a:spcPct val="0"/>
                  </a:spcBef>
                  <a:spcAft>
                    <a:spcPct val="35000"/>
                  </a:spcAft>
                </a:pPr>
                <a:endParaRPr lang="en-US" sz="1400" b="1" kern="1200" dirty="0">
                  <a:solidFill>
                    <a:srgbClr val="FF0000"/>
                  </a:solidFill>
                  <a:latin typeface="Franklin Gothic Book" panose="020B0503020102020204" pitchFamily="34" charset="0"/>
                </a:endParaRPr>
              </a:p>
              <a:p>
                <a:pPr lvl="0" algn="ctr" defTabSz="577850" rtl="0">
                  <a:lnSpc>
                    <a:spcPct val="90000"/>
                  </a:lnSpc>
                  <a:spcBef>
                    <a:spcPct val="0"/>
                  </a:spcBef>
                  <a:spcAft>
                    <a:spcPct val="35000"/>
                  </a:spcAft>
                </a:pPr>
                <a:r>
                  <a:rPr lang="en-US" sz="1600" b="1" kern="1200" dirty="0">
                    <a:solidFill>
                      <a:schemeClr val="bg1"/>
                    </a:solidFill>
                    <a:latin typeface="Franklin Gothic Book" panose="020B0503020102020204" pitchFamily="34" charset="0"/>
                  </a:rPr>
                  <a:t>Rock Reactors</a:t>
                </a:r>
              </a:p>
              <a:p>
                <a:pPr lvl="0" algn="ctr" defTabSz="577850" rtl="0">
                  <a:lnSpc>
                    <a:spcPct val="90000"/>
                  </a:lnSpc>
                  <a:spcBef>
                    <a:spcPct val="0"/>
                  </a:spcBef>
                  <a:spcAft>
                    <a:spcPct val="35000"/>
                  </a:spcAft>
                </a:pPr>
                <a:endParaRPr lang="en-US" sz="1600" b="1" kern="1200" dirty="0">
                  <a:solidFill>
                    <a:schemeClr val="bg1"/>
                  </a:solidFill>
                  <a:latin typeface="Franklin Gothic Book" panose="020B0503020102020204" pitchFamily="34" charset="0"/>
                </a:endParaRPr>
              </a:p>
              <a:p>
                <a:pPr lvl="0" algn="ctr" defTabSz="577850" rtl="0">
                  <a:lnSpc>
                    <a:spcPct val="90000"/>
                  </a:lnSpc>
                  <a:spcBef>
                    <a:spcPct val="0"/>
                  </a:spcBef>
                  <a:spcAft>
                    <a:spcPct val="35000"/>
                  </a:spcAft>
                </a:pPr>
                <a:r>
                  <a:rPr lang="en-US" sz="1600" b="1" kern="1200" dirty="0">
                    <a:solidFill>
                      <a:schemeClr val="bg1"/>
                    </a:solidFill>
                    <a:latin typeface="Franklin Gothic Book" panose="020B0503020102020204" pitchFamily="34" charset="0"/>
                  </a:rPr>
                  <a:t>Reactive “Barriers”</a:t>
                </a:r>
              </a:p>
              <a:p>
                <a:pPr lvl="0" algn="ctr" defTabSz="577850" rtl="0">
                  <a:lnSpc>
                    <a:spcPct val="90000"/>
                  </a:lnSpc>
                  <a:spcBef>
                    <a:spcPct val="0"/>
                  </a:spcBef>
                  <a:spcAft>
                    <a:spcPct val="35000"/>
                  </a:spcAft>
                </a:pPr>
                <a:endParaRPr lang="en-US" sz="1300" b="1" kern="1200" dirty="0">
                  <a:latin typeface="Franklin Gothic Book" panose="020B0503020102020204" pitchFamily="34" charset="0"/>
                </a:endParaRPr>
              </a:p>
            </p:txBody>
          </p:sp>
        </p:grpSp>
        <p:sp>
          <p:nvSpPr>
            <p:cNvPr id="12" name="Hexagon 11"/>
            <p:cNvSpPr/>
            <p:nvPr/>
          </p:nvSpPr>
          <p:spPr>
            <a:xfrm>
              <a:off x="6623006" y="3104977"/>
              <a:ext cx="1705415" cy="1463902"/>
            </a:xfrm>
            <a:prstGeom prst="hexagon">
              <a:avLst>
                <a:gd name="adj" fmla="val 25000"/>
                <a:gd name="vf" fmla="val 115470"/>
              </a:avLst>
            </a:prstGeom>
            <a:blipFill dpi="0" rotWithShape="1">
              <a:blip r:embed="rId5">
                <a:duotone>
                  <a:schemeClr val="lt1">
                    <a:alpha val="90000"/>
                    <a:hueOff val="0"/>
                    <a:satOff val="0"/>
                    <a:lumOff val="0"/>
                    <a:alphaOff val="0"/>
                    <a:shade val="20000"/>
                    <a:satMod val="200000"/>
                  </a:schemeClr>
                  <a:schemeClr val="lt1">
                    <a:alpha val="90000"/>
                    <a:hueOff val="0"/>
                    <a:satOff val="0"/>
                    <a:lumOff val="0"/>
                    <a:alphaOff val="0"/>
                    <a:tint val="12000"/>
                    <a:satMod val="190000"/>
                  </a:schemeClr>
                </a:duotone>
              </a:blip>
              <a:srcRect/>
              <a:stretch>
                <a:fillRect l="5074" t="5911" r="-5074" b="-5911"/>
              </a:stretch>
            </a:blipFill>
          </p:spPr>
          <p:style>
            <a:lnRef idx="1">
              <a:schemeClr val="accent2">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154779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66DC23-5D75-4E55-94E0-8AC9A57DBD08}" type="slidenum">
              <a:rPr lang="en-US" smtClean="0"/>
              <a:pPr>
                <a:defRPr/>
              </a:pPr>
              <a:t>7</a:t>
            </a:fld>
            <a:endParaRPr lang="en-US" dirty="0"/>
          </a:p>
        </p:txBody>
      </p:sp>
      <p:sp>
        <p:nvSpPr>
          <p:cNvPr id="3" name="Content Placeholder 2"/>
          <p:cNvSpPr>
            <a:spLocks noGrp="1"/>
          </p:cNvSpPr>
          <p:nvPr>
            <p:ph idx="1"/>
          </p:nvPr>
        </p:nvSpPr>
        <p:spPr>
          <a:xfrm>
            <a:off x="602456" y="942308"/>
            <a:ext cx="7939088" cy="3950843"/>
          </a:xfrm>
        </p:spPr>
        <p:txBody>
          <a:bodyPr/>
          <a:lstStyle/>
          <a:p>
            <a:r>
              <a:rPr lang="en-US" sz="2000" dirty="0"/>
              <a:t>BCR		– </a:t>
            </a:r>
            <a:r>
              <a:rPr lang="en-US" sz="2000" dirty="0" err="1"/>
              <a:t>BioChemical</a:t>
            </a:r>
            <a:r>
              <a:rPr lang="en-US" sz="2000" dirty="0"/>
              <a:t> Reactor</a:t>
            </a:r>
          </a:p>
          <a:p>
            <a:r>
              <a:rPr lang="en-US" sz="2000" dirty="0"/>
              <a:t>BOD		– Biochemical Oxygen Demand</a:t>
            </a:r>
          </a:p>
          <a:p>
            <a:r>
              <a:rPr lang="en-US" sz="2000" dirty="0"/>
              <a:t>EBCT		– Empty Bed Contact Time</a:t>
            </a:r>
          </a:p>
          <a:p>
            <a:r>
              <a:rPr lang="en-US" sz="2000" dirty="0"/>
              <a:t>FWS 		– Free Water Surface Wetland</a:t>
            </a:r>
          </a:p>
          <a:p>
            <a:r>
              <a:rPr lang="en-US" sz="2000" dirty="0"/>
              <a:t>SRBR	– Sulfate-Reducing </a:t>
            </a:r>
            <a:r>
              <a:rPr lang="en-US" sz="2000" dirty="0" err="1"/>
              <a:t>BioReactor</a:t>
            </a:r>
            <a:endParaRPr lang="en-US" sz="2000" dirty="0"/>
          </a:p>
          <a:p>
            <a:r>
              <a:rPr lang="en-US" sz="2000" dirty="0"/>
              <a:t>HRT		– Hydraulic Retention Time</a:t>
            </a:r>
          </a:p>
          <a:p>
            <a:r>
              <a:rPr lang="en-US" sz="2000" dirty="0"/>
              <a:t>NOS		– Natural Organic Substrate</a:t>
            </a:r>
          </a:p>
          <a:p>
            <a:r>
              <a:rPr lang="en-US" sz="2000" dirty="0" err="1"/>
              <a:t>MeLR</a:t>
            </a:r>
            <a:r>
              <a:rPr lang="en-US" sz="2000" dirty="0"/>
              <a:t>	– Metal Loading Rate</a:t>
            </a:r>
          </a:p>
          <a:p>
            <a:r>
              <a:rPr lang="en-US" sz="2000" dirty="0" err="1"/>
              <a:t>MeRR</a:t>
            </a:r>
            <a:r>
              <a:rPr lang="en-US" sz="2000" dirty="0"/>
              <a:t>	– Metal Removal Rate</a:t>
            </a:r>
          </a:p>
          <a:p>
            <a:r>
              <a:rPr lang="en-US" sz="2000" dirty="0"/>
              <a:t>SLR		– Sulfate Loading Rate</a:t>
            </a:r>
          </a:p>
          <a:p>
            <a:r>
              <a:rPr lang="en-US" sz="2000" dirty="0"/>
              <a:t>SRB		– Sulfate-Reducing Bacteria</a:t>
            </a:r>
          </a:p>
          <a:p>
            <a:r>
              <a:rPr lang="en-US" sz="2000" dirty="0"/>
              <a:t>SRR		– Sulfate Removal Rate</a:t>
            </a:r>
          </a:p>
          <a:p>
            <a:r>
              <a:rPr lang="en-US" sz="2000" dirty="0"/>
              <a:t>VFW 		– Vertical Flow Wetland</a:t>
            </a:r>
          </a:p>
        </p:txBody>
      </p:sp>
      <p:sp>
        <p:nvSpPr>
          <p:cNvPr id="4" name="Title 3"/>
          <p:cNvSpPr>
            <a:spLocks noGrp="1"/>
          </p:cNvSpPr>
          <p:nvPr>
            <p:ph type="title"/>
          </p:nvPr>
        </p:nvSpPr>
        <p:spPr/>
        <p:txBody>
          <a:bodyPr/>
          <a:lstStyle/>
          <a:p>
            <a:r>
              <a:rPr lang="en-US" dirty="0"/>
              <a:t>Acronyms Used</a:t>
            </a:r>
          </a:p>
        </p:txBody>
      </p:sp>
    </p:spTree>
    <p:extLst>
      <p:ext uri="{BB962C8B-B14F-4D97-AF65-F5344CB8AC3E}">
        <p14:creationId xmlns:p14="http://schemas.microsoft.com/office/powerpoint/2010/main" val="267848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489" y="318757"/>
            <a:ext cx="7679695" cy="663969"/>
          </a:xfrm>
        </p:spPr>
        <p:txBody>
          <a:bodyPr/>
          <a:lstStyle/>
          <a:p>
            <a:pPr algn="ctr"/>
            <a:r>
              <a:rPr lang="en-US" dirty="0"/>
              <a:t>Active  vs.  Passive </a:t>
            </a:r>
            <a:br>
              <a:rPr lang="en-US" dirty="0"/>
            </a:br>
            <a:r>
              <a:rPr lang="en-US" dirty="0"/>
              <a:t>Sulfate-Reducing Biochemical Reactors (SRBR)</a:t>
            </a:r>
          </a:p>
        </p:txBody>
      </p:sp>
      <p:sp>
        <p:nvSpPr>
          <p:cNvPr id="3" name="Slide Number Placeholder 2"/>
          <p:cNvSpPr>
            <a:spLocks noGrp="1"/>
          </p:cNvSpPr>
          <p:nvPr>
            <p:ph type="sldNum" sz="quarter" idx="12"/>
          </p:nvPr>
        </p:nvSpPr>
        <p:spPr/>
        <p:txBody>
          <a:bodyPr/>
          <a:lstStyle/>
          <a:p>
            <a:pPr>
              <a:defRPr/>
            </a:pPr>
            <a:fld id="{0966DC23-5D75-4E55-94E0-8AC9A57DBD08}" type="slidenum">
              <a:rPr lang="en-US" smtClean="0"/>
              <a:pPr>
                <a:defRPr/>
              </a:pPr>
              <a:t>8</a:t>
            </a:fld>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655948770"/>
              </p:ext>
            </p:extLst>
          </p:nvPr>
        </p:nvGraphicFramePr>
        <p:xfrm>
          <a:off x="313219" y="1200728"/>
          <a:ext cx="8734092" cy="3768436"/>
        </p:xfrm>
        <a:graphic>
          <a:graphicData uri="http://schemas.openxmlformats.org/drawingml/2006/table">
            <a:tbl>
              <a:tblPr firstRow="1" firstCol="1" bandRow="1"/>
              <a:tblGrid>
                <a:gridCol w="1413485">
                  <a:extLst>
                    <a:ext uri="{9D8B030D-6E8A-4147-A177-3AD203B41FA5}">
                      <a16:colId xmlns:a16="http://schemas.microsoft.com/office/drawing/2014/main" val="20000"/>
                    </a:ext>
                  </a:extLst>
                </a:gridCol>
                <a:gridCol w="4009850">
                  <a:extLst>
                    <a:ext uri="{9D8B030D-6E8A-4147-A177-3AD203B41FA5}">
                      <a16:colId xmlns:a16="http://schemas.microsoft.com/office/drawing/2014/main" val="20001"/>
                    </a:ext>
                  </a:extLst>
                </a:gridCol>
                <a:gridCol w="3310757">
                  <a:extLst>
                    <a:ext uri="{9D8B030D-6E8A-4147-A177-3AD203B41FA5}">
                      <a16:colId xmlns:a16="http://schemas.microsoft.com/office/drawing/2014/main" val="20002"/>
                    </a:ext>
                  </a:extLst>
                </a:gridCol>
              </a:tblGrid>
              <a:tr h="328361">
                <a:tc>
                  <a:txBody>
                    <a:bodyPr/>
                    <a:lstStyle/>
                    <a:p>
                      <a:pPr marL="0" marR="0" algn="ctr" fontAlgn="ctr">
                        <a:lnSpc>
                          <a:spcPct val="100000"/>
                        </a:lnSpc>
                        <a:spcBef>
                          <a:spcPts val="1200"/>
                        </a:spcBef>
                        <a:spcAft>
                          <a:spcPts val="600"/>
                        </a:spcAft>
                      </a:pPr>
                      <a:r>
                        <a:rPr lang="en-US" sz="1900" b="0" kern="1200" dirty="0">
                          <a:solidFill>
                            <a:srgbClr val="000000"/>
                          </a:solidFill>
                          <a:effectLst/>
                          <a:latin typeface="+mn-lt"/>
                          <a:ea typeface="Times New Roman"/>
                          <a:cs typeface="Times New Roman"/>
                        </a:rPr>
                        <a:t> </a:t>
                      </a:r>
                      <a:endParaRPr lang="en-US" sz="1900" b="0" dirty="0">
                        <a:effectLst/>
                        <a:latin typeface="+mn-lt"/>
                        <a:ea typeface="Calibri"/>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l" fontAlgn="ctr">
                        <a:lnSpc>
                          <a:spcPct val="100000"/>
                        </a:lnSpc>
                        <a:spcBef>
                          <a:spcPts val="1200"/>
                        </a:spcBef>
                        <a:spcAft>
                          <a:spcPts val="600"/>
                        </a:spcAft>
                      </a:pPr>
                      <a:r>
                        <a:rPr lang="en-US" sz="1900" b="1" kern="1200" dirty="0">
                          <a:solidFill>
                            <a:srgbClr val="000000"/>
                          </a:solidFill>
                          <a:effectLst/>
                          <a:latin typeface="+mn-lt"/>
                          <a:ea typeface="Times New Roman"/>
                          <a:cs typeface="Times New Roman"/>
                        </a:rPr>
                        <a:t>Active SRBR</a:t>
                      </a:r>
                      <a:endParaRPr lang="en-US" sz="1900" b="1" dirty="0">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l" fontAlgn="ctr">
                        <a:lnSpc>
                          <a:spcPct val="100000"/>
                        </a:lnSpc>
                        <a:spcBef>
                          <a:spcPts val="1200"/>
                        </a:spcBef>
                        <a:spcAft>
                          <a:spcPts val="600"/>
                        </a:spcAft>
                      </a:pPr>
                      <a:r>
                        <a:rPr lang="en-US" sz="1900" b="1" kern="1200" dirty="0">
                          <a:solidFill>
                            <a:srgbClr val="000000"/>
                          </a:solidFill>
                          <a:effectLst/>
                          <a:latin typeface="+mn-lt"/>
                          <a:ea typeface="Times New Roman"/>
                          <a:cs typeface="Times New Roman"/>
                        </a:rPr>
                        <a:t>Passive SRBR</a:t>
                      </a:r>
                      <a:endParaRPr lang="en-US" sz="1900" b="1" dirty="0">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440075">
                <a:tc>
                  <a:txBody>
                    <a:bodyPr/>
                    <a:lstStyle/>
                    <a:p>
                      <a:pPr marL="0" marR="0" algn="l" fontAlgn="ctr">
                        <a:lnSpc>
                          <a:spcPct val="100000"/>
                        </a:lnSpc>
                        <a:spcBef>
                          <a:spcPts val="0"/>
                        </a:spcBef>
                        <a:spcAft>
                          <a:spcPts val="0"/>
                        </a:spcAft>
                      </a:pPr>
                      <a:r>
                        <a:rPr lang="en-US" sz="1900" b="0" kern="1200" dirty="0">
                          <a:solidFill>
                            <a:srgbClr val="000000"/>
                          </a:solidFill>
                          <a:effectLst/>
                          <a:latin typeface="+mn-lt"/>
                          <a:ea typeface="Times New Roman"/>
                          <a:cs typeface="Times New Roman"/>
                        </a:rPr>
                        <a:t> Reactor </a:t>
                      </a:r>
                    </a:p>
                    <a:p>
                      <a:pPr marL="0" marR="0" algn="l" fontAlgn="ctr">
                        <a:lnSpc>
                          <a:spcPct val="100000"/>
                        </a:lnSpc>
                        <a:spcBef>
                          <a:spcPts val="0"/>
                        </a:spcBef>
                        <a:spcAft>
                          <a:spcPts val="0"/>
                        </a:spcAft>
                      </a:pPr>
                      <a:r>
                        <a:rPr lang="en-US" sz="1900" b="0" kern="1200" dirty="0">
                          <a:solidFill>
                            <a:srgbClr val="000000"/>
                          </a:solidFill>
                          <a:effectLst/>
                          <a:latin typeface="+mn-lt"/>
                          <a:ea typeface="Times New Roman"/>
                          <a:cs typeface="Times New Roman"/>
                        </a:rPr>
                        <a:t>  type</a:t>
                      </a:r>
                      <a:endParaRPr lang="en-US" sz="1900" b="0" dirty="0">
                        <a:effectLst/>
                        <a:latin typeface="+mn-lt"/>
                        <a:ea typeface="Calibri"/>
                        <a:cs typeface="Times New Roman"/>
                      </a:endParaRPr>
                    </a:p>
                    <a:p>
                      <a:pPr marL="0" marR="0" algn="l" fontAlgn="ctr">
                        <a:lnSpc>
                          <a:spcPct val="100000"/>
                        </a:lnSpc>
                        <a:spcBef>
                          <a:spcPts val="0"/>
                        </a:spcBef>
                        <a:spcAft>
                          <a:spcPts val="0"/>
                        </a:spcAft>
                      </a:pPr>
                      <a:r>
                        <a:rPr lang="en-US" sz="1900" b="0" kern="1200" dirty="0">
                          <a:solidFill>
                            <a:srgbClr val="000000"/>
                          </a:solidFill>
                          <a:effectLst/>
                          <a:latin typeface="+mn-lt"/>
                          <a:ea typeface="Times New Roman"/>
                          <a:cs typeface="Times New Roman"/>
                        </a:rPr>
                        <a:t> </a:t>
                      </a:r>
                      <a:endParaRPr lang="en-US" sz="1900" b="0" dirty="0">
                        <a:effectLst/>
                        <a:latin typeface="+mn-lt"/>
                        <a:ea typeface="Calibri"/>
                        <a:cs typeface="Times New Roman"/>
                      </a:endParaRPr>
                    </a:p>
                    <a:p>
                      <a:pPr marL="0" marR="0" algn="l" fontAlgn="ctr">
                        <a:lnSpc>
                          <a:spcPct val="100000"/>
                        </a:lnSpc>
                        <a:spcBef>
                          <a:spcPts val="0"/>
                        </a:spcBef>
                        <a:spcAft>
                          <a:spcPts val="0"/>
                        </a:spcAft>
                      </a:pPr>
                      <a:r>
                        <a:rPr lang="en-US" sz="1900" b="0" kern="1200" dirty="0">
                          <a:solidFill>
                            <a:srgbClr val="000000"/>
                          </a:solidFill>
                          <a:effectLst/>
                          <a:latin typeface="+mn-lt"/>
                          <a:ea typeface="Times New Roman"/>
                          <a:cs typeface="Times New Roman"/>
                        </a:rPr>
                        <a:t>  </a:t>
                      </a:r>
                    </a:p>
                    <a:p>
                      <a:pPr marL="0" marR="0" algn="l" fontAlgn="ctr">
                        <a:lnSpc>
                          <a:spcPct val="100000"/>
                        </a:lnSpc>
                        <a:spcBef>
                          <a:spcPts val="0"/>
                        </a:spcBef>
                        <a:spcAft>
                          <a:spcPts val="0"/>
                        </a:spcAft>
                      </a:pPr>
                      <a:endParaRPr lang="en-US" sz="1900" b="0" dirty="0">
                        <a:effectLst/>
                        <a:latin typeface="+mn-lt"/>
                        <a:ea typeface="Calibri"/>
                        <a:cs typeface="Times New Roman"/>
                      </a:endParaRPr>
                    </a:p>
                    <a:p>
                      <a:pPr marL="0" marR="0" algn="l" fontAlgn="ctr">
                        <a:lnSpc>
                          <a:spcPct val="100000"/>
                        </a:lnSpc>
                        <a:spcBef>
                          <a:spcPts val="0"/>
                        </a:spcBef>
                        <a:spcAft>
                          <a:spcPts val="0"/>
                        </a:spcAft>
                      </a:pPr>
                      <a:r>
                        <a:rPr lang="en-US" sz="1900" b="0" kern="1200" dirty="0">
                          <a:solidFill>
                            <a:srgbClr val="000000"/>
                          </a:solidFill>
                          <a:effectLst/>
                          <a:latin typeface="+mn-lt"/>
                          <a:ea typeface="Times New Roman"/>
                          <a:cs typeface="Times New Roman"/>
                        </a:rPr>
                        <a:t> Microbial </a:t>
                      </a:r>
                    </a:p>
                    <a:p>
                      <a:pPr marL="0" marR="0" algn="l" fontAlgn="ctr">
                        <a:lnSpc>
                          <a:spcPct val="100000"/>
                        </a:lnSpc>
                        <a:spcBef>
                          <a:spcPts val="0"/>
                        </a:spcBef>
                        <a:spcAft>
                          <a:spcPts val="0"/>
                        </a:spcAft>
                      </a:pPr>
                      <a:r>
                        <a:rPr lang="en-US" sz="1900" b="0" kern="1200" dirty="0">
                          <a:solidFill>
                            <a:srgbClr val="000000"/>
                          </a:solidFill>
                          <a:effectLst/>
                          <a:latin typeface="+mn-lt"/>
                          <a:ea typeface="Times New Roman"/>
                          <a:cs typeface="Times New Roman"/>
                        </a:rPr>
                        <a:t>  growth</a:t>
                      </a:r>
                      <a:endParaRPr lang="en-US" sz="1900" b="0" dirty="0">
                        <a:effectLst/>
                        <a:latin typeface="+mn-lt"/>
                        <a:ea typeface="Calibri"/>
                        <a:cs typeface="Times New Roman"/>
                      </a:endParaRPr>
                    </a:p>
                    <a:p>
                      <a:pPr marL="0" marR="0" algn="l" fontAlgn="ctr">
                        <a:lnSpc>
                          <a:spcPct val="100000"/>
                        </a:lnSpc>
                        <a:spcBef>
                          <a:spcPts val="0"/>
                        </a:spcBef>
                        <a:spcAft>
                          <a:spcPts val="1800"/>
                        </a:spcAft>
                      </a:pPr>
                      <a:r>
                        <a:rPr lang="en-US" sz="1900" b="0" kern="1200" dirty="0">
                          <a:solidFill>
                            <a:srgbClr val="000000"/>
                          </a:solidFill>
                          <a:effectLst/>
                          <a:latin typeface="+mn-lt"/>
                          <a:ea typeface="Times New Roman"/>
                          <a:cs typeface="Times New Roman"/>
                        </a:rPr>
                        <a:t> </a:t>
                      </a:r>
                    </a:p>
                    <a:p>
                      <a:pPr marL="0" marR="0" algn="l" fontAlgn="ctr">
                        <a:lnSpc>
                          <a:spcPct val="100000"/>
                        </a:lnSpc>
                        <a:spcBef>
                          <a:spcPts val="0"/>
                        </a:spcBef>
                        <a:spcAft>
                          <a:spcPts val="0"/>
                        </a:spcAft>
                      </a:pPr>
                      <a:r>
                        <a:rPr lang="en-US" sz="1900" b="0" kern="1200" dirty="0">
                          <a:solidFill>
                            <a:srgbClr val="000000"/>
                          </a:solidFill>
                          <a:effectLst/>
                          <a:latin typeface="+mn-lt"/>
                          <a:ea typeface="Times New Roman"/>
                          <a:cs typeface="Times New Roman"/>
                        </a:rPr>
                        <a:t> Electron</a:t>
                      </a:r>
                    </a:p>
                    <a:p>
                      <a:pPr marL="0" marR="0" algn="l" fontAlgn="ctr">
                        <a:lnSpc>
                          <a:spcPct val="100000"/>
                        </a:lnSpc>
                        <a:spcBef>
                          <a:spcPts val="0"/>
                        </a:spcBef>
                        <a:spcAft>
                          <a:spcPts val="0"/>
                        </a:spcAft>
                      </a:pPr>
                      <a:r>
                        <a:rPr lang="en-US" sz="1900" b="0" kern="1200" dirty="0">
                          <a:solidFill>
                            <a:srgbClr val="000000"/>
                          </a:solidFill>
                          <a:effectLst/>
                          <a:latin typeface="+mn-lt"/>
                          <a:ea typeface="Times New Roman"/>
                          <a:cs typeface="Times New Roman"/>
                        </a:rPr>
                        <a:t>   donor </a:t>
                      </a:r>
                      <a:endParaRPr lang="en-US" sz="1900" b="0" dirty="0">
                        <a:effectLst/>
                        <a:latin typeface="+mn-lt"/>
                        <a:ea typeface="Calibri"/>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algn="l">
                        <a:lnSpc>
                          <a:spcPct val="100000"/>
                        </a:lnSpc>
                        <a:spcBef>
                          <a:spcPts val="0"/>
                        </a:spcBef>
                        <a:spcAft>
                          <a:spcPts val="600"/>
                        </a:spcAft>
                        <a:buFont typeface="Arial"/>
                        <a:buNone/>
                        <a:tabLst>
                          <a:tab pos="457200" algn="l"/>
                        </a:tabLst>
                      </a:pPr>
                      <a:r>
                        <a:rPr lang="en-US" sz="1900" b="0" kern="1200" dirty="0">
                          <a:solidFill>
                            <a:srgbClr val="000000"/>
                          </a:solidFill>
                          <a:effectLst/>
                          <a:latin typeface="+mn-lt"/>
                          <a:ea typeface="Times New Roman"/>
                          <a:cs typeface="Times New Roman"/>
                        </a:rPr>
                        <a:t>Tank (stirred) reactor</a:t>
                      </a:r>
                    </a:p>
                    <a:p>
                      <a:pPr marL="0" marR="0" lvl="0" indent="0" algn="l">
                        <a:lnSpc>
                          <a:spcPct val="100000"/>
                        </a:lnSpc>
                        <a:spcBef>
                          <a:spcPts val="0"/>
                        </a:spcBef>
                        <a:spcAft>
                          <a:spcPts val="600"/>
                        </a:spcAft>
                        <a:buFont typeface="Arial"/>
                        <a:buNone/>
                        <a:tabLst>
                          <a:tab pos="457200" algn="l"/>
                        </a:tabLst>
                      </a:pPr>
                      <a:r>
                        <a:rPr lang="en-US" sz="1900" b="0" kern="1200" dirty="0">
                          <a:solidFill>
                            <a:srgbClr val="000000"/>
                          </a:solidFill>
                          <a:effectLst/>
                          <a:latin typeface="+mn-lt"/>
                          <a:ea typeface="Times New Roman"/>
                          <a:cs typeface="Times New Roman"/>
                        </a:rPr>
                        <a:t>Membrane reactor</a:t>
                      </a:r>
                      <a:endParaRPr lang="en-US" sz="1900" b="0" dirty="0">
                        <a:effectLst/>
                        <a:latin typeface="+mn-lt"/>
                        <a:ea typeface="Calibri"/>
                        <a:cs typeface="Times New Roman"/>
                      </a:endParaRPr>
                    </a:p>
                    <a:p>
                      <a:pPr marL="0" marR="0" lvl="0" indent="0" algn="l">
                        <a:lnSpc>
                          <a:spcPct val="100000"/>
                        </a:lnSpc>
                        <a:spcBef>
                          <a:spcPts val="0"/>
                        </a:spcBef>
                        <a:spcAft>
                          <a:spcPts val="600"/>
                        </a:spcAft>
                        <a:buFont typeface="Arial"/>
                        <a:buNone/>
                        <a:tabLst>
                          <a:tab pos="457200" algn="l"/>
                        </a:tabLst>
                      </a:pPr>
                      <a:r>
                        <a:rPr lang="en-US" sz="1900" b="0" kern="1200" dirty="0">
                          <a:solidFill>
                            <a:srgbClr val="000000"/>
                          </a:solidFill>
                          <a:effectLst/>
                          <a:latin typeface="+mn-lt"/>
                          <a:ea typeface="Times New Roman"/>
                          <a:cs typeface="Times New Roman"/>
                        </a:rPr>
                        <a:t>Submerged</a:t>
                      </a:r>
                      <a:r>
                        <a:rPr lang="en-US" sz="1900" b="0" kern="1200" baseline="0" dirty="0">
                          <a:solidFill>
                            <a:srgbClr val="000000"/>
                          </a:solidFill>
                          <a:effectLst/>
                          <a:latin typeface="+mn-lt"/>
                          <a:ea typeface="Times New Roman"/>
                          <a:cs typeface="Times New Roman"/>
                        </a:rPr>
                        <a:t> p</a:t>
                      </a:r>
                      <a:r>
                        <a:rPr lang="en-US" sz="1900" b="0" kern="1200" dirty="0">
                          <a:solidFill>
                            <a:srgbClr val="000000"/>
                          </a:solidFill>
                          <a:effectLst/>
                          <a:latin typeface="+mn-lt"/>
                          <a:ea typeface="Times New Roman"/>
                          <a:cs typeface="Times New Roman"/>
                        </a:rPr>
                        <a:t>acked</a:t>
                      </a:r>
                      <a:r>
                        <a:rPr lang="en-US" sz="1900" b="0" kern="1200" baseline="0" dirty="0">
                          <a:solidFill>
                            <a:srgbClr val="000000"/>
                          </a:solidFill>
                          <a:effectLst/>
                          <a:latin typeface="+mn-lt"/>
                          <a:ea typeface="Times New Roman"/>
                          <a:cs typeface="Times New Roman"/>
                        </a:rPr>
                        <a:t> bed </a:t>
                      </a:r>
                      <a:r>
                        <a:rPr lang="en-US" sz="1900" b="0" kern="1200" dirty="0">
                          <a:solidFill>
                            <a:srgbClr val="000000"/>
                          </a:solidFill>
                          <a:effectLst/>
                          <a:latin typeface="+mn-lt"/>
                          <a:ea typeface="Times New Roman"/>
                          <a:cs typeface="Times New Roman"/>
                        </a:rPr>
                        <a:t>reactor</a:t>
                      </a:r>
                      <a:endParaRPr lang="en-US" sz="1900" b="0" dirty="0">
                        <a:effectLst/>
                        <a:latin typeface="+mn-lt"/>
                        <a:ea typeface="Calibri"/>
                        <a:cs typeface="Times New Roman"/>
                      </a:endParaRPr>
                    </a:p>
                    <a:p>
                      <a:pPr marL="0" marR="0" lvl="0" indent="0" algn="l">
                        <a:lnSpc>
                          <a:spcPct val="100000"/>
                        </a:lnSpc>
                        <a:spcBef>
                          <a:spcPts val="0"/>
                        </a:spcBef>
                        <a:spcAft>
                          <a:spcPts val="600"/>
                        </a:spcAft>
                        <a:buFont typeface="Arial"/>
                        <a:buNone/>
                        <a:tabLst>
                          <a:tab pos="457200" algn="l"/>
                        </a:tabLst>
                      </a:pPr>
                      <a:r>
                        <a:rPr lang="en-US" sz="1900" b="0" dirty="0">
                          <a:solidFill>
                            <a:srgbClr val="000000"/>
                          </a:solidFill>
                          <a:effectLst/>
                          <a:latin typeface="+mn-lt"/>
                          <a:ea typeface="Times New Roman"/>
                          <a:cs typeface="Times New Roman"/>
                        </a:rPr>
                        <a:t> </a:t>
                      </a:r>
                      <a:endParaRPr lang="en-US" sz="1900" b="0" dirty="0">
                        <a:effectLst/>
                        <a:latin typeface="+mn-lt"/>
                        <a:ea typeface="Calibri"/>
                        <a:cs typeface="Times New Roman"/>
                      </a:endParaRPr>
                    </a:p>
                    <a:p>
                      <a:pPr marL="0" marR="0" lvl="0" indent="0" algn="l">
                        <a:lnSpc>
                          <a:spcPct val="100000"/>
                        </a:lnSpc>
                        <a:spcBef>
                          <a:spcPts val="0"/>
                        </a:spcBef>
                        <a:spcAft>
                          <a:spcPts val="600"/>
                        </a:spcAft>
                        <a:buFont typeface="Arial"/>
                        <a:buNone/>
                        <a:tabLst>
                          <a:tab pos="457200" algn="l"/>
                        </a:tabLst>
                      </a:pPr>
                      <a:r>
                        <a:rPr lang="en-US" sz="1900" b="0" kern="1200" dirty="0">
                          <a:solidFill>
                            <a:srgbClr val="000000"/>
                          </a:solidFill>
                          <a:effectLst/>
                          <a:latin typeface="+mn-lt"/>
                          <a:ea typeface="Times New Roman"/>
                          <a:cs typeface="Times New Roman"/>
                        </a:rPr>
                        <a:t>Suspended or</a:t>
                      </a:r>
                      <a:endParaRPr lang="en-US" sz="1900" b="0" dirty="0">
                        <a:effectLst/>
                        <a:latin typeface="+mn-lt"/>
                        <a:ea typeface="Calibri"/>
                        <a:cs typeface="Times New Roman"/>
                      </a:endParaRPr>
                    </a:p>
                    <a:p>
                      <a:pPr marL="0" marR="0" lvl="0" indent="0" algn="l">
                        <a:lnSpc>
                          <a:spcPct val="100000"/>
                        </a:lnSpc>
                        <a:spcBef>
                          <a:spcPts val="0"/>
                        </a:spcBef>
                        <a:spcAft>
                          <a:spcPts val="600"/>
                        </a:spcAft>
                        <a:buFont typeface="Arial"/>
                        <a:buNone/>
                        <a:tabLst>
                          <a:tab pos="457200" algn="l"/>
                        </a:tabLst>
                      </a:pPr>
                      <a:r>
                        <a:rPr lang="en-US" sz="1900" b="0" kern="1200" dirty="0">
                          <a:solidFill>
                            <a:srgbClr val="000000"/>
                          </a:solidFill>
                          <a:effectLst/>
                          <a:latin typeface="+mn-lt"/>
                          <a:ea typeface="Times New Roman"/>
                          <a:cs typeface="Times New Roman"/>
                        </a:rPr>
                        <a:t>attached growth</a:t>
                      </a:r>
                      <a:endParaRPr lang="en-US" sz="1900" b="0" dirty="0">
                        <a:effectLst/>
                        <a:latin typeface="+mn-lt"/>
                        <a:ea typeface="Calibri"/>
                        <a:cs typeface="Times New Roman"/>
                      </a:endParaRPr>
                    </a:p>
                    <a:p>
                      <a:pPr marL="0" marR="0" algn="l" fontAlgn="ctr">
                        <a:lnSpc>
                          <a:spcPct val="100000"/>
                        </a:lnSpc>
                        <a:spcBef>
                          <a:spcPts val="0"/>
                        </a:spcBef>
                        <a:spcAft>
                          <a:spcPts val="600"/>
                        </a:spcAft>
                      </a:pPr>
                      <a:r>
                        <a:rPr lang="en-US" sz="1900" b="0" kern="1200" dirty="0">
                          <a:solidFill>
                            <a:srgbClr val="000000"/>
                          </a:solidFill>
                          <a:effectLst/>
                          <a:latin typeface="+mn-lt"/>
                          <a:ea typeface="Times New Roman"/>
                          <a:cs typeface="Times New Roman"/>
                        </a:rPr>
                        <a:t> </a:t>
                      </a:r>
                      <a:endParaRPr lang="en-US" sz="1900" b="0" dirty="0">
                        <a:effectLst/>
                        <a:latin typeface="+mn-lt"/>
                        <a:ea typeface="Calibri"/>
                        <a:cs typeface="Times New Roman"/>
                      </a:endParaRPr>
                    </a:p>
                    <a:p>
                      <a:pPr marL="0" marR="0" indent="0" algn="l" fontAlgn="ctr">
                        <a:lnSpc>
                          <a:spcPct val="100000"/>
                        </a:lnSpc>
                        <a:spcBef>
                          <a:spcPts val="0"/>
                        </a:spcBef>
                        <a:spcAft>
                          <a:spcPts val="600"/>
                        </a:spcAft>
                        <a:buFont typeface="Arial" panose="020B0604020202020204" pitchFamily="34" charset="0"/>
                        <a:buNone/>
                      </a:pPr>
                      <a:r>
                        <a:rPr lang="en-US" sz="1900" b="0" kern="1200" dirty="0">
                          <a:solidFill>
                            <a:srgbClr val="000000"/>
                          </a:solidFill>
                          <a:effectLst/>
                          <a:latin typeface="+mn-lt"/>
                          <a:ea typeface="Times New Roman"/>
                          <a:cs typeface="Times New Roman"/>
                        </a:rPr>
                        <a:t>Liquid or gas phase</a:t>
                      </a:r>
                      <a:endParaRPr lang="en-US" sz="1900" b="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algn="l">
                        <a:lnSpc>
                          <a:spcPct val="100000"/>
                        </a:lnSpc>
                        <a:spcBef>
                          <a:spcPts val="0"/>
                        </a:spcBef>
                        <a:spcAft>
                          <a:spcPts val="600"/>
                        </a:spcAft>
                        <a:buFont typeface="Arial"/>
                        <a:buNone/>
                        <a:tabLst>
                          <a:tab pos="457200" algn="l"/>
                        </a:tabLst>
                      </a:pPr>
                      <a:r>
                        <a:rPr lang="en-US" sz="1900" b="0" kern="1200" dirty="0">
                          <a:solidFill>
                            <a:srgbClr val="000000"/>
                          </a:solidFill>
                          <a:effectLst/>
                          <a:latin typeface="+mn-lt"/>
                          <a:ea typeface="Times New Roman"/>
                          <a:cs typeface="Times New Roman"/>
                        </a:rPr>
                        <a:t>Packed reactor</a:t>
                      </a:r>
                      <a:endParaRPr lang="en-US" sz="1900" b="0" dirty="0">
                        <a:effectLst/>
                        <a:latin typeface="+mn-lt"/>
                        <a:ea typeface="Calibri"/>
                        <a:cs typeface="Times New Roman"/>
                      </a:endParaRPr>
                    </a:p>
                    <a:p>
                      <a:pPr marL="0" marR="0" lvl="0" indent="0" algn="l">
                        <a:lnSpc>
                          <a:spcPct val="100000"/>
                        </a:lnSpc>
                        <a:spcBef>
                          <a:spcPts val="0"/>
                        </a:spcBef>
                        <a:spcAft>
                          <a:spcPts val="600"/>
                        </a:spcAft>
                        <a:buFont typeface="Arial"/>
                        <a:buNone/>
                        <a:tabLst>
                          <a:tab pos="457200" algn="l"/>
                        </a:tabLst>
                      </a:pPr>
                      <a:r>
                        <a:rPr lang="en-US" sz="1900" b="0" dirty="0">
                          <a:solidFill>
                            <a:srgbClr val="000000"/>
                          </a:solidFill>
                          <a:effectLst/>
                          <a:latin typeface="+mn-lt"/>
                          <a:ea typeface="Times New Roman"/>
                          <a:cs typeface="Times New Roman"/>
                        </a:rPr>
                        <a:t> </a:t>
                      </a:r>
                    </a:p>
                    <a:p>
                      <a:pPr marL="0" marR="0" lvl="0" indent="0" algn="l">
                        <a:lnSpc>
                          <a:spcPct val="100000"/>
                        </a:lnSpc>
                        <a:spcBef>
                          <a:spcPts val="0"/>
                        </a:spcBef>
                        <a:spcAft>
                          <a:spcPts val="600"/>
                        </a:spcAft>
                        <a:buFont typeface="Arial"/>
                        <a:buNone/>
                        <a:tabLst>
                          <a:tab pos="457200" algn="l"/>
                        </a:tabLst>
                      </a:pPr>
                      <a:r>
                        <a:rPr lang="en-US" sz="1900" b="0" dirty="0">
                          <a:solidFill>
                            <a:srgbClr val="000000"/>
                          </a:solidFill>
                          <a:effectLst/>
                          <a:latin typeface="+mn-lt"/>
                          <a:ea typeface="Times New Roman"/>
                          <a:cs typeface="Times New Roman"/>
                        </a:rPr>
                        <a:t> </a:t>
                      </a:r>
                    </a:p>
                    <a:p>
                      <a:pPr marL="0" marR="0" lvl="0" indent="0" algn="l">
                        <a:lnSpc>
                          <a:spcPct val="100000"/>
                        </a:lnSpc>
                        <a:spcBef>
                          <a:spcPts val="0"/>
                        </a:spcBef>
                        <a:spcAft>
                          <a:spcPts val="600"/>
                        </a:spcAft>
                        <a:buFont typeface="Arial"/>
                        <a:buNone/>
                        <a:tabLst>
                          <a:tab pos="457200" algn="l"/>
                        </a:tabLst>
                      </a:pPr>
                      <a:r>
                        <a:rPr lang="en-US" sz="1900" b="0" dirty="0">
                          <a:solidFill>
                            <a:srgbClr val="000000"/>
                          </a:solidFill>
                          <a:effectLst/>
                          <a:latin typeface="+mn-lt"/>
                          <a:ea typeface="Times New Roman"/>
                          <a:cs typeface="Times New Roman"/>
                        </a:rPr>
                        <a:t> </a:t>
                      </a:r>
                      <a:endParaRPr lang="en-US" sz="1900" b="0" dirty="0">
                        <a:effectLst/>
                        <a:latin typeface="+mn-lt"/>
                        <a:ea typeface="Calibri"/>
                        <a:cs typeface="Times New Roman"/>
                      </a:endParaRPr>
                    </a:p>
                    <a:p>
                      <a:pPr marL="0" marR="0" lvl="0" indent="0" algn="l">
                        <a:lnSpc>
                          <a:spcPct val="100000"/>
                        </a:lnSpc>
                        <a:spcBef>
                          <a:spcPts val="0"/>
                        </a:spcBef>
                        <a:spcAft>
                          <a:spcPts val="600"/>
                        </a:spcAft>
                        <a:buFont typeface="Arial"/>
                        <a:buNone/>
                        <a:tabLst>
                          <a:tab pos="457200" algn="l"/>
                        </a:tabLst>
                      </a:pPr>
                      <a:r>
                        <a:rPr lang="en-US" sz="1900" b="0" dirty="0">
                          <a:solidFill>
                            <a:srgbClr val="000000"/>
                          </a:solidFill>
                          <a:effectLst/>
                          <a:latin typeface="+mn-lt"/>
                          <a:ea typeface="Times New Roman"/>
                          <a:cs typeface="Times New Roman"/>
                        </a:rPr>
                        <a:t> </a:t>
                      </a:r>
                      <a:r>
                        <a:rPr lang="en-US" sz="1900" b="0" kern="1200" dirty="0">
                          <a:solidFill>
                            <a:srgbClr val="000000"/>
                          </a:solidFill>
                          <a:effectLst/>
                          <a:latin typeface="+mn-lt"/>
                          <a:ea typeface="Times New Roman"/>
                          <a:cs typeface="Times New Roman"/>
                        </a:rPr>
                        <a:t>Attached growth</a:t>
                      </a:r>
                      <a:endParaRPr lang="en-US" sz="1900" b="0" dirty="0">
                        <a:effectLst/>
                        <a:latin typeface="+mn-lt"/>
                        <a:ea typeface="Calibri"/>
                        <a:cs typeface="Times New Roman"/>
                      </a:endParaRPr>
                    </a:p>
                    <a:p>
                      <a:pPr marL="0" marR="0" lvl="0" indent="0" algn="l" defTabSz="914400" rtl="0" eaLnBrk="1" fontAlgn="auto" latinLnBrk="0" hangingPunct="1">
                        <a:lnSpc>
                          <a:spcPct val="100000"/>
                        </a:lnSpc>
                        <a:spcBef>
                          <a:spcPts val="0"/>
                        </a:spcBef>
                        <a:spcAft>
                          <a:spcPts val="600"/>
                        </a:spcAft>
                        <a:buClrTx/>
                        <a:buSzTx/>
                        <a:buFont typeface="Arial"/>
                        <a:buNone/>
                        <a:tabLst>
                          <a:tab pos="457200" algn="l"/>
                        </a:tabLst>
                        <a:defRPr/>
                      </a:pPr>
                      <a:r>
                        <a:rPr lang="en-US" sz="1900" b="0" dirty="0">
                          <a:solidFill>
                            <a:srgbClr val="000000"/>
                          </a:solidFill>
                          <a:effectLst/>
                          <a:latin typeface="+mn-lt"/>
                          <a:ea typeface="Times New Roman"/>
                          <a:cs typeface="Times New Roman"/>
                        </a:rPr>
                        <a:t> (media</a:t>
                      </a:r>
                      <a:r>
                        <a:rPr lang="en-US" sz="1900" b="0" baseline="0" dirty="0">
                          <a:solidFill>
                            <a:srgbClr val="000000"/>
                          </a:solidFill>
                          <a:effectLst/>
                          <a:latin typeface="+mn-lt"/>
                          <a:ea typeface="Times New Roman"/>
                          <a:cs typeface="Times New Roman"/>
                        </a:rPr>
                        <a:t> = substrate)</a:t>
                      </a:r>
                      <a:endParaRPr lang="en-US" sz="1900" b="0" dirty="0">
                        <a:effectLst/>
                        <a:latin typeface="+mn-lt"/>
                        <a:ea typeface="Calibri"/>
                        <a:cs typeface="Times New Roman"/>
                      </a:endParaRPr>
                    </a:p>
                    <a:p>
                      <a:pPr marL="0" marR="0" lvl="0" indent="0" algn="l">
                        <a:lnSpc>
                          <a:spcPct val="100000"/>
                        </a:lnSpc>
                        <a:spcBef>
                          <a:spcPts val="0"/>
                        </a:spcBef>
                        <a:spcAft>
                          <a:spcPts val="600"/>
                        </a:spcAft>
                        <a:buFont typeface="Arial"/>
                        <a:buNone/>
                        <a:tabLst>
                          <a:tab pos="457200" algn="l"/>
                        </a:tabLst>
                      </a:pPr>
                      <a:endParaRPr lang="en-US" sz="1900" b="0" kern="1200" dirty="0">
                        <a:solidFill>
                          <a:srgbClr val="000000"/>
                        </a:solidFill>
                        <a:effectLst/>
                        <a:latin typeface="+mn-lt"/>
                        <a:ea typeface="Times New Roman"/>
                        <a:cs typeface="Times New Roman"/>
                      </a:endParaRPr>
                    </a:p>
                    <a:p>
                      <a:pPr marL="0" marR="0" lvl="0" indent="0" algn="l">
                        <a:lnSpc>
                          <a:spcPct val="100000"/>
                        </a:lnSpc>
                        <a:spcBef>
                          <a:spcPts val="0"/>
                        </a:spcBef>
                        <a:spcAft>
                          <a:spcPts val="600"/>
                        </a:spcAft>
                        <a:buFont typeface="Arial"/>
                        <a:buNone/>
                        <a:tabLst>
                          <a:tab pos="457200" algn="l"/>
                        </a:tabLst>
                      </a:pPr>
                      <a:r>
                        <a:rPr lang="en-US" sz="1900" b="0" kern="1200" dirty="0">
                          <a:solidFill>
                            <a:srgbClr val="000000"/>
                          </a:solidFill>
                          <a:effectLst/>
                          <a:latin typeface="+mn-lt"/>
                          <a:ea typeface="Times New Roman"/>
                          <a:cs typeface="Times New Roman"/>
                        </a:rPr>
                        <a:t>Solid phase </a:t>
                      </a:r>
                    </a:p>
                    <a:p>
                      <a:pPr marL="0" marR="0" lvl="0" indent="0" algn="l">
                        <a:lnSpc>
                          <a:spcPct val="100000"/>
                        </a:lnSpc>
                        <a:spcBef>
                          <a:spcPts val="0"/>
                        </a:spcBef>
                        <a:spcAft>
                          <a:spcPts val="600"/>
                        </a:spcAft>
                        <a:buFont typeface="Arial"/>
                        <a:buNone/>
                        <a:tabLst>
                          <a:tab pos="457200" algn="l"/>
                        </a:tabLst>
                      </a:pPr>
                      <a:r>
                        <a:rPr lang="en-US" sz="1900" b="0" kern="1200" dirty="0">
                          <a:solidFill>
                            <a:srgbClr val="000000"/>
                          </a:solidFill>
                          <a:effectLst/>
                          <a:latin typeface="+mn-lt"/>
                          <a:ea typeface="Times New Roman"/>
                          <a:cs typeface="Times New Roman"/>
                        </a:rPr>
                        <a:t>Slowly degradable liquid</a:t>
                      </a:r>
                      <a:endParaRPr lang="en-US" sz="1900" b="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 name="TextBox 3"/>
          <p:cNvSpPr txBox="1"/>
          <p:nvPr/>
        </p:nvSpPr>
        <p:spPr>
          <a:xfrm>
            <a:off x="451942" y="5285360"/>
            <a:ext cx="8012788" cy="1015663"/>
          </a:xfrm>
          <a:prstGeom prst="rect">
            <a:avLst/>
          </a:prstGeom>
          <a:noFill/>
        </p:spPr>
        <p:txBody>
          <a:bodyPr wrap="square" rtlCol="0">
            <a:spAutoFit/>
          </a:bodyPr>
          <a:lstStyle/>
          <a:p>
            <a:pPr algn="ctr">
              <a:buClr>
                <a:srgbClr val="00B0F0"/>
              </a:buClr>
            </a:pPr>
            <a:r>
              <a:rPr lang="en-US" sz="2000" b="1" dirty="0">
                <a:latin typeface="+mn-lt"/>
              </a:rPr>
              <a:t>Sulfate reduction rate (SRR) &amp; Metal removal rate (</a:t>
            </a:r>
            <a:r>
              <a:rPr lang="en-US" sz="2000" b="1" dirty="0" err="1">
                <a:latin typeface="+mn-lt"/>
              </a:rPr>
              <a:t>MeRR</a:t>
            </a:r>
            <a:r>
              <a:rPr lang="en-US" sz="2000" b="1" dirty="0">
                <a:latin typeface="+mn-lt"/>
              </a:rPr>
              <a:t>)</a:t>
            </a:r>
          </a:p>
          <a:p>
            <a:pPr algn="ctr">
              <a:buClr>
                <a:srgbClr val="00B0F0"/>
              </a:buClr>
            </a:pPr>
            <a:endParaRPr lang="en-US" sz="2000" b="1" dirty="0">
              <a:latin typeface="+mn-lt"/>
            </a:endParaRPr>
          </a:p>
          <a:p>
            <a:pPr algn="ctr">
              <a:buClr>
                <a:srgbClr val="00B0F0"/>
              </a:buClr>
            </a:pPr>
            <a:r>
              <a:rPr lang="en-US" sz="2000" b="1" dirty="0">
                <a:latin typeface="+mn-lt"/>
              </a:rPr>
              <a:t>Active treatment &gt;&gt; Passive treatment </a:t>
            </a:r>
          </a:p>
        </p:txBody>
      </p:sp>
    </p:spTree>
    <p:extLst>
      <p:ext uri="{BB962C8B-B14F-4D97-AF65-F5344CB8AC3E}">
        <p14:creationId xmlns:p14="http://schemas.microsoft.com/office/powerpoint/2010/main" val="68436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66DC23-5D75-4E55-94E0-8AC9A57DBD08}" type="slidenum">
              <a:rPr lang="en-US" smtClean="0"/>
              <a:pPr>
                <a:defRPr/>
              </a:pPr>
              <a:t>9</a:t>
            </a:fld>
            <a:endParaRPr lang="en-US" dirty="0"/>
          </a:p>
        </p:txBody>
      </p:sp>
      <p:sp>
        <p:nvSpPr>
          <p:cNvPr id="3" name="Content Placeholder 2"/>
          <p:cNvSpPr>
            <a:spLocks noGrp="1"/>
          </p:cNvSpPr>
          <p:nvPr>
            <p:ph idx="1"/>
          </p:nvPr>
        </p:nvSpPr>
        <p:spPr>
          <a:xfrm>
            <a:off x="602456" y="1207477"/>
            <a:ext cx="7939088" cy="3950843"/>
          </a:xfrm>
        </p:spPr>
        <p:txBody>
          <a:bodyPr/>
          <a:lstStyle/>
          <a:p>
            <a:r>
              <a:rPr lang="en-US" sz="2800" dirty="0"/>
              <a:t>Pre-treatment alkalinity reactor</a:t>
            </a:r>
          </a:p>
          <a:p>
            <a:pPr lvl="1"/>
            <a:r>
              <a:rPr lang="en-US" dirty="0"/>
              <a:t>Alkalinity source (limestone)</a:t>
            </a:r>
          </a:p>
          <a:p>
            <a:pPr lvl="1"/>
            <a:r>
              <a:rPr lang="en-US" dirty="0"/>
              <a:t>Raise pH to precipitate Al and Fe decreasing acidity loading</a:t>
            </a:r>
          </a:p>
          <a:p>
            <a:pPr lvl="1"/>
            <a:endParaRPr lang="en-US" dirty="0"/>
          </a:p>
          <a:p>
            <a:r>
              <a:rPr lang="en-US" sz="2800" dirty="0"/>
              <a:t>Sulfate-reducing biochemical reactor (SRBR)</a:t>
            </a:r>
          </a:p>
          <a:p>
            <a:pPr lvl="1"/>
            <a:r>
              <a:rPr lang="en-US" dirty="0"/>
              <a:t>Electron source (organic substrate)</a:t>
            </a:r>
          </a:p>
          <a:p>
            <a:pPr lvl="2"/>
            <a:r>
              <a:rPr lang="en-US" dirty="0"/>
              <a:t>Sulfate (electron acceptor) to Sulfide ions</a:t>
            </a:r>
          </a:p>
          <a:p>
            <a:pPr lvl="2"/>
            <a:r>
              <a:rPr lang="en-US" dirty="0"/>
              <a:t>Targets metal precipitation as metal sulfides</a:t>
            </a:r>
          </a:p>
          <a:p>
            <a:pPr lvl="1"/>
            <a:r>
              <a:rPr lang="en-US" dirty="0"/>
              <a:t>Alkalinity source (limestone and sulfate reduction)</a:t>
            </a:r>
          </a:p>
          <a:p>
            <a:pPr lvl="2"/>
            <a:r>
              <a:rPr lang="en-US" dirty="0"/>
              <a:t>Achieve circumneutral pH</a:t>
            </a:r>
          </a:p>
          <a:p>
            <a:pPr marL="457200" lvl="1" indent="0">
              <a:buNone/>
            </a:pPr>
            <a:endParaRPr lang="en-US" dirty="0"/>
          </a:p>
        </p:txBody>
      </p:sp>
      <p:sp>
        <p:nvSpPr>
          <p:cNvPr id="4" name="Title 3"/>
          <p:cNvSpPr>
            <a:spLocks noGrp="1"/>
          </p:cNvSpPr>
          <p:nvPr>
            <p:ph type="title"/>
          </p:nvPr>
        </p:nvSpPr>
        <p:spPr>
          <a:xfrm>
            <a:off x="602456" y="262241"/>
            <a:ext cx="8036447" cy="663969"/>
          </a:xfrm>
        </p:spPr>
        <p:txBody>
          <a:bodyPr/>
          <a:lstStyle/>
          <a:p>
            <a:pPr algn="ctr"/>
            <a:r>
              <a:rPr lang="en-US" dirty="0"/>
              <a:t>Primary Components of</a:t>
            </a:r>
            <a:br>
              <a:rPr lang="en-US" dirty="0"/>
            </a:br>
            <a:r>
              <a:rPr lang="en-US" dirty="0"/>
              <a:t>Biologically-Based Passive Bioremediation System</a:t>
            </a:r>
          </a:p>
        </p:txBody>
      </p:sp>
    </p:spTree>
    <p:extLst>
      <p:ext uri="{BB962C8B-B14F-4D97-AF65-F5344CB8AC3E}">
        <p14:creationId xmlns:p14="http://schemas.microsoft.com/office/powerpoint/2010/main" val="215525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CX_2014_template">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cx 2017 presentation.pptx" id="{41CFC7ED-CD81-4046-B1D1-54EB57A40776}" vid="{BA40FE63-F70B-4859-979E-D3345DF5E4A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59F74D4B1A48E4EBDC91752B7259125" ma:contentTypeVersion="0" ma:contentTypeDescription="Create a new document." ma:contentTypeScope="" ma:versionID="ee1a7e4955010a47bb9fe991e2186e64">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8167980-A492-4A98-9A5C-7805CF5C31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B6F36AB9-CCDA-40AC-AC98-379F1B36BC51}">
  <ds:schemaRefs>
    <ds:schemaRef ds:uri="http://schemas.microsoft.com/sharepoint/v3/contenttype/forms"/>
  </ds:schemaRefs>
</ds:datastoreItem>
</file>

<file path=customXml/itemProps3.xml><?xml version="1.0" encoding="utf-8"?>
<ds:datastoreItem xmlns:ds="http://schemas.openxmlformats.org/officeDocument/2006/customXml" ds:itemID="{CED62E26-5AAD-4730-953D-3FAB217AA874}">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2430</TotalTime>
  <Words>2838</Words>
  <Application>Microsoft Office PowerPoint</Application>
  <PresentationFormat>On-screen Show (4:3)</PresentationFormat>
  <Paragraphs>666</Paragraphs>
  <Slides>48</Slides>
  <Notes>26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48</vt:i4>
      </vt:variant>
    </vt:vector>
  </HeadingPairs>
  <TitlesOfParts>
    <vt:vector size="60" baseType="lpstr">
      <vt:lpstr>Malgun Gothic</vt:lpstr>
      <vt:lpstr>Arial</vt:lpstr>
      <vt:lpstr>Calibri</vt:lpstr>
      <vt:lpstr>Cambria Math</vt:lpstr>
      <vt:lpstr>Courier New</vt:lpstr>
      <vt:lpstr>Franklin Gothic Book</vt:lpstr>
      <vt:lpstr>Franklin Gothic Medium</vt:lpstr>
      <vt:lpstr>Franklin Gothic Medium Cond</vt:lpstr>
      <vt:lpstr>Tahoma</vt:lpstr>
      <vt:lpstr>Times New Roman</vt:lpstr>
      <vt:lpstr>Wingdings</vt:lpstr>
      <vt:lpstr>FCX_2014_template</vt:lpstr>
      <vt:lpstr>PowerPoint Presentation</vt:lpstr>
      <vt:lpstr>Who is Freeport-McMoRan Inc.?</vt:lpstr>
      <vt:lpstr>Environmental Technology and Life Cycle Transformation</vt:lpstr>
      <vt:lpstr>Environmental Technology &amp;  Life Cycle Analysis Team</vt:lpstr>
      <vt:lpstr>What is ahead?</vt:lpstr>
      <vt:lpstr>What is a Biologically-Based Passive Bioremediation System?</vt:lpstr>
      <vt:lpstr>Acronyms Used</vt:lpstr>
      <vt:lpstr>Active  vs.  Passive  Sulfate-Reducing Biochemical Reactors (SRBR)</vt:lpstr>
      <vt:lpstr>Primary Components of Biologically-Based Passive Bioremediation System</vt:lpstr>
      <vt:lpstr>Primary Components of Biologically-Based Passive Bioremediation System</vt:lpstr>
      <vt:lpstr>Biologically-Based Passive Bioremediation System Design Criteria</vt:lpstr>
      <vt:lpstr>Biologically-Based Passive Bioremediation System Design and Operational Considerations</vt:lpstr>
      <vt:lpstr>Sulfate-Reducing Biochemical Reactor</vt:lpstr>
      <vt:lpstr>SRBR Design Criteria the Basics Sulfate Loading / Removal</vt:lpstr>
      <vt:lpstr>SRBR Design Criteria the Basics Metal Loading / Removal</vt:lpstr>
      <vt:lpstr>Constructed Wetlands for MIW Remediation</vt:lpstr>
      <vt:lpstr>Constructed Wetland Design Criteria Basics</vt:lpstr>
      <vt:lpstr>Constructed Wetland Design – Sizing based on BOD</vt:lpstr>
      <vt:lpstr>Constructed Wetland Design – Sizing based on BOD</vt:lpstr>
      <vt:lpstr>Constructed Wetland Design – Sizing based on Mn</vt:lpstr>
      <vt:lpstr>Constructed Wetland Design – Sizing based on Mn</vt:lpstr>
      <vt:lpstr>Biologically-Based Passive Bioremediation System Design Criteria</vt:lpstr>
      <vt:lpstr>Break (Questions and Answers)</vt:lpstr>
      <vt:lpstr>Selected Case Studies – Treatability Testing</vt:lpstr>
      <vt:lpstr>Montana Treatability Study (US EPA)</vt:lpstr>
      <vt:lpstr>Montana Treatability Study (US EPA) Initial Flow Rate Calculations</vt:lpstr>
      <vt:lpstr>Montana Treatability Study (US EPA) Laboratory SRBR Data</vt:lpstr>
      <vt:lpstr>Montana Treatability Study (US EPA) Laboratory SRBR Data</vt:lpstr>
      <vt:lpstr>Montana Treatability Study (US EPA) Observations</vt:lpstr>
      <vt:lpstr>Selected Case Studies – Treatability Testing</vt:lpstr>
      <vt:lpstr>Tyrone Mine Treatability Study</vt:lpstr>
      <vt:lpstr>Tyrone Mine Treatability Study - SRBR</vt:lpstr>
      <vt:lpstr>Tyrone Mine Treatability Study – SRBR</vt:lpstr>
      <vt:lpstr>Tyrone Mine Treatability Study – SRBR</vt:lpstr>
      <vt:lpstr>Tyrone Mine Treatability Study – Constructed Wetland</vt:lpstr>
      <vt:lpstr>Tyrone Mine Treatability Study – Constructed Wetland</vt:lpstr>
      <vt:lpstr>Tyrone Mine Treatability Study - Observations</vt:lpstr>
      <vt:lpstr>Selected Case Studies – Success</vt:lpstr>
      <vt:lpstr>Iron King – Construction and 2012</vt:lpstr>
      <vt:lpstr>Iron King – The Magic Mix</vt:lpstr>
      <vt:lpstr>Iron King – Construction and 2012</vt:lpstr>
      <vt:lpstr>Iron King – Design and Operational Parameters</vt:lpstr>
      <vt:lpstr>Iron King – Successful Implementation – Total Cd</vt:lpstr>
      <vt:lpstr>Iron King – Successful Implementation – Total Zn</vt:lpstr>
      <vt:lpstr>Iron King – Achieved VRP Objectives and Project Goals</vt:lpstr>
      <vt:lpstr>Biologically-Based Passive Bioremediation System Observations</vt:lpstr>
      <vt:lpstr>Biologically-Based Passive Bioremediation System Design Criteria</vt:lpstr>
      <vt:lpstr>Final Questions and Answers Webinar Wrap-up</vt:lpstr>
    </vt:vector>
  </TitlesOfParts>
  <Company>FreePort-McMoRan Copper &amp; Gold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Kelley, Kathy</dc:creator>
  <cp:lastModifiedBy>Josie Torres</cp:lastModifiedBy>
  <cp:revision>201</cp:revision>
  <cp:lastPrinted>2016-04-14T16:50:46Z</cp:lastPrinted>
  <dcterms:created xsi:type="dcterms:W3CDTF">2017-04-26T19:45:32Z</dcterms:created>
  <dcterms:modified xsi:type="dcterms:W3CDTF">2018-04-27T13:47:08Z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y fmtid="{D5CDD505-2E9C-101B-9397-08002B2CF9AE}" pid="3" name="ContentTypeId">
    <vt:lpwstr>0x010100D59F74D4B1A48E4EBDC91752B7259125</vt:lpwstr>
  </property>
</Properties>
</file>