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71" r:id="rId3"/>
    <p:sldId id="324" r:id="rId4"/>
    <p:sldId id="273" r:id="rId5"/>
    <p:sldId id="275" r:id="rId6"/>
    <p:sldId id="288" r:id="rId7"/>
    <p:sldId id="289" r:id="rId8"/>
    <p:sldId id="305" r:id="rId9"/>
    <p:sldId id="306" r:id="rId10"/>
    <p:sldId id="307" r:id="rId11"/>
    <p:sldId id="292" r:id="rId12"/>
    <p:sldId id="293" r:id="rId13"/>
    <p:sldId id="308" r:id="rId14"/>
    <p:sldId id="309" r:id="rId15"/>
    <p:sldId id="310" r:id="rId16"/>
    <p:sldId id="300" r:id="rId17"/>
    <p:sldId id="301" r:id="rId18"/>
    <p:sldId id="311" r:id="rId19"/>
    <p:sldId id="302" r:id="rId20"/>
    <p:sldId id="312" r:id="rId21"/>
    <p:sldId id="303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0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267" autoAdjust="0"/>
  </p:normalViewPr>
  <p:slideViewPr>
    <p:cSldViewPr>
      <p:cViewPr varScale="1">
        <p:scale>
          <a:sx n="88" d="100"/>
          <a:sy n="88" d="100"/>
        </p:scale>
        <p:origin x="96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4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a.ad.epa.gov\ord\RTP\users\E-J\glehmann\Net%20MyDocuments\Career%20advancement\Conferences\Risk%20e%20learning%20webinar\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PCB Congener</a:t>
            </a:r>
            <a:r>
              <a:rPr lang="en-US" b="1" baseline="0">
                <a:solidFill>
                  <a:sysClr val="windowText" lastClr="000000"/>
                </a:solidFill>
              </a:rPr>
              <a:t> Profiles in Outdoor Air</a:t>
            </a:r>
            <a:endParaRPr lang="en-US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'Simcik 1998'!$H$1</c:f>
              <c:strCache>
                <c:ptCount val="1"/>
                <c:pt idx="0">
                  <c:v>Chicago, IL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'Simcik 1998'!$G$2:$G$11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'Simcik 1998'!$H$2:$H$11</c:f>
              <c:numCache>
                <c:formatCode>General</c:formatCode>
                <c:ptCount val="10"/>
                <c:pt idx="0">
                  <c:v>0</c:v>
                </c:pt>
                <c:pt idx="1">
                  <c:v>3.0181328459429571</c:v>
                </c:pt>
                <c:pt idx="2">
                  <c:v>41.249819633495271</c:v>
                </c:pt>
                <c:pt idx="3">
                  <c:v>36.462892597758653</c:v>
                </c:pt>
                <c:pt idx="4">
                  <c:v>11.809997915764837</c:v>
                </c:pt>
                <c:pt idx="5">
                  <c:v>4.6582655956904446</c:v>
                </c:pt>
                <c:pt idx="6">
                  <c:v>2.2806342487935489</c:v>
                </c:pt>
                <c:pt idx="7">
                  <c:v>0.45652766421368235</c:v>
                </c:pt>
                <c:pt idx="8">
                  <c:v>6.3729498340628174E-2</c:v>
                </c:pt>
                <c:pt idx="9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'Chiarenzelli 2001'!$F$1</c:f>
              <c:strCache>
                <c:ptCount val="1"/>
                <c:pt idx="0">
                  <c:v>Rice Creek, NY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'Simcik 1998'!$G$2:$G$11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'Chiarenzelli 2001'!$F$2:$F$11</c:f>
              <c:numCache>
                <c:formatCode>General</c:formatCode>
                <c:ptCount val="10"/>
                <c:pt idx="0">
                  <c:v>3.6399999999999997</c:v>
                </c:pt>
                <c:pt idx="1">
                  <c:v>5.7799999999999994</c:v>
                </c:pt>
                <c:pt idx="2">
                  <c:v>8.634999999999998</c:v>
                </c:pt>
                <c:pt idx="3">
                  <c:v>17.551666666666666</c:v>
                </c:pt>
                <c:pt idx="4">
                  <c:v>24.636666666666667</c:v>
                </c:pt>
                <c:pt idx="5">
                  <c:v>25.208333333333336</c:v>
                </c:pt>
                <c:pt idx="6">
                  <c:v>12.681666666666667</c:v>
                </c:pt>
                <c:pt idx="7">
                  <c:v>1.7466666666666666</c:v>
                </c:pt>
                <c:pt idx="8">
                  <c:v>0.15</c:v>
                </c:pt>
                <c:pt idx="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130608"/>
        <c:axId val="206137664"/>
      </c:lineChart>
      <c:catAx>
        <c:axId val="206130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Number of Chlorines Per Congener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37664"/>
        <c:crosses val="autoZero"/>
        <c:auto val="1"/>
        <c:lblAlgn val="ctr"/>
        <c:lblOffset val="100"/>
        <c:noMultiLvlLbl val="0"/>
      </c:catAx>
      <c:valAx>
        <c:axId val="2061376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Percentage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 of Congener Mixture</a:t>
                </a:r>
                <a:endParaRPr lang="en-US" b="1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3060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4A34-40C3-4252-96EC-3F818AE10A18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BFD6F-66D9-4576-AB90-EE3AC802C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4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FD6F-66D9-4576-AB90-EE3AC802C9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0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FD6F-66D9-4576-AB90-EE3AC802C9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58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A6602-45DE-4B98-BEAF-25EC90A53BE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191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A6602-45DE-4B98-BEAF-25EC90A53BE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Font typeface="Arial" pitchFamily="34" charset="0"/>
              <a:buNone/>
              <a:defRPr/>
            </a:pPr>
            <a:endPara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956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A6602-45DE-4B98-BEAF-25EC90A53BE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242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A6602-45DE-4B98-BEAF-25EC90A53BE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281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1B90-C711-4F2A-ADCB-55F63172F85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70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 algn="l">
              <a:buFont typeface="Arial" pitchFamily="34" charset="0"/>
              <a:buNone/>
              <a:defRPr/>
            </a:pPr>
            <a:endParaRPr lang="en-US" sz="1400" b="0" spc="-5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FD6F-66D9-4576-AB90-EE3AC802C9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69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FD6F-66D9-4576-AB90-EE3AC802C9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31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FD6F-66D9-4576-AB90-EE3AC802C9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1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FD6F-66D9-4576-AB90-EE3AC802C9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9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62243-F850-42CB-9152-BF9F68AF66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74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FD6F-66D9-4576-AB90-EE3AC802C97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15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1B90-C711-4F2A-ADCB-55F63172F85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71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78C3-2FF9-4E89-A815-F91709EB8D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7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1B90-C711-4F2A-ADCB-55F63172F85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24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1B90-C711-4F2A-ADCB-55F63172F85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16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1B90-C711-4F2A-ADCB-55F63172F85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32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1B90-C711-4F2A-ADCB-55F63172F85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28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1B90-C711-4F2A-ADCB-55F63172F85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50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1B90-C711-4F2A-ADCB-55F63172F85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123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 algn="l">
              <a:buFont typeface="Arial" pitchFamily="34" charset="0"/>
              <a:buNone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1B90-C711-4F2A-ADCB-55F63172F85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4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3F46C-AEE5-4758-A051-127AF58F967D}" type="slidenum">
              <a:rPr lang="en-US" smtClean="0">
                <a:ea typeface="ＭＳ Ｐゴシック" pitchFamily="1" charset="-128"/>
              </a:rPr>
              <a:pPr/>
              <a:t>3</a:t>
            </a:fld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202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1B90-C711-4F2A-ADCB-55F63172F8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0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1B90-C711-4F2A-ADCB-55F63172F85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5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FD6F-66D9-4576-AB90-EE3AC802C9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66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Font typeface="Arial" pitchFamily="34" charset="0"/>
              <a:buNone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FD6F-66D9-4576-AB90-EE3AC802C9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50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FD6F-66D9-4576-AB90-EE3AC802C9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80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FD6F-66D9-4576-AB90-EE3AC802C9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3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01AAE-79B4-4A4F-91E1-8969858A36EC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CCB-D13C-40EB-88F4-93E2642BA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FD3B58-472E-4934-BBBD-11A8D2638831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CCB-D13C-40EB-88F4-93E2642BA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8BCAF-6883-42DE-BD4C-02A68E7E75D0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CCB-D13C-40EB-88F4-93E2642BA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BB3A76-756C-4176-B0E1-055C4D45421F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CCB-D13C-40EB-88F4-93E2642BA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5E5543-D2B9-43AA-9109-AE5B5B663E07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CCB-D13C-40EB-88F4-93E2642BA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E8AEE9-28DA-4642-9BDF-C09D82D6B59C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CCB-D13C-40EB-88F4-93E2642BA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1CAD82-1B35-4930-A178-6845A046807D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CCB-D13C-40EB-88F4-93E2642BA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0D2EB4-0632-47C6-90D9-E1068BC7CD55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CCB-D13C-40EB-88F4-93E2642BA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2AC01B-9736-4D77-8708-E1F5CD1F22E7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CCB-D13C-40EB-88F4-93E2642BA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5DD91-4C41-487D-BFA5-84096D8A404C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CCB-D13C-40EB-88F4-93E2642BA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8D723D-4080-4152-9C98-F04D99D3ED29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CCB-D13C-40EB-88F4-93E2642BA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C0BC3-7482-4009-8426-267C3E3A8E9B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CCB-D13C-40EB-88F4-93E2642BA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BE2033-E8C3-403F-87C6-3EBDF0EBC1CB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CCB-D13C-40EB-88F4-93E2642BA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974882-EEAF-4471-A5C8-B9724FA8E7B2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CCB-D13C-40EB-88F4-93E2642BA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4D1AC9-487A-45D9-9D05-56526BE293E4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CCB-D13C-40EB-88F4-93E2642BA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17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B534E6-9454-46B9-88C6-036D21EAD6C3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E45CCB-D13C-40EB-88F4-93E2642BA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724400"/>
            <a:ext cx="6705600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+mj-lt"/>
                <a:cs typeface="Arial" pitchFamily="34" charset="0"/>
              </a:rPr>
              <a:t>PCBs in Schools</a:t>
            </a:r>
          </a:p>
          <a:p>
            <a:pPr algn="ctr"/>
            <a:r>
              <a:rPr lang="en-US" sz="2400" dirty="0" smtClean="0">
                <a:latin typeface="+mj-lt"/>
                <a:cs typeface="Arial" pitchFamily="34" charset="0"/>
              </a:rPr>
              <a:t>Risk e Learning Webinar </a:t>
            </a:r>
          </a:p>
          <a:p>
            <a:pPr algn="ctr"/>
            <a:r>
              <a:rPr lang="en-US" sz="2400" dirty="0" smtClean="0">
                <a:latin typeface="+mj-lt"/>
                <a:cs typeface="Arial" pitchFamily="34" charset="0"/>
              </a:rPr>
              <a:t>April 28, 2014</a:t>
            </a:r>
          </a:p>
          <a:p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5CCB-D13C-40EB-88F4-93E2642BA8E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65760" y="1828800"/>
            <a:ext cx="84124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Evaluating Health Risks from Inhaled PCBs: Research Needs to Address Uncertainty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Geniece M. Lehmann, Ph.D. (U.S. EPA/ORD)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5CCB-D13C-40EB-88F4-93E2642BA8E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447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/>
              <a:t>Health Effects of PCB Exposure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16480"/>
            <a:ext cx="2743200" cy="4114800"/>
          </a:xfrm>
          <a:noFill/>
        </p:spPr>
        <p:txBody>
          <a:bodyPr/>
          <a:lstStyle/>
          <a:p>
            <a:pPr marL="228600" indent="-228600" algn="ctr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/>
              <a:t>Observed in humans</a:t>
            </a:r>
          </a:p>
          <a:p>
            <a:pPr marL="228600" indent="-22860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1" dirty="0" smtClean="0"/>
              <a:t>(exposed by multiple routes)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Cancer (melanoma, non-Hodgkin lymphoma, breast cancer)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Thyroid effects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Immunotoxicity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Reproductive effects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Developmental neurobehavioral toxicity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34640" y="2316480"/>
            <a:ext cx="310896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Observed in animals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(exposed by ingestion)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Cancer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Hepatotoxicity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(~40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Thyroid effects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(~40)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Immunotoxicity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(~40)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Reproductive effects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(~40)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Developmental neurobehavioral toxicity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(~30)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35040" y="2316480"/>
            <a:ext cx="310896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Observed in animals</a:t>
            </a:r>
          </a:p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sz="2000" b="1" kern="0" dirty="0" smtClean="0"/>
              <a:t>(exposed by inhalation)</a:t>
            </a:r>
          </a:p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Hepatotoxicity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Thyroid effects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Immunotoxicity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Neurotoxicity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880" y="3200400"/>
            <a:ext cx="4206240" cy="3429000"/>
          </a:xfrm>
        </p:spPr>
        <p:txBody>
          <a:bodyPr/>
          <a:lstStyle/>
          <a:p>
            <a:pPr>
              <a:buNone/>
            </a:pPr>
            <a:r>
              <a:rPr lang="en-US" sz="2000" u="sng" dirty="0" smtClean="0"/>
              <a:t>Study Design</a:t>
            </a:r>
          </a:p>
          <a:p>
            <a:r>
              <a:rPr lang="en-US" sz="2000" dirty="0" smtClean="0"/>
              <a:t>Cats (n = 1), rabbits (n = 4), guinea pigs (n = 6), rats (n = 10) and mice (n = 10) exposed 7 hours/day, 5 days/week for 213 days</a:t>
            </a:r>
          </a:p>
          <a:p>
            <a:r>
              <a:rPr lang="en-US" sz="2000" dirty="0" smtClean="0"/>
              <a:t>1.5 mg/m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Aroclor 1254</a:t>
            </a:r>
          </a:p>
          <a:p>
            <a:r>
              <a:rPr lang="en-US" sz="2000" dirty="0" err="1" smtClean="0"/>
              <a:t>Hepatotoxicity</a:t>
            </a:r>
            <a:endParaRPr lang="en-US" sz="2000" dirty="0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46320" y="3200400"/>
            <a:ext cx="3840480" cy="3429000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u="sng" dirty="0" smtClean="0"/>
              <a:t>Caveats</a:t>
            </a:r>
          </a:p>
          <a:p>
            <a:pPr eaLnBrk="1" hangingPunct="1"/>
            <a:r>
              <a:rPr lang="en-US" sz="2000" dirty="0" smtClean="0"/>
              <a:t>Single PCB dose tested</a:t>
            </a:r>
          </a:p>
          <a:p>
            <a:pPr eaLnBrk="1" hangingPunct="1"/>
            <a:r>
              <a:rPr lang="en-US" sz="2000" dirty="0" smtClean="0"/>
              <a:t>Some study 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nimals died for reasons unrelated to treatment</a:t>
            </a:r>
          </a:p>
          <a:p>
            <a:pPr eaLnBrk="1" hangingPunct="1"/>
            <a:r>
              <a:rPr lang="en-US" sz="2000" dirty="0" smtClean="0"/>
              <a:t>Uncertain exposure characterization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3072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2769E-F3AF-4050-B96C-5BCB4C71A26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1295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PCB Inhalation Data - Animals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2860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err="1" smtClean="0">
                <a:latin typeface="+mj-lt"/>
                <a:ea typeface="+mj-ea"/>
                <a:cs typeface="+mj-cs"/>
              </a:rPr>
              <a:t>Treon</a:t>
            </a:r>
            <a:r>
              <a:rPr lang="en-US" sz="2000" kern="0" dirty="0" smtClean="0">
                <a:latin typeface="+mj-lt"/>
                <a:ea typeface="+mj-ea"/>
                <a:cs typeface="+mj-cs"/>
              </a:rPr>
              <a:t> et al. (1956). "The toxicity of the vapors of Aroclor 1242 and Aroclor 1254." </a:t>
            </a:r>
            <a:r>
              <a:rPr lang="en-US" sz="2000" i="1" kern="0" dirty="0" smtClean="0">
                <a:latin typeface="+mj-lt"/>
                <a:ea typeface="+mj-ea"/>
                <a:cs typeface="+mj-cs"/>
              </a:rPr>
              <a:t>American Industrial Hygiene Association Quarterly</a:t>
            </a:r>
            <a:r>
              <a:rPr lang="en-US" sz="2000" kern="0" dirty="0" smtClean="0">
                <a:latin typeface="+mj-lt"/>
                <a:ea typeface="+mj-ea"/>
                <a:cs typeface="+mj-cs"/>
              </a:rPr>
              <a:t> 17(2): 204-213.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200400"/>
            <a:ext cx="3810000" cy="3429000"/>
          </a:xfrm>
        </p:spPr>
        <p:txBody>
          <a:bodyPr/>
          <a:lstStyle/>
          <a:p>
            <a:pPr>
              <a:buNone/>
            </a:pPr>
            <a:r>
              <a:rPr lang="en-US" sz="2000" u="sng" dirty="0" smtClean="0"/>
              <a:t>Study Design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Rats exposed 23 hours/day for 30 days (n = 8)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0.0009 mg/m</a:t>
            </a:r>
            <a:r>
              <a:rPr lang="en-US" sz="20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Aroclor 1242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histopathological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changes in the thyroid, thymus, and urinary bladder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 serum thyroid hormone concentrations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neurobehavioral changes</a:t>
            </a:r>
            <a:r>
              <a:rPr lang="en-US" sz="2000" dirty="0" smtClean="0"/>
              <a:t>  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3200400"/>
            <a:ext cx="3840480" cy="3429000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u="sng" dirty="0" smtClean="0"/>
              <a:t>Caveats</a:t>
            </a:r>
          </a:p>
          <a:p>
            <a:r>
              <a:rPr lang="en-US" sz="2000" dirty="0" smtClean="0"/>
              <a:t>Single PCB dose tested</a:t>
            </a:r>
          </a:p>
          <a:p>
            <a:r>
              <a:rPr lang="en-US" sz="2000" dirty="0" smtClean="0"/>
              <a:t>Whole-body exposure</a:t>
            </a:r>
          </a:p>
          <a:p>
            <a:r>
              <a:rPr lang="en-US" sz="2000" dirty="0" smtClean="0"/>
              <a:t>Incomplete exposure information</a:t>
            </a:r>
          </a:p>
        </p:txBody>
      </p:sp>
      <p:sp>
        <p:nvSpPr>
          <p:cNvPr id="3072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2769E-F3AF-4050-B96C-5BCB4C71A26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1298448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PCB Inhalation Data - Animals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2860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latin typeface="+mj-lt"/>
                <a:ea typeface="+mj-ea"/>
                <a:cs typeface="+mj-cs"/>
              </a:rPr>
              <a:t>Casey et al. (1999). "Aroclor 1242 inhalation and ingestion by Sprague-Dawley rats." </a:t>
            </a:r>
            <a:r>
              <a:rPr lang="en-US" sz="2000" i="1" kern="0" dirty="0" smtClean="0">
                <a:latin typeface="+mj-lt"/>
                <a:ea typeface="+mj-ea"/>
                <a:cs typeface="+mj-cs"/>
              </a:rPr>
              <a:t>Journal of Toxicology and Environmental Health, Part A: Current Issues</a:t>
            </a:r>
            <a:r>
              <a:rPr lang="en-US" sz="2000" kern="0" dirty="0" smtClean="0">
                <a:latin typeface="+mj-lt"/>
                <a:ea typeface="+mj-ea"/>
                <a:cs typeface="+mj-cs"/>
              </a:rPr>
              <a:t> 56(5): 311-342.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112" y="3200400"/>
            <a:ext cx="8869680" cy="3429000"/>
          </a:xfrm>
        </p:spPr>
        <p:txBody>
          <a:bodyPr/>
          <a:lstStyle/>
          <a:p>
            <a:pPr>
              <a:buNone/>
            </a:pPr>
            <a:r>
              <a:rPr lang="en-US" sz="2000" u="sng" dirty="0" smtClean="0"/>
              <a:t>Study Design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Rats exposed 1.6 hours/day, </a:t>
            </a:r>
          </a:p>
          <a:p>
            <a:pPr marL="685800">
              <a:buNone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days/week for 4 weeks (n = 12)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0.52 mg/m</a:t>
            </a:r>
            <a:r>
              <a:rPr lang="en-US" sz="20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PCBs</a:t>
            </a:r>
          </a:p>
          <a:p>
            <a:r>
              <a:rPr lang="en-US" sz="2000" dirty="0" smtClean="0"/>
              <a:t>Investigated: </a:t>
            </a:r>
            <a:r>
              <a:rPr lang="en-US" sz="2000" kern="1200" dirty="0" smtClean="0"/>
              <a:t>pulmonary immune responses; histopathology (liver, lung, thymus, spleen, kidney, and thyroid); cytochrome P450 enzyme induction (liver and lung); redox status of glutathione (serum, liver and lung); and hematological parameters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 smtClean="0"/>
              <a:t>Observed: </a:t>
            </a:r>
            <a:r>
              <a:rPr lang="en-US" sz="2000" kern="1200" dirty="0" smtClean="0"/>
              <a:t>a shift to more oxidized glutathione in serum and elevated hematocrit</a:t>
            </a:r>
            <a:endParaRPr lang="en-US" sz="2000" dirty="0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63312" y="3200400"/>
            <a:ext cx="3840480" cy="3429000"/>
          </a:xfrm>
          <a:ln>
            <a:noFill/>
          </a:ln>
        </p:spPr>
        <p:txBody>
          <a:bodyPr/>
          <a:lstStyle/>
          <a:p>
            <a:pPr eaLnBrk="1" hangingPunct="1">
              <a:buNone/>
            </a:pPr>
            <a:r>
              <a:rPr lang="en-US" sz="2000" u="sng" dirty="0" smtClean="0"/>
              <a:t>Caveats</a:t>
            </a:r>
          </a:p>
          <a:p>
            <a:r>
              <a:rPr lang="en-US" sz="2000" dirty="0" smtClean="0"/>
              <a:t>Single PCB dose tested</a:t>
            </a:r>
          </a:p>
          <a:p>
            <a:r>
              <a:rPr lang="en-US" sz="2000" dirty="0" smtClean="0"/>
              <a:t>Short exposure duration</a:t>
            </a:r>
          </a:p>
          <a:p>
            <a:endParaRPr lang="en-US" sz="2000" dirty="0" smtClean="0"/>
          </a:p>
        </p:txBody>
      </p:sp>
      <p:sp>
        <p:nvSpPr>
          <p:cNvPr id="3072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2769E-F3AF-4050-B96C-5BCB4C71A26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1298448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PCB Inhalation Data - Animals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13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err="1" smtClean="0">
                <a:latin typeface="+mj-lt"/>
                <a:ea typeface="+mj-ea"/>
                <a:cs typeface="+mj-cs"/>
              </a:rPr>
              <a:t>Hu</a:t>
            </a:r>
            <a:r>
              <a:rPr lang="en-US" sz="2000" kern="0" dirty="0" smtClean="0">
                <a:latin typeface="+mj-lt"/>
                <a:ea typeface="+mj-ea"/>
                <a:cs typeface="+mj-cs"/>
              </a:rPr>
              <a:t> et al. (2012). “</a:t>
            </a:r>
            <a:r>
              <a:rPr lang="en-US" sz="2000" dirty="0" smtClean="0"/>
              <a:t>Subchronic inhalation exposure study of an airborne polychlorinated biphenyl mixture resembling the Chicago ambient air congener profile.</a:t>
            </a:r>
            <a:r>
              <a:rPr lang="en-US" sz="2000" kern="0" dirty="0" smtClean="0">
                <a:latin typeface="+mj-lt"/>
                <a:ea typeface="+mj-ea"/>
                <a:cs typeface="+mj-cs"/>
              </a:rPr>
              <a:t>" </a:t>
            </a:r>
            <a:r>
              <a:rPr lang="en-US" sz="2000" i="1" kern="0" dirty="0" smtClean="0">
                <a:latin typeface="+mj-lt"/>
                <a:ea typeface="+mj-ea"/>
                <a:cs typeface="+mj-cs"/>
              </a:rPr>
              <a:t>Environmental Science and Technology</a:t>
            </a:r>
            <a:r>
              <a:rPr lang="en-US" sz="2000" dirty="0" smtClean="0"/>
              <a:t> 46: 9653-9662.</a:t>
            </a:r>
            <a:endParaRPr lang="en-US" sz="2000" kern="0" dirty="0" smtClean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1003300"/>
          <a:ext cx="91440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0" dirty="0" err="1" smtClean="0">
                          <a:solidFill>
                            <a:schemeClr val="tx1"/>
                          </a:solidFill>
                        </a:rPr>
                        <a:t>Treon</a:t>
                      </a:r>
                      <a:r>
                        <a:rPr lang="en-US" sz="1800" u="sng" kern="0" dirty="0" smtClean="0">
                          <a:solidFill>
                            <a:schemeClr val="tx1"/>
                          </a:solidFill>
                        </a:rPr>
                        <a:t> et al. (1956)</a:t>
                      </a:r>
                      <a:endParaRPr kumimoji="0" lang="en-US" sz="1800" b="0" i="0" u="sng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0" dirty="0" smtClean="0">
                          <a:solidFill>
                            <a:schemeClr val="tx1"/>
                          </a:solidFill>
                        </a:rPr>
                        <a:t>Casey et al. (1999)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 err="1" smtClean="0">
                          <a:solidFill>
                            <a:schemeClr val="tx1"/>
                          </a:solidFill>
                        </a:rPr>
                        <a:t>Hu</a:t>
                      </a:r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 et al. (2012)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Exposure Duration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 hours/day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days/week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213 days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23 hours/day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 days/week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 days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 hours/day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days/week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Dose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1.5 mg/m</a:t>
                      </a:r>
                      <a:r>
                        <a:rPr kumimoji="0" lang="en-US" sz="18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(Aroclor 1254)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0.0009 mg/m</a:t>
                      </a:r>
                      <a:r>
                        <a:rPr kumimoji="0" lang="en-US" sz="18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(Aroclor 1242)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0.52 mg/m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(PCBs to mimic Chicago air)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Effects Observed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Hepatotoxicity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7472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Thyroid effects</a:t>
                      </a:r>
                    </a:p>
                    <a:p>
                      <a:pPr marL="0" marR="0" lvl="0" indent="-347472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kern="0" dirty="0" smtClean="0"/>
                        <a:t>Immunotoxicity</a:t>
                      </a:r>
                    </a:p>
                    <a:p>
                      <a:pPr marL="0" marR="0" lvl="0" indent="-347472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Neurotoxicity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Minimal toxicity</a:t>
                      </a:r>
                      <a:endParaRPr lang="en-US" sz="1800" b="0" kern="1200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Notes</a:t>
                      </a:r>
                      <a:r>
                        <a:rPr lang="en-US" b="1" baseline="0" dirty="0" smtClean="0"/>
                        <a:t> on Exposure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74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0" dirty="0" smtClean="0"/>
                        <a:t>Whole body exposure</a:t>
                      </a:r>
                    </a:p>
                    <a:p>
                      <a:pPr marL="0" marR="0" lvl="0" indent="-3474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kern="0" dirty="0" smtClean="0"/>
                    </a:p>
                    <a:p>
                      <a:pPr marL="0" marR="0" lvl="0" indent="-3474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0" dirty="0" smtClean="0"/>
                        <a:t>Uncertain exposure assessment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74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0" dirty="0" smtClean="0"/>
                        <a:t>Whole body exposure</a:t>
                      </a:r>
                    </a:p>
                    <a:p>
                      <a:pPr marL="0" marR="0" lvl="0" indent="-3474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kern="0" dirty="0" smtClean="0"/>
                    </a:p>
                    <a:p>
                      <a:pPr marL="0" marR="0" lvl="0" indent="-3474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0" dirty="0" smtClean="0"/>
                        <a:t>Uncertain exposure assessment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Nose-only exposure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072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2769E-F3AF-4050-B96C-5BCB4C71A26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PCB Inhalation Data – Animals (Rats)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905000" y="3124200"/>
            <a:ext cx="5257800" cy="1524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58000" y="3246120"/>
            <a:ext cx="1737360" cy="8229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6000" y="1844040"/>
            <a:ext cx="5943600" cy="11887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133600" y="4800600"/>
            <a:ext cx="4663440" cy="1524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Do PCBs in indoor air pose a health risk?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A6B-AE06-4F14-B5E6-76E83ADC226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Content Placeholder 6" descr="NRC Risk Assessment Paradigm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48640" y="1981185"/>
            <a:ext cx="8046720" cy="4249240"/>
          </a:xfrm>
          <a:ln>
            <a:solidFill>
              <a:srgbClr val="008000"/>
            </a:solidFill>
          </a:ln>
        </p:spPr>
      </p:pic>
      <p:sp>
        <p:nvSpPr>
          <p:cNvPr id="8" name="Oval 7"/>
          <p:cNvSpPr/>
          <p:nvPr/>
        </p:nvSpPr>
        <p:spPr bwMode="auto">
          <a:xfrm rot="-1560000">
            <a:off x="821565" y="3223582"/>
            <a:ext cx="1504655" cy="15544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 rot="-1560000">
            <a:off x="2245780" y="2232338"/>
            <a:ext cx="1504655" cy="15544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2286000" y="2057400"/>
            <a:ext cx="4572000" cy="18288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Accurate Exposure Assessment</a:t>
            </a:r>
          </a:p>
          <a:p>
            <a:pPr algn="ctr"/>
            <a:endParaRPr lang="en-US" b="1" dirty="0" smtClean="0"/>
          </a:p>
          <a:p>
            <a:pPr marL="685800" indent="-466344">
              <a:buFont typeface="Arial" pitchFamily="34" charset="0"/>
              <a:buChar char="•"/>
            </a:pPr>
            <a:r>
              <a:rPr lang="en-US" dirty="0" smtClean="0"/>
              <a:t>What is the congener profile of the PCB mixture?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80160"/>
            <a:ext cx="8229600" cy="914400"/>
          </a:xfrm>
        </p:spPr>
        <p:txBody>
          <a:bodyPr/>
          <a:lstStyle/>
          <a:p>
            <a:pPr lvl="0"/>
            <a:r>
              <a:rPr lang="en-US" sz="2800" b="1" dirty="0" smtClean="0"/>
              <a:t>What Research Would Reduce Uncertainty?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5CCB-D13C-40EB-88F4-93E2642BA8E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286000" y="4953000"/>
            <a:ext cx="4572000" cy="18288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Comprehensive Health Effect Evaluation</a:t>
            </a:r>
          </a:p>
          <a:p>
            <a:pPr marL="688975" indent="-463550" algn="ctr"/>
            <a:endParaRPr lang="en-US" dirty="0" smtClean="0"/>
          </a:p>
          <a:p>
            <a:pPr marL="688975" indent="-463550">
              <a:buFont typeface="Arial" pitchFamily="34" charset="0"/>
              <a:buChar char="•"/>
            </a:pPr>
            <a:r>
              <a:rPr lang="en-US" dirty="0" smtClean="0"/>
              <a:t>Developmental neurotoxicity</a:t>
            </a:r>
          </a:p>
          <a:p>
            <a:pPr marL="688975" indent="-463550">
              <a:buFont typeface="Arial" pitchFamily="34" charset="0"/>
              <a:buChar char="•"/>
            </a:pPr>
            <a:r>
              <a:rPr lang="en-US" dirty="0" smtClean="0"/>
              <a:t>Immunotoxicity</a:t>
            </a:r>
          </a:p>
          <a:p>
            <a:pPr marL="688975" indent="-463550">
              <a:buFont typeface="Arial" pitchFamily="34" charset="0"/>
              <a:buChar char="•"/>
            </a:pPr>
            <a:r>
              <a:rPr lang="en-US" dirty="0" smtClean="0"/>
              <a:t>Changes in thyroid hormone levels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76200" y="2819400"/>
            <a:ext cx="2743200" cy="2743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24600" y="2819400"/>
            <a:ext cx="2743200" cy="2743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1026" name="Picture 2" descr="C:\Documents and Settings\glehmann\Local Settings\Temporary Internet Files\Content.IE5\L1CYLS7A\MC9004361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3384550"/>
            <a:ext cx="1841500" cy="1612900"/>
          </a:xfrm>
          <a:prstGeom prst="rect">
            <a:avLst/>
          </a:prstGeom>
          <a:noFill/>
        </p:spPr>
      </p:pic>
      <p:pic>
        <p:nvPicPr>
          <p:cNvPr id="1030" name="Picture 6" descr="C:\Documents and Settings\glehmann\Local Settings\Temporary Internet Files\Content.IE5\44HY4S2T\MC90032446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229100"/>
            <a:ext cx="1837030" cy="1132027"/>
          </a:xfrm>
          <a:prstGeom prst="rect">
            <a:avLst/>
          </a:prstGeom>
          <a:noFill/>
        </p:spPr>
      </p:pic>
      <p:pic>
        <p:nvPicPr>
          <p:cNvPr id="1031" name="Picture 7" descr="C:\Documents and Settings\glehmann\Local Settings\Temporary Internet Files\Content.IE5\MJEMJX9L\MC90034382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238500"/>
            <a:ext cx="1759306" cy="114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05200" y="2057400"/>
            <a:ext cx="5486400" cy="4663440"/>
          </a:xfrm>
        </p:spPr>
        <p:txBody>
          <a:bodyPr/>
          <a:lstStyle/>
          <a:p>
            <a:pPr marL="274320" lvl="1" indent="-274320">
              <a:buFont typeface="Arial" pitchFamily="34" charset="0"/>
              <a:buChar char="•"/>
              <a:defRPr/>
            </a:pPr>
            <a:r>
              <a:rPr lang="en-US" spc="-50" dirty="0" smtClean="0"/>
              <a:t>Well-characterized inhalation exposure</a:t>
            </a:r>
          </a:p>
          <a:p>
            <a:pPr marL="514350" lvl="2">
              <a:buFont typeface="Arial" pitchFamily="34" charset="0"/>
              <a:buChar char="-"/>
              <a:defRPr/>
            </a:pPr>
            <a:r>
              <a:rPr lang="en-US" spc="-50" dirty="0" smtClean="0"/>
              <a:t>Based on measurements of PCBs in air or on measures of PCB body burden?</a:t>
            </a:r>
          </a:p>
          <a:p>
            <a:pPr marL="514350" lvl="2">
              <a:buFont typeface="Arial" pitchFamily="34" charset="0"/>
              <a:buChar char="-"/>
              <a:defRPr/>
            </a:pPr>
            <a:endParaRPr lang="en-US" spc="-50" dirty="0" smtClean="0"/>
          </a:p>
          <a:p>
            <a:pPr marL="514350" lvl="2">
              <a:buFont typeface="Arial" pitchFamily="34" charset="0"/>
              <a:buChar char="-"/>
              <a:defRPr/>
            </a:pPr>
            <a:endParaRPr lang="en-US" spc="-50" dirty="0" smtClean="0"/>
          </a:p>
          <a:p>
            <a:pPr marL="514350" lvl="2">
              <a:buFont typeface="Arial" pitchFamily="34" charset="0"/>
              <a:buChar char="-"/>
              <a:defRPr/>
            </a:pPr>
            <a:endParaRPr lang="en-US" spc="-50" dirty="0" smtClean="0"/>
          </a:p>
          <a:p>
            <a:pPr marL="514350" lvl="2">
              <a:buFont typeface="Arial" pitchFamily="34" charset="0"/>
              <a:buChar char="-"/>
              <a:defRPr/>
            </a:pPr>
            <a:endParaRPr lang="en-US" spc="-50" dirty="0" smtClean="0"/>
          </a:p>
          <a:p>
            <a:pPr marL="514350" lvl="2">
              <a:buFont typeface="Arial" pitchFamily="34" charset="0"/>
              <a:buChar char="-"/>
              <a:defRPr/>
            </a:pPr>
            <a:endParaRPr lang="en-US" spc="-50" dirty="0" smtClean="0"/>
          </a:p>
          <a:p>
            <a:pPr marL="514350" lvl="2">
              <a:buFont typeface="Arial" pitchFamily="34" charset="0"/>
              <a:buChar char="-"/>
              <a:defRPr/>
            </a:pPr>
            <a:endParaRPr lang="en-US" spc="-50" dirty="0" smtClean="0"/>
          </a:p>
          <a:p>
            <a:pPr marL="0" lvl="2" indent="0">
              <a:buNone/>
              <a:defRPr/>
            </a:pPr>
            <a:r>
              <a:rPr lang="en-US" b="1" u="sng" spc="-50" dirty="0" smtClean="0"/>
              <a:t>RESEARCH NEED</a:t>
            </a:r>
            <a:r>
              <a:rPr lang="en-US" b="1" spc="-50" dirty="0" smtClean="0"/>
              <a:t>:</a:t>
            </a:r>
            <a:r>
              <a:rPr lang="en-US" spc="-50" dirty="0" smtClean="0"/>
              <a:t> PBPK models describing the kinetic properties of inhaled PCBs (and possibly dermal absorption of airborne congeners)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5CCB-D13C-40EB-88F4-93E2642BA8E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57200" y="128016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Research Would Reduce Uncertainty?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62668" y="2514600"/>
            <a:ext cx="2743200" cy="2743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8" name="Picture 2" descr="C:\Documents and Settings\glehmann\Local Settings\Temporary Internet Files\Content.IE5\L1CYLS7A\MC9004361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18" y="3048000"/>
            <a:ext cx="1841500" cy="16129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5300" y="5435025"/>
            <a:ext cx="28713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Epidemiology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3566160"/>
            <a:ext cx="5486400" cy="146304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b="1" u="sng" dirty="0" smtClean="0"/>
              <a:t>PCBs in air</a:t>
            </a:r>
          </a:p>
          <a:p>
            <a:pPr marL="457200"/>
            <a:r>
              <a:rPr lang="en-US" dirty="0" smtClean="0"/>
              <a:t>Reflect inhalation exposure at a given 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b="1" u="sng" dirty="0" smtClean="0"/>
              <a:t>PCB body burden</a:t>
            </a:r>
          </a:p>
          <a:p>
            <a:pPr marL="274320"/>
            <a:r>
              <a:rPr lang="en-US" dirty="0" smtClean="0"/>
              <a:t>Reflects accumulated exposure over time and across all exposure routes</a:t>
            </a:r>
          </a:p>
          <a:p>
            <a:endParaRPr lang="en-US" dirty="0"/>
          </a:p>
        </p:txBody>
      </p:sp>
      <p:sp>
        <p:nvSpPr>
          <p:cNvPr id="12" name="Oval 11"/>
          <p:cNvSpPr/>
          <p:nvPr/>
        </p:nvSpPr>
        <p:spPr bwMode="auto">
          <a:xfrm rot="-1560000">
            <a:off x="3828203" y="3172919"/>
            <a:ext cx="2325793" cy="201060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05200" y="2057400"/>
            <a:ext cx="5486400" cy="4663440"/>
          </a:xfrm>
        </p:spPr>
        <p:txBody>
          <a:bodyPr/>
          <a:lstStyle/>
          <a:p>
            <a:pPr marL="274320" lvl="1" indent="-274320">
              <a:buFont typeface="Arial" pitchFamily="34" charset="0"/>
              <a:buChar char="•"/>
              <a:defRPr/>
            </a:pPr>
            <a:r>
              <a:rPr lang="en-US" spc="-50" dirty="0" smtClean="0"/>
              <a:t>Well-characterized inhalation exposure</a:t>
            </a:r>
          </a:p>
          <a:p>
            <a:pPr marL="514350" lvl="2">
              <a:buFont typeface="Arial" pitchFamily="34" charset="0"/>
              <a:buChar char="-"/>
              <a:defRPr/>
            </a:pPr>
            <a:r>
              <a:rPr lang="en-US" spc="-50" dirty="0" smtClean="0"/>
              <a:t>Based on measurements of PCBs in air; do not rely solely on measures of PCB body burden</a:t>
            </a:r>
          </a:p>
          <a:p>
            <a:pPr marL="114300" lvl="1">
              <a:buFont typeface="Arial" pitchFamily="34" charset="0"/>
              <a:buChar char="•"/>
              <a:defRPr/>
            </a:pPr>
            <a:r>
              <a:rPr lang="en-US" spc="-50" dirty="0" smtClean="0"/>
              <a:t>Key health effects measured</a:t>
            </a:r>
          </a:p>
          <a:p>
            <a:pPr marL="514350" lvl="2">
              <a:buFont typeface="Arial" pitchFamily="34" charset="0"/>
              <a:buChar char="-"/>
              <a:defRPr/>
            </a:pPr>
            <a:r>
              <a:rPr lang="en-US" spc="-50" dirty="0" smtClean="0"/>
              <a:t>Serum thyroid hormone levels (e.g., tT</a:t>
            </a:r>
            <a:r>
              <a:rPr lang="en-US" spc="-50" baseline="-25000" dirty="0" smtClean="0"/>
              <a:t>4</a:t>
            </a:r>
            <a:r>
              <a:rPr lang="en-US" spc="-50" dirty="0" smtClean="0"/>
              <a:t> and TSH)</a:t>
            </a:r>
          </a:p>
          <a:p>
            <a:pPr marL="514350" lvl="2">
              <a:buFont typeface="Arial" pitchFamily="34" charset="0"/>
              <a:buChar char="-"/>
              <a:defRPr/>
            </a:pPr>
            <a:r>
              <a:rPr lang="en-US" spc="-50" dirty="0" smtClean="0"/>
              <a:t>Susceptibility to infection </a:t>
            </a:r>
            <a:r>
              <a:rPr lang="en-US" dirty="0" smtClean="0"/>
              <a:t>or antibody responses to immunization</a:t>
            </a:r>
          </a:p>
          <a:p>
            <a:pPr marL="514350" lvl="2">
              <a:buFont typeface="Arial" pitchFamily="34" charset="0"/>
              <a:buChar char="-"/>
              <a:defRPr/>
            </a:pPr>
            <a:r>
              <a:rPr lang="en-US" dirty="0" smtClean="0"/>
              <a:t>Neurodevelopmental effects in children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5CCB-D13C-40EB-88F4-93E2642BA8E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57200" y="128016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Research Would Reduce Uncertainty?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62668" y="2514600"/>
            <a:ext cx="2743200" cy="2743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8" name="Picture 2" descr="C:\Documents and Settings\glehmann\Local Settings\Temporary Internet Files\Content.IE5\L1CYLS7A\MC9004361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18" y="3048000"/>
            <a:ext cx="1841500" cy="16129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5300" y="5435025"/>
            <a:ext cx="28713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Epidemiology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3291840" y="5593080"/>
            <a:ext cx="4530638" cy="1240095"/>
            <a:chOff x="3291840" y="5593080"/>
            <a:chExt cx="4530638" cy="1240095"/>
          </a:xfrm>
        </p:grpSpPr>
        <p:sp>
          <p:nvSpPr>
            <p:cNvPr id="4" name="TextBox 3"/>
            <p:cNvSpPr txBox="1"/>
            <p:nvPr/>
          </p:nvSpPr>
          <p:spPr>
            <a:xfrm>
              <a:off x="3291840" y="6248400"/>
              <a:ext cx="128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Airborne PCBs</a:t>
              </a:r>
              <a:endParaRPr lang="en-US" sz="1600" dirty="0"/>
            </a:p>
          </p:txBody>
        </p:sp>
        <p:pic>
          <p:nvPicPr>
            <p:cNvPr id="9" name="Picture 8" descr="woman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9732" y="5593080"/>
              <a:ext cx="492468" cy="1188720"/>
            </a:xfrm>
            <a:prstGeom prst="rect">
              <a:avLst/>
            </a:prstGeom>
          </p:spPr>
        </p:pic>
        <p:pic>
          <p:nvPicPr>
            <p:cNvPr id="10" name="Picture 9" descr="woman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3342" y="6050280"/>
              <a:ext cx="303058" cy="7315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5791200"/>
              <a:ext cx="888278" cy="914400"/>
            </a:xfrm>
            <a:prstGeom prst="rect">
              <a:avLst/>
            </a:prstGeom>
          </p:spPr>
        </p:pic>
        <p:grpSp>
          <p:nvGrpSpPr>
            <p:cNvPr id="81" name="Group 80"/>
            <p:cNvGrpSpPr/>
            <p:nvPr/>
          </p:nvGrpSpPr>
          <p:grpSpPr>
            <a:xfrm>
              <a:off x="3581400" y="5791200"/>
              <a:ext cx="779411" cy="469906"/>
              <a:chOff x="3563989" y="5791200"/>
              <a:chExt cx="779411" cy="469906"/>
            </a:xfrm>
          </p:grpSpPr>
          <p:grpSp>
            <p:nvGrpSpPr>
              <p:cNvPr id="17" name="Group 161"/>
              <p:cNvGrpSpPr>
                <a:grpSpLocks noChangeAspect="1"/>
              </p:cNvGrpSpPr>
              <p:nvPr/>
            </p:nvGrpSpPr>
            <p:grpSpPr>
              <a:xfrm rot="19740260">
                <a:off x="3839510" y="5978584"/>
                <a:ext cx="188958" cy="95861"/>
                <a:chOff x="3886200" y="152400"/>
                <a:chExt cx="3124200" cy="1584960"/>
              </a:xfrm>
              <a:solidFill>
                <a:srgbClr val="FFFF00"/>
              </a:solidFill>
            </p:grpSpPr>
            <p:grpSp>
              <p:nvGrpSpPr>
                <p:cNvPr id="49" name="Group 120"/>
                <p:cNvGrpSpPr/>
                <p:nvPr/>
              </p:nvGrpSpPr>
              <p:grpSpPr>
                <a:xfrm>
                  <a:off x="3886200" y="266700"/>
                  <a:ext cx="3124200" cy="1371600"/>
                  <a:chOff x="1447800" y="1066800"/>
                  <a:chExt cx="3124200" cy="1371600"/>
                </a:xfrm>
                <a:grpFill/>
              </p:grpSpPr>
              <p:sp>
                <p:nvSpPr>
                  <p:cNvPr id="54" name="Hexagon 53"/>
                  <p:cNvSpPr/>
                  <p:nvPr/>
                </p:nvSpPr>
                <p:spPr>
                  <a:xfrm>
                    <a:off x="1447800" y="1066800"/>
                    <a:ext cx="1371600" cy="1371600"/>
                  </a:xfrm>
                  <a:prstGeom prst="hexagon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Hexagon 54"/>
                  <p:cNvSpPr/>
                  <p:nvPr/>
                </p:nvSpPr>
                <p:spPr>
                  <a:xfrm>
                    <a:off x="3200400" y="1066800"/>
                    <a:ext cx="1371600" cy="1371600"/>
                  </a:xfrm>
                  <a:prstGeom prst="hexagon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2743200" y="1752600"/>
                    <a:ext cx="457200" cy="0"/>
                  </a:xfrm>
                  <a:prstGeom prst="line">
                    <a:avLst/>
                  </a:prstGeom>
                  <a:grpFill/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" name="Oval 49"/>
                <p:cNvSpPr/>
                <p:nvPr/>
              </p:nvSpPr>
              <p:spPr>
                <a:xfrm>
                  <a:off x="4800600" y="152400"/>
                  <a:ext cx="304800" cy="30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553200" y="152400"/>
                  <a:ext cx="304800" cy="30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4800600" y="1432560"/>
                  <a:ext cx="304800" cy="30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6553200" y="1432560"/>
                  <a:ext cx="304800" cy="30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63"/>
              <p:cNvGrpSpPr>
                <a:grpSpLocks noChangeAspect="1"/>
              </p:cNvGrpSpPr>
              <p:nvPr/>
            </p:nvGrpSpPr>
            <p:grpSpPr>
              <a:xfrm rot="1411428">
                <a:off x="4115075" y="6057317"/>
                <a:ext cx="188958" cy="81042"/>
                <a:chOff x="3733800" y="3771900"/>
                <a:chExt cx="3429000" cy="1470660"/>
              </a:xfrm>
              <a:solidFill>
                <a:srgbClr val="FFFF00"/>
              </a:solidFill>
            </p:grpSpPr>
            <p:grpSp>
              <p:nvGrpSpPr>
                <p:cNvPr id="35" name="Group 136"/>
                <p:cNvGrpSpPr/>
                <p:nvPr/>
              </p:nvGrpSpPr>
              <p:grpSpPr>
                <a:xfrm>
                  <a:off x="3886200" y="3771900"/>
                  <a:ext cx="3124200" cy="1371600"/>
                  <a:chOff x="1447800" y="1066800"/>
                  <a:chExt cx="3124200" cy="1371600"/>
                </a:xfrm>
                <a:grpFill/>
              </p:grpSpPr>
              <p:sp>
                <p:nvSpPr>
                  <p:cNvPr id="39" name="Hexagon 38"/>
                  <p:cNvSpPr/>
                  <p:nvPr/>
                </p:nvSpPr>
                <p:spPr>
                  <a:xfrm>
                    <a:off x="1447800" y="1066800"/>
                    <a:ext cx="1371600" cy="1371600"/>
                  </a:xfrm>
                  <a:prstGeom prst="hexagon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Hexagon 39"/>
                  <p:cNvSpPr/>
                  <p:nvPr/>
                </p:nvSpPr>
                <p:spPr>
                  <a:xfrm>
                    <a:off x="3200400" y="1066800"/>
                    <a:ext cx="1371600" cy="1371600"/>
                  </a:xfrm>
                  <a:prstGeom prst="hexagon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2743200" y="1752600"/>
                    <a:ext cx="457200" cy="0"/>
                  </a:xfrm>
                  <a:prstGeom prst="line">
                    <a:avLst/>
                  </a:prstGeom>
                  <a:grpFill/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Oval 35"/>
                <p:cNvSpPr/>
                <p:nvPr/>
              </p:nvSpPr>
              <p:spPr>
                <a:xfrm>
                  <a:off x="6858000" y="4324350"/>
                  <a:ext cx="304800" cy="30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733800" y="4324350"/>
                  <a:ext cx="304800" cy="30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4038600" y="4937760"/>
                  <a:ext cx="304800" cy="30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3563989" y="5791200"/>
                <a:ext cx="779411" cy="469906"/>
                <a:chOff x="3563989" y="5791200"/>
                <a:chExt cx="779411" cy="469906"/>
              </a:xfrm>
            </p:grpSpPr>
            <p:grpSp>
              <p:nvGrpSpPr>
                <p:cNvPr id="14" name="Group 157"/>
                <p:cNvGrpSpPr>
                  <a:grpSpLocks noChangeAspect="1"/>
                </p:cNvGrpSpPr>
                <p:nvPr/>
              </p:nvGrpSpPr>
              <p:grpSpPr>
                <a:xfrm rot="1208660">
                  <a:off x="3839511" y="6175415"/>
                  <a:ext cx="188958" cy="85691"/>
                  <a:chOff x="152400" y="152400"/>
                  <a:chExt cx="3276600" cy="1485900"/>
                </a:xfrm>
                <a:solidFill>
                  <a:srgbClr val="FFFF00"/>
                </a:solidFill>
              </p:grpSpPr>
              <p:grpSp>
                <p:nvGrpSpPr>
                  <p:cNvPr id="73" name="Group 11"/>
                  <p:cNvGrpSpPr/>
                  <p:nvPr/>
                </p:nvGrpSpPr>
                <p:grpSpPr>
                  <a:xfrm>
                    <a:off x="152400" y="266700"/>
                    <a:ext cx="3124200" cy="1371600"/>
                    <a:chOff x="1447800" y="1066800"/>
                    <a:chExt cx="3124200" cy="1371600"/>
                  </a:xfrm>
                  <a:grpFill/>
                </p:grpSpPr>
                <p:sp>
                  <p:nvSpPr>
                    <p:cNvPr id="77" name="Hexagon 76"/>
                    <p:cNvSpPr/>
                    <p:nvPr/>
                  </p:nvSpPr>
                  <p:spPr>
                    <a:xfrm>
                      <a:off x="1447800" y="1066800"/>
                      <a:ext cx="1371600" cy="1371600"/>
                    </a:xfrm>
                    <a:prstGeom prst="hexagon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Hexagon 2"/>
                    <p:cNvSpPr/>
                    <p:nvPr/>
                  </p:nvSpPr>
                  <p:spPr>
                    <a:xfrm>
                      <a:off x="3200400" y="1066800"/>
                      <a:ext cx="1371600" cy="1371600"/>
                    </a:xfrm>
                    <a:prstGeom prst="hexagon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>
                      <a:off x="2743200" y="1752600"/>
                      <a:ext cx="457200" cy="0"/>
                    </a:xfrm>
                    <a:prstGeom prst="line">
                      <a:avLst/>
                    </a:prstGeom>
                    <a:grpFill/>
                    <a:ln w="762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4" name="Oval 73"/>
                  <p:cNvSpPr/>
                  <p:nvPr/>
                </p:nvSpPr>
                <p:spPr>
                  <a:xfrm>
                    <a:off x="1066800" y="152400"/>
                    <a:ext cx="304800" cy="3048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2819400" y="152400"/>
                    <a:ext cx="304800" cy="3048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3124200" y="800100"/>
                    <a:ext cx="304800" cy="3048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58"/>
                <p:cNvGrpSpPr>
                  <a:grpSpLocks noChangeAspect="1"/>
                </p:cNvGrpSpPr>
                <p:nvPr/>
              </p:nvGrpSpPr>
              <p:grpSpPr>
                <a:xfrm>
                  <a:off x="4154442" y="5899851"/>
                  <a:ext cx="188958" cy="91404"/>
                  <a:chOff x="152400" y="1828800"/>
                  <a:chExt cx="3276600" cy="1584960"/>
                </a:xfrm>
                <a:solidFill>
                  <a:srgbClr val="FFFF00"/>
                </a:solidFill>
              </p:grpSpPr>
              <p:grpSp>
                <p:nvGrpSpPr>
                  <p:cNvPr id="65" name="Group 18"/>
                  <p:cNvGrpSpPr/>
                  <p:nvPr/>
                </p:nvGrpSpPr>
                <p:grpSpPr>
                  <a:xfrm>
                    <a:off x="152400" y="1943100"/>
                    <a:ext cx="3124200" cy="1371600"/>
                    <a:chOff x="1447800" y="1066800"/>
                    <a:chExt cx="3124200" cy="1371600"/>
                  </a:xfrm>
                  <a:grpFill/>
                </p:grpSpPr>
                <p:sp>
                  <p:nvSpPr>
                    <p:cNvPr id="70" name="Hexagon 69"/>
                    <p:cNvSpPr/>
                    <p:nvPr/>
                  </p:nvSpPr>
                  <p:spPr>
                    <a:xfrm>
                      <a:off x="1447800" y="1066800"/>
                      <a:ext cx="1371600" cy="1371600"/>
                    </a:xfrm>
                    <a:prstGeom prst="hexagon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Hexagon 70"/>
                    <p:cNvSpPr/>
                    <p:nvPr/>
                  </p:nvSpPr>
                  <p:spPr>
                    <a:xfrm>
                      <a:off x="3200400" y="1066800"/>
                      <a:ext cx="1371600" cy="1371600"/>
                    </a:xfrm>
                    <a:prstGeom prst="hexagon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>
                      <a:off x="2743200" y="1752600"/>
                      <a:ext cx="457200" cy="0"/>
                    </a:xfrm>
                    <a:prstGeom prst="line">
                      <a:avLst/>
                    </a:prstGeom>
                    <a:grpFill/>
                    <a:ln w="762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6" name="Oval 65"/>
                  <p:cNvSpPr/>
                  <p:nvPr/>
                </p:nvSpPr>
                <p:spPr>
                  <a:xfrm>
                    <a:off x="1066800" y="1828800"/>
                    <a:ext cx="304800" cy="3048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2819400" y="1828800"/>
                    <a:ext cx="304800" cy="3048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3124200" y="2476500"/>
                    <a:ext cx="304800" cy="3048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2011680" y="3108960"/>
                    <a:ext cx="304800" cy="3048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65"/>
                <p:cNvGrpSpPr>
                  <a:grpSpLocks noChangeAspect="1"/>
                </p:cNvGrpSpPr>
                <p:nvPr/>
              </p:nvGrpSpPr>
              <p:grpSpPr>
                <a:xfrm>
                  <a:off x="3878877" y="5791200"/>
                  <a:ext cx="188958" cy="95861"/>
                  <a:chOff x="152400" y="3672840"/>
                  <a:chExt cx="3124200" cy="1584960"/>
                </a:xfrm>
                <a:solidFill>
                  <a:srgbClr val="FFFF00"/>
                </a:solidFill>
              </p:grpSpPr>
              <p:grpSp>
                <p:nvGrpSpPr>
                  <p:cNvPr id="57" name="Group 112"/>
                  <p:cNvGrpSpPr/>
                  <p:nvPr/>
                </p:nvGrpSpPr>
                <p:grpSpPr>
                  <a:xfrm>
                    <a:off x="152400" y="3787140"/>
                    <a:ext cx="3124200" cy="1371600"/>
                    <a:chOff x="1447800" y="1066800"/>
                    <a:chExt cx="3124200" cy="1371600"/>
                  </a:xfrm>
                  <a:grpFill/>
                </p:grpSpPr>
                <p:sp>
                  <p:nvSpPr>
                    <p:cNvPr id="62" name="Hexagon 61"/>
                    <p:cNvSpPr/>
                    <p:nvPr/>
                  </p:nvSpPr>
                  <p:spPr>
                    <a:xfrm>
                      <a:off x="1447800" y="1066800"/>
                      <a:ext cx="1371600" cy="1371600"/>
                    </a:xfrm>
                    <a:prstGeom prst="hexagon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Hexagon 62"/>
                    <p:cNvSpPr/>
                    <p:nvPr/>
                  </p:nvSpPr>
                  <p:spPr>
                    <a:xfrm>
                      <a:off x="3200400" y="1066800"/>
                      <a:ext cx="1371600" cy="1371600"/>
                    </a:xfrm>
                    <a:prstGeom prst="hexagon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>
                      <a:off x="2743200" y="1752600"/>
                      <a:ext cx="457200" cy="0"/>
                    </a:xfrm>
                    <a:prstGeom prst="line">
                      <a:avLst/>
                    </a:prstGeom>
                    <a:grpFill/>
                    <a:ln w="762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8" name="Oval 57"/>
                  <p:cNvSpPr/>
                  <p:nvPr/>
                </p:nvSpPr>
                <p:spPr>
                  <a:xfrm>
                    <a:off x="304800" y="3672840"/>
                    <a:ext cx="304800" cy="3048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2819400" y="3672840"/>
                    <a:ext cx="304800" cy="3048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304800" y="4953000"/>
                    <a:ext cx="304800" cy="3048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2819400" y="4953000"/>
                    <a:ext cx="304800" cy="3048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222"/>
                <p:cNvGrpSpPr/>
                <p:nvPr/>
              </p:nvGrpSpPr>
              <p:grpSpPr>
                <a:xfrm>
                  <a:off x="3563989" y="6019921"/>
                  <a:ext cx="185667" cy="91977"/>
                  <a:chOff x="6340453" y="1870549"/>
                  <a:chExt cx="521259" cy="258224"/>
                </a:xfrm>
              </p:grpSpPr>
              <p:grpSp>
                <p:nvGrpSpPr>
                  <p:cNvPr id="42" name="Group 128"/>
                  <p:cNvGrpSpPr/>
                  <p:nvPr/>
                </p:nvGrpSpPr>
                <p:grpSpPr>
                  <a:xfrm rot="932189">
                    <a:off x="6340453" y="1906702"/>
                    <a:ext cx="505826" cy="222071"/>
                    <a:chOff x="1447800" y="1066800"/>
                    <a:chExt cx="3124200" cy="1371600"/>
                  </a:xfrm>
                  <a:solidFill>
                    <a:srgbClr val="FFFF00"/>
                  </a:solidFill>
                </p:grpSpPr>
                <p:sp>
                  <p:nvSpPr>
                    <p:cNvPr id="46" name="Hexagon 45"/>
                    <p:cNvSpPr/>
                    <p:nvPr/>
                  </p:nvSpPr>
                  <p:spPr>
                    <a:xfrm>
                      <a:off x="1447800" y="1066800"/>
                      <a:ext cx="1371600" cy="1371600"/>
                    </a:xfrm>
                    <a:prstGeom prst="hexagon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Hexagon 46"/>
                    <p:cNvSpPr/>
                    <p:nvPr/>
                  </p:nvSpPr>
                  <p:spPr>
                    <a:xfrm>
                      <a:off x="3200400" y="1066800"/>
                      <a:ext cx="1371600" cy="1371600"/>
                    </a:xfrm>
                    <a:prstGeom prst="hexagon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>
                      <a:off x="2743200" y="1752600"/>
                      <a:ext cx="457200" cy="0"/>
                    </a:xfrm>
                    <a:prstGeom prst="line">
                      <a:avLst/>
                    </a:prstGeom>
                    <a:grpFill/>
                    <a:ln w="762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3" name="Oval 42"/>
                  <p:cNvSpPr/>
                  <p:nvPr/>
                </p:nvSpPr>
                <p:spPr>
                  <a:xfrm rot="932189">
                    <a:off x="6519519" y="1870549"/>
                    <a:ext cx="49349" cy="49349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rot="932189">
                    <a:off x="6812363" y="2060806"/>
                    <a:ext cx="49349" cy="49349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rot="932189">
                    <a:off x="6345138" y="2037196"/>
                    <a:ext cx="49349" cy="49349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" name="Group 223"/>
                <p:cNvGrpSpPr/>
                <p:nvPr/>
              </p:nvGrpSpPr>
              <p:grpSpPr>
                <a:xfrm>
                  <a:off x="3570967" y="5806672"/>
                  <a:ext cx="175724" cy="110452"/>
                  <a:chOff x="6360044" y="1271852"/>
                  <a:chExt cx="493344" cy="310092"/>
                </a:xfrm>
              </p:grpSpPr>
              <p:grpSp>
                <p:nvGrpSpPr>
                  <p:cNvPr id="28" name="Group 143"/>
                  <p:cNvGrpSpPr/>
                  <p:nvPr/>
                </p:nvGrpSpPr>
                <p:grpSpPr>
                  <a:xfrm rot="20243252">
                    <a:off x="6363911" y="1356623"/>
                    <a:ext cx="483344" cy="212200"/>
                    <a:chOff x="1447800" y="1066800"/>
                    <a:chExt cx="3124200" cy="1371600"/>
                  </a:xfrm>
                  <a:solidFill>
                    <a:srgbClr val="FFFF00"/>
                  </a:solidFill>
                </p:grpSpPr>
                <p:sp>
                  <p:nvSpPr>
                    <p:cNvPr id="32" name="Hexagon 31"/>
                    <p:cNvSpPr/>
                    <p:nvPr/>
                  </p:nvSpPr>
                  <p:spPr>
                    <a:xfrm>
                      <a:off x="1447800" y="1066800"/>
                      <a:ext cx="1371600" cy="1371600"/>
                    </a:xfrm>
                    <a:prstGeom prst="hexagon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Hexagon 32"/>
                    <p:cNvSpPr/>
                    <p:nvPr/>
                  </p:nvSpPr>
                  <p:spPr>
                    <a:xfrm>
                      <a:off x="3200400" y="1066800"/>
                      <a:ext cx="1371600" cy="1371600"/>
                    </a:xfrm>
                    <a:prstGeom prst="hexagon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2743200" y="1752600"/>
                      <a:ext cx="457200" cy="0"/>
                    </a:xfrm>
                    <a:prstGeom prst="line">
                      <a:avLst/>
                    </a:prstGeom>
                    <a:grpFill/>
                    <a:ln w="762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9" name="Oval 28"/>
                  <p:cNvSpPr/>
                  <p:nvPr/>
                </p:nvSpPr>
                <p:spPr>
                  <a:xfrm rot="20243252">
                    <a:off x="6723040" y="1271852"/>
                    <a:ext cx="47156" cy="47156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 rot="20243252">
                    <a:off x="6806232" y="1348944"/>
                    <a:ext cx="47156" cy="47156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 rot="20243252">
                    <a:off x="6360044" y="1534788"/>
                    <a:ext cx="47156" cy="47156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82" name="Right Arrow 81"/>
            <p:cNvSpPr/>
            <p:nvPr/>
          </p:nvSpPr>
          <p:spPr bwMode="auto">
            <a:xfrm>
              <a:off x="4495800" y="5962408"/>
              <a:ext cx="640080" cy="209792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645920"/>
            <a:ext cx="4572000" cy="5212080"/>
          </a:xfrm>
        </p:spPr>
        <p:txBody>
          <a:bodyPr/>
          <a:lstStyle/>
          <a:p>
            <a:pPr marL="274320" lvl="1">
              <a:buFont typeface="Arial" pitchFamily="34" charset="0"/>
              <a:buChar char="•"/>
              <a:defRPr/>
            </a:pPr>
            <a:r>
              <a:rPr lang="en-US" sz="1800" b="1" spc="-50" dirty="0" smtClean="0"/>
              <a:t>Studies with monkeys or rats</a:t>
            </a:r>
          </a:p>
          <a:p>
            <a:pPr marL="274320" lvl="1">
              <a:buFont typeface="Arial" pitchFamily="34" charset="0"/>
              <a:buChar char="•"/>
              <a:defRPr/>
            </a:pPr>
            <a:r>
              <a:rPr lang="en-US" sz="1800" b="1" spc="-50" dirty="0" smtClean="0"/>
              <a:t>Chronic &amp; developmental exposure</a:t>
            </a:r>
          </a:p>
          <a:p>
            <a:pPr marL="514350" lvl="2">
              <a:buFont typeface="Arial" pitchFamily="34" charset="0"/>
              <a:buChar char="-"/>
              <a:defRPr/>
            </a:pPr>
            <a:r>
              <a:rPr lang="en-US" sz="1800" spc="-50" dirty="0" smtClean="0"/>
              <a:t>Chronic = 42 months (monkeys); 24 months (rats)</a:t>
            </a:r>
          </a:p>
          <a:p>
            <a:pPr marL="514350" lvl="2">
              <a:buFont typeface="Arial" pitchFamily="34" charset="0"/>
              <a:buChar char="-"/>
              <a:defRPr/>
            </a:pPr>
            <a:r>
              <a:rPr lang="en-US" sz="1800" spc="-50" dirty="0" smtClean="0"/>
              <a:t>Developmental study</a:t>
            </a:r>
          </a:p>
          <a:p>
            <a:pPr marL="274320" lvl="1">
              <a:buFont typeface="Arial" pitchFamily="34" charset="0"/>
              <a:buChar char="•"/>
              <a:defRPr/>
            </a:pPr>
            <a:r>
              <a:rPr lang="en-US" sz="1800" b="1" spc="-50" dirty="0" smtClean="0"/>
              <a:t>Exposed to at least 2 PCB concentrations, preferably 3 or more</a:t>
            </a:r>
          </a:p>
          <a:p>
            <a:pPr marL="514350" lvl="2">
              <a:buFont typeface="Arial" pitchFamily="34" charset="0"/>
              <a:buChar char="-"/>
              <a:defRPr/>
            </a:pPr>
            <a:r>
              <a:rPr lang="en-US" sz="1400" b="1" spc="-50" dirty="0" smtClean="0"/>
              <a:t> </a:t>
            </a:r>
            <a:r>
              <a:rPr lang="en-US" sz="1800" spc="-50" dirty="0" smtClean="0"/>
              <a:t>Dose response information</a:t>
            </a:r>
          </a:p>
          <a:p>
            <a:pPr marL="114300" lvl="1">
              <a:buFont typeface="Arial" panose="020B0604020202020204" pitchFamily="34" charset="0"/>
              <a:buChar char="•"/>
              <a:defRPr/>
            </a:pPr>
            <a:r>
              <a:rPr lang="en-US" sz="1800" b="1" spc="-50" dirty="0" smtClean="0"/>
              <a:t>Exposed by whole-body or nose-only?</a:t>
            </a:r>
            <a:endParaRPr lang="en-US" sz="1800" b="1" spc="-50" dirty="0"/>
          </a:p>
          <a:p>
            <a:pPr marL="514350" lvl="2">
              <a:buFont typeface="Arial" pitchFamily="34" charset="0"/>
              <a:buChar char="-"/>
              <a:defRPr/>
            </a:pPr>
            <a:endParaRPr lang="en-US" sz="1400" spc="-5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5CCB-D13C-40EB-88F4-93E2642BA8E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57200" y="1143000"/>
            <a:ext cx="82296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Research Would Reduce Uncertainty?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4472354" y="2055147"/>
            <a:ext cx="4480560" cy="2288253"/>
            <a:chOff x="4876800" y="1858759"/>
            <a:chExt cx="3223846" cy="1646441"/>
          </a:xfrm>
        </p:grpSpPr>
        <p:grpSp>
          <p:nvGrpSpPr>
            <p:cNvPr id="4" name="Group 12"/>
            <p:cNvGrpSpPr/>
            <p:nvPr/>
          </p:nvGrpSpPr>
          <p:grpSpPr>
            <a:xfrm>
              <a:off x="6454206" y="1858759"/>
              <a:ext cx="1646440" cy="1646441"/>
              <a:chOff x="5981766" y="1752600"/>
              <a:chExt cx="1646440" cy="1646441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5981766" y="1752600"/>
                <a:ext cx="1646440" cy="1646441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84" charset="-128"/>
                </a:endParaRPr>
              </a:p>
            </p:txBody>
          </p:sp>
          <p:pic>
            <p:nvPicPr>
              <p:cNvPr id="8" name="Picture 6" descr="C:\Documents and Settings\glehmann\Local Settings\Temporary Internet Files\Content.IE5\44HY4S2T\MC900324460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47641" y="2598688"/>
                <a:ext cx="1102566" cy="679431"/>
              </a:xfrm>
              <a:prstGeom prst="rect">
                <a:avLst/>
              </a:prstGeom>
              <a:noFill/>
            </p:spPr>
          </p:pic>
          <p:pic>
            <p:nvPicPr>
              <p:cNvPr id="9" name="Picture 7" descr="C:\Documents and Settings\glehmann\Local Settings\Temporary Internet Files\Content.IE5\MJEMJX9L\MC900343829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10438" y="2004140"/>
                <a:ext cx="1055917" cy="689859"/>
              </a:xfrm>
              <a:prstGeom prst="rect">
                <a:avLst/>
              </a:prstGeom>
              <a:noFill/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4876800" y="2266481"/>
              <a:ext cx="146304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Animal Studies</a:t>
              </a:r>
              <a:endPara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4598075"/>
            <a:ext cx="5486400" cy="21945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b="1" u="sng" dirty="0" smtClean="0"/>
              <a:t>Whole-body</a:t>
            </a:r>
          </a:p>
          <a:p>
            <a:pPr marL="457200"/>
            <a:r>
              <a:rPr lang="en-US" dirty="0" smtClean="0"/>
              <a:t>Potential for </a:t>
            </a:r>
            <a:r>
              <a:rPr lang="en-US" dirty="0"/>
              <a:t>c</a:t>
            </a:r>
            <a:r>
              <a:rPr lang="en-US" dirty="0" smtClean="0"/>
              <a:t>onfounding oral exposure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b="1" u="sng" dirty="0" smtClean="0"/>
              <a:t>Nose-only</a:t>
            </a:r>
          </a:p>
          <a:p>
            <a:pPr marL="56007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Stress may confound results</a:t>
            </a:r>
          </a:p>
          <a:p>
            <a:pPr marL="56007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daily exposure duration</a:t>
            </a:r>
          </a:p>
          <a:p>
            <a:pPr marL="56007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animal number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137160" y="2133600"/>
            <a:ext cx="8869680" cy="393192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History of U.S. interest in health risks of PCB inhalation</a:t>
            </a:r>
          </a:p>
          <a:p>
            <a:pPr eaLnBrk="1" hangingPunct="1"/>
            <a:r>
              <a:rPr lang="en-US" sz="2400" dirty="0" smtClean="0"/>
              <a:t>Human health risk assessment of inhaled PCBs</a:t>
            </a:r>
          </a:p>
          <a:p>
            <a:pPr lvl="1"/>
            <a:r>
              <a:rPr lang="en-US" sz="2000" dirty="0" smtClean="0"/>
              <a:t>Hazard identification</a:t>
            </a:r>
          </a:p>
          <a:p>
            <a:pPr lvl="1"/>
            <a:r>
              <a:rPr lang="en-US" sz="2000" dirty="0" smtClean="0"/>
              <a:t>Dose-response assessment</a:t>
            </a:r>
          </a:p>
          <a:p>
            <a:pPr eaLnBrk="1" hangingPunct="1"/>
            <a:r>
              <a:rPr lang="en-US" sz="2400" dirty="0" smtClean="0"/>
              <a:t>Uncertainties</a:t>
            </a:r>
          </a:p>
          <a:p>
            <a:pPr eaLnBrk="1" hangingPunct="1"/>
            <a:r>
              <a:rPr lang="en-US" sz="2400" dirty="0" smtClean="0"/>
              <a:t>Research needs</a:t>
            </a:r>
          </a:p>
          <a:p>
            <a:pPr eaLnBrk="1" hangingPunct="1"/>
            <a:endParaRPr lang="en-US" sz="2400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400" i="1" dirty="0" smtClean="0"/>
              <a:t>The views expressed here are those of the authors and do not necessarily reflect the views or policies of the U.S. EPA.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  <a:noFill/>
        </p:spPr>
        <p:txBody>
          <a:bodyPr/>
          <a:lstStyle/>
          <a:p>
            <a:r>
              <a:rPr lang="en-US" sz="2800" b="1" dirty="0" smtClean="0"/>
              <a:t>Overview</a:t>
            </a:r>
            <a:endParaRPr lang="en-US" sz="2800" b="1" dirty="0"/>
          </a:p>
        </p:txBody>
      </p:sp>
      <p:sp>
        <p:nvSpPr>
          <p:cNvPr id="1946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U.S. Environmental Protection Agency</a:t>
            </a: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B36D3-F13C-49CD-AFDC-E8DD2F6EACE7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5CCB-D13C-40EB-88F4-93E2642BA8E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57200" y="1143000"/>
            <a:ext cx="82296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Research Would Reduce Uncertainty?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4472354" y="2055147"/>
            <a:ext cx="4480560" cy="2288253"/>
            <a:chOff x="4876800" y="1858759"/>
            <a:chExt cx="3223846" cy="1646441"/>
          </a:xfrm>
        </p:grpSpPr>
        <p:grpSp>
          <p:nvGrpSpPr>
            <p:cNvPr id="4" name="Group 12"/>
            <p:cNvGrpSpPr/>
            <p:nvPr/>
          </p:nvGrpSpPr>
          <p:grpSpPr>
            <a:xfrm>
              <a:off x="6454206" y="1858759"/>
              <a:ext cx="1646440" cy="1646441"/>
              <a:chOff x="5981766" y="1752600"/>
              <a:chExt cx="1646440" cy="1646441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5981766" y="1752600"/>
                <a:ext cx="1646440" cy="1646441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84" charset="-128"/>
                </a:endParaRPr>
              </a:p>
            </p:txBody>
          </p:sp>
          <p:pic>
            <p:nvPicPr>
              <p:cNvPr id="8" name="Picture 6" descr="C:\Documents and Settings\glehmann\Local Settings\Temporary Internet Files\Content.IE5\44HY4S2T\MC900324460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47641" y="2598688"/>
                <a:ext cx="1102566" cy="679431"/>
              </a:xfrm>
              <a:prstGeom prst="rect">
                <a:avLst/>
              </a:prstGeom>
              <a:noFill/>
            </p:spPr>
          </p:pic>
          <p:pic>
            <p:nvPicPr>
              <p:cNvPr id="9" name="Picture 7" descr="C:\Documents and Settings\glehmann\Local Settings\Temporary Internet Files\Content.IE5\MJEMJX9L\MC900343829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10438" y="2004140"/>
                <a:ext cx="1055917" cy="689859"/>
              </a:xfrm>
              <a:prstGeom prst="rect">
                <a:avLst/>
              </a:prstGeom>
              <a:noFill/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4876800" y="2266481"/>
              <a:ext cx="146304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Animal Studies</a:t>
              </a:r>
              <a:endPara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76200" y="449580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14300" lvl="1">
              <a:buFont typeface="Arial" pitchFamily="34" charset="0"/>
              <a:buChar char="•"/>
              <a:defRPr/>
            </a:pPr>
            <a:r>
              <a:rPr lang="en-US" sz="1800" b="1" kern="0" spc="-50" dirty="0" smtClean="0"/>
              <a:t>Measure health outcomes</a:t>
            </a:r>
          </a:p>
          <a:p>
            <a:pPr marL="514350" lvl="2">
              <a:buFont typeface="Arial" pitchFamily="34" charset="0"/>
              <a:buChar char="-"/>
              <a:defRPr/>
            </a:pPr>
            <a:r>
              <a:rPr lang="en-US" sz="1800" kern="0" spc="-50" dirty="0" smtClean="0"/>
              <a:t>Developmental neurobehavioral effects (e.g., response inhibition)</a:t>
            </a:r>
          </a:p>
          <a:p>
            <a:pPr marL="514350" lvl="2">
              <a:buFont typeface="Arial" pitchFamily="34" charset="0"/>
              <a:buChar char="-"/>
              <a:defRPr/>
            </a:pPr>
            <a:r>
              <a:rPr lang="en-US" sz="1800" kern="0" spc="-50" dirty="0" smtClean="0"/>
              <a:t>Immunotoxicity (e.g., antibody responses in monkeys or NK cell activity in rats)</a:t>
            </a:r>
          </a:p>
          <a:p>
            <a:pPr marL="514350" lvl="2">
              <a:buFont typeface="Arial" pitchFamily="34" charset="0"/>
              <a:buChar char="-"/>
              <a:defRPr/>
            </a:pPr>
            <a:r>
              <a:rPr lang="en-US" sz="1800" kern="0" spc="-50" dirty="0" smtClean="0"/>
              <a:t>Changes in thyroid hormone levels (e.g., </a:t>
            </a:r>
            <a:r>
              <a:rPr lang="en-US" sz="1800" kern="0" spc="-50" dirty="0"/>
              <a:t>d</a:t>
            </a:r>
            <a:r>
              <a:rPr lang="en-US" sz="1800" kern="0" spc="-50" dirty="0" smtClean="0"/>
              <a:t>ecreased tT</a:t>
            </a:r>
            <a:r>
              <a:rPr lang="en-US" sz="1800" kern="0" spc="-50" baseline="-25000" dirty="0" smtClean="0"/>
              <a:t>4</a:t>
            </a:r>
            <a:r>
              <a:rPr lang="en-US" sz="1800" kern="0" spc="-50" dirty="0" smtClean="0"/>
              <a:t> and increased TSH)</a:t>
            </a:r>
          </a:p>
          <a:p>
            <a:pPr marL="514350" lvl="2">
              <a:buFont typeface="Arial" pitchFamily="34" charset="0"/>
              <a:buChar char="-"/>
              <a:defRPr/>
            </a:pPr>
            <a:endParaRPr lang="en-US" sz="1800" kern="0" spc="-5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645920"/>
            <a:ext cx="4572000" cy="2926080"/>
          </a:xfrm>
          <a:noFill/>
        </p:spPr>
        <p:txBody>
          <a:bodyPr/>
          <a:lstStyle/>
          <a:p>
            <a:pPr marL="274320" lvl="1">
              <a:buFont typeface="Arial" pitchFamily="34" charset="0"/>
              <a:buChar char="•"/>
              <a:defRPr/>
            </a:pPr>
            <a:r>
              <a:rPr lang="en-US" sz="1800" b="1" spc="-50" dirty="0" smtClean="0"/>
              <a:t>Studies with monkeys or rats</a:t>
            </a:r>
          </a:p>
          <a:p>
            <a:pPr marL="274320" lvl="1">
              <a:buFont typeface="Arial" pitchFamily="34" charset="0"/>
              <a:buChar char="•"/>
              <a:defRPr/>
            </a:pPr>
            <a:r>
              <a:rPr lang="en-US" sz="1800" b="1" spc="-50" dirty="0" smtClean="0"/>
              <a:t>Chronic &amp; developmental exposure</a:t>
            </a:r>
          </a:p>
          <a:p>
            <a:pPr marL="514350" lvl="2">
              <a:buFont typeface="Arial" pitchFamily="34" charset="0"/>
              <a:buChar char="-"/>
              <a:defRPr/>
            </a:pPr>
            <a:r>
              <a:rPr lang="en-US" sz="1800" spc="-50" dirty="0" smtClean="0"/>
              <a:t>Chronic = 42 months (monkeys); 24 months (rats)</a:t>
            </a:r>
          </a:p>
          <a:p>
            <a:pPr marL="514350" lvl="2">
              <a:buFont typeface="Arial" pitchFamily="34" charset="0"/>
              <a:buChar char="-"/>
              <a:defRPr/>
            </a:pPr>
            <a:r>
              <a:rPr lang="en-US" sz="1800" spc="-50" dirty="0" smtClean="0"/>
              <a:t>Developmental study</a:t>
            </a:r>
          </a:p>
          <a:p>
            <a:pPr marL="274320" lvl="1">
              <a:buFont typeface="Arial" pitchFamily="34" charset="0"/>
              <a:buChar char="•"/>
              <a:defRPr/>
            </a:pPr>
            <a:r>
              <a:rPr lang="en-US" sz="1800" b="1" spc="-50" dirty="0" smtClean="0"/>
              <a:t>Exposed to at least 2 PCB concentrations, preferably 3 or more</a:t>
            </a:r>
          </a:p>
          <a:p>
            <a:pPr marL="514350" lvl="2">
              <a:buFont typeface="Arial" pitchFamily="34" charset="0"/>
              <a:buChar char="-"/>
              <a:defRPr/>
            </a:pPr>
            <a:r>
              <a:rPr lang="en-US" sz="1400" b="1" spc="-50" dirty="0" smtClean="0"/>
              <a:t> </a:t>
            </a:r>
            <a:r>
              <a:rPr lang="en-US" sz="1800" spc="-50" dirty="0" smtClean="0"/>
              <a:t>Dose response information</a:t>
            </a:r>
          </a:p>
          <a:p>
            <a:pPr marL="114300" lvl="1">
              <a:buFont typeface="Arial" pitchFamily="34" charset="0"/>
              <a:buChar char="•"/>
              <a:defRPr/>
            </a:pPr>
            <a:r>
              <a:rPr lang="en-US" sz="1800" b="1" spc="-50" dirty="0"/>
              <a:t>Exposed by whole-body or nose-only</a:t>
            </a:r>
            <a:r>
              <a:rPr lang="en-US" sz="1800" b="1" spc="-50" dirty="0" smtClean="0"/>
              <a:t>?</a:t>
            </a:r>
            <a:endParaRPr lang="en-US" sz="1400" spc="-50" dirty="0" smtClean="0"/>
          </a:p>
        </p:txBody>
      </p:sp>
    </p:spTree>
    <p:extLst>
      <p:ext uri="{BB962C8B-B14F-4D97-AF65-F5344CB8AC3E}">
        <p14:creationId xmlns:p14="http://schemas.microsoft.com/office/powerpoint/2010/main" val="37703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/>
          <a:p>
            <a:pPr lvl="0"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Additional Factors to Consider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828800"/>
            <a:ext cx="8412480" cy="47548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b="1" kern="1200" dirty="0" smtClean="0"/>
          </a:p>
          <a:p>
            <a:pPr marL="0" indent="0" algn="ctr">
              <a:buNone/>
            </a:pPr>
            <a:endParaRPr lang="en-US" sz="2400" b="1" kern="1200" dirty="0" smtClean="0"/>
          </a:p>
          <a:p>
            <a:pPr marL="0" indent="0" algn="ctr">
              <a:buNone/>
            </a:pPr>
            <a:r>
              <a:rPr lang="en-US" sz="2400" b="1" kern="1200" dirty="0" smtClean="0"/>
              <a:t>Congener composition of the PCB mixture administered in animal studies</a:t>
            </a:r>
          </a:p>
          <a:p>
            <a:pPr marL="0" indent="0" algn="ctr">
              <a:buNone/>
            </a:pPr>
            <a:endParaRPr lang="en-US" sz="1800" b="1" kern="1200" dirty="0"/>
          </a:p>
          <a:p>
            <a:pPr marL="0" indent="0" algn="ctr">
              <a:buNone/>
            </a:pPr>
            <a:endParaRPr lang="en-US" sz="2000" b="1" kern="1200" dirty="0" smtClean="0"/>
          </a:p>
          <a:p>
            <a:pPr marL="0" indent="0" algn="ctr">
              <a:buNone/>
            </a:pPr>
            <a:r>
              <a:rPr lang="en-US" sz="2000" b="1" kern="1200" dirty="0" smtClean="0"/>
              <a:t>IMPACTS: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000" b="1" kern="1200" dirty="0" smtClean="0"/>
              <a:t>Physicochemical properties</a:t>
            </a:r>
          </a:p>
          <a:p>
            <a:pPr marL="2651760" indent="-457200">
              <a:buFont typeface="+mj-lt"/>
              <a:buAutoNum type="arabicPeriod"/>
            </a:pPr>
            <a:r>
              <a:rPr lang="en-US" sz="2000" b="1" kern="1200" dirty="0" smtClean="0"/>
              <a:t>Toxicity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A6B-AE06-4F14-B5E6-76E83ADC226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glehmann\Local Settings\Temporary Internet Files\Content.IE5\UBL5PB01\MP900425296[1].jpg"/>
          <p:cNvPicPr>
            <a:picLocks noChangeAspect="1" noChangeArrowheads="1"/>
          </p:cNvPicPr>
          <p:nvPr/>
        </p:nvPicPr>
        <p:blipFill>
          <a:blip r:embed="rId3" cstate="print"/>
          <a:srcRect t="6323"/>
          <a:stretch>
            <a:fillRect/>
          </a:stretch>
        </p:blipFill>
        <p:spPr bwMode="auto">
          <a:xfrm>
            <a:off x="0" y="533400"/>
            <a:ext cx="9144000" cy="5715000"/>
          </a:xfrm>
          <a:prstGeom prst="rect">
            <a:avLst/>
          </a:prstGeom>
          <a:noFill/>
        </p:spPr>
      </p:pic>
      <p:grpSp>
        <p:nvGrpSpPr>
          <p:cNvPr id="47" name="Group 224"/>
          <p:cNvGrpSpPr/>
          <p:nvPr/>
        </p:nvGrpSpPr>
        <p:grpSpPr>
          <a:xfrm>
            <a:off x="6340453" y="618815"/>
            <a:ext cx="2188193" cy="1540303"/>
            <a:chOff x="6340453" y="1228415"/>
            <a:chExt cx="2188193" cy="1540303"/>
          </a:xfrm>
        </p:grpSpPr>
        <p:grpSp>
          <p:nvGrpSpPr>
            <p:cNvPr id="48" name="Group 157"/>
            <p:cNvGrpSpPr>
              <a:grpSpLocks noChangeAspect="1"/>
            </p:cNvGrpSpPr>
            <p:nvPr/>
          </p:nvGrpSpPr>
          <p:grpSpPr>
            <a:xfrm rot="1208660">
              <a:off x="7113979" y="2307096"/>
              <a:ext cx="530500" cy="240576"/>
              <a:chOff x="152400" y="152400"/>
              <a:chExt cx="3276600" cy="1485900"/>
            </a:xfrm>
            <a:solidFill>
              <a:srgbClr val="FFFF00"/>
            </a:solidFill>
          </p:grpSpPr>
          <p:grpSp>
            <p:nvGrpSpPr>
              <p:cNvPr id="49" name="Group 11"/>
              <p:cNvGrpSpPr/>
              <p:nvPr/>
            </p:nvGrpSpPr>
            <p:grpSpPr>
              <a:xfrm>
                <a:off x="152400" y="266700"/>
                <a:ext cx="3124200" cy="1371600"/>
                <a:chOff x="1447800" y="1066800"/>
                <a:chExt cx="3124200" cy="1371600"/>
              </a:xfrm>
              <a:grpFill/>
            </p:grpSpPr>
            <p:sp>
              <p:nvSpPr>
                <p:cNvPr id="112" name="Hexagon 111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Hexagon 2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9" name="Oval 108"/>
              <p:cNvSpPr/>
              <p:nvPr/>
            </p:nvSpPr>
            <p:spPr>
              <a:xfrm>
                <a:off x="1066800" y="1524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819400" y="1524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124200" y="8001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158"/>
            <p:cNvGrpSpPr>
              <a:grpSpLocks noChangeAspect="1"/>
            </p:cNvGrpSpPr>
            <p:nvPr/>
          </p:nvGrpSpPr>
          <p:grpSpPr>
            <a:xfrm>
              <a:off x="7998146" y="1533452"/>
              <a:ext cx="530500" cy="256615"/>
              <a:chOff x="152400" y="1828800"/>
              <a:chExt cx="3276600" cy="1584960"/>
            </a:xfrm>
            <a:solidFill>
              <a:srgbClr val="FFFF00"/>
            </a:solidFill>
          </p:grpSpPr>
          <p:grpSp>
            <p:nvGrpSpPr>
              <p:cNvPr id="51" name="Group 18"/>
              <p:cNvGrpSpPr/>
              <p:nvPr/>
            </p:nvGrpSpPr>
            <p:grpSpPr>
              <a:xfrm>
                <a:off x="152400" y="1943100"/>
                <a:ext cx="3124200" cy="1371600"/>
                <a:chOff x="1447800" y="1066800"/>
                <a:chExt cx="3124200" cy="1371600"/>
              </a:xfrm>
              <a:grpFill/>
            </p:grpSpPr>
            <p:sp>
              <p:nvSpPr>
                <p:cNvPr id="105" name="Hexagon 104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Hexagon 105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" name="Oval 100"/>
              <p:cNvSpPr/>
              <p:nvPr/>
            </p:nvSpPr>
            <p:spPr>
              <a:xfrm>
                <a:off x="1066800" y="18288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819400" y="18288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124200" y="24765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011680" y="310896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165"/>
            <p:cNvGrpSpPr>
              <a:grpSpLocks noChangeAspect="1"/>
            </p:cNvGrpSpPr>
            <p:nvPr/>
          </p:nvGrpSpPr>
          <p:grpSpPr>
            <a:xfrm>
              <a:off x="7224500" y="1228415"/>
              <a:ext cx="530500" cy="269129"/>
              <a:chOff x="152400" y="3672840"/>
              <a:chExt cx="3124200" cy="1584960"/>
            </a:xfrm>
            <a:solidFill>
              <a:srgbClr val="FFFF00"/>
            </a:solidFill>
          </p:grpSpPr>
          <p:grpSp>
            <p:nvGrpSpPr>
              <p:cNvPr id="53" name="Group 112"/>
              <p:cNvGrpSpPr/>
              <p:nvPr/>
            </p:nvGrpSpPr>
            <p:grpSpPr>
              <a:xfrm>
                <a:off x="152400" y="3787140"/>
                <a:ext cx="3124200" cy="1371600"/>
                <a:chOff x="1447800" y="1066800"/>
                <a:chExt cx="3124200" cy="1371600"/>
              </a:xfrm>
              <a:grpFill/>
            </p:grpSpPr>
            <p:sp>
              <p:nvSpPr>
                <p:cNvPr id="97" name="Hexagon 96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Hexagon 97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" name="Oval 92"/>
              <p:cNvSpPr/>
              <p:nvPr/>
            </p:nvSpPr>
            <p:spPr>
              <a:xfrm>
                <a:off x="304800" y="367284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819400" y="367284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04800" y="49530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2819400" y="49530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161"/>
            <p:cNvGrpSpPr>
              <a:grpSpLocks noChangeAspect="1"/>
            </p:cNvGrpSpPr>
            <p:nvPr/>
          </p:nvGrpSpPr>
          <p:grpSpPr>
            <a:xfrm rot="19740260">
              <a:off x="7113976" y="1754494"/>
              <a:ext cx="530500" cy="269129"/>
              <a:chOff x="3886200" y="152400"/>
              <a:chExt cx="3124200" cy="1584960"/>
            </a:xfrm>
            <a:solidFill>
              <a:srgbClr val="FFFF00"/>
            </a:solidFill>
          </p:grpSpPr>
          <p:grpSp>
            <p:nvGrpSpPr>
              <p:cNvPr id="55" name="Group 120"/>
              <p:cNvGrpSpPr/>
              <p:nvPr/>
            </p:nvGrpSpPr>
            <p:grpSpPr>
              <a:xfrm>
                <a:off x="3886200" y="266700"/>
                <a:ext cx="3124200" cy="1371600"/>
                <a:chOff x="1447800" y="1066800"/>
                <a:chExt cx="3124200" cy="1371600"/>
              </a:xfrm>
              <a:grpFill/>
            </p:grpSpPr>
            <p:sp>
              <p:nvSpPr>
                <p:cNvPr id="89" name="Hexagon 88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Hexagon 89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" name="Oval 84"/>
              <p:cNvSpPr/>
              <p:nvPr/>
            </p:nvSpPr>
            <p:spPr>
              <a:xfrm>
                <a:off x="4800600" y="1524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553200" y="1524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800600" y="143256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553200" y="143256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222"/>
            <p:cNvGrpSpPr/>
            <p:nvPr/>
          </p:nvGrpSpPr>
          <p:grpSpPr>
            <a:xfrm>
              <a:off x="6340453" y="1870549"/>
              <a:ext cx="521259" cy="258224"/>
              <a:chOff x="6340453" y="1870549"/>
              <a:chExt cx="521259" cy="258224"/>
            </a:xfrm>
          </p:grpSpPr>
          <p:grpSp>
            <p:nvGrpSpPr>
              <p:cNvPr id="65" name="Group 128"/>
              <p:cNvGrpSpPr/>
              <p:nvPr/>
            </p:nvGrpSpPr>
            <p:grpSpPr>
              <a:xfrm rot="932189">
                <a:off x="6340453" y="1906702"/>
                <a:ext cx="505826" cy="222071"/>
                <a:chOff x="1447800" y="1066800"/>
                <a:chExt cx="3124200" cy="1371600"/>
              </a:xfrm>
              <a:solidFill>
                <a:srgbClr val="FFFF00"/>
              </a:solidFill>
            </p:grpSpPr>
            <p:sp>
              <p:nvSpPr>
                <p:cNvPr id="81" name="Hexagon 80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Hexagon 81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Oval 76"/>
              <p:cNvSpPr/>
              <p:nvPr/>
            </p:nvSpPr>
            <p:spPr>
              <a:xfrm rot="932189">
                <a:off x="6519519" y="1870549"/>
                <a:ext cx="49349" cy="4934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 rot="932189">
                <a:off x="6812363" y="2060806"/>
                <a:ext cx="49349" cy="4934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 rot="932189">
                <a:off x="6345138" y="2037196"/>
                <a:ext cx="49349" cy="4934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163"/>
            <p:cNvGrpSpPr>
              <a:grpSpLocks noChangeAspect="1"/>
            </p:cNvGrpSpPr>
            <p:nvPr/>
          </p:nvGrpSpPr>
          <p:grpSpPr>
            <a:xfrm rot="1411428">
              <a:off x="7887625" y="1975536"/>
              <a:ext cx="530500" cy="227526"/>
              <a:chOff x="3733800" y="3771900"/>
              <a:chExt cx="3429000" cy="1470660"/>
            </a:xfrm>
            <a:solidFill>
              <a:srgbClr val="FFFF00"/>
            </a:solidFill>
          </p:grpSpPr>
          <p:grpSp>
            <p:nvGrpSpPr>
              <p:cNvPr id="76" name="Group 136"/>
              <p:cNvGrpSpPr/>
              <p:nvPr/>
            </p:nvGrpSpPr>
            <p:grpSpPr>
              <a:xfrm>
                <a:off x="3886200" y="3771900"/>
                <a:ext cx="3124200" cy="1371600"/>
                <a:chOff x="1447800" y="1066800"/>
                <a:chExt cx="3124200" cy="1371600"/>
              </a:xfrm>
              <a:grpFill/>
            </p:grpSpPr>
            <p:sp>
              <p:nvSpPr>
                <p:cNvPr id="73" name="Hexagon 72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Hexagon 73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Oval 69"/>
              <p:cNvSpPr/>
              <p:nvPr/>
            </p:nvSpPr>
            <p:spPr>
              <a:xfrm>
                <a:off x="6858000" y="432435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733800" y="432435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038600" y="493776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223"/>
            <p:cNvGrpSpPr/>
            <p:nvPr/>
          </p:nvGrpSpPr>
          <p:grpSpPr>
            <a:xfrm>
              <a:off x="6360044" y="1271852"/>
              <a:ext cx="493344" cy="310092"/>
              <a:chOff x="6360044" y="1271852"/>
              <a:chExt cx="493344" cy="310092"/>
            </a:xfrm>
          </p:grpSpPr>
          <p:grpSp>
            <p:nvGrpSpPr>
              <p:cNvPr id="84" name="Group 143"/>
              <p:cNvGrpSpPr/>
              <p:nvPr/>
            </p:nvGrpSpPr>
            <p:grpSpPr>
              <a:xfrm rot="20243252">
                <a:off x="6363911" y="1356623"/>
                <a:ext cx="483344" cy="212200"/>
                <a:chOff x="1447800" y="1066800"/>
                <a:chExt cx="3124200" cy="1371600"/>
              </a:xfrm>
              <a:solidFill>
                <a:srgbClr val="FFFF00"/>
              </a:solidFill>
            </p:grpSpPr>
            <p:sp>
              <p:nvSpPr>
                <p:cNvPr id="66" name="Hexagon 65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Hexagon 66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Oval 61"/>
              <p:cNvSpPr/>
              <p:nvPr/>
            </p:nvSpPr>
            <p:spPr>
              <a:xfrm rot="20243252">
                <a:off x="6723040" y="1271852"/>
                <a:ext cx="47156" cy="4715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rot="20243252">
                <a:off x="6806232" y="1348944"/>
                <a:ext cx="47156" cy="4715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20243252">
                <a:off x="6360044" y="1534788"/>
                <a:ext cx="47156" cy="4715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164"/>
            <p:cNvGrpSpPr>
              <a:grpSpLocks noChangeAspect="1"/>
            </p:cNvGrpSpPr>
            <p:nvPr/>
          </p:nvGrpSpPr>
          <p:grpSpPr>
            <a:xfrm rot="19987731">
              <a:off x="7887622" y="2528142"/>
              <a:ext cx="530500" cy="240576"/>
              <a:chOff x="3733800" y="5257800"/>
              <a:chExt cx="3276600" cy="1485900"/>
            </a:xfrm>
            <a:solidFill>
              <a:srgbClr val="FFFF00"/>
            </a:solidFill>
          </p:grpSpPr>
          <p:grpSp>
            <p:nvGrpSpPr>
              <p:cNvPr id="100" name="Group 151"/>
              <p:cNvGrpSpPr/>
              <p:nvPr/>
            </p:nvGrpSpPr>
            <p:grpSpPr>
              <a:xfrm>
                <a:off x="3886200" y="5372100"/>
                <a:ext cx="3124200" cy="1371600"/>
                <a:chOff x="1447800" y="1066800"/>
                <a:chExt cx="3124200" cy="1371600"/>
              </a:xfrm>
              <a:grpFill/>
            </p:grpSpPr>
            <p:sp>
              <p:nvSpPr>
                <p:cNvPr id="58" name="Hexagon 57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Hexagon 58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Oval 55"/>
              <p:cNvSpPr/>
              <p:nvPr/>
            </p:nvSpPr>
            <p:spPr>
              <a:xfrm>
                <a:off x="6553200" y="52578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733800" y="592455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5" name="TextBox 114"/>
          <p:cNvSpPr txBox="1"/>
          <p:nvPr/>
        </p:nvSpPr>
        <p:spPr>
          <a:xfrm>
            <a:off x="4267200" y="789627"/>
            <a:ext cx="1920240" cy="958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Lower-chlorinated congeners tend to be more volatile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28" name="Group 140"/>
          <p:cNvGrpSpPr>
            <a:grpSpLocks noChangeAspect="1"/>
          </p:cNvGrpSpPr>
          <p:nvPr/>
        </p:nvGrpSpPr>
        <p:grpSpPr>
          <a:xfrm rot="20004051">
            <a:off x="1295400" y="3834189"/>
            <a:ext cx="530352" cy="256542"/>
            <a:chOff x="152400" y="3672840"/>
            <a:chExt cx="3276600" cy="1584960"/>
          </a:xfrm>
          <a:solidFill>
            <a:srgbClr val="FFFF00"/>
          </a:solidFill>
        </p:grpSpPr>
        <p:grpSp>
          <p:nvGrpSpPr>
            <p:cNvPr id="129" name="Group 26"/>
            <p:cNvGrpSpPr/>
            <p:nvPr/>
          </p:nvGrpSpPr>
          <p:grpSpPr>
            <a:xfrm>
              <a:off x="152400" y="3787140"/>
              <a:ext cx="3124200" cy="1371600"/>
              <a:chOff x="1447800" y="1066800"/>
              <a:chExt cx="3124200" cy="1371600"/>
            </a:xfrm>
            <a:grpFill/>
          </p:grpSpPr>
          <p:sp>
            <p:nvSpPr>
              <p:cNvPr id="148" name="Hexagon 147"/>
              <p:cNvSpPr/>
              <p:nvPr/>
            </p:nvSpPr>
            <p:spPr>
              <a:xfrm>
                <a:off x="1447800" y="1066800"/>
                <a:ext cx="1371600" cy="13716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xagon 148"/>
              <p:cNvSpPr/>
              <p:nvPr/>
            </p:nvSpPr>
            <p:spPr>
              <a:xfrm>
                <a:off x="3200400" y="1066800"/>
                <a:ext cx="1371600" cy="13716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" name="Straight Connector 149"/>
              <p:cNvCxnSpPr/>
              <p:nvPr/>
            </p:nvCxnSpPr>
            <p:spPr>
              <a:xfrm>
                <a:off x="2743200" y="1752600"/>
                <a:ext cx="457200" cy="0"/>
              </a:xfrm>
              <a:prstGeom prst="line">
                <a:avLst/>
              </a:prstGeom>
              <a:grpFill/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Oval 142"/>
            <p:cNvSpPr/>
            <p:nvPr/>
          </p:nvSpPr>
          <p:spPr>
            <a:xfrm>
              <a:off x="304800" y="367284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2819400" y="367284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3124200" y="432054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304800" y="495300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2819400" y="495300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50"/>
          <p:cNvGrpSpPr>
            <a:grpSpLocks noChangeAspect="1"/>
          </p:cNvGrpSpPr>
          <p:nvPr/>
        </p:nvGrpSpPr>
        <p:grpSpPr>
          <a:xfrm rot="19842220">
            <a:off x="838200" y="3881433"/>
            <a:ext cx="530352" cy="256542"/>
            <a:chOff x="3886200" y="152400"/>
            <a:chExt cx="3276600" cy="1584960"/>
          </a:xfrm>
          <a:solidFill>
            <a:srgbClr val="FFFF00"/>
          </a:solidFill>
        </p:grpSpPr>
        <p:grpSp>
          <p:nvGrpSpPr>
            <p:cNvPr id="140" name="Group 35"/>
            <p:cNvGrpSpPr/>
            <p:nvPr/>
          </p:nvGrpSpPr>
          <p:grpSpPr>
            <a:xfrm>
              <a:off x="3886200" y="266700"/>
              <a:ext cx="3124200" cy="1371600"/>
              <a:chOff x="1447800" y="1066800"/>
              <a:chExt cx="3124200" cy="1371600"/>
            </a:xfrm>
            <a:grpFill/>
          </p:grpSpPr>
          <p:sp>
            <p:nvSpPr>
              <p:cNvPr id="158" name="Hexagon 157"/>
              <p:cNvSpPr/>
              <p:nvPr/>
            </p:nvSpPr>
            <p:spPr>
              <a:xfrm>
                <a:off x="1447800" y="1066800"/>
                <a:ext cx="1371600" cy="13716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xagon 158"/>
              <p:cNvSpPr/>
              <p:nvPr/>
            </p:nvSpPr>
            <p:spPr>
              <a:xfrm>
                <a:off x="3200400" y="1066800"/>
                <a:ext cx="1371600" cy="13716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0" name="Straight Connector 159"/>
              <p:cNvCxnSpPr/>
              <p:nvPr/>
            </p:nvCxnSpPr>
            <p:spPr>
              <a:xfrm>
                <a:off x="2743200" y="1752600"/>
                <a:ext cx="457200" cy="0"/>
              </a:xfrm>
              <a:prstGeom prst="line">
                <a:avLst/>
              </a:prstGeom>
              <a:grpFill/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Oval 152"/>
            <p:cNvSpPr/>
            <p:nvPr/>
          </p:nvSpPr>
          <p:spPr>
            <a:xfrm>
              <a:off x="4800600" y="15240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6553200" y="15240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6858000" y="80010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800600" y="143256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553200" y="143256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60"/>
          <p:cNvGrpSpPr>
            <a:grpSpLocks noChangeAspect="1"/>
          </p:cNvGrpSpPr>
          <p:nvPr/>
        </p:nvGrpSpPr>
        <p:grpSpPr>
          <a:xfrm rot="20647839">
            <a:off x="1929969" y="4253856"/>
            <a:ext cx="530352" cy="256542"/>
            <a:chOff x="3886200" y="1844040"/>
            <a:chExt cx="3276600" cy="1584960"/>
          </a:xfrm>
          <a:solidFill>
            <a:srgbClr val="FFFF00"/>
          </a:solidFill>
        </p:grpSpPr>
        <p:grpSp>
          <p:nvGrpSpPr>
            <p:cNvPr id="142" name="Group 44"/>
            <p:cNvGrpSpPr/>
            <p:nvPr/>
          </p:nvGrpSpPr>
          <p:grpSpPr>
            <a:xfrm>
              <a:off x="3886200" y="1958340"/>
              <a:ext cx="3124200" cy="1371600"/>
              <a:chOff x="1447800" y="1066800"/>
              <a:chExt cx="3124200" cy="1371600"/>
            </a:xfrm>
            <a:grpFill/>
          </p:grpSpPr>
          <p:sp>
            <p:nvSpPr>
              <p:cNvPr id="169" name="Hexagon 168"/>
              <p:cNvSpPr/>
              <p:nvPr/>
            </p:nvSpPr>
            <p:spPr>
              <a:xfrm>
                <a:off x="1447800" y="1066800"/>
                <a:ext cx="1371600" cy="13716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Hexagon 169"/>
              <p:cNvSpPr/>
              <p:nvPr/>
            </p:nvSpPr>
            <p:spPr>
              <a:xfrm>
                <a:off x="3200400" y="1066800"/>
                <a:ext cx="1371600" cy="13716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Straight Connector 170"/>
              <p:cNvCxnSpPr/>
              <p:nvPr/>
            </p:nvCxnSpPr>
            <p:spPr>
              <a:xfrm>
                <a:off x="2743200" y="1752600"/>
                <a:ext cx="457200" cy="0"/>
              </a:xfrm>
              <a:prstGeom prst="line">
                <a:avLst/>
              </a:prstGeom>
              <a:grpFill/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" name="Oval 162"/>
            <p:cNvSpPr/>
            <p:nvPr/>
          </p:nvSpPr>
          <p:spPr>
            <a:xfrm>
              <a:off x="4800600" y="184404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6553200" y="184404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6858000" y="249174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4800600" y="312420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6553200" y="312420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4038600" y="312420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71"/>
          <p:cNvGrpSpPr>
            <a:grpSpLocks noChangeAspect="1"/>
          </p:cNvGrpSpPr>
          <p:nvPr/>
        </p:nvGrpSpPr>
        <p:grpSpPr>
          <a:xfrm rot="824550">
            <a:off x="859727" y="4245720"/>
            <a:ext cx="530352" cy="245140"/>
            <a:chOff x="3733800" y="3657600"/>
            <a:chExt cx="3429000" cy="1584960"/>
          </a:xfrm>
          <a:solidFill>
            <a:srgbClr val="FFFF00"/>
          </a:solidFill>
        </p:grpSpPr>
        <p:grpSp>
          <p:nvGrpSpPr>
            <p:cNvPr id="152" name="Group 54"/>
            <p:cNvGrpSpPr/>
            <p:nvPr/>
          </p:nvGrpSpPr>
          <p:grpSpPr>
            <a:xfrm>
              <a:off x="3886200" y="3771900"/>
              <a:ext cx="3124200" cy="1371600"/>
              <a:chOff x="1447800" y="1066800"/>
              <a:chExt cx="3124200" cy="1371600"/>
            </a:xfrm>
            <a:grpFill/>
          </p:grpSpPr>
          <p:sp>
            <p:nvSpPr>
              <p:cNvPr id="180" name="Hexagon 179"/>
              <p:cNvSpPr/>
              <p:nvPr/>
            </p:nvSpPr>
            <p:spPr>
              <a:xfrm>
                <a:off x="1447800" y="1066800"/>
                <a:ext cx="1371600" cy="13716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Hexagon 180"/>
              <p:cNvSpPr/>
              <p:nvPr/>
            </p:nvSpPr>
            <p:spPr>
              <a:xfrm>
                <a:off x="3200400" y="1066800"/>
                <a:ext cx="1371600" cy="13716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2" name="Straight Connector 181"/>
              <p:cNvCxnSpPr/>
              <p:nvPr/>
            </p:nvCxnSpPr>
            <p:spPr>
              <a:xfrm>
                <a:off x="2743200" y="1752600"/>
                <a:ext cx="457200" cy="0"/>
              </a:xfrm>
              <a:prstGeom prst="line">
                <a:avLst/>
              </a:prstGeom>
              <a:grpFill/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Oval 173"/>
            <p:cNvSpPr/>
            <p:nvPr/>
          </p:nvSpPr>
          <p:spPr>
            <a:xfrm>
              <a:off x="4800600" y="365760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6553200" y="365760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6858000" y="432435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3733800" y="432435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6553200" y="493776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4038600" y="493776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82"/>
          <p:cNvGrpSpPr>
            <a:grpSpLocks noChangeAspect="1"/>
          </p:cNvGrpSpPr>
          <p:nvPr/>
        </p:nvGrpSpPr>
        <p:grpSpPr>
          <a:xfrm rot="20503814">
            <a:off x="1701828" y="4034526"/>
            <a:ext cx="530352" cy="247498"/>
            <a:chOff x="0" y="5257800"/>
            <a:chExt cx="3429000" cy="1600200"/>
          </a:xfrm>
          <a:solidFill>
            <a:srgbClr val="FFFF00"/>
          </a:solidFill>
        </p:grpSpPr>
        <p:grpSp>
          <p:nvGrpSpPr>
            <p:cNvPr id="162" name="Group 64"/>
            <p:cNvGrpSpPr/>
            <p:nvPr/>
          </p:nvGrpSpPr>
          <p:grpSpPr>
            <a:xfrm>
              <a:off x="152400" y="5372100"/>
              <a:ext cx="3124200" cy="1371600"/>
              <a:chOff x="1447800" y="1066800"/>
              <a:chExt cx="3124200" cy="1371600"/>
            </a:xfrm>
            <a:grpFill/>
          </p:grpSpPr>
          <p:sp>
            <p:nvSpPr>
              <p:cNvPr id="192" name="Hexagon 191"/>
              <p:cNvSpPr/>
              <p:nvPr/>
            </p:nvSpPr>
            <p:spPr>
              <a:xfrm>
                <a:off x="1447800" y="1066800"/>
                <a:ext cx="1371600" cy="13716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Hexagon 192"/>
              <p:cNvSpPr/>
              <p:nvPr/>
            </p:nvSpPr>
            <p:spPr>
              <a:xfrm>
                <a:off x="3200400" y="1066800"/>
                <a:ext cx="1371600" cy="13716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4" name="Straight Connector 193"/>
              <p:cNvCxnSpPr/>
              <p:nvPr/>
            </p:nvCxnSpPr>
            <p:spPr>
              <a:xfrm>
                <a:off x="2743200" y="1752600"/>
                <a:ext cx="457200" cy="0"/>
              </a:xfrm>
              <a:prstGeom prst="line">
                <a:avLst/>
              </a:prstGeom>
              <a:grpFill/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5" name="Oval 184"/>
            <p:cNvSpPr/>
            <p:nvPr/>
          </p:nvSpPr>
          <p:spPr>
            <a:xfrm>
              <a:off x="1066800" y="525780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2819400" y="525780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3124200" y="592455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0" y="592455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2819400" y="653796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304800" y="653796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1066800" y="655320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94"/>
          <p:cNvGrpSpPr>
            <a:grpSpLocks noChangeAspect="1"/>
          </p:cNvGrpSpPr>
          <p:nvPr/>
        </p:nvGrpSpPr>
        <p:grpSpPr>
          <a:xfrm rot="1805474">
            <a:off x="1245506" y="4226309"/>
            <a:ext cx="530352" cy="247498"/>
            <a:chOff x="3733800" y="5257800"/>
            <a:chExt cx="3429000" cy="1600200"/>
          </a:xfrm>
          <a:solidFill>
            <a:srgbClr val="FFFF00"/>
          </a:solidFill>
        </p:grpSpPr>
        <p:grpSp>
          <p:nvGrpSpPr>
            <p:cNvPr id="173" name="Group 75"/>
            <p:cNvGrpSpPr/>
            <p:nvPr/>
          </p:nvGrpSpPr>
          <p:grpSpPr>
            <a:xfrm>
              <a:off x="3886200" y="5372100"/>
              <a:ext cx="3124200" cy="1371600"/>
              <a:chOff x="1447800" y="1066800"/>
              <a:chExt cx="3124200" cy="1371600"/>
            </a:xfrm>
            <a:grpFill/>
          </p:grpSpPr>
          <p:sp>
            <p:nvSpPr>
              <p:cNvPr id="205" name="Hexagon 204"/>
              <p:cNvSpPr/>
              <p:nvPr/>
            </p:nvSpPr>
            <p:spPr>
              <a:xfrm>
                <a:off x="1447800" y="1066800"/>
                <a:ext cx="1371600" cy="13716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Hexagon 205"/>
              <p:cNvSpPr/>
              <p:nvPr/>
            </p:nvSpPr>
            <p:spPr>
              <a:xfrm>
                <a:off x="3200400" y="1066800"/>
                <a:ext cx="1371600" cy="13716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7" name="Straight Connector 206"/>
              <p:cNvCxnSpPr/>
              <p:nvPr/>
            </p:nvCxnSpPr>
            <p:spPr>
              <a:xfrm>
                <a:off x="2743200" y="1752600"/>
                <a:ext cx="457200" cy="0"/>
              </a:xfrm>
              <a:prstGeom prst="line">
                <a:avLst/>
              </a:prstGeom>
              <a:grpFill/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7" name="Oval 196"/>
            <p:cNvSpPr/>
            <p:nvPr/>
          </p:nvSpPr>
          <p:spPr>
            <a:xfrm>
              <a:off x="4800600" y="525780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6553200" y="525780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6858000" y="592455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3733800" y="592455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6553200" y="653796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4038600" y="653796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4800600" y="655320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5791200" y="5257800"/>
              <a:ext cx="304800" cy="304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02" y="3348033"/>
            <a:ext cx="2834640" cy="171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" name="TextBox 207"/>
          <p:cNvSpPr txBox="1"/>
          <p:nvPr/>
        </p:nvSpPr>
        <p:spPr>
          <a:xfrm>
            <a:off x="381000" y="1828800"/>
            <a:ext cx="301752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Higher-chlorinated congeners tend to be resistant to metabolism &amp; </a:t>
            </a:r>
            <a:r>
              <a:rPr lang="en-US" b="1" dirty="0" err="1" smtClean="0">
                <a:solidFill>
                  <a:schemeClr val="bg1"/>
                </a:solidFill>
              </a:rPr>
              <a:t>bioconcentrate</a:t>
            </a:r>
            <a:r>
              <a:rPr lang="en-US" b="1" dirty="0" smtClean="0">
                <a:solidFill>
                  <a:schemeClr val="bg1"/>
                </a:solidFill>
              </a:rPr>
              <a:t> in the food chain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A6B-AE06-4F14-B5E6-76E83ADC226F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7177841" y="3762030"/>
            <a:ext cx="1661359" cy="1267170"/>
            <a:chOff x="7022541" y="3652308"/>
            <a:chExt cx="1661359" cy="1267170"/>
          </a:xfrm>
        </p:grpSpPr>
        <p:grpSp>
          <p:nvGrpSpPr>
            <p:cNvPr id="9" name="Group 157"/>
            <p:cNvGrpSpPr>
              <a:grpSpLocks noChangeAspect="1"/>
            </p:cNvGrpSpPr>
            <p:nvPr/>
          </p:nvGrpSpPr>
          <p:grpSpPr>
            <a:xfrm rot="1208660">
              <a:off x="7416600" y="4503591"/>
              <a:ext cx="530500" cy="240576"/>
              <a:chOff x="152400" y="152400"/>
              <a:chExt cx="3276600" cy="1485900"/>
            </a:xfrm>
            <a:solidFill>
              <a:srgbClr val="FFFF00"/>
            </a:solidFill>
          </p:grpSpPr>
          <p:grpSp>
            <p:nvGrpSpPr>
              <p:cNvPr id="68" name="Group 11"/>
              <p:cNvGrpSpPr/>
              <p:nvPr/>
            </p:nvGrpSpPr>
            <p:grpSpPr>
              <a:xfrm>
                <a:off x="152400" y="266700"/>
                <a:ext cx="3124200" cy="1371600"/>
                <a:chOff x="1447800" y="1066800"/>
                <a:chExt cx="3124200" cy="1371600"/>
              </a:xfrm>
              <a:grpFill/>
            </p:grpSpPr>
            <p:sp>
              <p:nvSpPr>
                <p:cNvPr id="72" name="Hexagon 71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Hexagon 2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Oval 68"/>
              <p:cNvSpPr/>
              <p:nvPr/>
            </p:nvSpPr>
            <p:spPr>
              <a:xfrm>
                <a:off x="1066800" y="1524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819400" y="1524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124200" y="8001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58"/>
            <p:cNvGrpSpPr>
              <a:grpSpLocks noChangeAspect="1"/>
            </p:cNvGrpSpPr>
            <p:nvPr/>
          </p:nvGrpSpPr>
          <p:grpSpPr>
            <a:xfrm>
              <a:off x="8153400" y="3934385"/>
              <a:ext cx="530500" cy="256615"/>
              <a:chOff x="152400" y="1828800"/>
              <a:chExt cx="3276600" cy="1584960"/>
            </a:xfrm>
            <a:solidFill>
              <a:srgbClr val="FFFF00"/>
            </a:solidFill>
          </p:grpSpPr>
          <p:grpSp>
            <p:nvGrpSpPr>
              <p:cNvPr id="60" name="Group 18"/>
              <p:cNvGrpSpPr/>
              <p:nvPr/>
            </p:nvGrpSpPr>
            <p:grpSpPr>
              <a:xfrm>
                <a:off x="152400" y="1943100"/>
                <a:ext cx="3124200" cy="1371600"/>
                <a:chOff x="1447800" y="1066800"/>
                <a:chExt cx="3124200" cy="1371600"/>
              </a:xfrm>
              <a:grpFill/>
            </p:grpSpPr>
            <p:sp>
              <p:nvSpPr>
                <p:cNvPr id="65" name="Hexagon 64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Hexagon 65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Oval 60"/>
              <p:cNvSpPr/>
              <p:nvPr/>
            </p:nvSpPr>
            <p:spPr>
              <a:xfrm>
                <a:off x="1066800" y="18288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819400" y="18288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124200" y="24765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011680" y="310896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65"/>
            <p:cNvGrpSpPr>
              <a:grpSpLocks noChangeAspect="1"/>
            </p:cNvGrpSpPr>
            <p:nvPr/>
          </p:nvGrpSpPr>
          <p:grpSpPr>
            <a:xfrm>
              <a:off x="7620000" y="3693271"/>
              <a:ext cx="530500" cy="269129"/>
              <a:chOff x="152400" y="3672840"/>
              <a:chExt cx="3124200" cy="1584960"/>
            </a:xfrm>
            <a:solidFill>
              <a:srgbClr val="FFFF00"/>
            </a:solidFill>
          </p:grpSpPr>
          <p:grpSp>
            <p:nvGrpSpPr>
              <p:cNvPr id="52" name="Group 112"/>
              <p:cNvGrpSpPr/>
              <p:nvPr/>
            </p:nvGrpSpPr>
            <p:grpSpPr>
              <a:xfrm>
                <a:off x="152400" y="3787140"/>
                <a:ext cx="3124200" cy="1371600"/>
                <a:chOff x="1447800" y="1066800"/>
                <a:chExt cx="3124200" cy="1371600"/>
              </a:xfrm>
              <a:grpFill/>
            </p:grpSpPr>
            <p:sp>
              <p:nvSpPr>
                <p:cNvPr id="57" name="Hexagon 56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Hexagon 57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Oval 52"/>
              <p:cNvSpPr/>
              <p:nvPr/>
            </p:nvSpPr>
            <p:spPr>
              <a:xfrm>
                <a:off x="304800" y="367284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819400" y="367284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04800" y="49530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819400" y="49530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61"/>
            <p:cNvGrpSpPr>
              <a:grpSpLocks noChangeAspect="1"/>
            </p:cNvGrpSpPr>
            <p:nvPr/>
          </p:nvGrpSpPr>
          <p:grpSpPr>
            <a:xfrm rot="19740260">
              <a:off x="7576931" y="4091175"/>
              <a:ext cx="530501" cy="269129"/>
              <a:chOff x="3886199" y="152400"/>
              <a:chExt cx="3124201" cy="1584960"/>
            </a:xfrm>
            <a:solidFill>
              <a:srgbClr val="FFFF00"/>
            </a:solidFill>
          </p:grpSpPr>
          <p:grpSp>
            <p:nvGrpSpPr>
              <p:cNvPr id="44" name="Group 120"/>
              <p:cNvGrpSpPr/>
              <p:nvPr/>
            </p:nvGrpSpPr>
            <p:grpSpPr>
              <a:xfrm>
                <a:off x="3886199" y="266700"/>
                <a:ext cx="3124201" cy="1371600"/>
                <a:chOff x="1447799" y="1066800"/>
                <a:chExt cx="3124201" cy="1371600"/>
              </a:xfrm>
              <a:grpFill/>
            </p:grpSpPr>
            <p:sp>
              <p:nvSpPr>
                <p:cNvPr id="49" name="Hexagon 48"/>
                <p:cNvSpPr/>
                <p:nvPr/>
              </p:nvSpPr>
              <p:spPr>
                <a:xfrm>
                  <a:off x="1447799" y="1066801"/>
                  <a:ext cx="1371596" cy="1371599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Hexagon 49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Oval 44"/>
              <p:cNvSpPr/>
              <p:nvPr/>
            </p:nvSpPr>
            <p:spPr>
              <a:xfrm>
                <a:off x="4800600" y="1524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553200" y="1524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800600" y="143256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553200" y="143256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222"/>
            <p:cNvGrpSpPr/>
            <p:nvPr/>
          </p:nvGrpSpPr>
          <p:grpSpPr>
            <a:xfrm>
              <a:off x="7022541" y="4114800"/>
              <a:ext cx="521259" cy="258224"/>
              <a:chOff x="6340453" y="1870549"/>
              <a:chExt cx="521259" cy="258224"/>
            </a:xfrm>
          </p:grpSpPr>
          <p:grpSp>
            <p:nvGrpSpPr>
              <p:cNvPr id="37" name="Group 128"/>
              <p:cNvGrpSpPr/>
              <p:nvPr/>
            </p:nvGrpSpPr>
            <p:grpSpPr>
              <a:xfrm rot="932189">
                <a:off x="6340453" y="1906702"/>
                <a:ext cx="505826" cy="222071"/>
                <a:chOff x="1447800" y="1066800"/>
                <a:chExt cx="3124200" cy="1371600"/>
              </a:xfrm>
              <a:solidFill>
                <a:srgbClr val="FFFF00"/>
              </a:solidFill>
            </p:grpSpPr>
            <p:sp>
              <p:nvSpPr>
                <p:cNvPr id="41" name="Hexagon 40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Hexagon 41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Oval 37"/>
              <p:cNvSpPr/>
              <p:nvPr/>
            </p:nvSpPr>
            <p:spPr>
              <a:xfrm rot="932189">
                <a:off x="6519519" y="1870549"/>
                <a:ext cx="49349" cy="4934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rot="932189">
                <a:off x="6812363" y="2060806"/>
                <a:ext cx="49349" cy="4934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rot="932189">
                <a:off x="6345138" y="2037196"/>
                <a:ext cx="49349" cy="4934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63"/>
            <p:cNvGrpSpPr>
              <a:grpSpLocks noChangeAspect="1"/>
            </p:cNvGrpSpPr>
            <p:nvPr/>
          </p:nvGrpSpPr>
          <p:grpSpPr>
            <a:xfrm rot="1411428">
              <a:off x="8100563" y="4312218"/>
              <a:ext cx="530500" cy="227526"/>
              <a:chOff x="3733800" y="3771900"/>
              <a:chExt cx="3429000" cy="1470660"/>
            </a:xfrm>
            <a:solidFill>
              <a:srgbClr val="FFFF00"/>
            </a:solidFill>
          </p:grpSpPr>
          <p:grpSp>
            <p:nvGrpSpPr>
              <p:cNvPr id="30" name="Group 136"/>
              <p:cNvGrpSpPr/>
              <p:nvPr/>
            </p:nvGrpSpPr>
            <p:grpSpPr>
              <a:xfrm>
                <a:off x="3886200" y="3771900"/>
                <a:ext cx="3124200" cy="1371600"/>
                <a:chOff x="1447800" y="1066800"/>
                <a:chExt cx="3124200" cy="1371600"/>
              </a:xfrm>
              <a:grpFill/>
            </p:grpSpPr>
            <p:sp>
              <p:nvSpPr>
                <p:cNvPr id="34" name="Hexagon 33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Hexagon 34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Oval 30"/>
              <p:cNvSpPr/>
              <p:nvPr/>
            </p:nvSpPr>
            <p:spPr>
              <a:xfrm>
                <a:off x="6858000" y="432435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733800" y="432435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038600" y="493776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23"/>
            <p:cNvGrpSpPr/>
            <p:nvPr/>
          </p:nvGrpSpPr>
          <p:grpSpPr>
            <a:xfrm>
              <a:off x="7050456" y="3652308"/>
              <a:ext cx="493344" cy="310092"/>
              <a:chOff x="6360044" y="1271852"/>
              <a:chExt cx="493344" cy="310092"/>
            </a:xfrm>
          </p:grpSpPr>
          <p:grpSp>
            <p:nvGrpSpPr>
              <p:cNvPr id="23" name="Group 143"/>
              <p:cNvGrpSpPr/>
              <p:nvPr/>
            </p:nvGrpSpPr>
            <p:grpSpPr>
              <a:xfrm rot="20243252">
                <a:off x="6363911" y="1356623"/>
                <a:ext cx="483344" cy="212200"/>
                <a:chOff x="1447800" y="1066800"/>
                <a:chExt cx="3124200" cy="1371600"/>
              </a:xfrm>
              <a:solidFill>
                <a:srgbClr val="FFFF00"/>
              </a:solidFill>
            </p:grpSpPr>
            <p:sp>
              <p:nvSpPr>
                <p:cNvPr id="27" name="Hexagon 26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Hexagon 27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Oval 23"/>
              <p:cNvSpPr/>
              <p:nvPr/>
            </p:nvSpPr>
            <p:spPr>
              <a:xfrm rot="20243252">
                <a:off x="6723040" y="1271852"/>
                <a:ext cx="47156" cy="4715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 rot="20243252">
                <a:off x="6806232" y="1348944"/>
                <a:ext cx="47156" cy="4715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rot="20243252">
                <a:off x="6360044" y="1534788"/>
                <a:ext cx="47156" cy="4715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64"/>
            <p:cNvGrpSpPr>
              <a:grpSpLocks noChangeAspect="1"/>
            </p:cNvGrpSpPr>
            <p:nvPr/>
          </p:nvGrpSpPr>
          <p:grpSpPr>
            <a:xfrm rot="19987731">
              <a:off x="7901971" y="4678902"/>
              <a:ext cx="530500" cy="240576"/>
              <a:chOff x="3733800" y="5257800"/>
              <a:chExt cx="3276600" cy="1485900"/>
            </a:xfrm>
            <a:solidFill>
              <a:srgbClr val="FFFF00"/>
            </a:solidFill>
          </p:grpSpPr>
          <p:grpSp>
            <p:nvGrpSpPr>
              <p:cNvPr id="17" name="Group 151"/>
              <p:cNvGrpSpPr/>
              <p:nvPr/>
            </p:nvGrpSpPr>
            <p:grpSpPr>
              <a:xfrm>
                <a:off x="3886200" y="5372100"/>
                <a:ext cx="3124200" cy="1371600"/>
                <a:chOff x="1447800" y="1066800"/>
                <a:chExt cx="3124200" cy="1371600"/>
              </a:xfrm>
              <a:grpFill/>
            </p:grpSpPr>
            <p:sp>
              <p:nvSpPr>
                <p:cNvPr id="20" name="Hexagon 19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Hexagon 20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Oval 17"/>
              <p:cNvSpPr/>
              <p:nvPr/>
            </p:nvSpPr>
            <p:spPr>
              <a:xfrm>
                <a:off x="6553200" y="52578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733800" y="592455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3400" y="3200400"/>
            <a:ext cx="1622121" cy="676209"/>
            <a:chOff x="838200" y="3834189"/>
            <a:chExt cx="1622121" cy="676209"/>
          </a:xfrm>
        </p:grpSpPr>
        <p:grpSp>
          <p:nvGrpSpPr>
            <p:cNvPr id="76" name="Group 140"/>
            <p:cNvGrpSpPr>
              <a:grpSpLocks noChangeAspect="1"/>
            </p:cNvGrpSpPr>
            <p:nvPr/>
          </p:nvGrpSpPr>
          <p:grpSpPr>
            <a:xfrm rot="20004051">
              <a:off x="1295400" y="3834189"/>
              <a:ext cx="530352" cy="256542"/>
              <a:chOff x="152400" y="3672840"/>
              <a:chExt cx="3276600" cy="1584960"/>
            </a:xfrm>
            <a:solidFill>
              <a:srgbClr val="FFFF00"/>
            </a:solidFill>
          </p:grpSpPr>
          <p:grpSp>
            <p:nvGrpSpPr>
              <p:cNvPr id="77" name="Group 26"/>
              <p:cNvGrpSpPr/>
              <p:nvPr/>
            </p:nvGrpSpPr>
            <p:grpSpPr>
              <a:xfrm>
                <a:off x="152400" y="3787140"/>
                <a:ext cx="3124200" cy="1371600"/>
                <a:chOff x="1447800" y="1066800"/>
                <a:chExt cx="3124200" cy="1371600"/>
              </a:xfrm>
              <a:grpFill/>
            </p:grpSpPr>
            <p:sp>
              <p:nvSpPr>
                <p:cNvPr id="83" name="Hexagon 82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Hexagon 83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Oval 77"/>
              <p:cNvSpPr/>
              <p:nvPr/>
            </p:nvSpPr>
            <p:spPr>
              <a:xfrm>
                <a:off x="304800" y="367284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819400" y="367284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124200" y="432054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04800" y="49530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819400" y="49530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150"/>
            <p:cNvGrpSpPr>
              <a:grpSpLocks noChangeAspect="1"/>
            </p:cNvGrpSpPr>
            <p:nvPr/>
          </p:nvGrpSpPr>
          <p:grpSpPr>
            <a:xfrm rot="19842220">
              <a:off x="838200" y="3881433"/>
              <a:ext cx="530352" cy="256542"/>
              <a:chOff x="3886200" y="152400"/>
              <a:chExt cx="3276600" cy="1584960"/>
            </a:xfrm>
            <a:solidFill>
              <a:srgbClr val="FFFF00"/>
            </a:solidFill>
          </p:grpSpPr>
          <p:grpSp>
            <p:nvGrpSpPr>
              <p:cNvPr id="87" name="Group 35"/>
              <p:cNvGrpSpPr/>
              <p:nvPr/>
            </p:nvGrpSpPr>
            <p:grpSpPr>
              <a:xfrm>
                <a:off x="3886200" y="266700"/>
                <a:ext cx="3124200" cy="1371600"/>
                <a:chOff x="1447800" y="1066800"/>
                <a:chExt cx="3124200" cy="1371600"/>
              </a:xfrm>
              <a:grpFill/>
            </p:grpSpPr>
            <p:sp>
              <p:nvSpPr>
                <p:cNvPr id="93" name="Hexagon 92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Hexagon 93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Oval 87"/>
              <p:cNvSpPr/>
              <p:nvPr/>
            </p:nvSpPr>
            <p:spPr>
              <a:xfrm>
                <a:off x="4800600" y="1524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6553200" y="1524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6858000" y="8001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800600" y="143256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6553200" y="143256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160"/>
            <p:cNvGrpSpPr>
              <a:grpSpLocks noChangeAspect="1"/>
            </p:cNvGrpSpPr>
            <p:nvPr/>
          </p:nvGrpSpPr>
          <p:grpSpPr>
            <a:xfrm rot="20647839">
              <a:off x="1929969" y="4253856"/>
              <a:ext cx="530352" cy="256542"/>
              <a:chOff x="3886200" y="1844040"/>
              <a:chExt cx="3276600" cy="1584960"/>
            </a:xfrm>
            <a:solidFill>
              <a:srgbClr val="FFFF00"/>
            </a:solidFill>
          </p:grpSpPr>
          <p:grpSp>
            <p:nvGrpSpPr>
              <p:cNvPr id="97" name="Group 44"/>
              <p:cNvGrpSpPr/>
              <p:nvPr/>
            </p:nvGrpSpPr>
            <p:grpSpPr>
              <a:xfrm>
                <a:off x="3886200" y="1958340"/>
                <a:ext cx="3124200" cy="1371600"/>
                <a:chOff x="1447800" y="1066800"/>
                <a:chExt cx="3124200" cy="1371600"/>
              </a:xfrm>
              <a:grpFill/>
            </p:grpSpPr>
            <p:sp>
              <p:nvSpPr>
                <p:cNvPr id="104" name="Hexagon 103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Hexagon 104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8" name="Oval 97"/>
              <p:cNvSpPr/>
              <p:nvPr/>
            </p:nvSpPr>
            <p:spPr>
              <a:xfrm>
                <a:off x="4800600" y="184404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6553200" y="184404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858000" y="249174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800600" y="31242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553200" y="31242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038600" y="31242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71"/>
            <p:cNvGrpSpPr>
              <a:grpSpLocks noChangeAspect="1"/>
            </p:cNvGrpSpPr>
            <p:nvPr/>
          </p:nvGrpSpPr>
          <p:grpSpPr>
            <a:xfrm rot="824550">
              <a:off x="859727" y="4245720"/>
              <a:ext cx="530352" cy="245140"/>
              <a:chOff x="3733800" y="3657600"/>
              <a:chExt cx="3429000" cy="1584960"/>
            </a:xfrm>
            <a:solidFill>
              <a:srgbClr val="FFFF00"/>
            </a:solidFill>
          </p:grpSpPr>
          <p:grpSp>
            <p:nvGrpSpPr>
              <p:cNvPr id="108" name="Group 54"/>
              <p:cNvGrpSpPr/>
              <p:nvPr/>
            </p:nvGrpSpPr>
            <p:grpSpPr>
              <a:xfrm>
                <a:off x="3886200" y="3771900"/>
                <a:ext cx="3124200" cy="1371600"/>
                <a:chOff x="1447800" y="1066800"/>
                <a:chExt cx="3124200" cy="1371600"/>
              </a:xfrm>
              <a:grpFill/>
            </p:grpSpPr>
            <p:sp>
              <p:nvSpPr>
                <p:cNvPr id="115" name="Hexagon 114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Hexagon 115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9" name="Oval 108"/>
              <p:cNvSpPr/>
              <p:nvPr/>
            </p:nvSpPr>
            <p:spPr>
              <a:xfrm>
                <a:off x="4800600" y="36576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553200" y="36576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858000" y="432435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733800" y="432435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553200" y="493776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4038600" y="493776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82"/>
            <p:cNvGrpSpPr>
              <a:grpSpLocks noChangeAspect="1"/>
            </p:cNvGrpSpPr>
            <p:nvPr/>
          </p:nvGrpSpPr>
          <p:grpSpPr>
            <a:xfrm rot="20503814">
              <a:off x="1701828" y="4034526"/>
              <a:ext cx="530352" cy="247498"/>
              <a:chOff x="0" y="5257800"/>
              <a:chExt cx="3429000" cy="1600200"/>
            </a:xfrm>
            <a:solidFill>
              <a:srgbClr val="FFFF00"/>
            </a:solidFill>
          </p:grpSpPr>
          <p:grpSp>
            <p:nvGrpSpPr>
              <p:cNvPr id="119" name="Group 64"/>
              <p:cNvGrpSpPr/>
              <p:nvPr/>
            </p:nvGrpSpPr>
            <p:grpSpPr>
              <a:xfrm>
                <a:off x="152400" y="5372100"/>
                <a:ext cx="3124200" cy="1371600"/>
                <a:chOff x="1447800" y="1066800"/>
                <a:chExt cx="3124200" cy="1371600"/>
              </a:xfrm>
              <a:grpFill/>
            </p:grpSpPr>
            <p:sp>
              <p:nvSpPr>
                <p:cNvPr id="127" name="Hexagon 126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Hexagon 127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0" name="Oval 119"/>
              <p:cNvSpPr/>
              <p:nvPr/>
            </p:nvSpPr>
            <p:spPr>
              <a:xfrm>
                <a:off x="1066800" y="52578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819400" y="52578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124200" y="592455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0" y="592455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819400" y="653796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04800" y="653796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066800" y="65532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94"/>
            <p:cNvGrpSpPr>
              <a:grpSpLocks noChangeAspect="1"/>
            </p:cNvGrpSpPr>
            <p:nvPr/>
          </p:nvGrpSpPr>
          <p:grpSpPr>
            <a:xfrm rot="1805474">
              <a:off x="1245506" y="4226309"/>
              <a:ext cx="530352" cy="247498"/>
              <a:chOff x="3733800" y="5257800"/>
              <a:chExt cx="3429000" cy="1600200"/>
            </a:xfrm>
            <a:solidFill>
              <a:srgbClr val="FFFF00"/>
            </a:solidFill>
          </p:grpSpPr>
          <p:grpSp>
            <p:nvGrpSpPr>
              <p:cNvPr id="131" name="Group 75"/>
              <p:cNvGrpSpPr/>
              <p:nvPr/>
            </p:nvGrpSpPr>
            <p:grpSpPr>
              <a:xfrm>
                <a:off x="3886200" y="5372100"/>
                <a:ext cx="3124200" cy="1371600"/>
                <a:chOff x="1447800" y="1066800"/>
                <a:chExt cx="3124200" cy="1371600"/>
              </a:xfrm>
              <a:grpFill/>
            </p:grpSpPr>
            <p:sp>
              <p:nvSpPr>
                <p:cNvPr id="140" name="Hexagon 139"/>
                <p:cNvSpPr/>
                <p:nvPr/>
              </p:nvSpPr>
              <p:spPr>
                <a:xfrm>
                  <a:off x="14478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Hexagon 140"/>
                <p:cNvSpPr/>
                <p:nvPr/>
              </p:nvSpPr>
              <p:spPr>
                <a:xfrm>
                  <a:off x="3200400" y="1066800"/>
                  <a:ext cx="1371600" cy="137160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2743200" y="1752600"/>
                  <a:ext cx="457200" cy="0"/>
                </a:xfrm>
                <a:prstGeom prst="line">
                  <a:avLst/>
                </a:prstGeom>
                <a:grpFill/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Oval 131"/>
              <p:cNvSpPr/>
              <p:nvPr/>
            </p:nvSpPr>
            <p:spPr>
              <a:xfrm>
                <a:off x="4800600" y="52578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6553200" y="52578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6858000" y="592455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733800" y="592455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6553200" y="653796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4038600" y="653796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800600" y="65532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5791200" y="5257800"/>
                <a:ext cx="304800" cy="304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4" name="TextBox 143"/>
          <p:cNvSpPr txBox="1"/>
          <p:nvPr/>
        </p:nvSpPr>
        <p:spPr>
          <a:xfrm>
            <a:off x="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Higher-chlorinated PCB congeners </a:t>
            </a:r>
            <a:endParaRPr lang="en-US" b="1" dirty="0"/>
          </a:p>
        </p:txBody>
      </p:sp>
      <p:sp>
        <p:nvSpPr>
          <p:cNvPr id="146" name="Content Placeholder 2"/>
          <p:cNvSpPr>
            <a:spLocks noGrp="1"/>
          </p:cNvSpPr>
          <p:nvPr>
            <p:ph idx="1"/>
          </p:nvPr>
        </p:nvSpPr>
        <p:spPr>
          <a:xfrm>
            <a:off x="3429000" y="1828800"/>
            <a:ext cx="3657600" cy="47548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kern="1200" dirty="0" smtClean="0"/>
              <a:t>Health effects of oral </a:t>
            </a:r>
            <a:r>
              <a:rPr lang="en-US" sz="2400" b="1" u="heavy" kern="1200" dirty="0" smtClean="0"/>
              <a:t>PCB exposure*</a:t>
            </a:r>
            <a:r>
              <a:rPr lang="en-US" sz="2400" b="1" kern="1200" dirty="0" smtClean="0"/>
              <a:t>:</a:t>
            </a:r>
          </a:p>
          <a:p>
            <a:pPr marL="0" indent="0" algn="ctr">
              <a:buNone/>
            </a:pPr>
            <a:endParaRPr lang="en-US" sz="2400" b="1" kern="1200" dirty="0"/>
          </a:p>
          <a:p>
            <a:pPr marL="0" indent="0" algn="ctr">
              <a:buNone/>
            </a:pPr>
            <a:r>
              <a:rPr lang="en-US" sz="2400" b="1" kern="1200" dirty="0" smtClean="0"/>
              <a:t>Hepatotoxicity</a:t>
            </a:r>
          </a:p>
          <a:p>
            <a:pPr marL="0" indent="0" algn="ctr">
              <a:buNone/>
            </a:pPr>
            <a:r>
              <a:rPr lang="en-US" sz="2400" b="1" kern="1200" dirty="0" smtClean="0"/>
              <a:t>Thyroid effects</a:t>
            </a:r>
          </a:p>
          <a:p>
            <a:pPr marL="0" indent="0" algn="ctr">
              <a:buNone/>
            </a:pPr>
            <a:endParaRPr lang="en-US" sz="2400" b="1" kern="1200" dirty="0" smtClean="0"/>
          </a:p>
          <a:p>
            <a:pPr marL="0" indent="0" algn="ctr">
              <a:buNone/>
            </a:pPr>
            <a:endParaRPr lang="en-US" sz="2400" b="1" kern="1200" dirty="0" smtClean="0"/>
          </a:p>
          <a:p>
            <a:pPr marL="0" indent="0" algn="ctr">
              <a:buNone/>
            </a:pPr>
            <a:r>
              <a:rPr lang="en-US" sz="2400" b="1" kern="1200" dirty="0" smtClean="0"/>
              <a:t>Immunotoxicity</a:t>
            </a:r>
          </a:p>
          <a:p>
            <a:pPr marL="0" indent="0" algn="ctr">
              <a:buNone/>
            </a:pPr>
            <a:r>
              <a:rPr lang="en-US" sz="2400" b="1" kern="1200" dirty="0" smtClean="0"/>
              <a:t>Neurotoxicity</a:t>
            </a:r>
          </a:p>
          <a:p>
            <a:pPr marL="0" indent="0" algn="ctr">
              <a:buNone/>
            </a:pPr>
            <a:endParaRPr lang="en-US" sz="2400" b="1" kern="1200" dirty="0" smtClean="0"/>
          </a:p>
          <a:p>
            <a:pPr marL="0" indent="0" algn="ctr">
              <a:buNone/>
            </a:pPr>
            <a:endParaRPr lang="en-US" sz="1800" b="1" kern="1200" dirty="0"/>
          </a:p>
        </p:txBody>
      </p:sp>
      <p:sp>
        <p:nvSpPr>
          <p:cNvPr id="147" name="Content Placeholder 2"/>
          <p:cNvSpPr txBox="1">
            <a:spLocks/>
          </p:cNvSpPr>
          <p:nvPr/>
        </p:nvSpPr>
        <p:spPr bwMode="auto">
          <a:xfrm>
            <a:off x="4754880" y="6553200"/>
            <a:ext cx="438912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FontTx/>
              <a:buNone/>
            </a:pPr>
            <a:r>
              <a:rPr lang="en-US" sz="1800" b="1" kern="1200" dirty="0" smtClean="0"/>
              <a:t>*observed in animal studies</a:t>
            </a:r>
          </a:p>
          <a:p>
            <a:pPr marL="0" indent="0" algn="r">
              <a:buFontTx/>
              <a:buNone/>
            </a:pPr>
            <a:endParaRPr lang="en-US" sz="1600" b="1" kern="1200" dirty="0"/>
          </a:p>
        </p:txBody>
      </p:sp>
      <p:sp>
        <p:nvSpPr>
          <p:cNvPr id="149" name="TextBox 148"/>
          <p:cNvSpPr txBox="1"/>
          <p:nvPr/>
        </p:nvSpPr>
        <p:spPr>
          <a:xfrm>
            <a:off x="0" y="4404360"/>
            <a:ext cx="3017520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b="1" dirty="0" smtClean="0"/>
              <a:t>PCB 77</a:t>
            </a:r>
          </a:p>
          <a:p>
            <a:pPr algn="ctr"/>
            <a:r>
              <a:rPr lang="en-US" b="1" dirty="0" smtClean="0"/>
              <a:t>PCB 81</a:t>
            </a:r>
          </a:p>
          <a:p>
            <a:pPr algn="ctr"/>
            <a:r>
              <a:rPr lang="en-US" b="1" dirty="0" smtClean="0"/>
              <a:t>PCB 105</a:t>
            </a:r>
          </a:p>
          <a:p>
            <a:pPr algn="ctr"/>
            <a:r>
              <a:rPr lang="en-US" b="1" dirty="0" smtClean="0"/>
              <a:t>PCB 114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PCB 118</a:t>
            </a:r>
          </a:p>
          <a:p>
            <a:pPr algn="ctr"/>
            <a:r>
              <a:rPr lang="en-US" b="1" dirty="0" smtClean="0"/>
              <a:t>PCB 123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PCB 126</a:t>
            </a:r>
          </a:p>
          <a:p>
            <a:pPr algn="ctr"/>
            <a:r>
              <a:rPr lang="en-US" b="1" dirty="0" smtClean="0"/>
              <a:t>PCB 156</a:t>
            </a:r>
          </a:p>
          <a:p>
            <a:pPr algn="ctr"/>
            <a:r>
              <a:rPr lang="en-US" b="1" dirty="0" smtClean="0"/>
              <a:t>PCB 157</a:t>
            </a:r>
          </a:p>
          <a:p>
            <a:pPr algn="ctr"/>
            <a:r>
              <a:rPr lang="en-US" b="1" dirty="0" smtClean="0"/>
              <a:t>PCB 167</a:t>
            </a:r>
          </a:p>
          <a:p>
            <a:pPr algn="ctr"/>
            <a:r>
              <a:rPr lang="en-US" b="1" dirty="0" smtClean="0"/>
              <a:t>PCB </a:t>
            </a:r>
            <a:r>
              <a:rPr lang="en-US" b="1" dirty="0"/>
              <a:t>169 </a:t>
            </a:r>
            <a:endParaRPr lang="en-US" b="1" dirty="0" smtClean="0"/>
          </a:p>
          <a:p>
            <a:pPr algn="ctr"/>
            <a:r>
              <a:rPr lang="en-US" b="1" dirty="0" smtClean="0"/>
              <a:t>PCB </a:t>
            </a:r>
            <a:r>
              <a:rPr lang="en-US" b="1" dirty="0"/>
              <a:t>189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0" y="4038600"/>
            <a:ext cx="3017520" cy="3693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en-US" b="1" dirty="0" smtClean="0"/>
              <a:t>“Dioxin-like” congeners</a:t>
            </a:r>
            <a:endParaRPr lang="en-US" b="1" dirty="0"/>
          </a:p>
        </p:txBody>
      </p:sp>
      <p:sp>
        <p:nvSpPr>
          <p:cNvPr id="150" name="Right Brace 149"/>
          <p:cNvSpPr/>
          <p:nvPr/>
        </p:nvSpPr>
        <p:spPr bwMode="auto">
          <a:xfrm>
            <a:off x="2743200" y="2125408"/>
            <a:ext cx="609600" cy="458019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cxnSp>
        <p:nvCxnSpPr>
          <p:cNvPr id="161" name="Straight Arrow Connector 160"/>
          <p:cNvCxnSpPr/>
          <p:nvPr/>
        </p:nvCxnSpPr>
        <p:spPr bwMode="auto">
          <a:xfrm rot="18900000">
            <a:off x="3252367" y="3872333"/>
            <a:ext cx="6858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2" name="Straight Arrow Connector 161"/>
          <p:cNvCxnSpPr/>
          <p:nvPr/>
        </p:nvCxnSpPr>
        <p:spPr bwMode="auto">
          <a:xfrm rot="2700000">
            <a:off x="3252367" y="4939133"/>
            <a:ext cx="6858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Straight Arrow Connector 163"/>
          <p:cNvCxnSpPr/>
          <p:nvPr/>
        </p:nvCxnSpPr>
        <p:spPr bwMode="auto">
          <a:xfrm rot="13500000">
            <a:off x="6425033" y="3900067"/>
            <a:ext cx="6858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65" name="Straight Arrow Connector 164"/>
          <p:cNvCxnSpPr/>
          <p:nvPr/>
        </p:nvCxnSpPr>
        <p:spPr bwMode="auto">
          <a:xfrm rot="8100000">
            <a:off x="6425033" y="4966867"/>
            <a:ext cx="6858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6" name="TextBox 165"/>
          <p:cNvSpPr txBox="1"/>
          <p:nvPr/>
        </p:nvSpPr>
        <p:spPr>
          <a:xfrm>
            <a:off x="6949440" y="3011269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Lower-chlorinated PCB congeners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86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/>
          </a:bodyPr>
          <a:lstStyle/>
          <a:p>
            <a:pPr lvl="0"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Additional Factors to Consider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828800"/>
            <a:ext cx="8412480" cy="47548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kern="1200" dirty="0" smtClean="0"/>
              <a:t>Congener composition of the PCB mixture administered in animal studies</a:t>
            </a:r>
          </a:p>
          <a:p>
            <a:pPr lvl="1"/>
            <a:r>
              <a:rPr lang="en-US" sz="2000" kern="1200" dirty="0" smtClean="0"/>
              <a:t>Which </a:t>
            </a:r>
            <a:r>
              <a:rPr lang="en-US" sz="2000" kern="1200" dirty="0"/>
              <a:t>available mixtures, when volatilized, will yield a congener profile most similar to a typical human inhalation exposure</a:t>
            </a:r>
            <a:r>
              <a:rPr lang="en-US" sz="2000" kern="1200" dirty="0" smtClean="0"/>
              <a:t>?</a:t>
            </a:r>
            <a:endParaRPr lang="en-US" sz="2000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A6B-AE06-4F14-B5E6-76E83ADC226F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03120" y="3337560"/>
            <a:ext cx="5715000" cy="3429000"/>
            <a:chOff x="2103120" y="3337560"/>
            <a:chExt cx="5715000" cy="3429000"/>
          </a:xfrm>
        </p:grpSpPr>
        <p:graphicFrame>
          <p:nvGraphicFramePr>
            <p:cNvPr id="17" name="Char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8695401"/>
                </p:ext>
              </p:extLst>
            </p:nvPr>
          </p:nvGraphicFramePr>
          <p:xfrm>
            <a:off x="2103120" y="3337560"/>
            <a:ext cx="5715000" cy="3429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7437120" y="4937760"/>
              <a:ext cx="18288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/>
                <a:t>a</a:t>
              </a:r>
              <a:endParaRPr lang="en-US" sz="1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35240" y="5120640"/>
              <a:ext cx="18288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/>
                <a:t>b</a:t>
              </a:r>
              <a:endParaRPr lang="en-US" sz="1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6492240"/>
            <a:ext cx="38404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aseline="30000" dirty="0" smtClean="0"/>
              <a:t>a</a:t>
            </a:r>
            <a:r>
              <a:rPr lang="en-US" sz="1050" dirty="0" smtClean="0"/>
              <a:t> </a:t>
            </a:r>
            <a:r>
              <a:rPr lang="en-US" sz="1050" dirty="0" err="1"/>
              <a:t>Simcik</a:t>
            </a:r>
            <a:r>
              <a:rPr lang="en-US" sz="1050" dirty="0"/>
              <a:t> </a:t>
            </a:r>
            <a:r>
              <a:rPr lang="en-US" sz="1050" dirty="0" smtClean="0"/>
              <a:t>et al. </a:t>
            </a:r>
            <a:r>
              <a:rPr lang="en-US" sz="1050" dirty="0"/>
              <a:t>1998. </a:t>
            </a:r>
            <a:r>
              <a:rPr lang="en-US" sz="1050" i="1" dirty="0" smtClean="0"/>
              <a:t>Environ </a:t>
            </a:r>
            <a:r>
              <a:rPr lang="en-US" sz="1050" i="1" dirty="0" err="1"/>
              <a:t>Sci</a:t>
            </a:r>
            <a:r>
              <a:rPr lang="en-US" sz="1050" i="1" dirty="0"/>
              <a:t> </a:t>
            </a:r>
            <a:r>
              <a:rPr lang="en-US" sz="1050" i="1" dirty="0" err="1"/>
              <a:t>Technol</a:t>
            </a:r>
            <a:r>
              <a:rPr lang="en-US" sz="1050" dirty="0"/>
              <a:t> 32: 251-257</a:t>
            </a:r>
            <a:r>
              <a:rPr lang="en-US" sz="1050" dirty="0" smtClean="0"/>
              <a:t>.</a:t>
            </a:r>
          </a:p>
          <a:p>
            <a:r>
              <a:rPr lang="en-US" sz="1050" baseline="30000" dirty="0" smtClean="0"/>
              <a:t>b</a:t>
            </a:r>
            <a:r>
              <a:rPr lang="en-US" sz="1050" dirty="0" smtClean="0"/>
              <a:t> </a:t>
            </a:r>
            <a:r>
              <a:rPr lang="en-US" sz="1050" dirty="0" err="1"/>
              <a:t>Chiarenzelli</a:t>
            </a:r>
            <a:r>
              <a:rPr lang="en-US" sz="1050" dirty="0"/>
              <a:t> </a:t>
            </a:r>
            <a:r>
              <a:rPr lang="en-US" sz="1050" dirty="0" smtClean="0"/>
              <a:t>et al. 2001</a:t>
            </a:r>
            <a:r>
              <a:rPr lang="en-US" sz="1050" dirty="0"/>
              <a:t>. </a:t>
            </a:r>
            <a:r>
              <a:rPr lang="en-US" sz="1050" i="1" dirty="0" smtClean="0"/>
              <a:t>Environ </a:t>
            </a:r>
            <a:r>
              <a:rPr lang="en-US" sz="1050" i="1" dirty="0" err="1"/>
              <a:t>Sci</a:t>
            </a:r>
            <a:r>
              <a:rPr lang="en-US" sz="1050" i="1" dirty="0"/>
              <a:t> </a:t>
            </a:r>
            <a:r>
              <a:rPr lang="en-US" sz="1050" i="1" dirty="0" err="1"/>
              <a:t>Technol</a:t>
            </a:r>
            <a:r>
              <a:rPr lang="en-US" sz="1050" dirty="0"/>
              <a:t> </a:t>
            </a:r>
            <a:r>
              <a:rPr lang="en-US" sz="1050" dirty="0" smtClean="0"/>
              <a:t>35: </a:t>
            </a:r>
            <a:r>
              <a:rPr lang="en-US" sz="1050" dirty="0"/>
              <a:t>3280-3286</a:t>
            </a:r>
            <a:r>
              <a:rPr lang="en-US" sz="1050" dirty="0" smtClean="0"/>
              <a:t>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7216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/>
          </a:bodyPr>
          <a:lstStyle/>
          <a:p>
            <a:pPr lvl="0"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Additional Factors to Consider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828800"/>
            <a:ext cx="8412480" cy="47548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kern="1200" dirty="0" smtClean="0"/>
              <a:t>Congener composition of the PCB mixture administered in animal studies</a:t>
            </a:r>
          </a:p>
          <a:p>
            <a:pPr lvl="1"/>
            <a:r>
              <a:rPr lang="en-US" sz="2000" kern="1200" dirty="0" smtClean="0"/>
              <a:t>Which </a:t>
            </a:r>
            <a:r>
              <a:rPr lang="en-US" sz="2000" kern="1200" dirty="0"/>
              <a:t>available mixtures, when volatilized, will yield a congener profile most similar to a typical human inhalation exposure</a:t>
            </a:r>
            <a:r>
              <a:rPr lang="en-US" sz="2000" kern="1200" dirty="0" smtClean="0"/>
              <a:t>?</a:t>
            </a:r>
            <a:endParaRPr lang="en-US" sz="2000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A6B-AE06-4F14-B5E6-76E83ADC226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3337561"/>
            <a:ext cx="7223760" cy="3273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604084"/>
            <a:ext cx="3840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Heinzow</a:t>
            </a:r>
            <a:r>
              <a:rPr lang="en-US" sz="1050" dirty="0" smtClean="0"/>
              <a:t> B et al. </a:t>
            </a:r>
            <a:r>
              <a:rPr lang="en-US" sz="1050" dirty="0"/>
              <a:t>2007. </a:t>
            </a:r>
            <a:r>
              <a:rPr lang="en-US" sz="1050" i="1" dirty="0" smtClean="0"/>
              <a:t>Chemosphere</a:t>
            </a:r>
            <a:r>
              <a:rPr lang="en-US" sz="1050" dirty="0" smtClean="0"/>
              <a:t> 67: </a:t>
            </a:r>
            <a:r>
              <a:rPr lang="en-US" sz="1050" dirty="0"/>
              <a:t>1746-1753.</a:t>
            </a:r>
          </a:p>
        </p:txBody>
      </p:sp>
    </p:spTree>
    <p:extLst>
      <p:ext uri="{BB962C8B-B14F-4D97-AF65-F5344CB8AC3E}">
        <p14:creationId xmlns:p14="http://schemas.microsoft.com/office/powerpoint/2010/main" val="41514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/>
          <a:p>
            <a:pPr lvl="0"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Additional Factors to Consider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828800"/>
            <a:ext cx="8412480" cy="47548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b="1" kern="1200" dirty="0" smtClean="0"/>
          </a:p>
          <a:p>
            <a:pPr marL="0" indent="0" algn="ctr">
              <a:buNone/>
            </a:pPr>
            <a:endParaRPr lang="en-US" sz="2400" b="1" kern="1200" dirty="0" smtClean="0"/>
          </a:p>
          <a:p>
            <a:pPr marL="0" indent="0" algn="ctr">
              <a:buNone/>
            </a:pPr>
            <a:r>
              <a:rPr lang="en-US" sz="2400" b="1" kern="1200" dirty="0" smtClean="0"/>
              <a:t>Congener composition of the PCB mixture administered in animal studies</a:t>
            </a:r>
          </a:p>
          <a:p>
            <a:pPr marL="0" indent="0" algn="ctr">
              <a:buNone/>
            </a:pPr>
            <a:endParaRPr lang="en-US" sz="1800" b="1" kern="1200" dirty="0"/>
          </a:p>
          <a:p>
            <a:pPr marL="0" indent="0" algn="ctr">
              <a:buNone/>
            </a:pPr>
            <a:r>
              <a:rPr lang="en-US" sz="2000" b="1" u="sng" kern="1200" dirty="0" smtClean="0"/>
              <a:t>RESEARCH NEEDS</a:t>
            </a:r>
            <a:r>
              <a:rPr lang="en-US" sz="2000" b="1" kern="12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kern="1200" dirty="0" smtClean="0"/>
              <a:t>Individual PCB congener analyses of indoor and outdoor air in a variety of human exposure contexts to better characterize the range of relevant inhalation mixtures and the congeners present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kern="1200" dirty="0" smtClean="0"/>
              <a:t>Toxicological data from a number of different mixtures spanning the range observed in human exposure contexts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A6B-AE06-4F14-B5E6-76E83ADC226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9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/>
          <a:p>
            <a:pPr lvl="0"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Additional Factors to Consider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828800"/>
            <a:ext cx="8412480" cy="47548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b="1" kern="1200" dirty="0" smtClean="0"/>
          </a:p>
          <a:p>
            <a:pPr marL="0" indent="0" algn="ctr">
              <a:buNone/>
            </a:pPr>
            <a:endParaRPr lang="en-US" sz="2400" b="1" kern="1200" dirty="0" smtClean="0"/>
          </a:p>
          <a:p>
            <a:pPr marL="0" indent="0" algn="ctr">
              <a:buNone/>
            </a:pPr>
            <a:r>
              <a:rPr lang="en-US" sz="2400" b="1" kern="1200" dirty="0" smtClean="0"/>
              <a:t>Toxicological </a:t>
            </a:r>
            <a:r>
              <a:rPr lang="en-US" sz="2400" b="1" kern="1200" dirty="0"/>
              <a:t>endpoints </a:t>
            </a:r>
            <a:r>
              <a:rPr lang="en-US" sz="2400" b="1" kern="1200" dirty="0" smtClean="0"/>
              <a:t>unique </a:t>
            </a:r>
            <a:r>
              <a:rPr lang="en-US" sz="2400" b="1" kern="1200" dirty="0"/>
              <a:t>to inhalation </a:t>
            </a:r>
            <a:r>
              <a:rPr lang="en-US" sz="2400" b="1" kern="1200" dirty="0" smtClean="0"/>
              <a:t>exposure</a:t>
            </a:r>
            <a:endParaRPr lang="en-US" sz="2400" b="1" kern="1200" dirty="0"/>
          </a:p>
          <a:p>
            <a:pPr marL="0" indent="0" algn="ctr">
              <a:buNone/>
            </a:pPr>
            <a:endParaRPr lang="en-US" sz="2400" b="1" kern="1200" dirty="0" smtClean="0"/>
          </a:p>
          <a:p>
            <a:pPr marL="0" indent="0">
              <a:buNone/>
            </a:pPr>
            <a:r>
              <a:rPr lang="en-US" sz="2000" b="1" u="sng" kern="1200" dirty="0" smtClean="0"/>
              <a:t>CONSEQUENCES OF ORAL AND INHALATION EXPOSURES MAY DIFFER</a:t>
            </a:r>
            <a:r>
              <a:rPr lang="en-US" sz="2000" b="1" kern="12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kern="1200" dirty="0" smtClean="0"/>
              <a:t>There </a:t>
            </a:r>
            <a:r>
              <a:rPr lang="en-US" sz="2000" b="1" kern="1200" dirty="0"/>
              <a:t>may be congeners present in air that are not typically found in the diet.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kern="1200" dirty="0"/>
              <a:t>There may also be differences in tissue distribution or metabolism between the inhalation and oral routes of exposure</a:t>
            </a:r>
            <a:r>
              <a:rPr lang="en-US" sz="2000" b="1" kern="1200" dirty="0" smtClean="0"/>
              <a:t>.</a:t>
            </a:r>
            <a:endParaRPr lang="en-US" sz="2000" b="1" kern="1200" dirty="0"/>
          </a:p>
          <a:p>
            <a:pPr marL="457200" indent="-457200">
              <a:buFont typeface="+mj-lt"/>
              <a:buAutoNum type="arabicPeriod"/>
            </a:pPr>
            <a:endParaRPr lang="en-US" sz="2000" b="1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A6B-AE06-4F14-B5E6-76E83ADC226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/>
          <a:p>
            <a:pPr lvl="0"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Additional Factors to Consider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828800"/>
            <a:ext cx="8412480" cy="47548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b="1" kern="1200" dirty="0" smtClean="0"/>
          </a:p>
          <a:p>
            <a:pPr marL="0" indent="0" algn="ctr">
              <a:buNone/>
            </a:pPr>
            <a:endParaRPr lang="en-US" sz="2400" b="1" kern="1200" dirty="0" smtClean="0"/>
          </a:p>
          <a:p>
            <a:pPr marL="0" indent="0" algn="ctr">
              <a:buNone/>
            </a:pPr>
            <a:r>
              <a:rPr lang="en-US" sz="2400" b="1" kern="1200" dirty="0"/>
              <a:t>Toxicological endpoints unique to inhalation exposure</a:t>
            </a:r>
            <a:endParaRPr lang="en-US" sz="2400" b="1" kern="1200" dirty="0" smtClean="0"/>
          </a:p>
          <a:p>
            <a:pPr marL="0" indent="0" algn="ctr">
              <a:buNone/>
            </a:pPr>
            <a:endParaRPr lang="en-US" sz="1800" b="1" kern="1200" dirty="0"/>
          </a:p>
          <a:p>
            <a:pPr marL="0" indent="0" algn="ctr">
              <a:buNone/>
            </a:pPr>
            <a:endParaRPr lang="en-US" sz="2000" b="1" u="sng" kern="1200" dirty="0" smtClean="0"/>
          </a:p>
          <a:p>
            <a:pPr marL="0" indent="0" algn="ctr">
              <a:buNone/>
            </a:pPr>
            <a:r>
              <a:rPr lang="en-US" sz="2000" b="1" u="sng" kern="1200" dirty="0" smtClean="0"/>
              <a:t>RESEARCH NEEDS</a:t>
            </a:r>
            <a:r>
              <a:rPr lang="en-US" sz="2000" b="1" kern="12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kern="1200" dirty="0" smtClean="0"/>
              <a:t>Epidemiological </a:t>
            </a:r>
            <a:r>
              <a:rPr lang="en-US" sz="2000" b="1" kern="1200" dirty="0"/>
              <a:t>and toxicological studies of PCB </a:t>
            </a:r>
            <a:r>
              <a:rPr lang="en-US" sz="2000" b="1" kern="1200" dirty="0" smtClean="0"/>
              <a:t>inhalation that investigate health endpoints other than those previously shown to be associated with oral PCB exposure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A6B-AE06-4F14-B5E6-76E83ADC226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606040" y="5577840"/>
            <a:ext cx="3931920" cy="128016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Contact Information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Geniece Lehmann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+1-919-541-2289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lehmann.geniece@epa.gov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457200" y="1828800"/>
            <a:ext cx="8229600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Human</a:t>
            </a:r>
            <a:r>
              <a:rPr kumimoji="0" lang="en-US" i="0" u="none" strike="noStrike" kern="0" cap="none" spc="-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or animal studies:</a:t>
            </a:r>
          </a:p>
          <a:p>
            <a:pPr marL="731520" lvl="2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0" lang="en-US" i="0" u="none" strike="noStrike" kern="0" cap="none" spc="-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Subjects exposed to PCBs by </a:t>
            </a:r>
            <a:r>
              <a:rPr kumimoji="0" lang="en-US" b="1" i="0" u="sng" strike="noStrike" kern="0" cap="none" spc="-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inhalation</a:t>
            </a:r>
          </a:p>
          <a:p>
            <a:pPr marL="731520" lvl="2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kern="0" spc="-50" baseline="0" dirty="0" smtClean="0"/>
              <a:t>PCB exposure </a:t>
            </a:r>
            <a:r>
              <a:rPr lang="en-US" b="1" u="sng" kern="0" spc="-50" baseline="0" dirty="0" smtClean="0"/>
              <a:t>well-characterized </a:t>
            </a:r>
          </a:p>
          <a:p>
            <a:pPr marL="11430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Studies of </a:t>
            </a:r>
            <a:r>
              <a:rPr kumimoji="0" lang="en-US" b="1" i="0" u="sng" strike="noStrike" kern="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chronic or developmental</a:t>
            </a:r>
            <a:r>
              <a:rPr kumimoji="0" lang="en-US" i="0" u="none" strike="noStrike" kern="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exposures in </a:t>
            </a:r>
            <a:r>
              <a:rPr kumimoji="0" lang="en-US" b="1" i="0" u="sng" strike="noStrike" kern="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monkeys or rats</a:t>
            </a:r>
            <a:r>
              <a:rPr kumimoji="0" lang="en-US" i="0" u="none" strike="noStrike" kern="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</a:p>
          <a:p>
            <a:pPr marL="27432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Animal studies testing ≥ 2 PCB concentrations (</a:t>
            </a:r>
            <a:r>
              <a:rPr kumimoji="0" lang="en-US" b="1" i="0" u="sng" strike="noStrike" kern="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preferably ≥ 3</a:t>
            </a:r>
            <a:r>
              <a:rPr kumimoji="0" lang="en-US" i="0" u="none" strike="noStrike" kern="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)</a:t>
            </a:r>
          </a:p>
          <a:p>
            <a:pPr marL="11430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="1" u="sng" kern="0" spc="-50" dirty="0"/>
              <a:t>Candidate health outcomes</a:t>
            </a:r>
          </a:p>
          <a:p>
            <a:pPr marL="514350" lvl="2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/>
            </a:pPr>
            <a:r>
              <a:rPr lang="en-US" kern="0" spc="-50" dirty="0"/>
              <a:t>Developmental neurobehavioral effects on executive function</a:t>
            </a:r>
          </a:p>
          <a:p>
            <a:pPr marL="514350" lvl="2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/>
            </a:pPr>
            <a:r>
              <a:rPr lang="en-US" kern="0" spc="-50" dirty="0"/>
              <a:t>Immune suppression</a:t>
            </a:r>
          </a:p>
          <a:p>
            <a:pPr marL="514350" lvl="2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/>
            </a:pPr>
            <a:r>
              <a:rPr lang="en-US" kern="0" spc="-50" dirty="0"/>
              <a:t>Decreased serum tT</a:t>
            </a:r>
            <a:r>
              <a:rPr lang="en-US" kern="0" spc="-50" baseline="-25000" dirty="0"/>
              <a:t>4</a:t>
            </a:r>
            <a:r>
              <a:rPr lang="en-US" kern="0" spc="-50" dirty="0"/>
              <a:t> and increased serum TSH</a:t>
            </a:r>
          </a:p>
          <a:p>
            <a:pPr marL="27432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="1" u="sng" spc="-50" dirty="0"/>
              <a:t>PBPK models</a:t>
            </a:r>
            <a:r>
              <a:rPr lang="en-US" spc="-50" dirty="0"/>
              <a:t> describing the kinetic properties of </a:t>
            </a:r>
            <a:r>
              <a:rPr lang="en-US" spc="-50" dirty="0" smtClean="0"/>
              <a:t>airborne PCBs</a:t>
            </a:r>
            <a:endParaRPr lang="en-US" spc="-50" dirty="0"/>
          </a:p>
          <a:p>
            <a:pPr marL="27432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/>
              <a:t>Individual </a:t>
            </a:r>
            <a:r>
              <a:rPr lang="en-US" b="1" u="sng" dirty="0"/>
              <a:t>PCB congener analyses</a:t>
            </a:r>
            <a:r>
              <a:rPr lang="en-US" dirty="0"/>
              <a:t> of indoor and outdoor </a:t>
            </a:r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11E45CCB-D13C-40EB-88F4-93E2642BA8E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457200" y="1143000"/>
            <a:ext cx="82296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Research to Reduce Uncertainty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1255067"/>
            <a:ext cx="8229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History of PCB use in U.S.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1752600"/>
            <a:ext cx="67818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Manufactured from 1929 to 1977</a:t>
            </a:r>
          </a:p>
          <a:p>
            <a:pPr marL="347472" indent="-347472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Peak production in 1970 (85,000,000 lbs)</a:t>
            </a:r>
          </a:p>
          <a:p>
            <a:pPr marL="347472" indent="-347472">
              <a:spcAft>
                <a:spcPts val="600"/>
              </a:spcAft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Uses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7472" indent="-347472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Dielectric fluid in transformers</a:t>
            </a:r>
          </a:p>
          <a:p>
            <a:pPr marL="347472" indent="-347472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Oil used in motors and hydraulic systems</a:t>
            </a:r>
          </a:p>
          <a:p>
            <a:pPr marL="347472" indent="-347472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Electrical devices/appliances containing PCB capacitors</a:t>
            </a:r>
          </a:p>
          <a:p>
            <a:pPr marL="347472" indent="-347472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Fluorescent light ballast capacitors**</a:t>
            </a:r>
          </a:p>
          <a:p>
            <a:pPr marL="347472" indent="-347472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Adhesives and tapes</a:t>
            </a:r>
          </a:p>
          <a:p>
            <a:pPr marL="347472" indent="-347472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Oil-based paints</a:t>
            </a:r>
          </a:p>
          <a:p>
            <a:pPr marL="347472" indent="-347472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Plasticizer in caulk and window glazing**</a:t>
            </a:r>
          </a:p>
          <a:p>
            <a:pPr marL="347472" indent="-347472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Carbonless copy paper</a:t>
            </a:r>
          </a:p>
          <a:p>
            <a:pPr marL="347472" indent="-347472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Floor finish</a:t>
            </a:r>
          </a:p>
          <a:p>
            <a:pPr marL="347472" indent="-347472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Ceiling tiles*</a:t>
            </a:r>
          </a:p>
          <a:p>
            <a:pPr marL="347472" indent="-347472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Microscope oil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4495800"/>
            <a:ext cx="3124200" cy="1323439"/>
          </a:xfrm>
          <a:prstGeom prst="rect">
            <a:avLst/>
          </a:prstGeom>
          <a:noFill/>
          <a:ln w="25400"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marL="171450" indent="-171450"/>
            <a:r>
              <a:rPr lang="en-US" sz="1600" dirty="0" smtClean="0">
                <a:solidFill>
                  <a:srgbClr val="C00000"/>
                </a:solidFill>
              </a:rPr>
              <a:t>*Has been found in school buildings</a:t>
            </a:r>
          </a:p>
          <a:p>
            <a:pPr marL="171450" indent="-171450"/>
            <a:endParaRPr lang="en-US" sz="1600" dirty="0" smtClean="0">
              <a:solidFill>
                <a:srgbClr val="C00000"/>
              </a:solidFill>
            </a:endParaRPr>
          </a:p>
          <a:p>
            <a:pPr marL="171450" indent="-171450"/>
            <a:r>
              <a:rPr lang="en-US" sz="1600" dirty="0" smtClean="0">
                <a:solidFill>
                  <a:srgbClr val="C00000"/>
                </a:solidFill>
              </a:rPr>
              <a:t>**Commonly found in school buildings built 1950s – 1970s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A6B-AE06-4F14-B5E6-76E83ADC226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133600"/>
            <a:ext cx="2667000" cy="195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PCBs in indoor air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A6B-AE06-4F14-B5E6-76E83ADC226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76072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Herrick et al. (2004). "An unrecognized source of PCB contamination in schools and other buildings."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Environmental Health Perspectives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112(10): 1051-1053.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24 buildings in Boston, Massachusetts area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Samples of exterior caulk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8 buildings contained caulk with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PCBs &gt; 50 ppm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Caulk taken from a university student housing building contained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36,200 ppm PCB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MacIntosh et al. (2012). “</a:t>
            </a:r>
            <a:r>
              <a:rPr lang="en-US" sz="1600" dirty="0" smtClean="0"/>
              <a:t>Mitigation of building-related polychlorinated biphenyls in indoor air of a school.” Environmental Health 11: 24-33.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One elementary school in Massachusetts with PCB-containing caulk (range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1,830 – 29,400 ppm PCB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Mean indoor air PCB concentration &gt; 500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/m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Similar indoor air PCB concentrations have been reported for other buildings constructed with PCB-containing caulk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Kohler et al. (2005). “Joint sealants: An overlooked diffuse source of polychlorinated biphenyls in buildings.”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Environmental Science and Technology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39(7): 1967-1973.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Do PCBs in indoor air pose a health risk?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A6B-AE06-4F14-B5E6-76E83ADC226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6" descr="NRC Risk Assessment Paradigm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48640" y="1981185"/>
            <a:ext cx="8046720" cy="4249240"/>
          </a:xfrm>
          <a:ln>
            <a:solidFill>
              <a:srgbClr val="008000"/>
            </a:solidFill>
          </a:ln>
        </p:spPr>
      </p:pic>
      <p:sp>
        <p:nvSpPr>
          <p:cNvPr id="8" name="Oval 7"/>
          <p:cNvSpPr/>
          <p:nvPr/>
        </p:nvSpPr>
        <p:spPr bwMode="auto">
          <a:xfrm rot="-1560000">
            <a:off x="707543" y="2700263"/>
            <a:ext cx="3291840" cy="15544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914400"/>
          </a:xfrm>
        </p:spPr>
        <p:txBody>
          <a:bodyPr/>
          <a:lstStyle/>
          <a:p>
            <a:r>
              <a:rPr lang="en-US" sz="2800" b="1" dirty="0" smtClean="0"/>
              <a:t>How Can We Assess Human Health Hazard from Inhaled PCBs?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5CCB-D13C-40EB-88F4-93E2642BA8E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5CCB-D13C-40EB-88F4-93E2642BA8E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447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/>
              <a:t>Health Effects of PCB Exposure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16480"/>
            <a:ext cx="2743200" cy="4114800"/>
          </a:xfrm>
          <a:noFill/>
        </p:spPr>
        <p:txBody>
          <a:bodyPr/>
          <a:lstStyle/>
          <a:p>
            <a:pPr marL="228600" indent="-228600" algn="ctr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/>
              <a:t>Observed in humans</a:t>
            </a:r>
          </a:p>
          <a:p>
            <a:pPr marL="228600" indent="-22860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1" dirty="0" smtClean="0"/>
              <a:t>(exposed by multiple routes)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Cancer (melanoma, non-Hodgkin lymphoma, breast cancer)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Thyroid effects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Immunotoxicity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Reproductive effects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Developmental neurobehavioral toxicity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80360" y="2316480"/>
            <a:ext cx="301752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 in animals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(exposed by ingestion)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Cancer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Hepatotoxicity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Thyroid effects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Immunotoxicity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Reproductive effects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Developmental neurobehavioral toxicity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35040" y="2316480"/>
            <a:ext cx="310896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 in animals</a:t>
            </a:r>
          </a:p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sz="2000" b="1" kern="0" dirty="0" smtClean="0"/>
              <a:t>(exposed by inhalation)</a:t>
            </a:r>
          </a:p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Hepatotoxicity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Thyroid effects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Immunotoxicity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Neurotoxicity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5CCB-D13C-40EB-88F4-93E2642BA8E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447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/>
              <a:t>Health Effects of PCB Exposure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16480"/>
            <a:ext cx="2743200" cy="4114800"/>
          </a:xfrm>
          <a:noFill/>
        </p:spPr>
        <p:txBody>
          <a:bodyPr/>
          <a:lstStyle/>
          <a:p>
            <a:pPr marL="228600" indent="-228600" algn="ctr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/>
              <a:t>Observed in humans</a:t>
            </a:r>
          </a:p>
          <a:p>
            <a:pPr marL="228600" indent="-22860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1" dirty="0" smtClean="0"/>
              <a:t>(exposed by multiple routes)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Cancer (melanoma, non-Hodgkin lymphoma, breast cancer)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Thyroid effects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Immunotoxicity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Reproductive effects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Developmental neurobehavioral toxicity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80360" y="2316480"/>
            <a:ext cx="301752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 in animals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(exposed by ingestion)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Cancer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Hepatotoxicity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Thyroid effects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Immunotoxicity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Reproductive effects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Developmental neurobehavioral toxicity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35040" y="2316480"/>
            <a:ext cx="310896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 in animals</a:t>
            </a:r>
          </a:p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sz="2000" b="1" kern="0" dirty="0" smtClean="0"/>
              <a:t>(exposed by inhalation)</a:t>
            </a:r>
          </a:p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Hepatotoxicity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Thyroid effects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Immunotoxicity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Neurotoxicity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5CCB-D13C-40EB-88F4-93E2642BA8E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447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/>
              <a:t>Health Effects of PCB Exposure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16480"/>
            <a:ext cx="2743200" cy="4114800"/>
          </a:xfrm>
          <a:noFill/>
        </p:spPr>
        <p:txBody>
          <a:bodyPr/>
          <a:lstStyle/>
          <a:p>
            <a:pPr marL="228600" indent="-228600" algn="ctr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/>
              <a:t>Observed in humans</a:t>
            </a:r>
          </a:p>
          <a:p>
            <a:pPr marL="228600" indent="-22860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1" dirty="0" smtClean="0"/>
              <a:t>(exposed by multiple routes)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Cancer (melanoma, non-Hodgkin lymphoma, breast cancer)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Thyroid effects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Immunotoxicity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Reproductive effects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Developmental neurobehavioral toxicity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80360" y="2316480"/>
            <a:ext cx="301752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Observed in animals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(exposed by ingestion)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Cancer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Hepatotoxicity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Thyroid effects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Immunotoxicity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Reproductive effects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Developmental neurobehavioral toxicity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35040" y="2316480"/>
            <a:ext cx="310896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 in animals</a:t>
            </a:r>
          </a:p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sz="2000" b="1" kern="0" dirty="0" smtClean="0"/>
              <a:t>(exposed by inhalation)</a:t>
            </a:r>
          </a:p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Hepatotoxicity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Thyroid effects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Immunotoxicity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Neurotoxicity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"/>
</p:tagLst>
</file>

<file path=ppt/theme/theme1.xml><?xml version="1.0" encoding="utf-8"?>
<a:theme xmlns:a="http://schemas.openxmlformats.org/drawingml/2006/main" name="EPA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3597</TotalTime>
  <Words>1863</Words>
  <Application>Microsoft Office PowerPoint</Application>
  <PresentationFormat>On-screen Show (4:3)</PresentationFormat>
  <Paragraphs>428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ＭＳ Ｐゴシック</vt:lpstr>
      <vt:lpstr>Arial</vt:lpstr>
      <vt:lpstr>Calibri</vt:lpstr>
      <vt:lpstr>EPA Theme</vt:lpstr>
      <vt:lpstr>PowerPoint Presentation</vt:lpstr>
      <vt:lpstr>Overview</vt:lpstr>
      <vt:lpstr>PowerPoint Presentation</vt:lpstr>
      <vt:lpstr>PCBs in indoor air</vt:lpstr>
      <vt:lpstr>Do PCBs in indoor air pose a health risk?</vt:lpstr>
      <vt:lpstr>How Can We Assess Human Health Hazard from Inhaled PCBs?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PCBs in indoor air pose a health risk?</vt:lpstr>
      <vt:lpstr>What Research Would Reduce Uncertainty?</vt:lpstr>
      <vt:lpstr>PowerPoint Presentation</vt:lpstr>
      <vt:lpstr>PowerPoint Presentation</vt:lpstr>
      <vt:lpstr>PowerPoint Presentation</vt:lpstr>
      <vt:lpstr>PowerPoint Presentation</vt:lpstr>
      <vt:lpstr>Additional Factors to Consider</vt:lpstr>
      <vt:lpstr>PowerPoint Presentation</vt:lpstr>
      <vt:lpstr>PowerPoint Presentation</vt:lpstr>
      <vt:lpstr>Additional Factors to Consider</vt:lpstr>
      <vt:lpstr>Additional Factors to Consider</vt:lpstr>
      <vt:lpstr>Additional Factors to Consider</vt:lpstr>
      <vt:lpstr>Additional Factors to Consider</vt:lpstr>
      <vt:lpstr>Additional Factors to Consider</vt:lpstr>
      <vt:lpstr>PowerPoint Presentation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PCBs in New York City Public Schools: The Regional Perspective and Research Initiatives   Geniece M. Lehmann , Ph.D. (U.S. EPA/ORD)  Mark  Maddaloni , DrPH, DABT  (U.S. EPA Region 2)  Linda J. Phillips, Ph.D. (U.S. EPA/ORD)  Kent Thomas, BSPH (U.S. EPA/ORD)</dc:title>
  <dc:creator>Lehmann, Geniece</dc:creator>
  <cp:lastModifiedBy>Lehmann, Geniece</cp:lastModifiedBy>
  <cp:revision>84</cp:revision>
  <dcterms:created xsi:type="dcterms:W3CDTF">2012-03-22T19:06:52Z</dcterms:created>
  <dcterms:modified xsi:type="dcterms:W3CDTF">2014-04-23T15:09:08Z</dcterms:modified>
</cp:coreProperties>
</file>