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25"/>
  </p:sldMasterIdLst>
  <p:notesMasterIdLst>
    <p:notesMasterId r:id="rId35"/>
  </p:notesMasterIdLst>
  <p:handoutMasterIdLst>
    <p:handoutMasterId r:id="rId36"/>
  </p:handoutMasterIdLst>
  <p:sldIdLst>
    <p:sldId id="281" r:id="rId26"/>
    <p:sldId id="282" r:id="rId27"/>
    <p:sldId id="283" r:id="rId28"/>
    <p:sldId id="284" r:id="rId29"/>
    <p:sldId id="285" r:id="rId30"/>
    <p:sldId id="280" r:id="rId31"/>
    <p:sldId id="262" r:id="rId32"/>
    <p:sldId id="279" r:id="rId33"/>
    <p:sldId id="286" r:id="rId34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0133" autoAdjust="0"/>
  </p:normalViewPr>
  <p:slideViewPr>
    <p:cSldViewPr snapToGrid="0">
      <p:cViewPr varScale="1">
        <p:scale>
          <a:sx n="48" d="100"/>
          <a:sy n="48" d="100"/>
        </p:scale>
        <p:origin x="77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9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1.xml"/><Relationship Id="rId33" Type="http://schemas.openxmlformats.org/officeDocument/2006/relationships/slide" Target="slides/slide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3.xml"/><Relationship Id="rId36" Type="http://schemas.openxmlformats.org/officeDocument/2006/relationships/handoutMaster" Target="handoutMasters/handoutMaster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C02C031-21FB-446D-B665-B9A227201F12}" type="datetimeFigureOut">
              <a:rPr lang="en-US" smtClean="0"/>
              <a:t>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877327F-3DC2-4762-8804-A11177CF54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963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8248EE6-E236-4A9F-ADE9-A9BCA0B4D655}" type="datetimeFigureOut">
              <a:rPr lang="en-US" smtClean="0"/>
              <a:t>1/11/2016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6B1389-3238-48B4-8F58-1D066C6A6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65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1389-3238-48B4-8F58-1D066C6A64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62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1389-3238-48B4-8F58-1D066C6A64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5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1389-3238-48B4-8F58-1D066C6A64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01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1389-3238-48B4-8F58-1D066C6A64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6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1389-3238-48B4-8F58-1D066C6A64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9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lvl="1" indent="-241653" defTabSz="966612">
              <a:buFont typeface="Arial" panose="020B0604020202020204" pitchFamily="34" charset="0"/>
              <a:buChar char="•"/>
              <a:defRPr/>
            </a:pPr>
            <a:endParaRPr lang="en-US" sz="13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1389-3238-48B4-8F58-1D066C6A643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84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defTabSz="966612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1389-3238-48B4-8F58-1D066C6A643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103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1389-3238-48B4-8F58-1D066C6A643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1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0" y="-9104"/>
            <a:ext cx="9144000" cy="38106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5" y="3658002"/>
            <a:ext cx="9144003" cy="94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" y="4561726"/>
            <a:ext cx="9143999" cy="2306132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401" y="3406153"/>
            <a:ext cx="8593195" cy="1054307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750" y="5150010"/>
            <a:ext cx="2057808" cy="1411755"/>
          </a:xfr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56" y="5963113"/>
            <a:ext cx="1678688" cy="51620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-1" y="3626770"/>
            <a:ext cx="91440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" y="4561728"/>
            <a:ext cx="9144001" cy="110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8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247" r="94895" b="-247"/>
          <a:stretch/>
        </p:blipFill>
        <p:spPr>
          <a:xfrm>
            <a:off x="-9575" y="0"/>
            <a:ext cx="49891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97" y="2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90" y="2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60945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1713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eav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397" y="2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90" y="2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60945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7847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hoto Heav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397" y="2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90" y="2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60945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345916"/>
            <a:ext cx="502042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8748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5" t="128" r="7265" b="642"/>
          <a:stretch/>
        </p:blipFill>
        <p:spPr>
          <a:xfrm>
            <a:off x="76931" y="26380"/>
            <a:ext cx="2154117" cy="680524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3847" y="342900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847" y="312456"/>
            <a:ext cx="5824538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718657" y="3165191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07" y="312454"/>
            <a:ext cx="1375293" cy="4229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70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853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2" t="4106" r="-6" b="39763"/>
          <a:stretch/>
        </p:blipFill>
        <p:spPr>
          <a:xfrm>
            <a:off x="47026" y="-9060"/>
            <a:ext cx="2186221" cy="68667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8656" y="432523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657" y="1049586"/>
            <a:ext cx="5824538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718657" y="4113774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61" y="3902323"/>
            <a:ext cx="1375293" cy="4229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70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3698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6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whoosh.wav"/>
          </p:stSnd>
        </p:sndAc>
      </p:transition>
    </mc:Choice>
    <mc:Fallback xmlns="">
      <p:transition spd="slow">
        <p:sndAc>
          <p:stSnd>
            <p:snd r:embed="rId3" name="whoosh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whoosh.wav"/>
          </p:stSnd>
        </p:sndAc>
      </p:transition>
    </mc:Choice>
    <mc:Fallback xmlns="">
      <p:transition spd="slow">
        <p:sndAc>
          <p:stSnd>
            <p:snd r:embed="rId3" name="whoosh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6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5" r:id="rId4"/>
    <p:sldLayoutId id="2147483731" r:id="rId5"/>
    <p:sldLayoutId id="2147483732" r:id="rId6"/>
    <p:sldLayoutId id="2147483733" r:id="rId7"/>
    <p:sldLayoutId id="2147483734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urbanwater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epa.gov/region9/water/index.html" TargetMode="External"/><Relationship Id="rId2" Type="http://schemas.openxmlformats.org/officeDocument/2006/relationships/hyperlink" Target="mailto:Vollmer.jared@epa.gov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Jared Vollmer</a:t>
            </a:r>
            <a:br>
              <a:rPr lang="en-US" sz="2000" dirty="0" smtClean="0"/>
            </a:br>
            <a:r>
              <a:rPr lang="en-US" sz="2000" dirty="0" smtClean="0"/>
              <a:t>EPA Region 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0696" y="1274174"/>
            <a:ext cx="6593304" cy="2852737"/>
          </a:xfrm>
        </p:spPr>
        <p:txBody>
          <a:bodyPr>
            <a:noAutofit/>
          </a:bodyPr>
          <a:lstStyle/>
          <a:p>
            <a:pPr>
              <a:spcBef>
                <a:spcPts val="750"/>
              </a:spcBef>
            </a:pPr>
            <a:r>
              <a:rPr lang="en-US" dirty="0">
                <a:ea typeface="+mn-ea"/>
                <a:cs typeface="+mn-cs"/>
              </a:rPr>
              <a:t>EPA’s Urban Waters Program and </a:t>
            </a:r>
            <a:br>
              <a:rPr lang="en-US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Region 9’s </a:t>
            </a:r>
            <a:r>
              <a:rPr lang="en-US" dirty="0" smtClean="0">
                <a:ea typeface="+mn-ea"/>
                <a:cs typeface="+mn-cs"/>
              </a:rPr>
              <a:t>Watershed Approach </a:t>
            </a:r>
            <a:r>
              <a:rPr lang="en-US" dirty="0">
                <a:ea typeface="+mn-ea"/>
                <a:cs typeface="+mn-cs"/>
              </a:rPr>
              <a:t>in Arizona</a:t>
            </a:r>
          </a:p>
        </p:txBody>
      </p:sp>
    </p:spTree>
    <p:extLst>
      <p:ext uri="{BB962C8B-B14F-4D97-AF65-F5344CB8AC3E}">
        <p14:creationId xmlns:p14="http://schemas.microsoft.com/office/powerpoint/2010/main" val="32484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EPA’s Urban Waters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Goal: To reconnect communities to their surface water through better federal coordination, enhanced networking tools, and a tiny bit of money. </a:t>
            </a:r>
          </a:p>
          <a:p>
            <a:endParaRPr lang="en-US" sz="2400" dirty="0" smtClean="0"/>
          </a:p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www.epa.gov/urbanwaters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Main Parts of the Urban Waters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Partnerships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sz="2000" dirty="0" smtClean="0"/>
              <a:t>Where federal agencies work together guided by local stakeholder input. 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sz="2000" dirty="0" smtClean="0"/>
              <a:t>19 locations in the US.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sz="2000" dirty="0" smtClean="0"/>
              <a:t>Region 9’s partnership location: Los Angeles Watershed</a:t>
            </a:r>
            <a:endParaRPr lang="en-US" sz="2000" dirty="0"/>
          </a:p>
          <a:p>
            <a:pPr lvl="1"/>
            <a:endParaRPr lang="en-US" dirty="0" smtClean="0"/>
          </a:p>
          <a:p>
            <a:r>
              <a:rPr lang="en-US" sz="2400" dirty="0" smtClean="0"/>
              <a:t>Small Grants 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sz="2000" dirty="0" smtClean="0"/>
              <a:t>Advance EPA’s water quality and environmental justice goals by addressing urban runoff through diverse partnerships that produce multiple community benefits. 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sz="2000" dirty="0" smtClean="0"/>
              <a:t>Up to $60,000 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sz="2000" dirty="0" smtClean="0"/>
              <a:t>Request for proposals announced every other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435" y="1962904"/>
            <a:ext cx="3532965" cy="393605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Eligible Urban Areas in Arizona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18656" y="1049586"/>
            <a:ext cx="6425343" cy="2852737"/>
          </a:xfrm>
        </p:spPr>
        <p:txBody>
          <a:bodyPr>
            <a:noAutofit/>
          </a:bodyPr>
          <a:lstStyle/>
          <a:p>
            <a:r>
              <a:rPr lang="en-US" dirty="0"/>
              <a:t>Region 9’s </a:t>
            </a:r>
            <a:r>
              <a:rPr lang="en-US" dirty="0" smtClean="0"/>
              <a:t>Watershed </a:t>
            </a:r>
            <a:r>
              <a:rPr lang="en-US" dirty="0"/>
              <a:t>A</a:t>
            </a:r>
            <a:r>
              <a:rPr lang="en-US" dirty="0" smtClean="0"/>
              <a:t>pproach </a:t>
            </a:r>
            <a:r>
              <a:rPr lang="en-US" dirty="0"/>
              <a:t>in Arizona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693" r="8314" b="2846"/>
          <a:stretch/>
        </p:blipFill>
        <p:spPr>
          <a:xfrm>
            <a:off x="1053547" y="265344"/>
            <a:ext cx="7521437" cy="635542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418194" y="6356353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r="4307" b="3953"/>
          <a:stretch/>
        </p:blipFill>
        <p:spPr>
          <a:xfrm>
            <a:off x="709126" y="107833"/>
            <a:ext cx="8336699" cy="6650776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4642181" y="2794992"/>
            <a:ext cx="337457" cy="352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7205560" y="5768840"/>
            <a:ext cx="690880" cy="8779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5464557" y="2442336"/>
            <a:ext cx="380042" cy="3816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6187818" y="3244678"/>
            <a:ext cx="306724" cy="327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8179905" y="3293984"/>
            <a:ext cx="502024" cy="4520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8179906" y="3778078"/>
            <a:ext cx="619684" cy="10701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346622" y="6144761"/>
            <a:ext cx="439911" cy="5020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3858272" y="2856637"/>
            <a:ext cx="315687" cy="3015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8332967" y="2755019"/>
            <a:ext cx="97950" cy="5495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708244" y="4534902"/>
            <a:ext cx="455759" cy="448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457306" y="2206134"/>
            <a:ext cx="2187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Little Colorado headwaters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20355" y="4234182"/>
            <a:ext cx="251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San Francisco and Blue Rivers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7800229" y="5529236"/>
            <a:ext cx="214685" cy="239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652932" y="5768840"/>
            <a:ext cx="204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Upper Santa Cruz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66086" y="5218137"/>
            <a:ext cx="196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Upper San Pedro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8" name="Straight Arrow Connector 57"/>
          <p:cNvCxnSpPr>
            <a:endCxn id="49" idx="1"/>
          </p:cNvCxnSpPr>
          <p:nvPr/>
        </p:nvCxnSpPr>
        <p:spPr>
          <a:xfrm>
            <a:off x="6187818" y="6069925"/>
            <a:ext cx="223227" cy="1483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592125" y="3029780"/>
            <a:ext cx="1266147" cy="3332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37" idx="4"/>
          </p:cNvCxnSpPr>
          <p:nvPr/>
        </p:nvCxnSpPr>
        <p:spPr>
          <a:xfrm flipV="1">
            <a:off x="4728226" y="3147689"/>
            <a:ext cx="82684" cy="430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5753248" y="1790684"/>
            <a:ext cx="67107" cy="628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10910" y="2418740"/>
            <a:ext cx="0" cy="3362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46" idx="0"/>
          </p:cNvCxnSpPr>
          <p:nvPr/>
        </p:nvCxnSpPr>
        <p:spPr>
          <a:xfrm flipH="1">
            <a:off x="6341180" y="3029780"/>
            <a:ext cx="302881" cy="214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981863" y="2126291"/>
            <a:ext cx="152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Granite Creek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753248" y="1458168"/>
            <a:ext cx="117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Oak Creek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237249" y="2970818"/>
            <a:ext cx="1612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Hillside Mine –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Boulder Creek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779100" y="2788902"/>
            <a:ext cx="163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Tonto Creek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9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878" y="19878"/>
            <a:ext cx="9075333" cy="6798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5861610" y="6316597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059" t="3321" r="9970" b="3548"/>
          <a:stretch/>
        </p:blipFill>
        <p:spPr>
          <a:xfrm>
            <a:off x="298182" y="59635"/>
            <a:ext cx="8666922" cy="669897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896534" y="6350442"/>
            <a:ext cx="365760" cy="487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677038" y="5787651"/>
            <a:ext cx="391887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8669817" y="3711165"/>
            <a:ext cx="365760" cy="11239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669817" y="3223485"/>
            <a:ext cx="365760" cy="487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663182" y="2298779"/>
            <a:ext cx="340723" cy="3320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5225513" y="2796800"/>
            <a:ext cx="226423" cy="2122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476320" y="2843065"/>
            <a:ext cx="155986" cy="166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726172" y="3137933"/>
            <a:ext cx="340723" cy="3320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Information, Contact: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 smtClean="0"/>
              <a:t>Jared Vollmer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Arizona Watershed Coordinator, EPA Region 9</a:t>
            </a:r>
            <a:r>
              <a:rPr lang="en-US" sz="2400" dirty="0" smtClean="0">
                <a:hlinkClick r:id="rId2"/>
              </a:rPr>
              <a:t/>
            </a:r>
            <a:br>
              <a:rPr lang="en-US" sz="2400" dirty="0" smtClean="0">
                <a:hlinkClick r:id="rId2"/>
              </a:rPr>
            </a:br>
            <a:r>
              <a:rPr lang="en-US" sz="2400" dirty="0" smtClean="0">
                <a:hlinkClick r:id="rId2"/>
              </a:rPr>
              <a:t>Vollmer.jared@epa.gov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(415</a:t>
            </a:r>
            <a:r>
              <a:rPr lang="en-US" sz="2400" dirty="0"/>
              <a:t>) 972-3447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hlinkClick r:id="rId3"/>
              </a:rPr>
              <a:t>http://www3.epa.gov/region9/water/index.html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AvailJan2016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terAvailJan2016Theme" id="{C441C2B3-3363-41A2-BAF2-FF5B2F370993}" vid="{BDAAAFAA-5F45-4846-A8BE-697537FF33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SharedContentType xmlns="Microsoft.SharePoint.Taxonomy.ContentTypeSync" SourceId="29f62856-1543-49d4-a736-4569d363f533" ContentTypeId="0x0101" PreviousValue="false"/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4DCE96DBB2424898A3CB9711815EB5" ma:contentTypeVersion="14" ma:contentTypeDescription="Create a new document." ma:contentTypeScope="" ma:versionID="b2a6ac02600664407aa735bac52ed2ce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feaea6c5-ab55-4299-9d9e-ee30d6488f9a" targetNamespace="http://schemas.microsoft.com/office/2006/metadata/properties" ma:root="true" ma:fieldsID="c8850b6c8acc2a6e38491348904d0273" ns1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feaea6c5-ab55-4299-9d9e-ee30d6488f9a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6bdd8a0a-3cf1-44fa-b697-3e3c7c36d2ea}" ma:internalName="TaxCatchAllLabel" ma:readOnly="true" ma:showField="CatchAllDataLabel" ma:web="feaea6c5-ab55-4299-9d9e-ee30d6488f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6bdd8a0a-3cf1-44fa-b697-3e3c7c36d2ea}" ma:internalName="TaxCatchAll" ma:showField="CatchAllData" ma:web="feaea6c5-ab55-4299-9d9e-ee30d6488f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aea6c5-ab55-4299-9d9e-ee30d6488f9a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 xsi:nil="true"/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 xsi:nil="true"/>
    <Rights xmlns="4ffa91fb-a0ff-4ac5-b2db-65c790d184a4" xsi:nil="true"/>
    <Document_x0020_Creation_x0020_Date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SharedWithUsers xmlns="feaea6c5-ab55-4299-9d9e-ee30d6488f9a">
      <UserInfo>
        <DisplayName/>
        <AccountId xsi:nil="true"/>
        <AccountType/>
      </UserInfo>
    </SharedWithUsers>
  </documentManagement>
</p:properties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7325E3F-E68E-4B69-9F38-D70FE8C20E26}">
  <ds:schemaRefs>
    <ds:schemaRef ds:uri="Microsoft.SharePoint.Taxonomy.ContentTypeSync"/>
  </ds:schemaRefs>
</ds:datastoreItem>
</file>

<file path=customXml/itemProps10.xml><?xml version="1.0" encoding="utf-8"?>
<ds:datastoreItem xmlns:ds="http://schemas.openxmlformats.org/officeDocument/2006/customXml" ds:itemID="{F6FF771D-831C-4888-8421-769E06AC0A03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E3372918-1B15-42FD-A923-5A2BAB963790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C3D67C5B-1099-4A25-97AC-1783115C6EC4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E4314A0A-481A-4F89-8D44-8F3BCAD8D151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E8D9A59D-8093-435E-B669-562E83A0B8DA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59C0B5D7-6D55-4037-A024-44946F9E89B4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D944D7A0-48BF-43AD-8142-45AA9D59CD63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94AAD7E5-49C5-433C-B160-5FB3D6C0613F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1544E0B3-5304-4713-811F-1C306084358C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748BBA79-F1CC-46E5-88E9-F02F874F0DD8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F417EB35-1E6A-4944-B171-C17124081FBE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665E6E9-488A-436D-9640-0240ACF5D2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feaea6c5-ab55-4299-9d9e-ee30d6488f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1.xml><?xml version="1.0" encoding="utf-8"?>
<ds:datastoreItem xmlns:ds="http://schemas.openxmlformats.org/officeDocument/2006/customXml" ds:itemID="{2E6130FE-2B84-42CE-98C6-76E69CC4C2E6}">
  <ds:schemaRefs>
    <ds:schemaRef ds:uri="http://schemas.microsoft.com/sharepoint/v3/contenttype/forms"/>
  </ds:schemaRefs>
</ds:datastoreItem>
</file>

<file path=customXml/itemProps22.xml><?xml version="1.0" encoding="utf-8"?>
<ds:datastoreItem xmlns:ds="http://schemas.openxmlformats.org/officeDocument/2006/customXml" ds:itemID="{DE60402B-714B-4D62-ADD0-E2188B35C61E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171C1F3B-9381-44A8-B816-273298F045E8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6FDFD62E-229C-44B5-918C-8DD2436B52E5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4ffa91fb-a0ff-4ac5-b2db-65c790d184a4"/>
    <ds:schemaRef ds:uri="feaea6c5-ab55-4299-9d9e-ee30d6488f9a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sharepoint/v3/fields"/>
    <ds:schemaRef ds:uri="http://schemas.microsoft.com/sharepoint.v3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1E08F1B-1296-49D2-952B-975E3327689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11B6A6AE-589D-4855-AEE4-3D30462897C0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C5FD0749-F628-4F5B-B9E1-180E35A83B5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EEBE6E8-E17A-438B-A5D6-EB56F53571C6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B6EB1D44-0191-40C9-BE2E-E1C0EAACE5D7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E950862F-6A27-4DD0-B2DC-C1516D2B3B4A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1A87A9AC-02BC-43A0-B93A-85564AB8960E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WaterAvailJan2016Theme</Template>
  <TotalTime>3200</TotalTime>
  <Words>168</Words>
  <Application>Microsoft Office PowerPoint</Application>
  <PresentationFormat>On-screen Show (4:3)</PresentationFormat>
  <Paragraphs>46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WaterAvailJan2016Theme</vt:lpstr>
      <vt:lpstr>EPA’s Urban Waters Program and  Region 9’s Watershed Approach in Arizona</vt:lpstr>
      <vt:lpstr>EPA’s Urban Waters Program</vt:lpstr>
      <vt:lpstr>Two Main Parts of the Urban Waters Program</vt:lpstr>
      <vt:lpstr>Eligible Urban Areas in Arizona</vt:lpstr>
      <vt:lpstr>Region 9’s Watershed Approach in Arizona</vt:lpstr>
      <vt:lpstr>PowerPoint Presentation</vt:lpstr>
      <vt:lpstr>PowerPoint Presentation</vt:lpstr>
      <vt:lpstr>PowerPoint Presentation</vt:lpstr>
      <vt:lpstr>For More Information, Contact: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Arizona NPS</dc:title>
  <dc:creator>jvollmer;Ziegler.Sam@epa.gov;vollmer.jared@epa.gov</dc:creator>
  <cp:lastModifiedBy>Josie Evans</cp:lastModifiedBy>
  <cp:revision>171</cp:revision>
  <cp:lastPrinted>2014-11-05T18:28:48Z</cp:lastPrinted>
  <dcterms:created xsi:type="dcterms:W3CDTF">2014-10-21T15:13:46Z</dcterms:created>
  <dcterms:modified xsi:type="dcterms:W3CDTF">2016-01-11T14:56:10Z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0x010100CF4DCE96DBB2424898A3CB9711815EB5</vt:lpwstr>
  </property>
  <property fmtid="{D5CDD505-2E9C-101B-9397-08002B2CF9AE}" pid="3" name="TaxKeyword">
    <vt:lpwstr/>
  </property>
  <property fmtid="{D5CDD505-2E9C-101B-9397-08002B2CF9AE}" pid="4" name="Document Type">
    <vt:lpwstr/>
  </property>
</Properties>
</file>