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58" r:id="rId2"/>
    <p:sldId id="259" r:id="rId3"/>
    <p:sldId id="262" r:id="rId4"/>
    <p:sldId id="263" r:id="rId5"/>
    <p:sldId id="264" r:id="rId6"/>
    <p:sldId id="265" r:id="rId7"/>
    <p:sldId id="260" r:id="rId8"/>
    <p:sldId id="266" r:id="rId9"/>
    <p:sldId id="267" r:id="rId10"/>
    <p:sldId id="270" r:id="rId11"/>
    <p:sldId id="268" r:id="rId12"/>
    <p:sldId id="269" r:id="rId13"/>
    <p:sldId id="271" r:id="rId14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153" autoAdjust="0"/>
    <p:restoredTop sz="95405" autoAdjust="0"/>
  </p:normalViewPr>
  <p:slideViewPr>
    <p:cSldViewPr snapToGrid="0">
      <p:cViewPr varScale="1">
        <p:scale>
          <a:sx n="64" d="100"/>
          <a:sy n="64" d="100"/>
        </p:scale>
        <p:origin x="264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101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8D52A364-9507-413E-84F3-BF905C8F948F}" type="datetimeFigureOut">
              <a:rPr lang="en-US" smtClean="0"/>
              <a:t>1/11/2016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F9603D42-0567-4165-A681-80E4A517A9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4862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603D42-0567-4165-A681-80E4A517A97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6934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603D42-0567-4165-A681-80E4A517A97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7428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603D42-0567-4165-A681-80E4A517A97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4930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603D42-0567-4165-A681-80E4A517A97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9765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603D42-0567-4165-A681-80E4A517A97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9036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603D42-0567-4165-A681-80E4A517A97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6207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603D42-0567-4165-A681-80E4A517A97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7218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603D42-0567-4165-A681-80E4A517A97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4821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603D42-0567-4165-A681-80E4A517A97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312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603D42-0567-4165-A681-80E4A517A97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8835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603D42-0567-4165-A681-80E4A517A97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9191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603D42-0567-4165-A681-80E4A517A97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0908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603D42-0567-4165-A681-80E4A517A97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133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05"/>
          <a:stretch/>
        </p:blipFill>
        <p:spPr>
          <a:xfrm>
            <a:off x="0" y="-9104"/>
            <a:ext cx="9144000" cy="3810637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-5" y="3658002"/>
            <a:ext cx="9144003" cy="9459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4561726"/>
            <a:ext cx="9143999" cy="2306132"/>
          </a:xfrm>
          <a:prstGeom prst="rect">
            <a:avLst/>
          </a:prstGeom>
          <a:solidFill>
            <a:schemeClr val="accent2"/>
          </a:solidFill>
          <a:ln w="3175"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5400" y="3406151"/>
            <a:ext cx="8593195" cy="1054307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98750" y="5150008"/>
            <a:ext cx="2057808" cy="1411755"/>
          </a:xfrm>
        </p:spPr>
        <p:txBody>
          <a:bodyPr anchor="b"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55" y="5963113"/>
            <a:ext cx="1678688" cy="516202"/>
          </a:xfrm>
          <a:prstGeom prst="rect">
            <a:avLst/>
          </a:prstGeom>
        </p:spPr>
      </p:pic>
      <p:cxnSp>
        <p:nvCxnSpPr>
          <p:cNvPr id="15" name="Straight Connector 14"/>
          <p:cNvCxnSpPr/>
          <p:nvPr userDrawn="1"/>
        </p:nvCxnSpPr>
        <p:spPr>
          <a:xfrm>
            <a:off x="-2" y="3626770"/>
            <a:ext cx="914400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>
            <a:off x="-2" y="4561726"/>
            <a:ext cx="9144001" cy="1103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0569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" t="247" r="94895" b="-247"/>
          <a:stretch/>
        </p:blipFill>
        <p:spPr>
          <a:xfrm>
            <a:off x="-9575" y="0"/>
            <a:ext cx="498915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28397" y="0"/>
            <a:ext cx="460944" cy="134591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8289" y="0"/>
            <a:ext cx="8575711" cy="1382465"/>
          </a:xfrm>
          <a:noFill/>
        </p:spPr>
        <p:txBody>
          <a:bodyPr anchor="ctr"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38300"/>
            <a:ext cx="7886700" cy="45386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D40F3-E3D2-48EA-AF02-E639410A5437}" type="datetime1">
              <a:rPr lang="en-US" smtClean="0"/>
              <a:t>1/11/2016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04139-DE6F-49F8-9A0E-88D0F3E14274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 flipH="1">
            <a:off x="460944" y="0"/>
            <a:ext cx="41097" cy="68580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0" y="1345915"/>
            <a:ext cx="91440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436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hoto Heavy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28397" y="0"/>
            <a:ext cx="460944" cy="134591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8289" y="0"/>
            <a:ext cx="8575711" cy="1382465"/>
          </a:xfrm>
          <a:noFill/>
        </p:spPr>
        <p:txBody>
          <a:bodyPr anchor="ctr"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38300"/>
            <a:ext cx="7886700" cy="45386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1E6A6-EDFB-4330-ADFB-4B5CE9BF0705}" type="datetime1">
              <a:rPr lang="en-US" smtClean="0"/>
              <a:t>1/11/2016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04139-DE6F-49F8-9A0E-88D0F3E14274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 flipH="1">
            <a:off x="460944" y="0"/>
            <a:ext cx="41097" cy="68580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0" y="1345915"/>
            <a:ext cx="91440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541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55" t="128" r="7265" b="642"/>
          <a:stretch/>
        </p:blipFill>
        <p:spPr>
          <a:xfrm>
            <a:off x="76931" y="26378"/>
            <a:ext cx="2154117" cy="6805245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43847" y="342900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3847" y="312454"/>
            <a:ext cx="5824538" cy="2852737"/>
          </a:xfrm>
        </p:spPr>
        <p:txBody>
          <a:bodyPr anchor="b">
            <a:normAutofit/>
          </a:bodyPr>
          <a:lstStyle>
            <a:lvl1pPr>
              <a:defRPr sz="45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04139-DE6F-49F8-9A0E-88D0F3E14274}" type="slidenum">
              <a:rPr lang="en-US" smtClean="0"/>
              <a:t>‹#›</a:t>
            </a:fld>
            <a:endParaRPr lang="en-US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718656" y="3165191"/>
            <a:ext cx="6425344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406" y="312454"/>
            <a:ext cx="1375293" cy="422907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35169" y="17586"/>
            <a:ext cx="2198077" cy="6818186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453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22" t="4106" r="-6" b="39763"/>
          <a:stretch/>
        </p:blipFill>
        <p:spPr>
          <a:xfrm>
            <a:off x="47025" y="-9060"/>
            <a:ext cx="2186221" cy="6866792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18656" y="4325228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8656" y="1049584"/>
            <a:ext cx="582453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04139-DE6F-49F8-9A0E-88D0F3E14274}" type="slidenum">
              <a:rPr lang="en-US" smtClean="0"/>
              <a:t>‹#›</a:t>
            </a:fld>
            <a:endParaRPr lang="en-US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718656" y="4113774"/>
            <a:ext cx="6425344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560" y="3902321"/>
            <a:ext cx="1375293" cy="422907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35169" y="17586"/>
            <a:ext cx="2198077" cy="6818186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95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E5989B-F19F-45F4-BA72-EB4B7735881C}" type="datetime1">
              <a:rPr lang="en-US" smtClean="0"/>
              <a:t>1/11/2016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704139-DE6F-49F8-9A0E-88D0F3E14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462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3" r:id="rId4"/>
    <p:sldLayoutId id="2147483665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stephanie.koehne@amecfw.com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2733869" y="3470988"/>
            <a:ext cx="6410131" cy="176348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000" dirty="0" smtClean="0"/>
              <a:t>Stephanie Lyn </a:t>
            </a:r>
            <a:r>
              <a:rPr lang="en-US" sz="2000" dirty="0" err="1" smtClean="0"/>
              <a:t>Koehne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err="1" smtClean="0"/>
              <a:t>Amec</a:t>
            </a:r>
            <a:r>
              <a:rPr lang="en-US" sz="2000" dirty="0" smtClean="0"/>
              <a:t> Foster Wheeler </a:t>
            </a:r>
            <a:r>
              <a:rPr lang="en-US" sz="2000" dirty="0"/>
              <a:t>Environment &amp; Infrastructure, Americas (Amec Foster Wheeler)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22094" y="252294"/>
            <a:ext cx="7002378" cy="2852737"/>
          </a:xfrm>
        </p:spPr>
        <p:txBody>
          <a:bodyPr>
            <a:noAutofit/>
          </a:bodyPr>
          <a:lstStyle/>
          <a:p>
            <a:r>
              <a:rPr lang="en-US" dirty="0" smtClean="0"/>
              <a:t>Phoenix-Goodyear Airport-North (PGA-North) Superfund Site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04139-DE6F-49F8-9A0E-88D0F3E1427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1070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300" dirty="0" smtClean="0"/>
              <a:t>PGA-North Superfund Site – </a:t>
            </a:r>
            <a:br>
              <a:rPr lang="en-US" sz="3300" dirty="0" smtClean="0"/>
            </a:br>
            <a:r>
              <a:rPr lang="en-US" sz="3300" dirty="0" smtClean="0"/>
              <a:t>Technical Components for Clean-up of Groundwater and Reuse at the EA-08 GTS</a:t>
            </a:r>
            <a:endParaRPr lang="en-US" sz="33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79182" y="1382465"/>
            <a:ext cx="8491735" cy="5400889"/>
          </a:xfrm>
        </p:spPr>
        <p:txBody>
          <a:bodyPr/>
          <a:lstStyle/>
          <a:p>
            <a:pPr marL="457200" lvl="1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dirty="0" smtClean="0"/>
              <a:t>EA-08 – Contaminated groundwater is extracted from </a:t>
            </a:r>
            <a:r>
              <a:rPr lang="en-US" dirty="0"/>
              <a:t>one </a:t>
            </a:r>
            <a:r>
              <a:rPr lang="en-US" dirty="0" smtClean="0"/>
              <a:t>well</a:t>
            </a:r>
            <a:br>
              <a:rPr lang="en-US" dirty="0" smtClean="0"/>
            </a:br>
            <a:r>
              <a:rPr lang="en-US" dirty="0" smtClean="0"/>
              <a:t>(325 </a:t>
            </a:r>
            <a:r>
              <a:rPr lang="en-US" dirty="0"/>
              <a:t>–</a:t>
            </a:r>
            <a:r>
              <a:rPr lang="en-US" dirty="0" smtClean="0"/>
              <a:t> 360 </a:t>
            </a:r>
            <a:r>
              <a:rPr lang="en-US" dirty="0" err="1"/>
              <a:t>gpm</a:t>
            </a:r>
            <a:r>
              <a:rPr lang="en-US" dirty="0" smtClean="0"/>
              <a:t>).</a:t>
            </a:r>
          </a:p>
          <a:p>
            <a:pPr lvl="2"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Contaminated groundwater is conveyed to the EA-08 GTS for VOC treatment.  </a:t>
            </a:r>
          </a:p>
          <a:p>
            <a:pPr lvl="2"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EA-08 GTS consists of two LGAC vessels and associated influent bag filters, which help remove the small particles.</a:t>
            </a:r>
          </a:p>
          <a:p>
            <a:pPr lvl="2"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Treated groundwater is injected back into the aquifer through injection wells IA-07 and IA-08.</a:t>
            </a:r>
            <a:endParaRPr lang="en-US" dirty="0"/>
          </a:p>
        </p:txBody>
      </p:sp>
      <p:pic>
        <p:nvPicPr>
          <p:cNvPr id="8" name="Picture 7" descr="C:\Users\andrew.machugh\Desktop\IMG_105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490" y="3900197"/>
            <a:ext cx="4292081" cy="2883158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innerShdw blurRad="114300">
              <a:prstClr val="black"/>
            </a:inn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04139-DE6F-49F8-9A0E-88D0F3E1427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506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300" dirty="0"/>
              <a:t>PGA-North Superfund Site – </a:t>
            </a:r>
            <a:br>
              <a:rPr lang="en-US" sz="3300" dirty="0"/>
            </a:br>
            <a:r>
              <a:rPr lang="en-US" sz="3300" dirty="0"/>
              <a:t>Technical </a:t>
            </a:r>
            <a:r>
              <a:rPr lang="en-US" sz="3300" dirty="0" smtClean="0"/>
              <a:t>Components for Clean-up </a:t>
            </a:r>
            <a:r>
              <a:rPr lang="en-US" sz="3300" dirty="0"/>
              <a:t>of </a:t>
            </a:r>
            <a:r>
              <a:rPr lang="en-US" sz="3300" dirty="0" smtClean="0"/>
              <a:t>Groundwater and Reuse </a:t>
            </a:r>
            <a:r>
              <a:rPr lang="en-US" sz="3300" dirty="0"/>
              <a:t>at the </a:t>
            </a:r>
            <a:r>
              <a:rPr lang="en-US" sz="3300" dirty="0" smtClean="0"/>
              <a:t>33A </a:t>
            </a:r>
            <a:r>
              <a:rPr lang="en-US" sz="3300" dirty="0"/>
              <a:t>GTS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28650" y="1434012"/>
            <a:ext cx="7886700" cy="45386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33A GTS – Contaminated groundwater is extracted from a single extraction well 33A (350 – 400 </a:t>
            </a:r>
            <a:r>
              <a:rPr lang="en-US" sz="2000" dirty="0" err="1" smtClean="0"/>
              <a:t>gpm</a:t>
            </a:r>
            <a:r>
              <a:rPr lang="en-US" sz="2000" dirty="0" smtClean="0"/>
              <a:t>). </a:t>
            </a:r>
          </a:p>
          <a:p>
            <a:pPr lvl="1"/>
            <a:r>
              <a:rPr lang="en-US" sz="1600" dirty="0"/>
              <a:t>Groundwater is conveyed to two parallel LGAC treatment trains for VOC treatment.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04139-DE6F-49F8-9A0E-88D0F3E14274}" type="slidenum">
              <a:rPr lang="en-US" smtClean="0"/>
              <a:t>11</a:t>
            </a:fld>
            <a:endParaRPr lang="en-US"/>
          </a:p>
        </p:txBody>
      </p:sp>
      <p:pic>
        <p:nvPicPr>
          <p:cNvPr id="7" name="Picture 6" descr="C:\Users\andrew.machugh\Desktop\IMG_105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405" y="2444225"/>
            <a:ext cx="5901476" cy="4077874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1322339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300" dirty="0"/>
              <a:t>PGA-North Superfund Site – </a:t>
            </a:r>
            <a:br>
              <a:rPr lang="en-US" sz="3300" dirty="0"/>
            </a:br>
            <a:r>
              <a:rPr lang="en-US" sz="3300" dirty="0" smtClean="0"/>
              <a:t>Reuse Activities at the 33A GTS</a:t>
            </a:r>
            <a:endParaRPr lang="en-US" sz="33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28650" y="1414556"/>
            <a:ext cx="7886700" cy="45386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The treated groundwater is discharged </a:t>
            </a:r>
            <a:r>
              <a:rPr lang="en-US" sz="2000" dirty="0" smtClean="0"/>
              <a:t>into:</a:t>
            </a:r>
          </a:p>
          <a:p>
            <a:pPr lvl="1"/>
            <a:r>
              <a:rPr lang="en-US" sz="1600" dirty="0" smtClean="0"/>
              <a:t>Roosevelt </a:t>
            </a:r>
            <a:r>
              <a:rPr lang="en-US" sz="1600" dirty="0"/>
              <a:t>Irrigation District (RID) </a:t>
            </a:r>
            <a:r>
              <a:rPr lang="en-US" sz="1600" dirty="0" smtClean="0"/>
              <a:t>canal </a:t>
            </a:r>
          </a:p>
          <a:p>
            <a:pPr lvl="1"/>
            <a:r>
              <a:rPr lang="en-US" sz="1600" dirty="0" smtClean="0"/>
              <a:t>Provided </a:t>
            </a:r>
            <a:r>
              <a:rPr lang="en-US" sz="1600" dirty="0"/>
              <a:t>to Golden Buffalo, LLC, for irrigation of the Palm Valley Lakes Golf Course</a:t>
            </a:r>
            <a:r>
              <a:rPr lang="en-US" sz="1600" dirty="0" smtClean="0"/>
              <a:t>.</a:t>
            </a:r>
          </a:p>
          <a:p>
            <a:pPr marL="1314450" lvl="2" indent="-400050">
              <a:buFont typeface="+mj-lt"/>
              <a:buAutoNum type="alphaLcParenR"/>
            </a:pPr>
            <a:r>
              <a:rPr lang="en-US" sz="1400" dirty="0"/>
              <a:t>The Palm Valley Golf Club is located about 1.5 miles north of </a:t>
            </a:r>
            <a:r>
              <a:rPr lang="en-US" sz="1400" dirty="0" smtClean="0"/>
              <a:t>the PGA-North Superfund Site.</a:t>
            </a:r>
          </a:p>
          <a:p>
            <a:pPr marL="1314450" lvl="2" indent="-400050">
              <a:buFont typeface="+mj-lt"/>
              <a:buAutoNum type="alphaLcParenR"/>
            </a:pPr>
            <a:r>
              <a:rPr lang="en-US" sz="1400" dirty="0" smtClean="0"/>
              <a:t>In 2010, Crane Co. approached the new owners to request permission to continue to operate extraction well 33A.</a:t>
            </a:r>
          </a:p>
          <a:p>
            <a:pPr marL="1314450" lvl="2" indent="-400050">
              <a:buFont typeface="+mj-lt"/>
              <a:buAutoNum type="alphaLcParenR"/>
            </a:pPr>
            <a:r>
              <a:rPr lang="en-US" sz="1400" dirty="0" smtClean="0"/>
              <a:t>Crane Co. and the new owners came to an agreement that Crane Co. could continue to operate the extraction well in return for free treated groundwater to fill their on-site irrigation ponds and irrigate the 18-hole golf course.</a:t>
            </a:r>
          </a:p>
          <a:p>
            <a:pPr marL="1314450" lvl="2" indent="-400050">
              <a:buFont typeface="+mj-lt"/>
              <a:buAutoNum type="alphaLcParenR"/>
            </a:pPr>
            <a:endParaRPr lang="en-US" sz="1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04139-DE6F-49F8-9A0E-88D0F3E14274}" type="slidenum">
              <a:rPr lang="en-US" smtClean="0"/>
              <a:t>12</a:t>
            </a:fld>
            <a:endParaRPr lang="en-US"/>
          </a:p>
        </p:txBody>
      </p:sp>
      <p:pic>
        <p:nvPicPr>
          <p:cNvPr id="7" name="Picture 6" descr="Golf Course Irrigation Pond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487" y="3880115"/>
            <a:ext cx="3644804" cy="2688635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innerShdw blurRad="114300">
              <a:prstClr val="black"/>
            </a:innerShdw>
          </a:effectLst>
        </p:spPr>
      </p:pic>
      <p:sp>
        <p:nvSpPr>
          <p:cNvPr id="10" name="Rectangle 9"/>
          <p:cNvSpPr/>
          <p:nvPr/>
        </p:nvSpPr>
        <p:spPr>
          <a:xfrm>
            <a:off x="4942936" y="4947433"/>
            <a:ext cx="39771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200" dirty="0" smtClean="0"/>
              <a:t>The Palm Valley Golf Club fills their ponds with treated groundwater from the 33A GTS and then uses it to irrigate the golf course.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1767686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300" dirty="0" smtClean="0"/>
              <a:t>For More Information, Contact:</a:t>
            </a:r>
            <a:endParaRPr lang="en-US" sz="33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Stephanie Lyn </a:t>
            </a:r>
            <a:r>
              <a:rPr lang="en-US" b="1" dirty="0" smtClean="0"/>
              <a:t>Koehne, MBA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Associate Project Manager/Scientist, AMEC Foster Wheeler</a:t>
            </a:r>
            <a:endParaRPr lang="en-US" dirty="0"/>
          </a:p>
          <a:p>
            <a:pPr marL="0" indent="0">
              <a:buNone/>
            </a:pPr>
            <a:r>
              <a:rPr lang="en-US" dirty="0" smtClean="0">
                <a:hlinkClick r:id="rId3"/>
              </a:rPr>
              <a:t>stephanie.koehne@amecfw.com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04139-DE6F-49F8-9A0E-88D0F3E1427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917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300" dirty="0" smtClean="0"/>
              <a:t>PGA-North Superfund Site – </a:t>
            </a:r>
            <a:br>
              <a:rPr lang="en-US" sz="3300" dirty="0" smtClean="0"/>
            </a:br>
            <a:r>
              <a:rPr lang="en-US" sz="3300" dirty="0" smtClean="0"/>
              <a:t>Cooperation with Agencies and Stakeholders</a:t>
            </a:r>
            <a:endParaRPr lang="en-US" sz="33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68289" y="1382465"/>
            <a:ext cx="8491735" cy="5400889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dirty="0" smtClean="0"/>
              <a:t>Cooperation and open communication among the EPA, Arizona Department of Environmental Quality (ADEQ), Crane Co., the City of Goodyear (COG) and local businesses has allowed a synergy to be developed which has allowed  for beneficial reuse of treated groundwater.</a:t>
            </a:r>
          </a:p>
          <a:p>
            <a:r>
              <a:rPr lang="en-US" dirty="0" smtClean="0"/>
              <a:t>COG and Crane Co. have entered into an Environmental Access and Remediated Groundwater Reuse Agreement.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dirty="0" smtClean="0"/>
              <a:t>This Agreement is mutually beneficial to both the COG and Crane Co.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dirty="0" smtClean="0"/>
              <a:t>It helps the Primary Responsible Party to carry out necessary clean-up activities in an expedited fashion and allows the treated groundwater to be beneficially reused within the City boundaries.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04139-DE6F-49F8-9A0E-88D0F3E1427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009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300" dirty="0" smtClean="0"/>
              <a:t>PGA-North Superfund Site – </a:t>
            </a:r>
            <a:br>
              <a:rPr lang="en-US" sz="3300" dirty="0" smtClean="0"/>
            </a:br>
            <a:r>
              <a:rPr lang="en-US" sz="3300" dirty="0" smtClean="0"/>
              <a:t>Technical Components for Clean-up of Groundwater</a:t>
            </a:r>
            <a:endParaRPr lang="en-US" sz="33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68289" y="1382465"/>
            <a:ext cx="7277877" cy="4525346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dirty="0" smtClean="0"/>
              <a:t>Five Groundwater Treatment Systems (GTSs)</a:t>
            </a:r>
          </a:p>
          <a:p>
            <a:pPr lvl="1">
              <a:spcBef>
                <a:spcPts val="600"/>
              </a:spcBef>
              <a:spcAft>
                <a:spcPts val="1200"/>
              </a:spcAft>
            </a:pPr>
            <a:r>
              <a:rPr lang="en-US" dirty="0" smtClean="0"/>
              <a:t>Summary of each GTS and the technical components of how the contaminated groundwater is treated.</a:t>
            </a:r>
          </a:p>
          <a:p>
            <a:pPr marL="1257300" lvl="2" indent="-342900">
              <a:spcBef>
                <a:spcPts val="600"/>
              </a:spcBef>
              <a:spcAft>
                <a:spcPts val="600"/>
              </a:spcAft>
              <a:buFont typeface="+mj-lt"/>
              <a:buAutoNum type="alphaLcParenR"/>
            </a:pPr>
            <a:r>
              <a:rPr lang="en-US" dirty="0" smtClean="0"/>
              <a:t>Main Treatment System (MTS)</a:t>
            </a:r>
          </a:p>
          <a:p>
            <a:pPr marL="1257300" lvl="2" indent="-342900">
              <a:spcBef>
                <a:spcPts val="600"/>
              </a:spcBef>
              <a:spcAft>
                <a:spcPts val="600"/>
              </a:spcAft>
              <a:buFont typeface="+mj-lt"/>
              <a:buAutoNum type="alphaLcParenR"/>
            </a:pPr>
            <a:r>
              <a:rPr lang="en-US" dirty="0" smtClean="0"/>
              <a:t>EA-05 GTS</a:t>
            </a:r>
          </a:p>
          <a:p>
            <a:pPr marL="1257300" lvl="2" indent="-342900">
              <a:spcBef>
                <a:spcPts val="600"/>
              </a:spcBef>
              <a:spcAft>
                <a:spcPts val="600"/>
              </a:spcAft>
              <a:buFont typeface="+mj-lt"/>
              <a:buAutoNum type="alphaLcParenR"/>
            </a:pPr>
            <a:r>
              <a:rPr lang="en-US" dirty="0" smtClean="0"/>
              <a:t>EA-06 GTS</a:t>
            </a:r>
          </a:p>
          <a:p>
            <a:pPr marL="1257300" lvl="2" indent="-342900">
              <a:spcBef>
                <a:spcPts val="600"/>
              </a:spcBef>
              <a:spcAft>
                <a:spcPts val="600"/>
              </a:spcAft>
              <a:buFont typeface="+mj-lt"/>
              <a:buAutoNum type="alphaLcParenR"/>
            </a:pPr>
            <a:r>
              <a:rPr lang="en-US" dirty="0" smtClean="0"/>
              <a:t>EA-08 GTS</a:t>
            </a:r>
          </a:p>
          <a:p>
            <a:pPr marL="1257300" lvl="2" indent="-342900">
              <a:spcBef>
                <a:spcPts val="600"/>
              </a:spcBef>
              <a:spcAft>
                <a:spcPts val="600"/>
              </a:spcAft>
              <a:buFont typeface="+mj-lt"/>
              <a:buAutoNum type="alphaLcParenR"/>
            </a:pPr>
            <a:r>
              <a:rPr lang="en-US" dirty="0" smtClean="0"/>
              <a:t>33A GTS</a:t>
            </a:r>
          </a:p>
          <a:p>
            <a:pPr lvl="1">
              <a:spcBef>
                <a:spcPts val="600"/>
              </a:spcBef>
              <a:spcAft>
                <a:spcPts val="1200"/>
              </a:spcAft>
            </a:pPr>
            <a:r>
              <a:rPr lang="en-US" dirty="0" smtClean="0"/>
              <a:t>Review of associated </a:t>
            </a:r>
            <a:r>
              <a:rPr lang="en-US" b="1" i="1" dirty="0" smtClean="0"/>
              <a:t>Reuse Activities </a:t>
            </a:r>
            <a:r>
              <a:rPr lang="en-US" dirty="0" smtClean="0"/>
              <a:t>once the groundwater has been treated for all GTS.</a:t>
            </a:r>
            <a:endParaRPr lang="en-US" dirty="0"/>
          </a:p>
          <a:p>
            <a:pPr lvl="2">
              <a:spcBef>
                <a:spcPts val="600"/>
              </a:spcBef>
              <a:spcAft>
                <a:spcPts val="1200"/>
              </a:spcAft>
            </a:pPr>
            <a:endParaRPr lang="en-US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04139-DE6F-49F8-9A0E-88D0F3E1427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337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300" dirty="0" smtClean="0"/>
              <a:t>PGA-North Superfund Site – </a:t>
            </a:r>
            <a:br>
              <a:rPr lang="en-US" sz="3300" dirty="0" smtClean="0"/>
            </a:br>
            <a:r>
              <a:rPr lang="en-US" sz="3300" dirty="0" smtClean="0"/>
              <a:t>Technical Components for Clean-up of Groundwater at the MTS</a:t>
            </a:r>
            <a:endParaRPr lang="en-US" sz="33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68289" y="1382465"/>
            <a:ext cx="8491735" cy="5400889"/>
          </a:xfrm>
        </p:spPr>
        <p:txBody>
          <a:bodyPr/>
          <a:lstStyle/>
          <a:p>
            <a:pPr marL="457200" lvl="1" indent="0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dirty="0" smtClean="0"/>
              <a:t>MTS – Contaminated groundwater is supplied by a series of nine extraction wells – approximately 850 gallons per minute (</a:t>
            </a:r>
            <a:r>
              <a:rPr lang="en-US" dirty="0" err="1" smtClean="0"/>
              <a:t>gpm</a:t>
            </a:r>
            <a:r>
              <a:rPr lang="en-US" dirty="0" smtClean="0"/>
              <a:t>).</a:t>
            </a:r>
          </a:p>
          <a:p>
            <a:pPr lvl="2"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Contaminated groundwater is conveyed to the MTS for volatile organic compound (VOC) and perchlorate treatment.  </a:t>
            </a:r>
          </a:p>
          <a:p>
            <a:pPr lvl="2"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VOCs are treated using either air stripping techniques or liquid granular activated carbon (LGAC).</a:t>
            </a:r>
          </a:p>
          <a:p>
            <a:pPr lvl="2"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Perchlorate is treated using ion-exchange technology.</a:t>
            </a:r>
            <a:endParaRPr lang="en-US" dirty="0"/>
          </a:p>
        </p:txBody>
      </p:sp>
      <p:pic>
        <p:nvPicPr>
          <p:cNvPr id="6" name="Picture 5" descr="C:\Users\andrew.machugh\Desktop\IMG_103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35" y="4096140"/>
            <a:ext cx="2556587" cy="2379306"/>
          </a:xfrm>
          <a:prstGeom prst="rect">
            <a:avLst/>
          </a:prstGeom>
          <a:noFill/>
          <a:ln>
            <a:solidFill>
              <a:srgbClr val="000000"/>
            </a:solidFill>
          </a:ln>
          <a:effectLst>
            <a:innerShdw blurRad="114300">
              <a:prstClr val="black"/>
            </a:innerShdw>
          </a:effectLst>
        </p:spPr>
      </p:pic>
      <p:sp>
        <p:nvSpPr>
          <p:cNvPr id="3" name="Rectangle 2"/>
          <p:cNvSpPr/>
          <p:nvPr/>
        </p:nvSpPr>
        <p:spPr>
          <a:xfrm>
            <a:off x="3350568" y="4814895"/>
            <a:ext cx="5301726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4F81BD"/>
              </a:buClr>
            </a:pPr>
            <a:r>
              <a:rPr lang="en-US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View of 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MTS looking </a:t>
            </a:r>
            <a:r>
              <a:rPr lang="en-US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southwest at the 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effluent </a:t>
            </a:r>
            <a:r>
              <a:rPr lang="en-US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distribution system, Phase 1 and Phase 2/3 Packed Air Stripping towers, irrigation system, and 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liquid-phase </a:t>
            </a:r>
            <a:r>
              <a:rPr lang="en-US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granular activated carbon treatment train.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04139-DE6F-49F8-9A0E-88D0F3E1427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925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300" dirty="0" smtClean="0"/>
              <a:t>PGA-North Superfund Site – </a:t>
            </a:r>
            <a:br>
              <a:rPr lang="en-US" sz="3300" dirty="0" smtClean="0"/>
            </a:br>
            <a:r>
              <a:rPr lang="en-US" sz="3300" dirty="0" smtClean="0"/>
              <a:t>Reuse Activities at the MTS</a:t>
            </a:r>
            <a:endParaRPr lang="en-US" sz="33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88005" y="1382465"/>
            <a:ext cx="8491735" cy="5400889"/>
          </a:xfrm>
        </p:spPr>
        <p:txBody>
          <a:bodyPr/>
          <a:lstStyle/>
          <a:p>
            <a:pPr marL="457200" lvl="1" indent="0">
              <a:buNone/>
            </a:pPr>
            <a:r>
              <a:rPr lang="en-US" dirty="0"/>
              <a:t>Following treatment through the perchlorate and VOC treatment trains, the treated groundwater is conveyed to two 12,500-gallon capacity effluent equalization tanks and subsequently discharged via the effluent distribution header to:</a:t>
            </a:r>
          </a:p>
          <a:p>
            <a:pPr lvl="2"/>
            <a:r>
              <a:rPr lang="en-US" dirty="0" smtClean="0"/>
              <a:t>A </a:t>
            </a:r>
            <a:r>
              <a:rPr lang="en-US" dirty="0"/>
              <a:t>network of seven injection wells (IA-01 through IA-06 and IA-09</a:t>
            </a:r>
            <a:r>
              <a:rPr lang="en-US" dirty="0" smtClean="0"/>
              <a:t>).</a:t>
            </a:r>
            <a:endParaRPr lang="en-US" dirty="0"/>
          </a:p>
          <a:p>
            <a:pPr lvl="2"/>
            <a:r>
              <a:rPr lang="en-US" dirty="0" smtClean="0"/>
              <a:t>Two infiltration galleries located on-site </a:t>
            </a:r>
            <a:r>
              <a:rPr lang="en-US" dirty="0"/>
              <a:t>– East and </a:t>
            </a:r>
            <a:r>
              <a:rPr lang="en-US" dirty="0" smtClean="0"/>
              <a:t>West.</a:t>
            </a:r>
          </a:p>
          <a:p>
            <a:pPr lvl="2"/>
            <a:r>
              <a:rPr lang="en-US" dirty="0" smtClean="0"/>
              <a:t>On-Site Grass Plots, a partnership between Crane Co. and a local farmer.  </a:t>
            </a:r>
            <a:endParaRPr lang="en-US" dirty="0"/>
          </a:p>
          <a:p>
            <a:pPr>
              <a:spcBef>
                <a:spcPts val="600"/>
              </a:spcBef>
              <a:spcAft>
                <a:spcPts val="1200"/>
              </a:spcAft>
            </a:pP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84" y="3958338"/>
            <a:ext cx="3501189" cy="2648980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innerShdw blurRad="114300">
              <a:prstClr val="black"/>
            </a:innerShdw>
          </a:effectLst>
        </p:spPr>
      </p:pic>
      <p:sp>
        <p:nvSpPr>
          <p:cNvPr id="8" name="Rectangle 7"/>
          <p:cNvSpPr/>
          <p:nvPr/>
        </p:nvSpPr>
        <p:spPr>
          <a:xfrm>
            <a:off x="932684" y="3625861"/>
            <a:ext cx="3569398" cy="304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4F81BD"/>
              </a:buClr>
            </a:pP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View of the infiltration gallery during construction.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Vegetation Plot After Photo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694" y="3958338"/>
            <a:ext cx="3467819" cy="2062900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innerShdw blurRad="114300">
              <a:prstClr val="black"/>
            </a:innerShdw>
          </a:effectLst>
        </p:spPr>
      </p:pic>
      <p:sp>
        <p:nvSpPr>
          <p:cNvPr id="12" name="Rectangle 11"/>
          <p:cNvSpPr/>
          <p:nvPr/>
        </p:nvSpPr>
        <p:spPr>
          <a:xfrm>
            <a:off x="4994693" y="6090253"/>
            <a:ext cx="3467820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4F81BD"/>
              </a:buClr>
            </a:pP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View of the grass plots, used to improve visual appeal and help control dust.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04139-DE6F-49F8-9A0E-88D0F3E1427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707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300" dirty="0" smtClean="0"/>
              <a:t>PGA-North Superfund Site – </a:t>
            </a:r>
            <a:br>
              <a:rPr lang="en-US" sz="3300" dirty="0" smtClean="0"/>
            </a:br>
            <a:r>
              <a:rPr lang="en-US" sz="3300" dirty="0" smtClean="0"/>
              <a:t>Technical Components for Clean-up of Groundwater and Reuse at the EA-05 GTS</a:t>
            </a:r>
            <a:endParaRPr lang="en-US" sz="33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69455" y="1382465"/>
            <a:ext cx="8491735" cy="5400889"/>
          </a:xfrm>
        </p:spPr>
        <p:txBody>
          <a:bodyPr/>
          <a:lstStyle/>
          <a:p>
            <a:pPr marL="457200" lvl="1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dirty="0" smtClean="0"/>
              <a:t>EA-05 – Contaminated groundwater is extracted from </a:t>
            </a:r>
            <a:r>
              <a:rPr lang="en-US" dirty="0"/>
              <a:t>one </a:t>
            </a:r>
            <a:r>
              <a:rPr lang="en-US" dirty="0" smtClean="0"/>
              <a:t>well </a:t>
            </a:r>
            <a:br>
              <a:rPr lang="en-US" dirty="0" smtClean="0"/>
            </a:br>
            <a:r>
              <a:rPr lang="en-US" dirty="0" smtClean="0"/>
              <a:t>(450 </a:t>
            </a:r>
            <a:r>
              <a:rPr lang="en-US" dirty="0"/>
              <a:t>– 500 </a:t>
            </a:r>
            <a:r>
              <a:rPr lang="en-US" dirty="0" err="1"/>
              <a:t>gpm</a:t>
            </a:r>
            <a:r>
              <a:rPr lang="en-US" dirty="0" smtClean="0"/>
              <a:t>).</a:t>
            </a:r>
          </a:p>
          <a:p>
            <a:pPr lvl="2">
              <a:spcBef>
                <a:spcPts val="600"/>
              </a:spcBef>
              <a:spcAft>
                <a:spcPts val="1200"/>
              </a:spcAft>
            </a:pPr>
            <a:r>
              <a:rPr lang="en-US" sz="1600" dirty="0" smtClean="0"/>
              <a:t>Contaminated groundwater is conveyed to the EA-05 GTS for VOC treatment.  </a:t>
            </a:r>
          </a:p>
          <a:p>
            <a:pPr lvl="2">
              <a:spcBef>
                <a:spcPts val="600"/>
              </a:spcBef>
              <a:spcAft>
                <a:spcPts val="1200"/>
              </a:spcAft>
            </a:pPr>
            <a:r>
              <a:rPr lang="en-US" sz="1600" dirty="0" smtClean="0"/>
              <a:t>EA-05 GTS consists of two LGAC vessels and associated influent and effluent bag filters, which help remove the small particles.</a:t>
            </a:r>
          </a:p>
          <a:p>
            <a:pPr lvl="2">
              <a:spcBef>
                <a:spcPts val="600"/>
              </a:spcBef>
              <a:spcAft>
                <a:spcPts val="1200"/>
              </a:spcAft>
            </a:pPr>
            <a:r>
              <a:rPr lang="en-US" sz="1600" dirty="0" smtClean="0"/>
              <a:t>Treated groundwater is injected back into the aquifer through injection well IA-10.</a:t>
            </a:r>
          </a:p>
          <a:p>
            <a:pPr lvl="2">
              <a:spcBef>
                <a:spcPts val="600"/>
              </a:spcBef>
              <a:spcAft>
                <a:spcPts val="1200"/>
              </a:spcAft>
            </a:pPr>
            <a:r>
              <a:rPr lang="en-US" sz="1600" dirty="0" smtClean="0"/>
              <a:t>Some of the treated groundwater is used by the Maricopa County Flood Control District for dust control.</a:t>
            </a:r>
            <a:endParaRPr lang="en-US" sz="1600" dirty="0"/>
          </a:p>
        </p:txBody>
      </p:sp>
      <p:sp>
        <p:nvSpPr>
          <p:cNvPr id="3" name="Rectangle 2"/>
          <p:cNvSpPr/>
          <p:nvPr/>
        </p:nvSpPr>
        <p:spPr>
          <a:xfrm>
            <a:off x="3778898" y="5215592"/>
            <a:ext cx="393751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200" dirty="0"/>
              <a:t>View of EA-05 groundwater treatment system looking north.  </a:t>
            </a:r>
          </a:p>
        </p:txBody>
      </p:sp>
      <p:pic>
        <p:nvPicPr>
          <p:cNvPr id="7" name="Picture 6" descr="Z:\Bus Dev Photo Gallery\Arizona\AZ Gene Lower\Sites_No Staff in Pics\712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289" y="4208106"/>
            <a:ext cx="3210609" cy="2568971"/>
          </a:xfrm>
          <a:prstGeom prst="rect">
            <a:avLst/>
          </a:prstGeom>
          <a:noFill/>
          <a:ln>
            <a:solidFill>
              <a:srgbClr val="000000"/>
            </a:solidFill>
          </a:ln>
          <a:effectLst>
            <a:innerShdw blurRad="114300">
              <a:prstClr val="black"/>
            </a:inn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04139-DE6F-49F8-9A0E-88D0F3E1427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406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300" dirty="0"/>
              <a:t>PGA-North Superfund Site – </a:t>
            </a:r>
            <a:br>
              <a:rPr lang="en-US" sz="3300" dirty="0"/>
            </a:br>
            <a:r>
              <a:rPr lang="en-US" sz="3300" dirty="0"/>
              <a:t>Technical </a:t>
            </a:r>
            <a:r>
              <a:rPr lang="en-US" sz="3300" dirty="0" smtClean="0"/>
              <a:t>Components for Clean-up </a:t>
            </a:r>
            <a:r>
              <a:rPr lang="en-US" sz="3300" dirty="0"/>
              <a:t>of Groundwater at the EA-06 GTS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28650" y="1482652"/>
            <a:ext cx="7886700" cy="45386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EA-06 GTS – Contaminated groundwater is extracted from two extraction wells, EA-06 and EA-07 (combined 625 </a:t>
            </a:r>
            <a:r>
              <a:rPr lang="en-US" sz="2000" dirty="0" err="1" smtClean="0"/>
              <a:t>gpm</a:t>
            </a:r>
            <a:r>
              <a:rPr lang="en-US" sz="2000" dirty="0" smtClean="0"/>
              <a:t>). </a:t>
            </a:r>
          </a:p>
          <a:p>
            <a:pPr lvl="1"/>
            <a:r>
              <a:rPr lang="en-US" sz="1800" dirty="0" smtClean="0"/>
              <a:t>Contaminated groundwater is conveyed to two LGAC vessels for VOC treatment.</a:t>
            </a:r>
            <a:endParaRPr lang="en-US" sz="1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04139-DE6F-49F8-9A0E-88D0F3E14274}" type="slidenum">
              <a:rPr lang="en-US" smtClean="0"/>
              <a:t>7</a:t>
            </a:fld>
            <a:endParaRPr lang="en-US"/>
          </a:p>
        </p:txBody>
      </p:sp>
      <p:pic>
        <p:nvPicPr>
          <p:cNvPr id="8" name="Picture 7" descr="Z:\Bus Dev Photo Gallery\Arizona\AZ Gene Lower\Sites_No Staff in Pics\504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5331" y="2612571"/>
            <a:ext cx="5007191" cy="3979241"/>
          </a:xfrm>
          <a:prstGeom prst="rect">
            <a:avLst/>
          </a:prstGeom>
          <a:noFill/>
          <a:ln>
            <a:solidFill>
              <a:srgbClr val="000000"/>
            </a:solidFill>
          </a:ln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251366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300" dirty="0" smtClean="0"/>
              <a:t>PGA-North Superfund Site – </a:t>
            </a:r>
            <a:br>
              <a:rPr lang="en-US" sz="3300" dirty="0" smtClean="0"/>
            </a:br>
            <a:r>
              <a:rPr lang="en-US" sz="3300" dirty="0" smtClean="0"/>
              <a:t>Reuse Activities at the EA-06 GTS</a:t>
            </a:r>
            <a:endParaRPr lang="en-US" sz="33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68289" y="1382465"/>
            <a:ext cx="6103099" cy="540088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800" dirty="0"/>
              <a:t>The treated groundwater is </a:t>
            </a:r>
            <a:r>
              <a:rPr lang="en-US" sz="1800" dirty="0" smtClean="0"/>
              <a:t>discharged into:</a:t>
            </a:r>
          </a:p>
          <a:p>
            <a:pPr lvl="1"/>
            <a:r>
              <a:rPr lang="en-US" sz="1600" dirty="0"/>
              <a:t>T</a:t>
            </a:r>
            <a:r>
              <a:rPr lang="en-US" sz="1600" dirty="0" smtClean="0"/>
              <a:t>he aquifer </a:t>
            </a:r>
            <a:r>
              <a:rPr lang="en-US" sz="1600" dirty="0"/>
              <a:t>via a series of five injection </a:t>
            </a:r>
            <a:r>
              <a:rPr lang="en-US" sz="1600" dirty="0" smtClean="0"/>
              <a:t>wells.</a:t>
            </a:r>
          </a:p>
          <a:p>
            <a:pPr lvl="1"/>
            <a:r>
              <a:rPr lang="en-US" sz="1600" dirty="0"/>
              <a:t>U</a:t>
            </a:r>
            <a:r>
              <a:rPr lang="en-US" sz="1600" dirty="0" smtClean="0"/>
              <a:t>sed </a:t>
            </a:r>
            <a:r>
              <a:rPr lang="en-US" sz="1600" dirty="0"/>
              <a:t>for irrigation at the adjacent </a:t>
            </a:r>
            <a:r>
              <a:rPr lang="en-US" sz="1600" dirty="0" smtClean="0"/>
              <a:t>Goodyear </a:t>
            </a:r>
            <a:r>
              <a:rPr lang="en-US" sz="1600" dirty="0"/>
              <a:t>Community </a:t>
            </a:r>
            <a:r>
              <a:rPr lang="en-US" sz="1600" dirty="0" smtClean="0"/>
              <a:t>Park.  </a:t>
            </a:r>
          </a:p>
          <a:p>
            <a:pPr lvl="1">
              <a:spcAft>
                <a:spcPts val="600"/>
              </a:spcAft>
            </a:pPr>
            <a:r>
              <a:rPr lang="en-US" sz="1600" dirty="0" smtClean="0"/>
              <a:t>Treated groundwater being conveyed </a:t>
            </a:r>
            <a:r>
              <a:rPr lang="en-US" sz="1600" dirty="0"/>
              <a:t>to the injection well network is </a:t>
            </a:r>
            <a:r>
              <a:rPr lang="en-US" sz="1600" dirty="0" smtClean="0"/>
              <a:t>also routed </a:t>
            </a:r>
            <a:r>
              <a:rPr lang="en-US" sz="1600" dirty="0"/>
              <a:t>through a closed loop heat exchanger at a local Church (St. Thomas Aquinas) to condition cooling water and reduce heating and cooling cost by an estimated 40 percent</a:t>
            </a:r>
            <a:r>
              <a:rPr lang="en-US" sz="1600" dirty="0" smtClean="0"/>
              <a:t>.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800" dirty="0" smtClean="0"/>
              <a:t>Goodyear Community Park</a:t>
            </a:r>
          </a:p>
          <a:p>
            <a:pPr lvl="1">
              <a:spcBef>
                <a:spcPts val="600"/>
              </a:spcBef>
              <a:spcAft>
                <a:spcPts val="1200"/>
              </a:spcAft>
            </a:pPr>
            <a:r>
              <a:rPr lang="en-US" sz="1600" dirty="0" smtClean="0"/>
              <a:t>COG previously purchased potable water from a nearby water supply company to irrigate the baseball fields and other turf areas within the Goodyear Community Park.  The COG and </a:t>
            </a:r>
            <a:r>
              <a:rPr lang="en-US" sz="1600" dirty="0"/>
              <a:t>Crane Co. worked together to develop an </a:t>
            </a:r>
            <a:r>
              <a:rPr lang="en-US" sz="1600" dirty="0" smtClean="0"/>
              <a:t>agreement to use treated groundwater for this purpose. </a:t>
            </a:r>
          </a:p>
          <a:p>
            <a:pPr lvl="1">
              <a:spcBef>
                <a:spcPts val="600"/>
              </a:spcBef>
              <a:spcAft>
                <a:spcPts val="1200"/>
              </a:spcAft>
            </a:pPr>
            <a:r>
              <a:rPr lang="en-US" sz="1600" dirty="0" smtClean="0"/>
              <a:t>In the beginning of 2012, Crane Co. constructed an irrigation system and the COG began using treated groundwater from the EA-06 GTS to irrigate the Goodyear Community Park.</a:t>
            </a:r>
          </a:p>
          <a:p>
            <a:pPr lvl="1">
              <a:spcBef>
                <a:spcPts val="600"/>
              </a:spcBef>
              <a:spcAft>
                <a:spcPts val="1200"/>
              </a:spcAft>
            </a:pPr>
            <a:r>
              <a:rPr lang="en-US" sz="1600" dirty="0"/>
              <a:t>In 2013, the </a:t>
            </a:r>
            <a:r>
              <a:rPr lang="en-US" sz="1600" dirty="0" smtClean="0"/>
              <a:t>COG </a:t>
            </a:r>
            <a:r>
              <a:rPr lang="en-US" sz="1600" dirty="0"/>
              <a:t>used 21 million gallons of treated groundwater from PGA-North to irrigate the park. This water reuse saves the </a:t>
            </a:r>
            <a:r>
              <a:rPr lang="en-US" sz="1600" dirty="0" smtClean="0"/>
              <a:t>COG </a:t>
            </a:r>
            <a:r>
              <a:rPr lang="en-US" sz="1600" dirty="0"/>
              <a:t>an estimated $75,000 a year in irrigation costs. </a:t>
            </a:r>
          </a:p>
          <a:p>
            <a:pPr marL="457200" lvl="1" indent="0">
              <a:spcBef>
                <a:spcPts val="600"/>
              </a:spcBef>
              <a:spcAft>
                <a:spcPts val="1200"/>
              </a:spcAft>
              <a:buNone/>
            </a:pP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1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413" y="3098137"/>
            <a:ext cx="2324080" cy="3442862"/>
          </a:xfrm>
          <a:prstGeom prst="rect">
            <a:avLst/>
          </a:prstGeom>
          <a:ln w="9525" cap="flat">
            <a:solidFill>
              <a:srgbClr val="000000"/>
            </a:solidFill>
            <a:prstDash val="solid"/>
            <a:round/>
          </a:ln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04139-DE6F-49F8-9A0E-88D0F3E1427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331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300" dirty="0" smtClean="0"/>
              <a:t>PGA-North Superfund Site – </a:t>
            </a:r>
            <a:br>
              <a:rPr lang="en-US" sz="3300" dirty="0" smtClean="0"/>
            </a:br>
            <a:r>
              <a:rPr lang="en-US" sz="3300" dirty="0" smtClean="0"/>
              <a:t>Reuse Activities at the EA-06 GTS</a:t>
            </a:r>
            <a:endParaRPr lang="en-US" sz="33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69232" y="1440834"/>
            <a:ext cx="4914532" cy="3405830"/>
          </a:xfrm>
        </p:spPr>
        <p:txBody>
          <a:bodyPr>
            <a:normAutofit fontScale="70000" lnSpcReduction="20000"/>
          </a:bodyPr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300" dirty="0" smtClean="0"/>
              <a:t>Saint Thomas Aquinas Grade School</a:t>
            </a:r>
          </a:p>
          <a:p>
            <a:pPr lvl="1">
              <a:spcBef>
                <a:spcPts val="600"/>
              </a:spcBef>
              <a:spcAft>
                <a:spcPts val="1200"/>
              </a:spcAft>
            </a:pPr>
            <a:r>
              <a:rPr lang="en-US" sz="2100" dirty="0" smtClean="0"/>
              <a:t>Located two miles north of the PGA-North Superfund Site, in the City of Avondale.</a:t>
            </a:r>
          </a:p>
          <a:p>
            <a:pPr lvl="1">
              <a:spcBef>
                <a:spcPts val="600"/>
              </a:spcBef>
              <a:spcAft>
                <a:spcPts val="1200"/>
              </a:spcAft>
            </a:pPr>
            <a:r>
              <a:rPr lang="en-US" sz="2100" dirty="0" smtClean="0"/>
              <a:t>As the EA-06 GTS was being expanded the church also began expanding it’s school, so the parties came to a agreement that proved  beneficial for both parties.</a:t>
            </a:r>
          </a:p>
          <a:p>
            <a:pPr lvl="1">
              <a:spcBef>
                <a:spcPts val="600"/>
              </a:spcBef>
              <a:spcAft>
                <a:spcPts val="1200"/>
              </a:spcAft>
            </a:pPr>
            <a:r>
              <a:rPr lang="en-US" sz="2100" dirty="0"/>
              <a:t>The church allowed for </a:t>
            </a:r>
            <a:r>
              <a:rPr lang="en-US" sz="2100" dirty="0" smtClean="0"/>
              <a:t>the pipeline </a:t>
            </a:r>
            <a:r>
              <a:rPr lang="en-US" sz="2100" dirty="0"/>
              <a:t>to be installed on their property at no cost and in exchange Crane Co. </a:t>
            </a:r>
            <a:r>
              <a:rPr lang="en-US" sz="2100" dirty="0" smtClean="0"/>
              <a:t>worked with the engineers from the church to design a closed loop system that provides </a:t>
            </a:r>
            <a:r>
              <a:rPr lang="en-US" sz="2100" dirty="0"/>
              <a:t>the school with treated water </a:t>
            </a:r>
            <a:r>
              <a:rPr lang="en-US" sz="2100" dirty="0" smtClean="0"/>
              <a:t>which cools </a:t>
            </a:r>
            <a:r>
              <a:rPr lang="en-US" sz="2100" dirty="0"/>
              <a:t>the heat exchanger; thus, cooling the new school </a:t>
            </a:r>
            <a:r>
              <a:rPr lang="en-US" sz="2100" dirty="0" smtClean="0"/>
              <a:t>buildings and providing the church a significant cost savings on air conditioning. </a:t>
            </a:r>
            <a:endParaRPr lang="en-US" sz="2100" dirty="0"/>
          </a:p>
          <a:p>
            <a:pPr marL="457200" lvl="1" indent="0">
              <a:spcBef>
                <a:spcPts val="600"/>
              </a:spcBef>
              <a:spcAft>
                <a:spcPts val="1200"/>
              </a:spcAft>
              <a:buNone/>
            </a:pP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" name="Picture 5" descr="Phoenix-Goodyear Airport Site Map_Areas North of PGA-North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" t="1211" r="2046" b="1386"/>
          <a:stretch/>
        </p:blipFill>
        <p:spPr bwMode="auto">
          <a:xfrm>
            <a:off x="5568287" y="1501253"/>
            <a:ext cx="3411940" cy="322087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7" name="Picture 6" descr="St Aquinas School Cropped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721" y="4846664"/>
            <a:ext cx="5969635" cy="1854835"/>
          </a:xfrm>
          <a:prstGeom prst="rect">
            <a:avLst/>
          </a:prstGeom>
          <a:noFill/>
          <a:ln w="9525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04139-DE6F-49F8-9A0E-88D0F3E1427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504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b">
        <a:normAutofit/>
      </a:bodyPr>
      <a:lstStyle>
        <a:defPPr algn="l">
          <a:defRPr sz="2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3079</TotalTime>
  <Words>974</Words>
  <Application>Microsoft Office PowerPoint</Application>
  <PresentationFormat>On-screen Show (4:3)</PresentationFormat>
  <Paragraphs>99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Office Theme</vt:lpstr>
      <vt:lpstr>Phoenix-Goodyear Airport-North (PGA-North) Superfund Site</vt:lpstr>
      <vt:lpstr>PGA-North Superfund Site –  Cooperation with Agencies and Stakeholders</vt:lpstr>
      <vt:lpstr>PGA-North Superfund Site –  Technical Components for Clean-up of Groundwater</vt:lpstr>
      <vt:lpstr>PGA-North Superfund Site –  Technical Components for Clean-up of Groundwater at the MTS</vt:lpstr>
      <vt:lpstr>PGA-North Superfund Site –  Reuse Activities at the MTS</vt:lpstr>
      <vt:lpstr>PGA-North Superfund Site –  Technical Components for Clean-up of Groundwater and Reuse at the EA-05 GTS</vt:lpstr>
      <vt:lpstr>PGA-North Superfund Site –  Technical Components for Clean-up of Groundwater at the EA-06 GTS</vt:lpstr>
      <vt:lpstr>PGA-North Superfund Site –  Reuse Activities at the EA-06 GTS</vt:lpstr>
      <vt:lpstr>PGA-North Superfund Site –  Reuse Activities at the EA-06 GTS</vt:lpstr>
      <vt:lpstr>PGA-North Superfund Site –  Technical Components for Clean-up of Groundwater and Reuse at the EA-08 GTS</vt:lpstr>
      <vt:lpstr>PGA-North Superfund Site –  Technical Components for Clean-up of Groundwater and Reuse at the 33A GTS</vt:lpstr>
      <vt:lpstr>PGA-North Superfund Site –  Reuse Activities at the 33A GTS</vt:lpstr>
      <vt:lpstr>For More Information, Contact: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Alison Frost</dc:creator>
  <cp:lastModifiedBy>Josie Evans</cp:lastModifiedBy>
  <cp:revision>84</cp:revision>
  <cp:lastPrinted>2016-01-05T01:17:04Z</cp:lastPrinted>
  <dcterms:created xsi:type="dcterms:W3CDTF">2015-02-24T04:40:37Z</dcterms:created>
  <dcterms:modified xsi:type="dcterms:W3CDTF">2016-01-11T14:43:23Z</dcterms:modified>
</cp:coreProperties>
</file>