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7" r:id="rId2"/>
  </p:sldMasterIdLst>
  <p:notesMasterIdLst>
    <p:notesMasterId r:id="rId112"/>
  </p:notesMasterIdLst>
  <p:handoutMasterIdLst>
    <p:handoutMasterId r:id="rId113"/>
  </p:handoutMasterIdLst>
  <p:sldIdLst>
    <p:sldId id="461" r:id="rId3"/>
    <p:sldId id="258" r:id="rId4"/>
    <p:sldId id="257" r:id="rId5"/>
    <p:sldId id="259" r:id="rId6"/>
    <p:sldId id="260" r:id="rId7"/>
    <p:sldId id="261" r:id="rId8"/>
    <p:sldId id="262" r:id="rId9"/>
    <p:sldId id="263" r:id="rId10"/>
    <p:sldId id="463" r:id="rId11"/>
    <p:sldId id="459" r:id="rId12"/>
    <p:sldId id="264" r:id="rId13"/>
    <p:sldId id="483" r:id="rId14"/>
    <p:sldId id="265" r:id="rId15"/>
    <p:sldId id="266" r:id="rId16"/>
    <p:sldId id="457" r:id="rId17"/>
    <p:sldId id="268" r:id="rId18"/>
    <p:sldId id="269" r:id="rId19"/>
    <p:sldId id="270" r:id="rId20"/>
    <p:sldId id="271" r:id="rId21"/>
    <p:sldId id="273" r:id="rId22"/>
    <p:sldId id="272" r:id="rId23"/>
    <p:sldId id="274" r:id="rId24"/>
    <p:sldId id="281" r:id="rId25"/>
    <p:sldId id="282" r:id="rId26"/>
    <p:sldId id="290" r:id="rId27"/>
    <p:sldId id="291" r:id="rId28"/>
    <p:sldId id="482" r:id="rId29"/>
    <p:sldId id="294" r:id="rId30"/>
    <p:sldId id="451" r:id="rId31"/>
    <p:sldId id="453" r:id="rId32"/>
    <p:sldId id="454" r:id="rId33"/>
    <p:sldId id="455" r:id="rId34"/>
    <p:sldId id="456" r:id="rId35"/>
    <p:sldId id="521" r:id="rId36"/>
    <p:sldId id="506" r:id="rId37"/>
    <p:sldId id="470" r:id="rId38"/>
    <p:sldId id="508" r:id="rId39"/>
    <p:sldId id="509" r:id="rId40"/>
    <p:sldId id="510" r:id="rId41"/>
    <p:sldId id="511" r:id="rId42"/>
    <p:sldId id="512" r:id="rId43"/>
    <p:sldId id="513" r:id="rId44"/>
    <p:sldId id="514" r:id="rId45"/>
    <p:sldId id="447" r:id="rId46"/>
    <p:sldId id="448" r:id="rId47"/>
    <p:sldId id="449" r:id="rId48"/>
    <p:sldId id="450" r:id="rId49"/>
    <p:sldId id="471" r:id="rId50"/>
    <p:sldId id="468" r:id="rId51"/>
    <p:sldId id="467" r:id="rId52"/>
    <p:sldId id="469" r:id="rId53"/>
    <p:sldId id="300" r:id="rId54"/>
    <p:sldId id="301" r:id="rId55"/>
    <p:sldId id="314" r:id="rId56"/>
    <p:sldId id="315" r:id="rId57"/>
    <p:sldId id="316" r:id="rId58"/>
    <p:sldId id="481" r:id="rId59"/>
    <p:sldId id="320" r:id="rId60"/>
    <p:sldId id="321" r:id="rId61"/>
    <p:sldId id="322" r:id="rId62"/>
    <p:sldId id="342" r:id="rId63"/>
    <p:sldId id="365" r:id="rId64"/>
    <p:sldId id="472" r:id="rId65"/>
    <p:sldId id="473" r:id="rId66"/>
    <p:sldId id="532" r:id="rId67"/>
    <p:sldId id="533" r:id="rId68"/>
    <p:sldId id="534" r:id="rId69"/>
    <p:sldId id="535" r:id="rId70"/>
    <p:sldId id="536" r:id="rId71"/>
    <p:sldId id="478" r:id="rId72"/>
    <p:sldId id="479" r:id="rId73"/>
    <p:sldId id="480" r:id="rId74"/>
    <p:sldId id="484" r:id="rId75"/>
    <p:sldId id="485" r:id="rId76"/>
    <p:sldId id="498" r:id="rId77"/>
    <p:sldId id="486" r:id="rId78"/>
    <p:sldId id="488" r:id="rId79"/>
    <p:sldId id="500" r:id="rId80"/>
    <p:sldId id="491" r:id="rId81"/>
    <p:sldId id="490" r:id="rId82"/>
    <p:sldId id="493" r:id="rId83"/>
    <p:sldId id="494" r:id="rId84"/>
    <p:sldId id="495" r:id="rId85"/>
    <p:sldId id="537" r:id="rId86"/>
    <p:sldId id="489" r:id="rId87"/>
    <p:sldId id="516" r:id="rId88"/>
    <p:sldId id="538" r:id="rId89"/>
    <p:sldId id="496" r:id="rId90"/>
    <p:sldId id="517" r:id="rId91"/>
    <p:sldId id="518" r:id="rId92"/>
    <p:sldId id="526" r:id="rId93"/>
    <p:sldId id="522" r:id="rId94"/>
    <p:sldId id="464" r:id="rId95"/>
    <p:sldId id="465" r:id="rId96"/>
    <p:sldId id="466" r:id="rId97"/>
    <p:sldId id="523" r:id="rId98"/>
    <p:sldId id="502" r:id="rId99"/>
    <p:sldId id="505" r:id="rId100"/>
    <p:sldId id="524" r:id="rId101"/>
    <p:sldId id="525" r:id="rId102"/>
    <p:sldId id="531" r:id="rId103"/>
    <p:sldId id="530" r:id="rId104"/>
    <p:sldId id="519" r:id="rId105"/>
    <p:sldId id="529" r:id="rId106"/>
    <p:sldId id="405" r:id="rId107"/>
    <p:sldId id="406" r:id="rId108"/>
    <p:sldId id="528" r:id="rId109"/>
    <p:sldId id="499" r:id="rId110"/>
    <p:sldId id="410" r:id="rId1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0"/>
  </p:normalViewPr>
  <p:slideViewPr>
    <p:cSldViewPr>
      <p:cViewPr varScale="1">
        <p:scale>
          <a:sx n="68" d="100"/>
          <a:sy n="68" d="100"/>
        </p:scale>
        <p:origin x="-1134" y="-102"/>
      </p:cViewPr>
      <p:guideLst>
        <p:guide orient="horz" pos="2160"/>
        <p:guide pos="2880"/>
      </p:guideLst>
    </p:cSldViewPr>
  </p:slideViewPr>
  <p:notesTextViewPr>
    <p:cViewPr>
      <p:scale>
        <a:sx n="1" d="1"/>
        <a:sy n="1" d="1"/>
      </p:scale>
      <p:origin x="0" y="0"/>
    </p:cViewPr>
  </p:notesTextViewPr>
  <p:sorterViewPr>
    <p:cViewPr>
      <p:scale>
        <a:sx n="100" d="100"/>
        <a:sy n="100" d="100"/>
      </p:scale>
      <p:origin x="0" y="18372"/>
    </p:cViewPr>
  </p:sorterViewPr>
  <p:notesViewPr>
    <p:cSldViewPr>
      <p:cViewPr varScale="1">
        <p:scale>
          <a:sx n="84" d="100"/>
          <a:sy n="84" d="100"/>
        </p:scale>
        <p:origin x="-313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handoutMaster" Target="handoutMasters/handout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47"/>
          <p:cNvSpPr>
            <a:spLocks noGrp="1" noChangeArrowheads="1"/>
          </p:cNvSpPr>
          <p:nvPr>
            <p:ph type="dt" sz="quarter" idx="1"/>
          </p:nvPr>
        </p:nvSpPr>
        <p:spPr bwMode="auto">
          <a:xfrm>
            <a:off x="395958" y="1"/>
            <a:ext cx="6614442" cy="469662"/>
          </a:xfrm>
          <a:prstGeom prst="rect">
            <a:avLst/>
          </a:prstGeom>
          <a:noFill/>
          <a:ln w="9525">
            <a:noFill/>
            <a:miter lim="800000"/>
            <a:headEnd/>
            <a:tailEnd/>
          </a:ln>
          <a:effectLst/>
        </p:spPr>
        <p:txBody>
          <a:bodyPr vert="horz" wrap="square" lIns="94034" tIns="47017" rIns="94034" bIns="47017" numCol="1" anchor="t" anchorCtr="0" compatLnSpc="1">
            <a:prstTxWarp prst="textNoShape">
              <a:avLst/>
            </a:prstTxWarp>
          </a:bodyPr>
          <a:lstStyle>
            <a:lvl1pPr algn="r" defTabSz="939745">
              <a:defRPr sz="1000">
                <a:latin typeface="Arial" charset="0"/>
                <a:cs typeface="Times New Roman" pitchFamily="18" charset="0"/>
              </a:defRPr>
            </a:lvl1pPr>
          </a:lstStyle>
          <a:p>
            <a:pPr>
              <a:defRPr/>
            </a:pPr>
            <a:r>
              <a:rPr lang="en-US" dirty="0"/>
              <a:t>USEPA Region 10, ORD - Mixing Zone Modeling Webinar Workshop Series</a:t>
            </a:r>
          </a:p>
        </p:txBody>
      </p:sp>
      <p:sp>
        <p:nvSpPr>
          <p:cNvPr id="7" name="Rectangle 48"/>
          <p:cNvSpPr>
            <a:spLocks noGrp="1" noChangeArrowheads="1"/>
          </p:cNvSpPr>
          <p:nvPr>
            <p:ph type="ftr" sz="quarter" idx="2"/>
          </p:nvPr>
        </p:nvSpPr>
        <p:spPr bwMode="auto">
          <a:xfrm>
            <a:off x="0" y="8826738"/>
            <a:ext cx="3071919" cy="469662"/>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defTabSz="939745">
              <a:defRPr sz="1000">
                <a:latin typeface="Arial" charset="0"/>
                <a:cs typeface="Times New Roman" pitchFamily="18" charset="0"/>
              </a:defRPr>
            </a:lvl1pPr>
          </a:lstStyle>
          <a:p>
            <a:pPr>
              <a:defRPr/>
            </a:pPr>
            <a:r>
              <a:rPr lang="en-US" dirty="0"/>
              <a:t>USEPA Region 10, ORD - Mixing Zone Modeling Webinar Workshop Series</a:t>
            </a:r>
          </a:p>
        </p:txBody>
      </p:sp>
      <p:sp>
        <p:nvSpPr>
          <p:cNvPr id="8" name="Rectangle 49"/>
          <p:cNvSpPr>
            <a:spLocks noGrp="1" noChangeArrowheads="1"/>
          </p:cNvSpPr>
          <p:nvPr>
            <p:ph type="sldNum" sz="quarter" idx="3"/>
          </p:nvPr>
        </p:nvSpPr>
        <p:spPr bwMode="auto">
          <a:xfrm>
            <a:off x="3427307" y="8826739"/>
            <a:ext cx="3542524" cy="469661"/>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algn="r" defTabSz="939745">
              <a:tabLst>
                <a:tab pos="2592791" algn="l"/>
              </a:tabLst>
              <a:defRPr sz="1000">
                <a:latin typeface="Arial" charset="0"/>
              </a:defRPr>
            </a:lvl1pPr>
          </a:lstStyle>
          <a:p>
            <a:pPr>
              <a:defRPr/>
            </a:pPr>
            <a:r>
              <a:rPr lang="en-US" dirty="0" smtClean="0"/>
              <a:t>CORMIX Mixing Zone Modeling     </a:t>
            </a:r>
            <a:fld id="{1EB7BBE0-5E00-4A7F-8D3F-3FC28C3753D9}" type="slidenum">
              <a:rPr lang="en-US" b="1" smtClean="0"/>
              <a:pPr>
                <a:defRPr/>
              </a:pPr>
              <a:t>‹#›</a:t>
            </a:fld>
            <a:endParaRPr lang="en-US" b="1" dirty="0"/>
          </a:p>
        </p:txBody>
      </p:sp>
    </p:spTree>
    <p:extLst>
      <p:ext uri="{BB962C8B-B14F-4D97-AF65-F5344CB8AC3E}">
        <p14:creationId xmlns:p14="http://schemas.microsoft.com/office/powerpoint/2010/main" val="1884960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2"/>
          <p:cNvSpPr>
            <a:spLocks noGrp="1" noChangeArrowheads="1"/>
          </p:cNvSpPr>
          <p:nvPr>
            <p:ph type="hdr" sz="quarter"/>
          </p:nvPr>
        </p:nvSpPr>
        <p:spPr bwMode="auto">
          <a:xfrm>
            <a:off x="0" y="1"/>
            <a:ext cx="3071919" cy="469662"/>
          </a:xfrm>
          <a:prstGeom prst="rect">
            <a:avLst/>
          </a:prstGeom>
          <a:noFill/>
          <a:ln w="9525">
            <a:noFill/>
            <a:miter lim="800000"/>
            <a:headEnd/>
            <a:tailEnd/>
          </a:ln>
          <a:effectLst/>
        </p:spPr>
        <p:txBody>
          <a:bodyPr vert="horz" wrap="square" lIns="94034" tIns="47017" rIns="94034" bIns="47017" numCol="1" anchor="t" anchorCtr="0" compatLnSpc="1">
            <a:prstTxWarp prst="textNoShape">
              <a:avLst/>
            </a:prstTxWarp>
          </a:bodyPr>
          <a:lstStyle>
            <a:lvl1pPr defTabSz="939745">
              <a:defRPr sz="1200"/>
            </a:lvl1pPr>
          </a:lstStyle>
          <a:p>
            <a:pPr>
              <a:defRPr/>
            </a:pPr>
            <a:r>
              <a:rPr lang="en-US" dirty="0" smtClean="0"/>
              <a:t>CORMIX Mixing Zone Modeling</a:t>
            </a:r>
            <a:endParaRPr lang="en-US" dirty="0"/>
          </a:p>
        </p:txBody>
      </p:sp>
      <p:sp>
        <p:nvSpPr>
          <p:cNvPr id="9" name="Rectangle 3"/>
          <p:cNvSpPr>
            <a:spLocks noGrp="1" noChangeArrowheads="1"/>
          </p:cNvSpPr>
          <p:nvPr>
            <p:ph type="dt" idx="1"/>
          </p:nvPr>
        </p:nvSpPr>
        <p:spPr bwMode="auto">
          <a:xfrm>
            <a:off x="3938481" y="1"/>
            <a:ext cx="3071919" cy="469662"/>
          </a:xfrm>
          <a:prstGeom prst="rect">
            <a:avLst/>
          </a:prstGeom>
          <a:noFill/>
          <a:ln w="9525">
            <a:noFill/>
            <a:miter lim="800000"/>
            <a:headEnd/>
            <a:tailEnd/>
          </a:ln>
          <a:effectLst/>
        </p:spPr>
        <p:txBody>
          <a:bodyPr vert="horz" wrap="square" lIns="94034" tIns="47017" rIns="94034" bIns="47017" numCol="1" anchor="t" anchorCtr="0" compatLnSpc="1">
            <a:prstTxWarp prst="textNoShape">
              <a:avLst/>
            </a:prstTxWarp>
          </a:bodyPr>
          <a:lstStyle>
            <a:lvl1pPr algn="r" defTabSz="939745">
              <a:defRPr sz="1200"/>
            </a:lvl1pPr>
          </a:lstStyle>
          <a:p>
            <a:pPr>
              <a:defRPr/>
            </a:pPr>
            <a:r>
              <a:rPr lang="en-US" dirty="0" smtClean="0"/>
              <a:t>January 22-24, 2013</a:t>
            </a:r>
            <a:endParaRPr lang="en-US" dirty="0"/>
          </a:p>
        </p:txBody>
      </p:sp>
      <p:sp>
        <p:nvSpPr>
          <p:cNvPr id="10" name="Rectangle 6"/>
          <p:cNvSpPr>
            <a:spLocks noGrp="1" noChangeArrowheads="1"/>
          </p:cNvSpPr>
          <p:nvPr>
            <p:ph type="ftr" sz="quarter" idx="4"/>
          </p:nvPr>
        </p:nvSpPr>
        <p:spPr bwMode="auto">
          <a:xfrm>
            <a:off x="0" y="8831581"/>
            <a:ext cx="3071919" cy="469662"/>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defTabSz="939745">
              <a:defRPr sz="1200"/>
            </a:lvl1pPr>
          </a:lstStyle>
          <a:p>
            <a:pPr>
              <a:defRPr/>
            </a:pPr>
            <a:r>
              <a:rPr lang="en-US" dirty="0" smtClean="0"/>
              <a:t>USEPA Region 10, ORD - Mixing Zone Modeling Webinar Workshop Series</a:t>
            </a:r>
            <a:endParaRPr lang="en-US" dirty="0"/>
          </a:p>
        </p:txBody>
      </p:sp>
      <p:sp>
        <p:nvSpPr>
          <p:cNvPr id="11" name="Rectangle 7"/>
          <p:cNvSpPr>
            <a:spLocks noGrp="1" noChangeArrowheads="1"/>
          </p:cNvSpPr>
          <p:nvPr>
            <p:ph type="sldNum" sz="quarter" idx="5"/>
          </p:nvPr>
        </p:nvSpPr>
        <p:spPr bwMode="auto">
          <a:xfrm>
            <a:off x="3938481" y="8831581"/>
            <a:ext cx="3071919" cy="469662"/>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algn="r" defTabSz="939745">
              <a:defRPr sz="1200"/>
            </a:lvl1pPr>
          </a:lstStyle>
          <a:p>
            <a:pPr>
              <a:defRPr/>
            </a:pPr>
            <a:fld id="{8DE24087-921A-4618-AA14-DAD84CD4A745}" type="slidenum">
              <a:rPr lang="en-US"/>
              <a:pPr>
                <a:defRPr/>
              </a:pPr>
              <a:t>‹#›</a:t>
            </a:fld>
            <a:endParaRPr lang="en-US" dirty="0"/>
          </a:p>
        </p:txBody>
      </p:sp>
    </p:spTree>
    <p:extLst>
      <p:ext uri="{BB962C8B-B14F-4D97-AF65-F5344CB8AC3E}">
        <p14:creationId xmlns:p14="http://schemas.microsoft.com/office/powerpoint/2010/main" val="203654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36B8AFEB-1D5C-44D4-9F7E-8D8B6741FC05}" type="slidenum">
              <a:rPr lang="en-US" sz="1200" b="0">
                <a:latin typeface="Arial" charset="0"/>
              </a:rPr>
              <a:pPr eaLnBrk="1" hangingPunct="1"/>
              <a:t>2</a:t>
            </a:fld>
            <a:endParaRPr lang="en-US" sz="1200" b="0" dirty="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CABA6E30-D7A2-423B-9D70-E90FE92020D4}" type="slidenum">
              <a:rPr lang="en-US" sz="1200" b="0">
                <a:latin typeface="Arial" charset="0"/>
              </a:rPr>
              <a:pPr eaLnBrk="1" hangingPunct="1"/>
              <a:t>13</a:t>
            </a:fld>
            <a:endParaRPr lang="en-US" sz="1200" b="0" dirty="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C7D43866-3C39-469B-8DF4-43CD5D01F7E7}" type="slidenum">
              <a:rPr lang="en-US" sz="1200" b="0">
                <a:latin typeface="Arial" charset="0"/>
              </a:rPr>
              <a:pPr eaLnBrk="1" hangingPunct="1"/>
              <a:t>14</a:t>
            </a:fld>
            <a:endParaRPr lang="en-US" sz="1200" b="0" dirty="0">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5DF5F2A6-1114-42C1-A367-35EF6020947C}" type="slidenum">
              <a:rPr lang="en-US" sz="1200">
                <a:latin typeface="Arial" charset="0"/>
              </a:rPr>
              <a:pPr eaLnBrk="1" hangingPunct="1"/>
              <a:t>15</a:t>
            </a:fld>
            <a:endParaRPr lang="en-US" sz="1200" dirty="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6524708A-6007-4478-B843-D448EB09696C}" type="slidenum">
              <a:rPr lang="en-US" sz="1200" b="0">
                <a:latin typeface="Arial" charset="0"/>
              </a:rPr>
              <a:pPr eaLnBrk="1" hangingPunct="1"/>
              <a:t>16</a:t>
            </a:fld>
            <a:endParaRPr lang="en-US" sz="1200" b="0" dirty="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A716139D-E69E-44ED-9DA6-D1F03C6AFF3D}" type="slidenum">
              <a:rPr lang="en-US" sz="1200" b="0">
                <a:latin typeface="Arial" charset="0"/>
              </a:rPr>
              <a:pPr eaLnBrk="1" hangingPunct="1"/>
              <a:t>17</a:t>
            </a:fld>
            <a:endParaRPr lang="en-US" sz="1200" b="0" dirty="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897A9DA3-EAEA-4664-9D58-D61094602302}" type="slidenum">
              <a:rPr lang="en-US" sz="1200" b="0">
                <a:latin typeface="Arial" charset="0"/>
              </a:rPr>
              <a:pPr eaLnBrk="1" hangingPunct="1"/>
              <a:t>18</a:t>
            </a:fld>
            <a:endParaRPr lang="en-US" sz="1200" b="0" dirty="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0E0BC884-4DC5-4AA2-BCBF-D38AE2319194}" type="slidenum">
              <a:rPr lang="en-US" sz="1200" b="0">
                <a:latin typeface="Arial" charset="0"/>
              </a:rPr>
              <a:pPr eaLnBrk="1" hangingPunct="1"/>
              <a:t>19</a:t>
            </a:fld>
            <a:endParaRPr lang="en-US" sz="1200" b="0" dirty="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731D7F30-378D-4D45-BF8C-B3CE17962B94}" type="slidenum">
              <a:rPr lang="en-US" sz="1200" b="0">
                <a:latin typeface="Arial" charset="0"/>
              </a:rPr>
              <a:pPr eaLnBrk="1" hangingPunct="1"/>
              <a:t>20</a:t>
            </a:fld>
            <a:endParaRPr lang="en-US" sz="1200" b="0" dirty="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7959E30D-7E2D-4E1D-A7C0-FE7A415AC318}" type="slidenum">
              <a:rPr lang="en-US" sz="1200" b="0">
                <a:latin typeface="Arial" charset="0"/>
              </a:rPr>
              <a:pPr eaLnBrk="1" hangingPunct="1"/>
              <a:t>21</a:t>
            </a:fld>
            <a:endParaRPr lang="en-US" sz="1200" b="0" dirty="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F902E7ED-18FC-40BF-A2CC-023886C11838}" type="slidenum">
              <a:rPr lang="en-US" sz="1200" b="0">
                <a:latin typeface="Arial" charset="0"/>
              </a:rPr>
              <a:pPr eaLnBrk="1" hangingPunct="1"/>
              <a:t>22</a:t>
            </a:fld>
            <a:endParaRPr lang="en-US" sz="1200" b="0" dirty="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FC9D7F40-D7A6-4282-A434-314859963841}" type="slidenum">
              <a:rPr lang="en-US" sz="1200" b="0">
                <a:latin typeface="Arial" charset="0"/>
              </a:rPr>
              <a:pPr eaLnBrk="1" hangingPunct="1"/>
              <a:t>3</a:t>
            </a:fld>
            <a:endParaRPr lang="en-US" sz="1200" b="0" dirty="0">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2CCBD5C6-E428-43C2-A160-6D3758411C16}" type="slidenum">
              <a:rPr lang="en-US" sz="1200" b="0">
                <a:latin typeface="Arial" charset="0"/>
              </a:rPr>
              <a:pPr eaLnBrk="1" hangingPunct="1"/>
              <a:t>23</a:t>
            </a:fld>
            <a:endParaRPr lang="en-US" sz="1200" b="0" dirty="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DCFCB31C-BBB8-43CE-B64C-68B7FC3D9FDB}" type="slidenum">
              <a:rPr lang="en-US" sz="1200" b="0">
                <a:latin typeface="Arial" charset="0"/>
              </a:rPr>
              <a:pPr eaLnBrk="1" hangingPunct="1"/>
              <a:t>24</a:t>
            </a:fld>
            <a:endParaRPr lang="en-US" sz="1200" b="0" dirty="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D316E6B1-7736-4A77-86E4-0DD6203564B0}" type="slidenum">
              <a:rPr lang="en-US" sz="1200" b="0">
                <a:latin typeface="Arial" charset="0"/>
              </a:rPr>
              <a:pPr eaLnBrk="1" hangingPunct="1"/>
              <a:t>25</a:t>
            </a:fld>
            <a:endParaRPr lang="en-US" sz="1200" b="0" dirty="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58C7E33F-608A-45FD-A169-F73683DCA13E}" type="slidenum">
              <a:rPr lang="en-US" sz="1200" b="0">
                <a:latin typeface="Arial" charset="0"/>
              </a:rPr>
              <a:pPr eaLnBrk="1" hangingPunct="1"/>
              <a:t>26</a:t>
            </a:fld>
            <a:endParaRPr lang="en-US" sz="1200" b="0" dirty="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1A2E4967-9DDA-483B-87B7-3F8F1B4C803C}" type="slidenum">
              <a:rPr lang="en-US" sz="1200" b="0">
                <a:latin typeface="Arial" charset="0"/>
              </a:rPr>
              <a:pPr eaLnBrk="1" hangingPunct="1"/>
              <a:t>27</a:t>
            </a:fld>
            <a:endParaRPr lang="en-US" sz="1200" b="0" dirty="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67892A21-CA32-4649-8F8C-C94F365CE6BD}" type="slidenum">
              <a:rPr lang="en-US" sz="1200" b="0">
                <a:latin typeface="Arial" charset="0"/>
              </a:rPr>
              <a:pPr eaLnBrk="1" hangingPunct="1"/>
              <a:t>28</a:t>
            </a:fld>
            <a:endParaRPr lang="en-US" sz="1200" b="0" dirty="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Arial" charset="0"/>
              </a:defRPr>
            </a:lvl1pPr>
            <a:lvl2pPr marL="749874" indent="-288413" defTabSz="927729" eaLnBrk="0" hangingPunct="0">
              <a:defRPr sz="2400">
                <a:solidFill>
                  <a:schemeClr val="tx1"/>
                </a:solidFill>
                <a:latin typeface="Arial" charset="0"/>
              </a:defRPr>
            </a:lvl2pPr>
            <a:lvl3pPr marL="1153653" indent="-230730" defTabSz="927729" eaLnBrk="0" hangingPunct="0">
              <a:defRPr sz="2400">
                <a:solidFill>
                  <a:schemeClr val="tx1"/>
                </a:solidFill>
                <a:latin typeface="Arial" charset="0"/>
              </a:defRPr>
            </a:lvl3pPr>
            <a:lvl4pPr marL="1615113" indent="-230730" defTabSz="927729" eaLnBrk="0" hangingPunct="0">
              <a:defRPr sz="2400">
                <a:solidFill>
                  <a:schemeClr val="tx1"/>
                </a:solidFill>
                <a:latin typeface="Arial" charset="0"/>
              </a:defRPr>
            </a:lvl4pPr>
            <a:lvl5pPr marL="2076574" indent="-230730" defTabSz="927729" eaLnBrk="0" hangingPunct="0">
              <a:defRPr sz="2400">
                <a:solidFill>
                  <a:schemeClr val="tx1"/>
                </a:solidFill>
                <a:latin typeface="Arial" charset="0"/>
              </a:defRPr>
            </a:lvl5pPr>
            <a:lvl6pPr marL="2538035" indent="-230730" defTabSz="927729" eaLnBrk="0" fontAlgn="base" hangingPunct="0">
              <a:lnSpc>
                <a:spcPct val="80000"/>
              </a:lnSpc>
              <a:spcBef>
                <a:spcPct val="20000"/>
              </a:spcBef>
              <a:spcAft>
                <a:spcPct val="0"/>
              </a:spcAft>
              <a:defRPr sz="2400">
                <a:solidFill>
                  <a:schemeClr val="tx1"/>
                </a:solidFill>
                <a:latin typeface="Arial" charset="0"/>
              </a:defRPr>
            </a:lvl6pPr>
            <a:lvl7pPr marL="2999496" indent="-230730" defTabSz="927729" eaLnBrk="0" fontAlgn="base" hangingPunct="0">
              <a:lnSpc>
                <a:spcPct val="80000"/>
              </a:lnSpc>
              <a:spcBef>
                <a:spcPct val="20000"/>
              </a:spcBef>
              <a:spcAft>
                <a:spcPct val="0"/>
              </a:spcAft>
              <a:defRPr sz="2400">
                <a:solidFill>
                  <a:schemeClr val="tx1"/>
                </a:solidFill>
                <a:latin typeface="Arial" charset="0"/>
              </a:defRPr>
            </a:lvl7pPr>
            <a:lvl8pPr marL="3460957" indent="-230730" defTabSz="927729" eaLnBrk="0" fontAlgn="base" hangingPunct="0">
              <a:lnSpc>
                <a:spcPct val="80000"/>
              </a:lnSpc>
              <a:spcBef>
                <a:spcPct val="20000"/>
              </a:spcBef>
              <a:spcAft>
                <a:spcPct val="0"/>
              </a:spcAft>
              <a:defRPr sz="2400">
                <a:solidFill>
                  <a:schemeClr val="tx1"/>
                </a:solidFill>
                <a:latin typeface="Arial" charset="0"/>
              </a:defRPr>
            </a:lvl8pPr>
            <a:lvl9pPr marL="3922417" indent="-230730" defTabSz="927729"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3CBF6904-2DF0-483E-984D-240270725078}" type="slidenum">
              <a:rPr lang="en-US" sz="1200"/>
              <a:pPr eaLnBrk="1" hangingPunct="1"/>
              <a:t>29</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28D6AA7D-B7CA-4C61-80F6-FF5B072C15DE}" type="slidenum">
              <a:rPr lang="en-US" sz="1200"/>
              <a:pPr eaLnBrk="1" hangingPunct="1"/>
              <a:t>30</a:t>
            </a:fld>
            <a:endParaRPr lang="en-US" sz="12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7D95E22C-4FAD-43DF-A251-F1127349F3DA}" type="slidenum">
              <a:rPr lang="en-US" sz="1200"/>
              <a:pPr eaLnBrk="1" hangingPunct="1"/>
              <a:t>31</a:t>
            </a:fld>
            <a:endParaRPr lang="en-US" sz="1200"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F66997B1-1EDD-430B-B7C0-2D899650C21A}" type="slidenum">
              <a:rPr lang="en-US" sz="1200"/>
              <a:pPr eaLnBrk="1" hangingPunct="1"/>
              <a:t>32</a:t>
            </a:fld>
            <a:endParaRPr lang="en-US" sz="1200"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78B9C6E0-7347-4703-82D2-9192C3BEE6D7}" type="slidenum">
              <a:rPr lang="en-US" sz="1200" b="0">
                <a:latin typeface="Arial" charset="0"/>
              </a:rPr>
              <a:pPr eaLnBrk="1" hangingPunct="1"/>
              <a:t>4</a:t>
            </a:fld>
            <a:endParaRPr lang="en-US" sz="1200" b="0" dirty="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0D7C5069-B35F-4219-A573-614B7C451DFC}" type="slidenum">
              <a:rPr lang="en-US" sz="1200"/>
              <a:pPr eaLnBrk="1" hangingPunct="1"/>
              <a:t>33</a:t>
            </a:fld>
            <a:endParaRPr lang="en-US" sz="1200"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6B099AA6-07A0-46E6-B64A-97301F265B9E}" type="slidenum">
              <a:rPr lang="en-US" sz="1200">
                <a:latin typeface="Arial" charset="0"/>
              </a:rPr>
              <a:pPr eaLnBrk="1" hangingPunct="1"/>
              <a:t>34</a:t>
            </a:fld>
            <a:endParaRPr lang="en-US" sz="1200" dirty="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0DB03492-0B83-47BF-8488-1DFBBE28EB96}" type="slidenum">
              <a:rPr lang="en-US" sz="1200"/>
              <a:pPr eaLnBrk="1" hangingPunct="1"/>
              <a:t>35</a:t>
            </a:fld>
            <a:endParaRPr lang="en-US" sz="1200"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Arial" charset="0"/>
              </a:defRPr>
            </a:lvl1pPr>
            <a:lvl2pPr marL="749874" indent="-288413" defTabSz="927729" eaLnBrk="0" hangingPunct="0">
              <a:defRPr sz="2400">
                <a:solidFill>
                  <a:schemeClr val="tx1"/>
                </a:solidFill>
                <a:latin typeface="Arial" charset="0"/>
              </a:defRPr>
            </a:lvl2pPr>
            <a:lvl3pPr marL="1153653" indent="-230730" defTabSz="927729" eaLnBrk="0" hangingPunct="0">
              <a:defRPr sz="2400">
                <a:solidFill>
                  <a:schemeClr val="tx1"/>
                </a:solidFill>
                <a:latin typeface="Arial" charset="0"/>
              </a:defRPr>
            </a:lvl3pPr>
            <a:lvl4pPr marL="1615113" indent="-230730" defTabSz="927729" eaLnBrk="0" hangingPunct="0">
              <a:defRPr sz="2400">
                <a:solidFill>
                  <a:schemeClr val="tx1"/>
                </a:solidFill>
                <a:latin typeface="Arial" charset="0"/>
              </a:defRPr>
            </a:lvl4pPr>
            <a:lvl5pPr marL="2076574" indent="-230730" defTabSz="927729" eaLnBrk="0" hangingPunct="0">
              <a:defRPr sz="2400">
                <a:solidFill>
                  <a:schemeClr val="tx1"/>
                </a:solidFill>
                <a:latin typeface="Arial" charset="0"/>
              </a:defRPr>
            </a:lvl5pPr>
            <a:lvl6pPr marL="2538035" indent="-230730" defTabSz="927729" eaLnBrk="0" fontAlgn="base" hangingPunct="0">
              <a:lnSpc>
                <a:spcPct val="80000"/>
              </a:lnSpc>
              <a:spcBef>
                <a:spcPct val="20000"/>
              </a:spcBef>
              <a:spcAft>
                <a:spcPct val="0"/>
              </a:spcAft>
              <a:defRPr sz="2400">
                <a:solidFill>
                  <a:schemeClr val="tx1"/>
                </a:solidFill>
                <a:latin typeface="Arial" charset="0"/>
              </a:defRPr>
            </a:lvl6pPr>
            <a:lvl7pPr marL="2999496" indent="-230730" defTabSz="927729" eaLnBrk="0" fontAlgn="base" hangingPunct="0">
              <a:lnSpc>
                <a:spcPct val="80000"/>
              </a:lnSpc>
              <a:spcBef>
                <a:spcPct val="20000"/>
              </a:spcBef>
              <a:spcAft>
                <a:spcPct val="0"/>
              </a:spcAft>
              <a:defRPr sz="2400">
                <a:solidFill>
                  <a:schemeClr val="tx1"/>
                </a:solidFill>
                <a:latin typeface="Arial" charset="0"/>
              </a:defRPr>
            </a:lvl7pPr>
            <a:lvl8pPr marL="3460957" indent="-230730" defTabSz="927729" eaLnBrk="0" fontAlgn="base" hangingPunct="0">
              <a:lnSpc>
                <a:spcPct val="80000"/>
              </a:lnSpc>
              <a:spcBef>
                <a:spcPct val="20000"/>
              </a:spcBef>
              <a:spcAft>
                <a:spcPct val="0"/>
              </a:spcAft>
              <a:defRPr sz="2400">
                <a:solidFill>
                  <a:schemeClr val="tx1"/>
                </a:solidFill>
                <a:latin typeface="Arial" charset="0"/>
              </a:defRPr>
            </a:lvl8pPr>
            <a:lvl9pPr marL="3922417" indent="-230730" defTabSz="927729"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3CBF6904-2DF0-483E-984D-240270725078}" type="slidenum">
              <a:rPr lang="en-US" sz="1200"/>
              <a:pPr eaLnBrk="1" hangingPunct="1"/>
              <a:t>36</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382C46FC-A188-4C86-8168-84D958AB5985}" type="slidenum">
              <a:rPr lang="en-US" sz="1200"/>
              <a:pPr eaLnBrk="1" hangingPunct="1"/>
              <a:t>37</a:t>
            </a:fld>
            <a:endParaRPr lang="en-US" sz="1200"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1C0BABC4-E1EF-499A-AC0E-31E5742B93B3}" type="slidenum">
              <a:rPr lang="en-US" sz="1200"/>
              <a:pPr eaLnBrk="1" hangingPunct="1"/>
              <a:t>38</a:t>
            </a:fld>
            <a:endParaRPr lang="en-US" sz="120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95091421-B198-48D6-B16C-E3E56FCC1F7A}" type="slidenum">
              <a:rPr lang="en-US" sz="1200"/>
              <a:pPr eaLnBrk="1" hangingPunct="1"/>
              <a:t>39</a:t>
            </a:fld>
            <a:endParaRPr lang="en-US" sz="1200"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7FD44B7-E681-4D4E-9775-5434B66B3286}" type="slidenum">
              <a:rPr lang="en-US" sz="1200"/>
              <a:pPr eaLnBrk="1" hangingPunct="1"/>
              <a:t>40</a:t>
            </a:fld>
            <a:endParaRPr lang="en-US" sz="120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5AC84DA0-ACBE-4DDB-838D-B25B23866086}" type="slidenum">
              <a:rPr lang="en-US" sz="1200"/>
              <a:pPr eaLnBrk="1" hangingPunct="1"/>
              <a:t>41</a:t>
            </a:fld>
            <a:endParaRPr lang="en-US" sz="1200"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charset="0"/>
              </a:defRPr>
            </a:lvl1pPr>
            <a:lvl2pPr marL="749934" indent="-288436" defTabSz="927803" eaLnBrk="0" hangingPunct="0">
              <a:defRPr sz="2400">
                <a:solidFill>
                  <a:schemeClr val="tx1"/>
                </a:solidFill>
                <a:latin typeface="Arial" charset="0"/>
              </a:defRPr>
            </a:lvl2pPr>
            <a:lvl3pPr marL="1153744" indent="-230749" defTabSz="927803" eaLnBrk="0" hangingPunct="0">
              <a:defRPr sz="2400">
                <a:solidFill>
                  <a:schemeClr val="tx1"/>
                </a:solidFill>
                <a:latin typeface="Arial" charset="0"/>
              </a:defRPr>
            </a:lvl3pPr>
            <a:lvl4pPr marL="1615242" indent="-230749" defTabSz="927803" eaLnBrk="0" hangingPunct="0">
              <a:defRPr sz="2400">
                <a:solidFill>
                  <a:schemeClr val="tx1"/>
                </a:solidFill>
                <a:latin typeface="Arial" charset="0"/>
              </a:defRPr>
            </a:lvl4pPr>
            <a:lvl5pPr marL="2076740" indent="-230749" defTabSz="927803" eaLnBrk="0" hangingPunct="0">
              <a:defRPr sz="2400">
                <a:solidFill>
                  <a:schemeClr val="tx1"/>
                </a:solidFill>
                <a:latin typeface="Arial"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AE2ECE9C-22EB-4A57-82F8-B741F260A167}" type="slidenum">
              <a:rPr lang="en-US" sz="1200"/>
              <a:pPr eaLnBrk="1" hangingPunct="1"/>
              <a:t>42</a:t>
            </a:fld>
            <a:endParaRPr lang="en-US" sz="1200"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12C8EA22-953A-4DC6-A5B1-6DE710EE5BE0}" type="slidenum">
              <a:rPr lang="en-US" sz="1200" b="0">
                <a:latin typeface="Arial" charset="0"/>
              </a:rPr>
              <a:pPr eaLnBrk="1" hangingPunct="1"/>
              <a:t>5</a:t>
            </a:fld>
            <a:endParaRPr lang="en-US" sz="1200" b="0" dirty="0">
              <a:latin typeface="Arial" charset="0"/>
            </a:endParaRPr>
          </a:p>
        </p:txBody>
      </p:sp>
      <p:sp>
        <p:nvSpPr>
          <p:cNvPr id="62467" name="Rectangle 2"/>
          <p:cNvSpPr>
            <a:spLocks noGrp="1" noRot="1" noChangeAspect="1" noChangeArrowheads="1" noTextEdit="1"/>
          </p:cNvSpPr>
          <p:nvPr>
            <p:ph type="sldImg"/>
          </p:nvPr>
        </p:nvSpPr>
        <p:spPr>
          <a:xfrm>
            <a:off x="1181100" y="695325"/>
            <a:ext cx="4648200" cy="3486150"/>
          </a:xfrm>
          <a:ln/>
        </p:spPr>
      </p:sp>
      <p:sp>
        <p:nvSpPr>
          <p:cNvPr id="62468"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charset="0"/>
              </a:defRPr>
            </a:lvl1pPr>
            <a:lvl2pPr marL="749934" indent="-288436" defTabSz="927803" eaLnBrk="0" hangingPunct="0">
              <a:defRPr sz="2400">
                <a:solidFill>
                  <a:schemeClr val="tx1"/>
                </a:solidFill>
                <a:latin typeface="Arial" charset="0"/>
              </a:defRPr>
            </a:lvl2pPr>
            <a:lvl3pPr marL="1153744" indent="-230749" defTabSz="927803" eaLnBrk="0" hangingPunct="0">
              <a:defRPr sz="2400">
                <a:solidFill>
                  <a:schemeClr val="tx1"/>
                </a:solidFill>
                <a:latin typeface="Arial" charset="0"/>
              </a:defRPr>
            </a:lvl3pPr>
            <a:lvl4pPr marL="1615242" indent="-230749" defTabSz="927803" eaLnBrk="0" hangingPunct="0">
              <a:defRPr sz="2400">
                <a:solidFill>
                  <a:schemeClr val="tx1"/>
                </a:solidFill>
                <a:latin typeface="Arial" charset="0"/>
              </a:defRPr>
            </a:lvl4pPr>
            <a:lvl5pPr marL="2076740" indent="-230749" defTabSz="927803" eaLnBrk="0" hangingPunct="0">
              <a:defRPr sz="2400">
                <a:solidFill>
                  <a:schemeClr val="tx1"/>
                </a:solidFill>
                <a:latin typeface="Arial"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F66998B2-9C41-46E6-A6A4-078EADA202E3}" type="slidenum">
              <a:rPr lang="en-US" sz="1200"/>
              <a:pPr eaLnBrk="1" hangingPunct="1"/>
              <a:t>43</a:t>
            </a:fld>
            <a:endParaRPr lang="en-US" sz="1200"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6CAEA0BC-A763-40F1-8060-537D188BE86A}" type="slidenum">
              <a:rPr lang="en-US" sz="1200">
                <a:latin typeface="Arial" charset="0"/>
              </a:rPr>
              <a:pPr eaLnBrk="1" hangingPunct="1"/>
              <a:t>44</a:t>
            </a:fld>
            <a:endParaRPr lang="en-US" sz="1200" dirty="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6E9D99EF-CED6-465B-A6D7-EBF8BD820782}" type="slidenum">
              <a:rPr lang="en-US" sz="1200">
                <a:latin typeface="Arial" charset="0"/>
              </a:rPr>
              <a:pPr eaLnBrk="1" hangingPunct="1"/>
              <a:t>45</a:t>
            </a:fld>
            <a:endParaRPr lang="en-US" sz="1200" dirty="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001AEAA-ED1A-4087-AEA5-D9ABF96B9823}" type="slidenum">
              <a:rPr lang="en-US" sz="1200">
                <a:latin typeface="Arial" charset="0"/>
              </a:rPr>
              <a:pPr eaLnBrk="1" hangingPunct="1"/>
              <a:t>46</a:t>
            </a:fld>
            <a:endParaRPr lang="en-US" sz="1200" dirty="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C7286803-80D7-493E-B79A-8137E6D2BE5F}" type="slidenum">
              <a:rPr lang="en-US" sz="1200">
                <a:latin typeface="Arial" charset="0"/>
              </a:rPr>
              <a:pPr eaLnBrk="1" hangingPunct="1"/>
              <a:t>47</a:t>
            </a:fld>
            <a:endParaRPr lang="en-US" sz="1200" dirty="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72581224-EF27-41CB-8A0E-9258798C6FB8}" type="slidenum">
              <a:rPr lang="en-US" sz="1200"/>
              <a:pPr eaLnBrk="1" hangingPunct="1"/>
              <a:t>49</a:t>
            </a:fld>
            <a:endParaRPr lang="en-US" sz="1200"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B73BE27-176B-4B26-B709-DE28256A969E}" type="slidenum">
              <a:rPr lang="en-US" sz="1200">
                <a:latin typeface="Arial" charset="0"/>
              </a:rPr>
              <a:pPr eaLnBrk="1" hangingPunct="1"/>
              <a:t>52</a:t>
            </a:fld>
            <a:endParaRPr lang="en-US" sz="1200" dirty="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A0CB90C9-D5ED-46A2-9A5D-259CAED165C2}" type="slidenum">
              <a:rPr lang="en-US" sz="1200">
                <a:latin typeface="Arial" charset="0"/>
              </a:rPr>
              <a:pPr eaLnBrk="1" hangingPunct="1"/>
              <a:t>53</a:t>
            </a:fld>
            <a:endParaRPr lang="en-US" sz="1200" dirty="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484C06C9-8183-4A17-9609-45EA78479FE4}" type="slidenum">
              <a:rPr lang="en-US" sz="1200">
                <a:latin typeface="Arial" charset="0"/>
              </a:rPr>
              <a:pPr eaLnBrk="1" hangingPunct="1"/>
              <a:t>54</a:t>
            </a:fld>
            <a:endParaRPr lang="en-US" sz="1200" dirty="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CF7796C7-FC37-471C-8CA9-6168B99CB2DA}" type="slidenum">
              <a:rPr lang="en-US" sz="1200">
                <a:latin typeface="Arial" charset="0"/>
              </a:rPr>
              <a:pPr eaLnBrk="1" hangingPunct="1"/>
              <a:t>55</a:t>
            </a:fld>
            <a:endParaRPr lang="en-US" sz="1200" dirty="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3F68CDB3-2753-4674-BCBA-F25FB798BE08}" type="slidenum">
              <a:rPr lang="en-US" sz="1200" b="0">
                <a:latin typeface="Arial" charset="0"/>
              </a:rPr>
              <a:pPr eaLnBrk="1" hangingPunct="1"/>
              <a:t>6</a:t>
            </a:fld>
            <a:endParaRPr lang="en-US" sz="1200" b="0" dirty="0">
              <a:latin typeface="Arial" charset="0"/>
            </a:endParaRPr>
          </a:p>
        </p:txBody>
      </p:sp>
      <p:sp>
        <p:nvSpPr>
          <p:cNvPr id="63491" name="Rectangle 2"/>
          <p:cNvSpPr>
            <a:spLocks noGrp="1" noRot="1" noChangeAspect="1" noChangeArrowheads="1" noTextEdit="1"/>
          </p:cNvSpPr>
          <p:nvPr>
            <p:ph type="sldImg"/>
          </p:nvPr>
        </p:nvSpPr>
        <p:spPr>
          <a:xfrm>
            <a:off x="1181100" y="695325"/>
            <a:ext cx="4648200" cy="3486150"/>
          </a:xfrm>
          <a:ln/>
        </p:spPr>
      </p:sp>
      <p:sp>
        <p:nvSpPr>
          <p:cNvPr id="63492"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B6BA560D-E678-4420-92E8-7EFF4779B5C6}" type="slidenum">
              <a:rPr lang="en-US" sz="1200">
                <a:latin typeface="Arial" charset="0"/>
              </a:rPr>
              <a:pPr eaLnBrk="1" hangingPunct="1"/>
              <a:t>56</a:t>
            </a:fld>
            <a:endParaRPr lang="en-US" sz="1200" dirty="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26" eaLnBrk="0" hangingPunct="0">
              <a:defRPr sz="2400" i="1">
                <a:solidFill>
                  <a:schemeClr val="tx1"/>
                </a:solidFill>
                <a:latin typeface="Times New Roman" pitchFamily="18" charset="0"/>
              </a:defRPr>
            </a:lvl1pPr>
            <a:lvl2pPr marL="749874" indent="-288413" defTabSz="926126" eaLnBrk="0" hangingPunct="0">
              <a:defRPr sz="2400" i="1">
                <a:solidFill>
                  <a:schemeClr val="tx1"/>
                </a:solidFill>
                <a:latin typeface="Times New Roman" pitchFamily="18" charset="0"/>
              </a:defRPr>
            </a:lvl2pPr>
            <a:lvl3pPr marL="1153653" indent="-230730" defTabSz="926126" eaLnBrk="0" hangingPunct="0">
              <a:defRPr sz="2400" i="1">
                <a:solidFill>
                  <a:schemeClr val="tx1"/>
                </a:solidFill>
                <a:latin typeface="Times New Roman" pitchFamily="18" charset="0"/>
              </a:defRPr>
            </a:lvl3pPr>
            <a:lvl4pPr marL="1615113" indent="-230730" defTabSz="926126" eaLnBrk="0" hangingPunct="0">
              <a:defRPr sz="2400" i="1">
                <a:solidFill>
                  <a:schemeClr val="tx1"/>
                </a:solidFill>
                <a:latin typeface="Times New Roman" pitchFamily="18" charset="0"/>
              </a:defRPr>
            </a:lvl4pPr>
            <a:lvl5pPr marL="2076574" indent="-230730" defTabSz="926126" eaLnBrk="0" hangingPunct="0">
              <a:defRPr sz="2400" i="1">
                <a:solidFill>
                  <a:schemeClr val="tx1"/>
                </a:solidFill>
                <a:latin typeface="Times New Roman" pitchFamily="18" charset="0"/>
              </a:defRPr>
            </a:lvl5pPr>
            <a:lvl6pPr marL="2538035" indent="-230730" defTabSz="926126" eaLnBrk="0" fontAlgn="base" hangingPunct="0">
              <a:spcBef>
                <a:spcPct val="0"/>
              </a:spcBef>
              <a:spcAft>
                <a:spcPct val="0"/>
              </a:spcAft>
              <a:defRPr sz="2400" i="1">
                <a:solidFill>
                  <a:schemeClr val="tx1"/>
                </a:solidFill>
                <a:latin typeface="Times New Roman" pitchFamily="18" charset="0"/>
              </a:defRPr>
            </a:lvl6pPr>
            <a:lvl7pPr marL="2999496" indent="-230730" defTabSz="926126" eaLnBrk="0" fontAlgn="base" hangingPunct="0">
              <a:spcBef>
                <a:spcPct val="0"/>
              </a:spcBef>
              <a:spcAft>
                <a:spcPct val="0"/>
              </a:spcAft>
              <a:defRPr sz="2400" i="1">
                <a:solidFill>
                  <a:schemeClr val="tx1"/>
                </a:solidFill>
                <a:latin typeface="Times New Roman" pitchFamily="18" charset="0"/>
              </a:defRPr>
            </a:lvl7pPr>
            <a:lvl8pPr marL="3460957" indent="-230730" defTabSz="926126" eaLnBrk="0" fontAlgn="base" hangingPunct="0">
              <a:spcBef>
                <a:spcPct val="0"/>
              </a:spcBef>
              <a:spcAft>
                <a:spcPct val="0"/>
              </a:spcAft>
              <a:defRPr sz="2400" i="1">
                <a:solidFill>
                  <a:schemeClr val="tx1"/>
                </a:solidFill>
                <a:latin typeface="Times New Roman" pitchFamily="18" charset="0"/>
              </a:defRPr>
            </a:lvl8pPr>
            <a:lvl9pPr marL="3922417" indent="-230730" defTabSz="926126"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sz="1300" i="0" dirty="0"/>
              <a:t>CORMIX Mixing Model Workshop</a:t>
            </a:r>
          </a:p>
        </p:txBody>
      </p:sp>
      <p:sp>
        <p:nvSpPr>
          <p:cNvPr id="1249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26" eaLnBrk="0" hangingPunct="0">
              <a:defRPr sz="2400" i="1">
                <a:solidFill>
                  <a:schemeClr val="tx1"/>
                </a:solidFill>
                <a:latin typeface="Times New Roman" pitchFamily="18" charset="0"/>
              </a:defRPr>
            </a:lvl1pPr>
            <a:lvl2pPr marL="749874" indent="-288413" defTabSz="926126" eaLnBrk="0" hangingPunct="0">
              <a:defRPr sz="2400" i="1">
                <a:solidFill>
                  <a:schemeClr val="tx1"/>
                </a:solidFill>
                <a:latin typeface="Times New Roman" pitchFamily="18" charset="0"/>
              </a:defRPr>
            </a:lvl2pPr>
            <a:lvl3pPr marL="1153653" indent="-230730" defTabSz="926126" eaLnBrk="0" hangingPunct="0">
              <a:defRPr sz="2400" i="1">
                <a:solidFill>
                  <a:schemeClr val="tx1"/>
                </a:solidFill>
                <a:latin typeface="Times New Roman" pitchFamily="18" charset="0"/>
              </a:defRPr>
            </a:lvl3pPr>
            <a:lvl4pPr marL="1615113" indent="-230730" defTabSz="926126" eaLnBrk="0" hangingPunct="0">
              <a:defRPr sz="2400" i="1">
                <a:solidFill>
                  <a:schemeClr val="tx1"/>
                </a:solidFill>
                <a:latin typeface="Times New Roman" pitchFamily="18" charset="0"/>
              </a:defRPr>
            </a:lvl4pPr>
            <a:lvl5pPr marL="2076574" indent="-230730" defTabSz="926126" eaLnBrk="0" hangingPunct="0">
              <a:defRPr sz="2400" i="1">
                <a:solidFill>
                  <a:schemeClr val="tx1"/>
                </a:solidFill>
                <a:latin typeface="Times New Roman" pitchFamily="18" charset="0"/>
              </a:defRPr>
            </a:lvl5pPr>
            <a:lvl6pPr marL="2538035" indent="-230730" defTabSz="926126" eaLnBrk="0" fontAlgn="base" hangingPunct="0">
              <a:spcBef>
                <a:spcPct val="0"/>
              </a:spcBef>
              <a:spcAft>
                <a:spcPct val="0"/>
              </a:spcAft>
              <a:defRPr sz="2400" i="1">
                <a:solidFill>
                  <a:schemeClr val="tx1"/>
                </a:solidFill>
                <a:latin typeface="Times New Roman" pitchFamily="18" charset="0"/>
              </a:defRPr>
            </a:lvl6pPr>
            <a:lvl7pPr marL="2999496" indent="-230730" defTabSz="926126" eaLnBrk="0" fontAlgn="base" hangingPunct="0">
              <a:spcBef>
                <a:spcPct val="0"/>
              </a:spcBef>
              <a:spcAft>
                <a:spcPct val="0"/>
              </a:spcAft>
              <a:defRPr sz="2400" i="1">
                <a:solidFill>
                  <a:schemeClr val="tx1"/>
                </a:solidFill>
                <a:latin typeface="Times New Roman" pitchFamily="18" charset="0"/>
              </a:defRPr>
            </a:lvl7pPr>
            <a:lvl8pPr marL="3460957" indent="-230730" defTabSz="926126" eaLnBrk="0" fontAlgn="base" hangingPunct="0">
              <a:spcBef>
                <a:spcPct val="0"/>
              </a:spcBef>
              <a:spcAft>
                <a:spcPct val="0"/>
              </a:spcAft>
              <a:defRPr sz="2400" i="1">
                <a:solidFill>
                  <a:schemeClr val="tx1"/>
                </a:solidFill>
                <a:latin typeface="Times New Roman" pitchFamily="18" charset="0"/>
              </a:defRPr>
            </a:lvl8pPr>
            <a:lvl9pPr marL="3922417" indent="-230730" defTabSz="926126"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sz="1300" i="0" dirty="0"/>
              <a:t>Lecture #2- Mixing Processes</a:t>
            </a:r>
          </a:p>
        </p:txBody>
      </p:sp>
      <p:sp>
        <p:nvSpPr>
          <p:cNvPr id="12493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26" eaLnBrk="0" hangingPunct="0">
              <a:defRPr sz="2400" i="1">
                <a:solidFill>
                  <a:schemeClr val="tx1"/>
                </a:solidFill>
                <a:latin typeface="Times New Roman" pitchFamily="18" charset="0"/>
              </a:defRPr>
            </a:lvl1pPr>
            <a:lvl2pPr marL="749874" indent="-288413" defTabSz="926126" eaLnBrk="0" hangingPunct="0">
              <a:defRPr sz="2400" i="1">
                <a:solidFill>
                  <a:schemeClr val="tx1"/>
                </a:solidFill>
                <a:latin typeface="Times New Roman" pitchFamily="18" charset="0"/>
              </a:defRPr>
            </a:lvl2pPr>
            <a:lvl3pPr marL="1153653" indent="-230730" defTabSz="926126" eaLnBrk="0" hangingPunct="0">
              <a:defRPr sz="2400" i="1">
                <a:solidFill>
                  <a:schemeClr val="tx1"/>
                </a:solidFill>
                <a:latin typeface="Times New Roman" pitchFamily="18" charset="0"/>
              </a:defRPr>
            </a:lvl3pPr>
            <a:lvl4pPr marL="1615113" indent="-230730" defTabSz="926126" eaLnBrk="0" hangingPunct="0">
              <a:defRPr sz="2400" i="1">
                <a:solidFill>
                  <a:schemeClr val="tx1"/>
                </a:solidFill>
                <a:latin typeface="Times New Roman" pitchFamily="18" charset="0"/>
              </a:defRPr>
            </a:lvl4pPr>
            <a:lvl5pPr marL="2076574" indent="-230730" defTabSz="926126" eaLnBrk="0" hangingPunct="0">
              <a:defRPr sz="2400" i="1">
                <a:solidFill>
                  <a:schemeClr val="tx1"/>
                </a:solidFill>
                <a:latin typeface="Times New Roman" pitchFamily="18" charset="0"/>
              </a:defRPr>
            </a:lvl5pPr>
            <a:lvl6pPr marL="2538035" indent="-230730" defTabSz="926126" eaLnBrk="0" fontAlgn="base" hangingPunct="0">
              <a:spcBef>
                <a:spcPct val="0"/>
              </a:spcBef>
              <a:spcAft>
                <a:spcPct val="0"/>
              </a:spcAft>
              <a:defRPr sz="2400" i="1">
                <a:solidFill>
                  <a:schemeClr val="tx1"/>
                </a:solidFill>
                <a:latin typeface="Times New Roman" pitchFamily="18" charset="0"/>
              </a:defRPr>
            </a:lvl6pPr>
            <a:lvl7pPr marL="2999496" indent="-230730" defTabSz="926126" eaLnBrk="0" fontAlgn="base" hangingPunct="0">
              <a:spcBef>
                <a:spcPct val="0"/>
              </a:spcBef>
              <a:spcAft>
                <a:spcPct val="0"/>
              </a:spcAft>
              <a:defRPr sz="2400" i="1">
                <a:solidFill>
                  <a:schemeClr val="tx1"/>
                </a:solidFill>
                <a:latin typeface="Times New Roman" pitchFamily="18" charset="0"/>
              </a:defRPr>
            </a:lvl7pPr>
            <a:lvl8pPr marL="3460957" indent="-230730" defTabSz="926126" eaLnBrk="0" fontAlgn="base" hangingPunct="0">
              <a:spcBef>
                <a:spcPct val="0"/>
              </a:spcBef>
              <a:spcAft>
                <a:spcPct val="0"/>
              </a:spcAft>
              <a:defRPr sz="2400" i="1">
                <a:solidFill>
                  <a:schemeClr val="tx1"/>
                </a:solidFill>
                <a:latin typeface="Times New Roman" pitchFamily="18" charset="0"/>
              </a:defRPr>
            </a:lvl8pPr>
            <a:lvl9pPr marL="3922417" indent="-230730" defTabSz="926126" eaLnBrk="0" fontAlgn="base" hangingPunct="0">
              <a:spcBef>
                <a:spcPct val="0"/>
              </a:spcBef>
              <a:spcAft>
                <a:spcPct val="0"/>
              </a:spcAft>
              <a:defRPr sz="2400" i="1">
                <a:solidFill>
                  <a:schemeClr val="tx1"/>
                </a:solidFill>
                <a:latin typeface="Times New Roman" pitchFamily="18" charset="0"/>
              </a:defRPr>
            </a:lvl9pPr>
          </a:lstStyle>
          <a:p>
            <a:pPr eaLnBrk="1" hangingPunct="1"/>
            <a:fld id="{0B1D2131-A172-441C-9F8B-A1FDF12881DD}" type="slidenum">
              <a:rPr lang="en-US" sz="1300" i="0"/>
              <a:pPr eaLnBrk="1" hangingPunct="1"/>
              <a:t>57</a:t>
            </a:fld>
            <a:endParaRPr lang="en-US" sz="1300" i="0" dirty="0"/>
          </a:p>
        </p:txBody>
      </p:sp>
      <p:sp>
        <p:nvSpPr>
          <p:cNvPr id="124933" name="Rectangle 2"/>
          <p:cNvSpPr>
            <a:spLocks noGrp="1" noRot="1" noChangeAspect="1" noChangeArrowheads="1" noTextEdit="1"/>
          </p:cNvSpPr>
          <p:nvPr>
            <p:ph type="sldImg"/>
          </p:nvPr>
        </p:nvSpPr>
        <p:spPr>
          <a:ln/>
        </p:spPr>
      </p:sp>
      <p:sp>
        <p:nvSpPr>
          <p:cNvPr id="1249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261172DA-E169-4C4C-BE1F-E5E96A55AC3B}" type="slidenum">
              <a:rPr lang="en-US" sz="1200">
                <a:latin typeface="Arial" charset="0"/>
              </a:rPr>
              <a:pPr eaLnBrk="1" hangingPunct="1"/>
              <a:t>58</a:t>
            </a:fld>
            <a:endParaRPr lang="en-US" sz="1200" dirty="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F7D7E2FA-8834-4827-B824-955870AB0CD1}" type="slidenum">
              <a:rPr lang="en-US" sz="1200">
                <a:latin typeface="Arial" charset="0"/>
              </a:rPr>
              <a:pPr eaLnBrk="1" hangingPunct="1"/>
              <a:t>59</a:t>
            </a:fld>
            <a:endParaRPr lang="en-US" sz="1200" dirty="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FEECD614-196E-4CAA-AD7D-C0D9D79A6638}" type="slidenum">
              <a:rPr lang="en-US" sz="1200">
                <a:latin typeface="Arial" charset="0"/>
              </a:rPr>
              <a:pPr eaLnBrk="1" hangingPunct="1"/>
              <a:t>60</a:t>
            </a:fld>
            <a:endParaRPr lang="en-US" sz="1200" dirty="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2F89436B-3354-4F85-967E-F675BAF758F7}" type="slidenum">
              <a:rPr lang="en-US" sz="1200">
                <a:latin typeface="Arial" charset="0"/>
              </a:rPr>
              <a:pPr eaLnBrk="1" hangingPunct="1"/>
              <a:t>61</a:t>
            </a:fld>
            <a:endParaRPr lang="en-US" sz="1200" dirty="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CFFDB26E-3B9E-4DA3-9666-D98B8EA038FD}" type="slidenum">
              <a:rPr lang="en-US" sz="1200">
                <a:latin typeface="Arial" charset="0"/>
              </a:rPr>
              <a:pPr eaLnBrk="1" hangingPunct="1"/>
              <a:t>62</a:t>
            </a:fld>
            <a:endParaRPr lang="en-US" sz="1200" dirty="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5A4FEDD-78A5-43F1-ABFA-4ADB5F1D18B3}" type="slidenum">
              <a:rPr lang="en-US" sz="1200">
                <a:latin typeface="Arial" charset="0"/>
              </a:rPr>
              <a:pPr eaLnBrk="1" hangingPunct="1"/>
              <a:t>63</a:t>
            </a:fld>
            <a:endParaRPr lang="en-US" sz="1200" dirty="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25500684-0FB0-4B1E-A4AD-86D902F3EC2D}" type="slidenum">
              <a:rPr lang="en-US" sz="1200">
                <a:latin typeface="Arial" charset="0"/>
              </a:rPr>
              <a:pPr eaLnBrk="1" hangingPunct="1"/>
              <a:t>64</a:t>
            </a:fld>
            <a:endParaRPr lang="en-US" sz="1200" dirty="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E24087-921A-4618-AA14-DAD84CD4A745}" type="slidenum">
              <a:rPr lang="en-US" smtClean="0"/>
              <a:pPr>
                <a:defRPr/>
              </a:pPr>
              <a:t>67</a:t>
            </a:fld>
            <a:endParaRPr lang="en-US" dirty="0"/>
          </a:p>
        </p:txBody>
      </p:sp>
    </p:spTree>
    <p:extLst>
      <p:ext uri="{BB962C8B-B14F-4D97-AF65-F5344CB8AC3E}">
        <p14:creationId xmlns:p14="http://schemas.microsoft.com/office/powerpoint/2010/main" val="232062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69B15A4-ED16-42F1-8A84-AA2BE98BB836}" type="slidenum">
              <a:rPr lang="en-US" sz="1200" b="0">
                <a:latin typeface="Arial" charset="0"/>
              </a:rPr>
              <a:pPr eaLnBrk="1" hangingPunct="1"/>
              <a:t>7</a:t>
            </a:fld>
            <a:endParaRPr lang="en-US" sz="1200" b="0" dirty="0">
              <a:latin typeface="Arial" charset="0"/>
            </a:endParaRPr>
          </a:p>
        </p:txBody>
      </p:sp>
      <p:sp>
        <p:nvSpPr>
          <p:cNvPr id="64515" name="Rectangle 2"/>
          <p:cNvSpPr>
            <a:spLocks noGrp="1" noRot="1" noChangeAspect="1" noChangeArrowheads="1" noTextEdit="1"/>
          </p:cNvSpPr>
          <p:nvPr>
            <p:ph type="sldImg"/>
          </p:nvPr>
        </p:nvSpPr>
        <p:spPr>
          <a:xfrm>
            <a:off x="1181100" y="695325"/>
            <a:ext cx="4648200" cy="3486150"/>
          </a:xfrm>
          <a:ln/>
        </p:spPr>
      </p:sp>
      <p:sp>
        <p:nvSpPr>
          <p:cNvPr id="64516"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1033EF83-14D5-4CE4-869F-91C496CDCFD5}" type="slidenum">
              <a:rPr lang="en-US" sz="1200">
                <a:latin typeface="Arial" charset="0"/>
              </a:rPr>
              <a:pPr eaLnBrk="1" hangingPunct="1"/>
              <a:t>70</a:t>
            </a:fld>
            <a:endParaRPr lang="en-US" sz="1200" dirty="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52BF6D24-1437-4703-8FCD-F5666FE80ADF}" type="slidenum">
              <a:rPr lang="en-US" sz="1200">
                <a:latin typeface="Arial" charset="0"/>
              </a:rPr>
              <a:pPr eaLnBrk="1" hangingPunct="1"/>
              <a:t>71</a:t>
            </a:fld>
            <a:endParaRPr lang="en-US" sz="1200" dirty="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7F05972-0CE1-4EF8-8DD4-1DF36F671A66}" type="slidenum">
              <a:rPr lang="en-US" sz="1200">
                <a:latin typeface="Arial" charset="0"/>
              </a:rPr>
              <a:pPr eaLnBrk="1" hangingPunct="1"/>
              <a:t>72</a:t>
            </a:fld>
            <a:endParaRPr lang="en-US" sz="1200" dirty="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72581224-EF27-41CB-8A0E-9258798C6FB8}" type="slidenum">
              <a:rPr lang="en-US" sz="1200"/>
              <a:pPr eaLnBrk="1" hangingPunct="1"/>
              <a:t>74</a:t>
            </a:fld>
            <a:endParaRPr lang="en-US" sz="1200"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72DCC2AF-6334-43E5-A782-FA2B4512EF5D}" type="slidenum">
              <a:rPr lang="en-US" sz="1200"/>
              <a:pPr eaLnBrk="1" hangingPunct="1"/>
              <a:t>76</a:t>
            </a:fld>
            <a:endParaRPr lang="en-US" sz="1200"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1DA9015-C4B9-449D-AAFB-3E5B9A90F626}" type="slidenum">
              <a:rPr lang="en-US" sz="1200"/>
              <a:pPr eaLnBrk="1" hangingPunct="1"/>
              <a:t>77</a:t>
            </a:fld>
            <a:endParaRPr lang="en-US" sz="1200"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5E289A6-6361-4EF8-8C11-E140943A1CE2}" type="slidenum">
              <a:rPr lang="en-US" sz="1200"/>
              <a:pPr eaLnBrk="1" hangingPunct="1"/>
              <a:t>79</a:t>
            </a:fld>
            <a:endParaRPr lang="en-US" sz="1200"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99704D7B-7842-497A-8750-132C6DD19FE5}" type="slidenum">
              <a:rPr lang="en-US" sz="1200"/>
              <a:pPr eaLnBrk="1" hangingPunct="1"/>
              <a:t>80</a:t>
            </a:fld>
            <a:endParaRPr lang="en-US" sz="1200"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AFF20AD-7B4F-4A1F-B6EE-0F8FD45EDFEE}" type="slidenum">
              <a:rPr lang="en-US" sz="1200"/>
              <a:pPr eaLnBrk="1" hangingPunct="1"/>
              <a:t>81</a:t>
            </a:fld>
            <a:endParaRPr lang="en-US" sz="1200"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F337FA3-59A9-44A7-9CFA-1262481C6196}" type="slidenum">
              <a:rPr lang="en-US" sz="1200"/>
              <a:pPr eaLnBrk="1" hangingPunct="1"/>
              <a:t>82</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1216DC0-3B2C-4FED-9A3D-7DEAA1F2E824}" type="slidenum">
              <a:rPr lang="en-US" sz="1200" b="0">
                <a:latin typeface="Arial" charset="0"/>
              </a:rPr>
              <a:pPr eaLnBrk="1" hangingPunct="1"/>
              <a:t>8</a:t>
            </a:fld>
            <a:endParaRPr lang="en-US" sz="1200" b="0" dirty="0">
              <a:latin typeface="Arial" charset="0"/>
            </a:endParaRPr>
          </a:p>
        </p:txBody>
      </p:sp>
      <p:sp>
        <p:nvSpPr>
          <p:cNvPr id="65539" name="Rectangle 2"/>
          <p:cNvSpPr>
            <a:spLocks noGrp="1" noRot="1" noChangeAspect="1" noChangeArrowheads="1" noTextEdit="1"/>
          </p:cNvSpPr>
          <p:nvPr>
            <p:ph type="sldImg"/>
          </p:nvPr>
        </p:nvSpPr>
        <p:spPr>
          <a:xfrm>
            <a:off x="1181100" y="695325"/>
            <a:ext cx="4648200" cy="3486150"/>
          </a:xfrm>
          <a:ln/>
        </p:spPr>
      </p:sp>
      <p:sp>
        <p:nvSpPr>
          <p:cNvPr id="65540"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Arial" charset="0"/>
              </a:defRPr>
            </a:lvl1pPr>
            <a:lvl2pPr marL="749874" indent="-288413" defTabSz="927729" eaLnBrk="0" hangingPunct="0">
              <a:defRPr sz="2400">
                <a:solidFill>
                  <a:schemeClr val="tx1"/>
                </a:solidFill>
                <a:latin typeface="Arial" charset="0"/>
              </a:defRPr>
            </a:lvl2pPr>
            <a:lvl3pPr marL="1153653" indent="-230730" defTabSz="927729" eaLnBrk="0" hangingPunct="0">
              <a:defRPr sz="2400">
                <a:solidFill>
                  <a:schemeClr val="tx1"/>
                </a:solidFill>
                <a:latin typeface="Arial" charset="0"/>
              </a:defRPr>
            </a:lvl3pPr>
            <a:lvl4pPr marL="1615113" indent="-230730" defTabSz="927729" eaLnBrk="0" hangingPunct="0">
              <a:defRPr sz="2400">
                <a:solidFill>
                  <a:schemeClr val="tx1"/>
                </a:solidFill>
                <a:latin typeface="Arial" charset="0"/>
              </a:defRPr>
            </a:lvl4pPr>
            <a:lvl5pPr marL="2076574" indent="-230730" defTabSz="927729" eaLnBrk="0" hangingPunct="0">
              <a:defRPr sz="2400">
                <a:solidFill>
                  <a:schemeClr val="tx1"/>
                </a:solidFill>
                <a:latin typeface="Arial" charset="0"/>
              </a:defRPr>
            </a:lvl5pPr>
            <a:lvl6pPr marL="2538035" indent="-230730" defTabSz="927729" eaLnBrk="0" fontAlgn="base" hangingPunct="0">
              <a:lnSpc>
                <a:spcPct val="80000"/>
              </a:lnSpc>
              <a:spcBef>
                <a:spcPct val="20000"/>
              </a:spcBef>
              <a:spcAft>
                <a:spcPct val="0"/>
              </a:spcAft>
              <a:defRPr sz="2400">
                <a:solidFill>
                  <a:schemeClr val="tx1"/>
                </a:solidFill>
                <a:latin typeface="Arial" charset="0"/>
              </a:defRPr>
            </a:lvl6pPr>
            <a:lvl7pPr marL="2999496" indent="-230730" defTabSz="927729" eaLnBrk="0" fontAlgn="base" hangingPunct="0">
              <a:lnSpc>
                <a:spcPct val="80000"/>
              </a:lnSpc>
              <a:spcBef>
                <a:spcPct val="20000"/>
              </a:spcBef>
              <a:spcAft>
                <a:spcPct val="0"/>
              </a:spcAft>
              <a:defRPr sz="2400">
                <a:solidFill>
                  <a:schemeClr val="tx1"/>
                </a:solidFill>
                <a:latin typeface="Arial" charset="0"/>
              </a:defRPr>
            </a:lvl7pPr>
            <a:lvl8pPr marL="3460957" indent="-230730" defTabSz="927729" eaLnBrk="0" fontAlgn="base" hangingPunct="0">
              <a:lnSpc>
                <a:spcPct val="80000"/>
              </a:lnSpc>
              <a:spcBef>
                <a:spcPct val="20000"/>
              </a:spcBef>
              <a:spcAft>
                <a:spcPct val="0"/>
              </a:spcAft>
              <a:defRPr sz="2400">
                <a:solidFill>
                  <a:schemeClr val="tx1"/>
                </a:solidFill>
                <a:latin typeface="Arial" charset="0"/>
              </a:defRPr>
            </a:lvl8pPr>
            <a:lvl9pPr marL="3922417" indent="-230730" defTabSz="927729"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2C07599C-1320-49A9-BE3E-4CF6DEC7125E}" type="slidenum">
              <a:rPr lang="en-US" sz="1200"/>
              <a:pPr eaLnBrk="1" hangingPunct="1"/>
              <a:t>83</a:t>
            </a:fld>
            <a:endParaRPr lang="en-US" sz="1200"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7402CB3-3498-4997-AB3C-9C98BB8BEB38}" type="slidenum">
              <a:rPr lang="en-US" sz="1200"/>
              <a:pPr eaLnBrk="1" hangingPunct="1"/>
              <a:t>85</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2EE79C1E-2E87-4199-896C-3E2D70AA7E84}" type="slidenum">
              <a:rPr lang="en-US" sz="1200"/>
              <a:pPr eaLnBrk="1" hangingPunct="1"/>
              <a:t>88</a:t>
            </a:fld>
            <a:endParaRPr lang="en-US" sz="1200"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72581224-EF27-41CB-8A0E-9258798C6FB8}" type="slidenum">
              <a:rPr lang="en-US" sz="1200"/>
              <a:pPr eaLnBrk="1" hangingPunct="1"/>
              <a:t>90</a:t>
            </a:fld>
            <a:endParaRPr lang="en-US" sz="1200"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96E3615E-6CA2-4022-BFD4-091771A9C9A2}" type="slidenum">
              <a:rPr lang="en-US" sz="1200"/>
              <a:pPr eaLnBrk="1" hangingPunct="1"/>
              <a:t>97</a:t>
            </a:fld>
            <a:endParaRPr lang="en-US" sz="1200"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6537899-D3B2-4C64-8CED-8BF5127B3CCD}" type="slidenum">
              <a:rPr lang="en-US" sz="1200"/>
              <a:pPr eaLnBrk="1" hangingPunct="1"/>
              <a:t>98</a:t>
            </a:fld>
            <a:endParaRPr lang="en-US" sz="1200"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CORMIX Mixing Model Workshop</a:t>
            </a:r>
          </a:p>
        </p:txBody>
      </p:sp>
      <p:sp>
        <p:nvSpPr>
          <p:cNvPr id="604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Lecture #2- Mixing Processes</a:t>
            </a:r>
          </a:p>
        </p:txBody>
      </p:sp>
      <p:sp>
        <p:nvSpPr>
          <p:cNvPr id="604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fld id="{C788E5C8-217E-4F50-AC36-49043BB78DF2}" type="slidenum">
              <a:rPr lang="en-US" sz="1200"/>
              <a:pPr eaLnBrk="1" hangingPunct="1"/>
              <a:t>99</a:t>
            </a:fld>
            <a:endParaRPr lang="en-US" sz="1200" dirty="0"/>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z="1100" b="1" dirty="0">
                <a:latin typeface="Arial" pitchFamily="34" charset="0"/>
              </a:rPr>
              <a:t> M</a:t>
            </a:r>
            <a:r>
              <a:rPr lang="en-US" sz="1100" dirty="0">
                <a:latin typeface="Arial" pitchFamily="34" charset="0"/>
              </a:rPr>
              <a:t>ixZon </a:t>
            </a:r>
            <a:r>
              <a:rPr lang="en-US" sz="1100" b="1" dirty="0">
                <a:latin typeface="Arial" pitchFamily="34" charset="0"/>
              </a:rPr>
              <a:t>D</a:t>
            </a:r>
            <a:r>
              <a:rPr lang="en-US" sz="1100" dirty="0">
                <a:latin typeface="Arial" pitchFamily="34" charset="0"/>
              </a:rPr>
              <a:t>ata </a:t>
            </a:r>
            <a:r>
              <a:rPr lang="en-US" sz="1100" b="1" dirty="0">
                <a:latin typeface="Arial" pitchFamily="34" charset="0"/>
              </a:rPr>
              <a:t>A</a:t>
            </a:r>
            <a:r>
              <a:rPr lang="en-US" sz="1100" dirty="0">
                <a:latin typeface="Arial" pitchFamily="34" charset="0"/>
              </a:rPr>
              <a:t>cquisition </a:t>
            </a:r>
            <a:r>
              <a:rPr lang="en-US" sz="1100" b="1" dirty="0">
                <a:latin typeface="Arial" pitchFamily="34" charset="0"/>
              </a:rPr>
              <a:t>S</a:t>
            </a:r>
            <a:r>
              <a:rPr lang="en-US" sz="1100" dirty="0">
                <a:latin typeface="Arial" pitchFamily="34" charset="0"/>
              </a:rPr>
              <a:t>ystem</a:t>
            </a:r>
          </a:p>
          <a:p>
            <a:r>
              <a:rPr lang="en-US" sz="1100" dirty="0">
                <a:latin typeface="Arial" pitchFamily="34" charset="0"/>
              </a:rPr>
              <a:t>	- Integrates data from land, air, and water based sensors for WQ monitoring and measurement</a:t>
            </a:r>
          </a:p>
          <a:p>
            <a:endParaRPr lang="en-US" sz="1100" dirty="0">
              <a:latin typeface="Arial" pitchFamily="34" charset="0"/>
            </a:endParaRPr>
          </a:p>
          <a:p>
            <a:pPr>
              <a:buFontTx/>
              <a:buChar char="•"/>
            </a:pPr>
            <a:r>
              <a:rPr lang="en-US" sz="1100" dirty="0">
                <a:latin typeface="Arial" pitchFamily="34" charset="0"/>
              </a:rPr>
              <a:t> Aerial Platform </a:t>
            </a:r>
          </a:p>
          <a:p>
            <a:r>
              <a:rPr lang="en-US" sz="1100" dirty="0">
                <a:latin typeface="Arial" pitchFamily="34" charset="0"/>
              </a:rPr>
              <a:t>	- FLIR A320 Thermal Camera</a:t>
            </a:r>
          </a:p>
          <a:p>
            <a:r>
              <a:rPr lang="en-US" sz="1100" dirty="0">
                <a:latin typeface="Arial" pitchFamily="34" charset="0"/>
              </a:rPr>
              <a:t>	- IQEye Visual Camera</a:t>
            </a:r>
          </a:p>
          <a:p>
            <a:r>
              <a:rPr lang="en-US" sz="1100" dirty="0">
                <a:latin typeface="Arial" pitchFamily="34" charset="0"/>
              </a:rPr>
              <a:t>	- Range Finder</a:t>
            </a:r>
          </a:p>
          <a:p>
            <a:r>
              <a:rPr lang="en-US" sz="1100" dirty="0">
                <a:latin typeface="Arial" pitchFamily="34" charset="0"/>
              </a:rPr>
              <a:t>	- Temperature &amp; Humidity Sensors</a:t>
            </a:r>
          </a:p>
          <a:p>
            <a:r>
              <a:rPr lang="en-US" sz="1100" dirty="0">
                <a:latin typeface="Arial" pitchFamily="34" charset="0"/>
              </a:rPr>
              <a:t>	- Digital Compass &amp; GPS</a:t>
            </a:r>
          </a:p>
          <a:p>
            <a:r>
              <a:rPr lang="en-US" sz="1100" dirty="0">
                <a:latin typeface="Arial" pitchFamily="34" charset="0"/>
              </a:rPr>
              <a:t>	- Pan Tilt Control</a:t>
            </a:r>
          </a:p>
          <a:p>
            <a:r>
              <a:rPr lang="en-US" sz="1100" dirty="0">
                <a:latin typeface="Arial" pitchFamily="34" charset="0"/>
              </a:rPr>
              <a:t>	- Tethered Helium Balloon</a:t>
            </a:r>
          </a:p>
          <a:p>
            <a:r>
              <a:rPr lang="en-US" sz="1100" dirty="0">
                <a:latin typeface="Arial" pitchFamily="34" charset="0"/>
              </a:rPr>
              <a:t>	- 802.11 wireless communication</a:t>
            </a:r>
          </a:p>
          <a:p>
            <a:r>
              <a:rPr lang="en-US" sz="1100" dirty="0">
                <a:latin typeface="Arial" pitchFamily="34" charset="0"/>
              </a:rPr>
              <a:t>	- Near-real time aerial images</a:t>
            </a:r>
          </a:p>
          <a:p>
            <a:r>
              <a:rPr lang="en-US" sz="1100" dirty="0">
                <a:latin typeface="Arial" pitchFamily="34" charset="0"/>
              </a:rPr>
              <a:t>	- Custom Integration Software developed in-house </a:t>
            </a:r>
          </a:p>
          <a:p>
            <a:r>
              <a:rPr lang="en-US" sz="1100" dirty="0">
                <a:latin typeface="Arial" pitchFamily="34" charset="0"/>
              </a:rPr>
              <a:t>	- Developed w. USEPA SBIR awards</a:t>
            </a:r>
          </a:p>
          <a:p>
            <a:r>
              <a:rPr lang="en-US" sz="1100" dirty="0">
                <a:latin typeface="Arial" pitchFamily="34" charset="0"/>
              </a:rPr>
              <a:t>	- </a:t>
            </a:r>
            <a:r>
              <a:rPr lang="en-US" sz="1100" b="1" dirty="0">
                <a:latin typeface="Arial" pitchFamily="34" charset="0"/>
              </a:rPr>
              <a:t>Assists boat crew w. sample collection</a:t>
            </a:r>
          </a:p>
          <a:p>
            <a:pPr>
              <a:buFontTx/>
              <a:buChar char="•"/>
            </a:pPr>
            <a:endParaRPr lang="en-US" sz="1100" dirty="0">
              <a:latin typeface="Arial" pitchFamily="34" charset="0"/>
            </a:endParaRPr>
          </a:p>
          <a:p>
            <a:endParaRPr lang="en-US" sz="1100" b="1" dirty="0">
              <a:latin typeface="Arial" pitchFamily="34" charset="0"/>
            </a:endParaRPr>
          </a:p>
          <a:p>
            <a:endParaRPr lang="en-US" sz="1100" b="1" dirty="0">
              <a:latin typeface="Arial" pitchFamily="34" charset="0"/>
            </a:endParaRPr>
          </a:p>
          <a:p>
            <a:endParaRPr lang="en-US" sz="1100" dirty="0">
              <a:latin typeface="Arial"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pitchFamily="34" charset="0"/>
              </a:defRPr>
            </a:lvl1pPr>
            <a:lvl2pPr marL="749934" indent="-288436" defTabSz="929405" eaLnBrk="0" hangingPunct="0">
              <a:defRPr sz="2400">
                <a:solidFill>
                  <a:schemeClr val="tx1"/>
                </a:solidFill>
                <a:latin typeface="Arial" pitchFamily="34" charset="0"/>
              </a:defRPr>
            </a:lvl2pPr>
            <a:lvl3pPr marL="1153744" indent="-230749" defTabSz="929405" eaLnBrk="0" hangingPunct="0">
              <a:defRPr sz="2400">
                <a:solidFill>
                  <a:schemeClr val="tx1"/>
                </a:solidFill>
                <a:latin typeface="Arial" pitchFamily="34" charset="0"/>
              </a:defRPr>
            </a:lvl3pPr>
            <a:lvl4pPr marL="1615242" indent="-230749" defTabSz="929405" eaLnBrk="0" hangingPunct="0">
              <a:defRPr sz="2400">
                <a:solidFill>
                  <a:schemeClr val="tx1"/>
                </a:solidFill>
                <a:latin typeface="Arial" pitchFamily="34" charset="0"/>
              </a:defRPr>
            </a:lvl4pPr>
            <a:lvl5pPr marL="2076740" indent="-230749" defTabSz="929405" eaLnBrk="0" hangingPunct="0">
              <a:defRPr sz="2400">
                <a:solidFill>
                  <a:schemeClr val="tx1"/>
                </a:solidFill>
                <a:latin typeface="Arial" pitchFamily="34"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fld id="{F956AC5B-F18F-4BDE-BD3C-2D7986C03527}" type="slidenum">
              <a:rPr lang="en-US" sz="1200"/>
              <a:pPr eaLnBrk="1" hangingPunct="1"/>
              <a:t>100</a:t>
            </a:fld>
            <a:endParaRPr lang="en-US" sz="120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CORMIX Mixing Model Workshop</a:t>
            </a:r>
          </a:p>
        </p:txBody>
      </p:sp>
      <p:sp>
        <p:nvSpPr>
          <p:cNvPr id="604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Lecture #2- Mixing Processes</a:t>
            </a:r>
          </a:p>
        </p:txBody>
      </p:sp>
      <p:sp>
        <p:nvSpPr>
          <p:cNvPr id="604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fld id="{C788E5C8-217E-4F50-AC36-49043BB78DF2}" type="slidenum">
              <a:rPr lang="en-US" sz="1200"/>
              <a:pPr eaLnBrk="1" hangingPunct="1"/>
              <a:t>102</a:t>
            </a:fld>
            <a:endParaRPr lang="en-US" sz="1200" dirty="0"/>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E24087-921A-4618-AA14-DAD84CD4A745}" type="slidenum">
              <a:rPr lang="en-US" smtClean="0"/>
              <a:pPr>
                <a:defRPr/>
              </a:pPr>
              <a:t>103</a:t>
            </a:fld>
            <a:endParaRPr lang="en-US" dirty="0"/>
          </a:p>
        </p:txBody>
      </p:sp>
    </p:spTree>
    <p:extLst>
      <p:ext uri="{BB962C8B-B14F-4D97-AF65-F5344CB8AC3E}">
        <p14:creationId xmlns:p14="http://schemas.microsoft.com/office/powerpoint/2010/main" val="192015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3131FF8-559F-450F-9A51-9B72C5561077}" type="slidenum">
              <a:rPr lang="en-US" sz="1200" b="0">
                <a:latin typeface="Arial" charset="0"/>
              </a:rPr>
              <a:pPr eaLnBrk="1" hangingPunct="1"/>
              <a:t>9</a:t>
            </a:fld>
            <a:endParaRPr lang="en-US" sz="1200" b="0" dirty="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D514E35F-4637-4ED1-AC10-44316BB9494D}" type="slidenum">
              <a:rPr lang="en-US" sz="1200"/>
              <a:pPr eaLnBrk="1" hangingPunct="1"/>
              <a:t>105</a:t>
            </a:fld>
            <a:endParaRPr lang="en-US" sz="1200"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8C895CD5-9F4E-4525-8D44-D27AF68A4D36}" type="slidenum">
              <a:rPr lang="en-US" sz="1200"/>
              <a:pPr eaLnBrk="1" hangingPunct="1"/>
              <a:t>106</a:t>
            </a:fld>
            <a:endParaRPr lang="en-US" sz="1200"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5BCB7A3-0A64-4A3C-B33C-D4651AD7AB72}" type="slidenum">
              <a:rPr lang="en-US" sz="1200"/>
              <a:pPr eaLnBrk="1" hangingPunct="1"/>
              <a:t>108</a:t>
            </a:fld>
            <a:endParaRPr lang="en-US" sz="1200"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C89A424-E0C2-49E8-B81D-A6865840B95F}" type="slidenum">
              <a:rPr lang="en-US" sz="1200"/>
              <a:pPr eaLnBrk="1" hangingPunct="1"/>
              <a:t>109</a:t>
            </a:fld>
            <a:endParaRPr lang="en-US" sz="1200"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3131FF8-559F-450F-9A51-9B72C5561077}" type="slidenum">
              <a:rPr lang="en-US" sz="1200" b="0">
                <a:latin typeface="Arial" charset="0"/>
              </a:rPr>
              <a:pPr eaLnBrk="1" hangingPunct="1"/>
              <a:t>11</a:t>
            </a:fld>
            <a:endParaRPr lang="en-US" sz="1200" b="0" dirty="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7688"/>
          </a:xfrm>
        </p:spPr>
        <p:txBody>
          <a:bodyPr/>
          <a:lstStyle/>
          <a:p>
            <a:r>
              <a:rPr lang="en-US" dirty="0" smtClean="0"/>
              <a:t>Click to edit Master title style</a:t>
            </a:r>
            <a:endParaRPr lang="en-US" dirty="0"/>
          </a:p>
        </p:txBody>
      </p:sp>
      <p:sp>
        <p:nvSpPr>
          <p:cNvPr id="4" name="Rectangle 7"/>
          <p:cNvSpPr>
            <a:spLocks noGrp="1" noChangeArrowheads="1"/>
          </p:cNvSpPr>
          <p:nvPr>
            <p:ph type="sldNum" sz="quarter" idx="4"/>
          </p:nvPr>
        </p:nvSpPr>
        <p:spPr bwMode="auto">
          <a:xfrm>
            <a:off x="8077200" y="64770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mn-lt"/>
              </a:defRPr>
            </a:lvl1pPr>
          </a:lstStyle>
          <a:p>
            <a:pPr>
              <a:defRPr/>
            </a:pPr>
            <a:fld id="{F2F2E7BE-CA37-436E-B215-4D832D0E168A}" type="slidenum">
              <a:rPr lang="en-US" b="1" smtClean="0"/>
              <a:pPr>
                <a:defRPr/>
              </a:pPr>
              <a:t>‹#›</a:t>
            </a:fld>
            <a:endParaRPr lang="en-US" b="1" dirty="0"/>
          </a:p>
        </p:txBody>
      </p:sp>
    </p:spTree>
    <p:extLst>
      <p:ext uri="{BB962C8B-B14F-4D97-AF65-F5344CB8AC3E}">
        <p14:creationId xmlns:p14="http://schemas.microsoft.com/office/powerpoint/2010/main" val="40668192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r>
              <a:rPr lang="en-US" dirty="0"/>
              <a:t>2 - </a:t>
            </a:r>
            <a:fld id="{412E740F-0639-4B63-9B32-32037D5C5354}" type="slidenum">
              <a:rPr lang="en-US" b="1"/>
              <a:pPr>
                <a:defRPr/>
              </a:pPr>
              <a:t>‹#›</a:t>
            </a:fld>
            <a:endParaRPr lang="en-US" b="1" dirty="0"/>
          </a:p>
        </p:txBody>
      </p:sp>
    </p:spTree>
    <p:extLst>
      <p:ext uri="{BB962C8B-B14F-4D97-AF65-F5344CB8AC3E}">
        <p14:creationId xmlns:p14="http://schemas.microsoft.com/office/powerpoint/2010/main" val="423290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r>
              <a:rPr lang="en-US" dirty="0"/>
              <a:t>8 - </a:t>
            </a:r>
            <a:fld id="{9F8323B2-B423-438A-B915-0E4EB3850A18}" type="slidenum">
              <a:rPr lang="en-US" b="1"/>
              <a:pPr>
                <a:defRPr/>
              </a:pPr>
              <a:t>‹#›</a:t>
            </a:fld>
            <a:endParaRPr lang="en-US" b="1" dirty="0"/>
          </a:p>
        </p:txBody>
      </p:sp>
    </p:spTree>
    <p:extLst>
      <p:ext uri="{BB962C8B-B14F-4D97-AF65-F5344CB8AC3E}">
        <p14:creationId xmlns:p14="http://schemas.microsoft.com/office/powerpoint/2010/main" val="98505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476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39227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2313" y="1143000"/>
            <a:ext cx="392271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32313" y="3276600"/>
            <a:ext cx="392271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sldNum" sz="quarter" idx="10"/>
          </p:nvPr>
        </p:nvSpPr>
        <p:spPr>
          <a:ln/>
        </p:spPr>
        <p:txBody>
          <a:bodyPr/>
          <a:lstStyle>
            <a:lvl1pPr>
              <a:defRPr/>
            </a:lvl1pPr>
          </a:lstStyle>
          <a:p>
            <a:pPr>
              <a:defRPr/>
            </a:pPr>
            <a:r>
              <a:rPr lang="en-US" dirty="0"/>
              <a:t>7 - </a:t>
            </a:r>
            <a:fld id="{352F1616-C8BC-4170-AF1A-7C2694821EEC}" type="slidenum">
              <a:rPr lang="en-US" b="1"/>
              <a:pPr>
                <a:defRPr/>
              </a:pPr>
              <a:t>‹#›</a:t>
            </a:fld>
            <a:endParaRPr lang="en-US" b="1" dirty="0"/>
          </a:p>
        </p:txBody>
      </p:sp>
    </p:spTree>
    <p:extLst>
      <p:ext uri="{BB962C8B-B14F-4D97-AF65-F5344CB8AC3E}">
        <p14:creationId xmlns:p14="http://schemas.microsoft.com/office/powerpoint/2010/main" val="258950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476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39227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2313" y="1143000"/>
            <a:ext cx="39227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r>
              <a:rPr lang="en-US" dirty="0"/>
              <a:t>CS 2 - </a:t>
            </a:r>
            <a:fld id="{6BB3D69A-5E29-4F9A-9842-E46247F3737D}" type="slidenum">
              <a:rPr lang="en-US" b="1"/>
              <a:pPr>
                <a:defRPr/>
              </a:pPr>
              <a:t>‹#›</a:t>
            </a:fld>
            <a:endParaRPr lang="en-US" b="1" dirty="0"/>
          </a:p>
        </p:txBody>
      </p:sp>
    </p:spTree>
    <p:extLst>
      <p:ext uri="{BB962C8B-B14F-4D97-AF65-F5344CB8AC3E}">
        <p14:creationId xmlns:p14="http://schemas.microsoft.com/office/powerpoint/2010/main" val="400717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478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38112"/>
            <a:ext cx="91440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143000"/>
            <a:ext cx="79978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ChangeArrowheads="1"/>
          </p:cNvSpPr>
          <p:nvPr/>
        </p:nvSpPr>
        <p:spPr bwMode="auto">
          <a:xfrm>
            <a:off x="381000" y="6477000"/>
            <a:ext cx="5410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i="0" dirty="0" smtClean="0">
                <a:latin typeface="+mn-lt"/>
                <a:cs typeface="Times New Roman" pitchFamily="18" charset="0"/>
              </a:rPr>
              <a:t>USEPA</a:t>
            </a:r>
            <a:r>
              <a:rPr lang="en-US" sz="800" i="0" baseline="0" dirty="0" smtClean="0">
                <a:latin typeface="+mn-lt"/>
                <a:cs typeface="Times New Roman" pitchFamily="18" charset="0"/>
              </a:rPr>
              <a:t> </a:t>
            </a:r>
            <a:r>
              <a:rPr lang="en-US" sz="800" i="0" dirty="0" smtClean="0">
                <a:latin typeface="+mn-lt"/>
                <a:cs typeface="Times New Roman" pitchFamily="18" charset="0"/>
              </a:rPr>
              <a:t>Region 10, ORD - Mixing Zone Modeling Webinar Workshop Series</a:t>
            </a:r>
            <a:r>
              <a:rPr lang="en-US" sz="800" i="0" baseline="0" dirty="0" smtClean="0">
                <a:latin typeface="+mn-lt"/>
                <a:cs typeface="Times New Roman" pitchFamily="18" charset="0"/>
              </a:rPr>
              <a:t> - </a:t>
            </a:r>
            <a:r>
              <a:rPr lang="en-US" sz="800" i="0" dirty="0" smtClean="0">
                <a:latin typeface="+mn-lt"/>
                <a:cs typeface="Times New Roman" pitchFamily="18" charset="0"/>
              </a:rPr>
              <a:t>January 22-24, 2013</a:t>
            </a:r>
            <a:endParaRPr lang="en-US" sz="800" i="0" dirty="0">
              <a:latin typeface="+mn-lt"/>
              <a:cs typeface="Times New Roman" pitchFamily="18" charset="0"/>
            </a:endParaRPr>
          </a:p>
        </p:txBody>
      </p:sp>
      <p:sp>
        <p:nvSpPr>
          <p:cNvPr id="1030" name="Line 6"/>
          <p:cNvSpPr>
            <a:spLocks noChangeShapeType="1"/>
          </p:cNvSpPr>
          <p:nvPr/>
        </p:nvSpPr>
        <p:spPr bwMode="auto">
          <a:xfrm>
            <a:off x="457200" y="6477000"/>
            <a:ext cx="82296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2" name="Rectangle 8"/>
          <p:cNvSpPr>
            <a:spLocks noChangeArrowheads="1"/>
          </p:cNvSpPr>
          <p:nvPr/>
        </p:nvSpPr>
        <p:spPr bwMode="auto">
          <a:xfrm>
            <a:off x="457200" y="685800"/>
            <a:ext cx="8229600" cy="76200"/>
          </a:xfrm>
          <a:prstGeom prst="rect">
            <a:avLst/>
          </a:prstGeom>
          <a:gradFill rotWithShape="1">
            <a:gsLst>
              <a:gs pos="0">
                <a:schemeClr val="folHlink"/>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033" name="Line 10"/>
          <p:cNvSpPr>
            <a:spLocks noChangeShapeType="1"/>
          </p:cNvSpPr>
          <p:nvPr/>
        </p:nvSpPr>
        <p:spPr bwMode="auto">
          <a:xfrm>
            <a:off x="457200" y="6477000"/>
            <a:ext cx="82296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4" name="Rectangle 11"/>
          <p:cNvSpPr>
            <a:spLocks noChangeArrowheads="1"/>
          </p:cNvSpPr>
          <p:nvPr/>
        </p:nvSpPr>
        <p:spPr bwMode="auto">
          <a:xfrm>
            <a:off x="457200" y="685800"/>
            <a:ext cx="8229600" cy="76200"/>
          </a:xfrm>
          <a:prstGeom prst="rect">
            <a:avLst/>
          </a:prstGeom>
          <a:gradFill rotWithShape="1">
            <a:gsLst>
              <a:gs pos="0">
                <a:schemeClr val="folHlink"/>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2" name="Rectangle 7"/>
          <p:cNvSpPr>
            <a:spLocks noGrp="1" noChangeArrowheads="1"/>
          </p:cNvSpPr>
          <p:nvPr>
            <p:ph type="sldNum" sz="quarter" idx="4"/>
          </p:nvPr>
        </p:nvSpPr>
        <p:spPr bwMode="auto">
          <a:xfrm>
            <a:off x="8077200" y="64770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mn-lt"/>
              </a:defRPr>
            </a:lvl1pPr>
          </a:lstStyle>
          <a:p>
            <a:pPr>
              <a:defRPr/>
            </a:pPr>
            <a:fld id="{F2F2E7BE-CA37-436E-B215-4D832D0E168A}" type="slidenum">
              <a:rPr lang="en-US" b="1" smtClean="0"/>
              <a:pPr>
                <a:defRPr/>
              </a:pPr>
              <a:t>‹#›</a:t>
            </a:fld>
            <a:endParaRPr lang="en-US" b="1" dirty="0"/>
          </a:p>
        </p:txBody>
      </p:sp>
    </p:spTree>
    <p:extLst>
      <p:ext uri="{BB962C8B-B14F-4D97-AF65-F5344CB8AC3E}">
        <p14:creationId xmlns:p14="http://schemas.microsoft.com/office/powerpoint/2010/main" val="2681557193"/>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6" r:id="rId3"/>
    <p:sldLayoutId id="2147483687" r:id="rId4"/>
    <p:sldLayoutId id="2147483688"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7416364"/>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99.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1.png"/><Relationship Id="rId4" Type="http://schemas.openxmlformats.org/officeDocument/2006/relationships/notesSlide" Target="../notesSlides/notesSlide7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1.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3.wmf"/><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4.w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5.wmf"/><Relationship Id="rId5" Type="http://schemas.openxmlformats.org/officeDocument/2006/relationships/oleObject" Target="../embeddings/oleObject5.bin"/><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7.wmf"/><Relationship Id="rId5" Type="http://schemas.openxmlformats.org/officeDocument/2006/relationships/oleObject" Target="../embeddings/oleObject6.bin"/><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76.wmf"/><Relationship Id="rId4" Type="http://schemas.openxmlformats.org/officeDocument/2006/relationships/oleObject" Target="../embeddings/oleObject7.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87.gif"/></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685800" y="1885950"/>
            <a:ext cx="7772400" cy="2152650"/>
          </a:xfrm>
        </p:spPr>
        <p:txBody>
          <a:bodyPr>
            <a:noAutofit/>
          </a:bodyPr>
          <a:lstStyle/>
          <a:p>
            <a:r>
              <a:rPr lang="en-US" sz="2800" b="1" dirty="0" smtClean="0"/>
              <a:t>Mixing Zone Modeling Webinar Workshop Series</a:t>
            </a:r>
            <a:br>
              <a:rPr lang="en-US" sz="2800" b="1" dirty="0" smtClean="0"/>
            </a:br>
            <a:r>
              <a:rPr lang="en-US" sz="2800" b="1" dirty="0" smtClean="0"/>
              <a:t>January 22- 24 2013</a:t>
            </a:r>
            <a:br>
              <a:rPr lang="en-US" sz="2800" b="1" dirty="0" smtClean="0"/>
            </a:br>
            <a:r>
              <a:rPr lang="en-US" sz="4000" b="1" dirty="0"/>
              <a:t/>
            </a:r>
            <a:br>
              <a:rPr lang="en-US" sz="4000" b="1" dirty="0"/>
            </a:br>
            <a:r>
              <a:rPr lang="en-US" sz="4000" b="1" dirty="0" smtClean="0"/>
              <a:t>CORMIX Mixing Zone Modeling</a:t>
            </a:r>
            <a:endParaRPr lang="en-US" sz="4000" b="1" dirty="0"/>
          </a:p>
        </p:txBody>
      </p:sp>
      <p:sp>
        <p:nvSpPr>
          <p:cNvPr id="5" name="Subtitle 4"/>
          <p:cNvSpPr>
            <a:spLocks noGrp="1"/>
          </p:cNvSpPr>
          <p:nvPr>
            <p:ph type="subTitle" idx="4294967295"/>
          </p:nvPr>
        </p:nvSpPr>
        <p:spPr>
          <a:xfrm>
            <a:off x="1371600" y="4572000"/>
            <a:ext cx="6400800" cy="1905000"/>
          </a:xfrm>
        </p:spPr>
        <p:txBody>
          <a:bodyPr>
            <a:noAutofit/>
          </a:bodyPr>
          <a:lstStyle/>
          <a:p>
            <a:pPr marL="0" indent="0" algn="ctr">
              <a:spcBef>
                <a:spcPts val="0"/>
              </a:spcBef>
              <a:buNone/>
            </a:pPr>
            <a:r>
              <a:rPr lang="en-US" sz="2800" b="1" dirty="0" smtClean="0">
                <a:solidFill>
                  <a:schemeClr val="accent3"/>
                </a:solidFill>
              </a:rPr>
              <a:t>Presentation by</a:t>
            </a:r>
          </a:p>
          <a:p>
            <a:pPr marL="0" indent="0" algn="ctr">
              <a:spcBef>
                <a:spcPts val="0"/>
              </a:spcBef>
              <a:buNone/>
            </a:pPr>
            <a:r>
              <a:rPr lang="en-US" sz="2800" b="1" dirty="0" smtClean="0">
                <a:solidFill>
                  <a:schemeClr val="accent3"/>
                </a:solidFill>
              </a:rPr>
              <a:t>Dr. Robert L. Doneker, P.E. </a:t>
            </a:r>
          </a:p>
          <a:p>
            <a:pPr marL="0" indent="0" algn="ctr">
              <a:spcBef>
                <a:spcPts val="0"/>
              </a:spcBef>
              <a:buNone/>
            </a:pPr>
            <a:r>
              <a:rPr lang="en-US" sz="2800" b="1" dirty="0" smtClean="0">
                <a:solidFill>
                  <a:schemeClr val="accent3"/>
                </a:solidFill>
              </a:rPr>
              <a:t>MixZon Inc.</a:t>
            </a:r>
          </a:p>
          <a:p>
            <a:pPr marL="0" indent="0" algn="ctr">
              <a:spcBef>
                <a:spcPts val="0"/>
              </a:spcBef>
              <a:buNone/>
            </a:pPr>
            <a:r>
              <a:rPr lang="en-US" sz="1800" b="1" dirty="0" smtClean="0">
                <a:solidFill>
                  <a:schemeClr val="accent3"/>
                </a:solidFill>
              </a:rPr>
              <a:t>E-mail: support@mixzon.com</a:t>
            </a:r>
          </a:p>
          <a:p>
            <a:pPr algn="ctr"/>
            <a:endParaRPr lang="en-US" sz="1800" b="1" dirty="0">
              <a:solidFill>
                <a:schemeClr val="accent3"/>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381000"/>
            <a:ext cx="1371600" cy="1371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7400"/>
            <a:ext cx="9144000" cy="990600"/>
          </a:xfrm>
          <a:prstGeom prst="rect">
            <a:avLst/>
          </a:prstGeom>
        </p:spPr>
      </p:pic>
    </p:spTree>
    <p:extLst>
      <p:ext uri="{BB962C8B-B14F-4D97-AF65-F5344CB8AC3E}">
        <p14:creationId xmlns:p14="http://schemas.microsoft.com/office/powerpoint/2010/main" val="2843307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 - Access</a:t>
            </a:r>
          </a:p>
        </p:txBody>
      </p:sp>
      <p:sp>
        <p:nvSpPr>
          <p:cNvPr id="3" name="Rectangle 3"/>
          <p:cNvSpPr txBox="1">
            <a:spLocks noChangeArrowheads="1"/>
          </p:cNvSpPr>
          <p:nvPr/>
        </p:nvSpPr>
        <p:spPr bwMode="auto">
          <a:xfrm>
            <a:off x="457200" y="9144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150000"/>
              </a:lnSpc>
              <a:spcBef>
                <a:spcPct val="0"/>
              </a:spcBef>
              <a:spcAft>
                <a:spcPct val="0"/>
              </a:spcAft>
            </a:pPr>
            <a:r>
              <a:rPr lang="en-US" sz="1800" b="1" dirty="0" smtClean="0"/>
              <a:t>USEPA Federal, State, Local &amp; Tribal Regulators</a:t>
            </a:r>
          </a:p>
          <a:p>
            <a:pPr lvl="1" eaLnBrk="1" hangingPunct="1">
              <a:lnSpc>
                <a:spcPct val="150000"/>
              </a:lnSpc>
              <a:spcAft>
                <a:spcPct val="0"/>
              </a:spcAft>
            </a:pPr>
            <a:r>
              <a:rPr lang="en-US" sz="1600" b="1" dirty="0" smtClean="0"/>
              <a:t>Licensing to </a:t>
            </a:r>
            <a:r>
              <a:rPr lang="en-US" sz="1600" b="1" dirty="0"/>
              <a:t>CORMIX General </a:t>
            </a:r>
            <a:r>
              <a:rPr lang="en-US" sz="1600" b="1" dirty="0" smtClean="0"/>
              <a:t>Release – CORMIX v8.0G @ NO CHARGE</a:t>
            </a:r>
          </a:p>
          <a:p>
            <a:pPr lvl="1" eaLnBrk="1" hangingPunct="1">
              <a:lnSpc>
                <a:spcPct val="150000"/>
              </a:lnSpc>
              <a:spcAft>
                <a:spcPct val="0"/>
              </a:spcAft>
            </a:pPr>
            <a:r>
              <a:rPr lang="en-US" sz="1600" dirty="0" smtClean="0"/>
              <a:t>Discounted Site Licensing and Technical Support to other versions </a:t>
            </a:r>
          </a:p>
          <a:p>
            <a:pPr lvl="1" eaLnBrk="1" hangingPunct="1">
              <a:lnSpc>
                <a:spcPct val="150000"/>
              </a:lnSpc>
              <a:spcAft>
                <a:spcPct val="0"/>
              </a:spcAft>
            </a:pPr>
            <a:r>
              <a:rPr lang="en-US" sz="1600" dirty="0" smtClean="0"/>
              <a:t>Contact </a:t>
            </a:r>
            <a:r>
              <a:rPr lang="en-US" sz="1600" b="1" dirty="0" smtClean="0">
                <a:solidFill>
                  <a:schemeClr val="accent2"/>
                </a:solidFill>
              </a:rPr>
              <a:t>support@mixzon.com</a:t>
            </a:r>
            <a:endParaRPr lang="en-US" sz="1800" dirty="0" smtClean="0"/>
          </a:p>
          <a:p>
            <a:pPr eaLnBrk="1" hangingPunct="1">
              <a:lnSpc>
                <a:spcPct val="150000"/>
              </a:lnSpc>
              <a:spcBef>
                <a:spcPct val="0"/>
              </a:spcBef>
              <a:spcAft>
                <a:spcPct val="0"/>
              </a:spcAft>
            </a:pPr>
            <a:r>
              <a:rPr lang="en-US" sz="1800" dirty="0" smtClean="0"/>
              <a:t>Web Resources</a:t>
            </a:r>
          </a:p>
          <a:p>
            <a:pPr lvl="1" eaLnBrk="1" hangingPunct="1">
              <a:lnSpc>
                <a:spcPct val="150000"/>
              </a:lnSpc>
              <a:spcAft>
                <a:spcPct val="0"/>
              </a:spcAft>
            </a:pPr>
            <a:r>
              <a:rPr lang="en-US" sz="1600" b="1" dirty="0" smtClean="0">
                <a:solidFill>
                  <a:schemeClr val="accent2"/>
                </a:solidFill>
              </a:rPr>
              <a:t>www.mixzon.com</a:t>
            </a:r>
          </a:p>
          <a:p>
            <a:pPr lvl="2" eaLnBrk="1" hangingPunct="1"/>
            <a:r>
              <a:rPr lang="en-US" sz="1400" dirty="0" smtClean="0"/>
              <a:t>User Registration and Access to CORMIX Evaluation version downloads</a:t>
            </a:r>
          </a:p>
          <a:p>
            <a:pPr lvl="2" eaLnBrk="1" hangingPunct="1"/>
            <a:r>
              <a:rPr lang="en-US" sz="1400" dirty="0" smtClean="0"/>
              <a:t>User Manuals</a:t>
            </a:r>
          </a:p>
          <a:p>
            <a:pPr lvl="2" eaLnBrk="1" hangingPunct="1"/>
            <a:r>
              <a:rPr lang="en-US" sz="1400" dirty="0" smtClean="0"/>
              <a:t>CORMIX Technical Reports</a:t>
            </a:r>
          </a:p>
          <a:p>
            <a:pPr lvl="2" eaLnBrk="1" hangingPunct="1"/>
            <a:r>
              <a:rPr lang="en-US" sz="1400" dirty="0" smtClean="0"/>
              <a:t>Licensing and Support</a:t>
            </a:r>
            <a:endParaRPr lang="en-US" dirty="0" smtClean="0"/>
          </a:p>
          <a:p>
            <a:pPr lvl="1" eaLnBrk="1" hangingPunct="1">
              <a:lnSpc>
                <a:spcPct val="150000"/>
              </a:lnSpc>
              <a:spcAft>
                <a:spcPct val="0"/>
              </a:spcAft>
            </a:pPr>
            <a:r>
              <a:rPr lang="en-US" sz="1600" b="1" dirty="0" smtClean="0">
                <a:solidFill>
                  <a:schemeClr val="accent2"/>
                </a:solidFill>
              </a:rPr>
              <a:t>www.cormix.info</a:t>
            </a:r>
          </a:p>
          <a:p>
            <a:pPr lvl="2" eaLnBrk="1" hangingPunct="1"/>
            <a:r>
              <a:rPr lang="en-US" sz="1400" dirty="0" smtClean="0"/>
              <a:t>CORMIX Information</a:t>
            </a:r>
          </a:p>
          <a:p>
            <a:pPr lvl="2" eaLnBrk="1" hangingPunct="1"/>
            <a:r>
              <a:rPr lang="en-US" sz="1400" dirty="0" smtClean="0"/>
              <a:t>Applications</a:t>
            </a:r>
          </a:p>
          <a:p>
            <a:pPr lvl="2" eaLnBrk="1" hangingPunct="1"/>
            <a:r>
              <a:rPr lang="en-US" sz="1400" dirty="0" smtClean="0"/>
              <a:t>Methodology</a:t>
            </a:r>
          </a:p>
          <a:p>
            <a:pPr lvl="2" eaLnBrk="1" hangingPunct="1"/>
            <a:r>
              <a:rPr lang="en-US" sz="1400" dirty="0" smtClean="0"/>
              <a:t>References</a:t>
            </a:r>
          </a:p>
          <a:p>
            <a:pPr lvl="2" eaLnBrk="1" hangingPunct="1"/>
            <a:r>
              <a:rPr lang="en-US" sz="1400" dirty="0" smtClean="0"/>
              <a:t>Validations</a:t>
            </a:r>
          </a:p>
          <a:p>
            <a:pPr lvl="2" eaLnBrk="1" hangingPunct="1"/>
            <a:r>
              <a:rPr lang="en-US" sz="1400" dirty="0" smtClean="0"/>
              <a:t>FAQ</a:t>
            </a:r>
          </a:p>
          <a:p>
            <a:pPr eaLnBrk="1" hangingPunct="1">
              <a:spcBef>
                <a:spcPct val="0"/>
              </a:spcBef>
              <a:spcAft>
                <a:spcPct val="0"/>
              </a:spcAft>
              <a:buFontTx/>
              <a:buNone/>
            </a:pPr>
            <a:endParaRPr lang="en-US" sz="1400" dirty="0" smtClean="0"/>
          </a:p>
          <a:p>
            <a:pPr eaLnBrk="1" hangingPunct="1">
              <a:lnSpc>
                <a:spcPct val="150000"/>
              </a:lnSpc>
              <a:spcBef>
                <a:spcPct val="0"/>
              </a:spcBef>
              <a:spcAft>
                <a:spcPct val="0"/>
              </a:spcAft>
              <a:buFontTx/>
              <a:buNone/>
            </a:pPr>
            <a:endParaRPr lang="en-US" sz="1400" dirty="0" smtClean="0"/>
          </a:p>
          <a:p>
            <a:pPr eaLnBrk="1" hangingPunct="1">
              <a:lnSpc>
                <a:spcPct val="150000"/>
              </a:lnSpc>
              <a:spcBef>
                <a:spcPct val="0"/>
              </a:spcBef>
              <a:spcAft>
                <a:spcPct val="0"/>
              </a:spcAft>
              <a:buFontTx/>
              <a:buNone/>
            </a:pPr>
            <a:endParaRPr lang="en-US" sz="1400" dirty="0" smtClean="0"/>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10</a:t>
            </a:fld>
            <a:endParaRPr lang="en-US" b="1" dirty="0"/>
          </a:p>
        </p:txBody>
      </p:sp>
    </p:spTree>
    <p:extLst>
      <p:ext uri="{BB962C8B-B14F-4D97-AF65-F5344CB8AC3E}">
        <p14:creationId xmlns:p14="http://schemas.microsoft.com/office/powerpoint/2010/main" val="39344685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2400" dirty="0"/>
              <a:t>Field Data: Integrated </a:t>
            </a:r>
            <a:r>
              <a:rPr lang="en-US" sz="2400" dirty="0" smtClean="0"/>
              <a:t>Remote Sensing of Mixing Zones</a:t>
            </a:r>
          </a:p>
        </p:txBody>
      </p:sp>
      <p:pic>
        <p:nvPicPr>
          <p:cNvPr id="1638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530600" y="1295400"/>
            <a:ext cx="5384800" cy="4038600"/>
          </a:xfrm>
          <a:ln>
            <a:solidFill>
              <a:schemeClr val="tx1"/>
            </a:solidFill>
            <a:miter lim="800000"/>
            <a:headEnd/>
            <a:tailEnd/>
          </a:ln>
        </p:spPr>
      </p:pic>
      <p:sp>
        <p:nvSpPr>
          <p:cNvPr id="7" name="Line Callout 1 6"/>
          <p:cNvSpPr/>
          <p:nvPr/>
        </p:nvSpPr>
        <p:spPr>
          <a:xfrm>
            <a:off x="304800" y="990600"/>
            <a:ext cx="2743200" cy="914400"/>
          </a:xfrm>
          <a:prstGeom prst="borderCallout1">
            <a:avLst>
              <a:gd name="adj1" fmla="val 49041"/>
              <a:gd name="adj2" fmla="val 100405"/>
              <a:gd name="adj3" fmla="val 49330"/>
              <a:gd name="adj4" fmla="val 160373"/>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Aerial Platform</a:t>
            </a:r>
          </a:p>
          <a:p>
            <a:pPr>
              <a:buFont typeface="Arial" pitchFamily="34" charset="0"/>
              <a:buChar char="•"/>
              <a:defRPr/>
            </a:pPr>
            <a:r>
              <a:rPr lang="en-US" sz="1100" dirty="0"/>
              <a:t> </a:t>
            </a:r>
            <a:r>
              <a:rPr lang="en-US" sz="1000" dirty="0"/>
              <a:t>FLIR A320 Thermal Measurement Camera</a:t>
            </a:r>
          </a:p>
          <a:p>
            <a:pPr>
              <a:buFont typeface="Arial" pitchFamily="34" charset="0"/>
              <a:buChar char="•"/>
              <a:defRPr/>
            </a:pPr>
            <a:r>
              <a:rPr lang="en-US" sz="1000" dirty="0"/>
              <a:t> IQEye Visual Camera</a:t>
            </a:r>
          </a:p>
        </p:txBody>
      </p:sp>
      <p:sp>
        <p:nvSpPr>
          <p:cNvPr id="8" name="Line Callout 1 7"/>
          <p:cNvSpPr/>
          <p:nvPr/>
        </p:nvSpPr>
        <p:spPr>
          <a:xfrm>
            <a:off x="304800" y="2286000"/>
            <a:ext cx="2743200" cy="914400"/>
          </a:xfrm>
          <a:prstGeom prst="borderCallout1">
            <a:avLst>
              <a:gd name="adj1" fmla="val 49041"/>
              <a:gd name="adj2" fmla="val 100405"/>
              <a:gd name="adj3" fmla="val 63983"/>
              <a:gd name="adj4" fmla="val 216454"/>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DGPS</a:t>
            </a:r>
          </a:p>
          <a:p>
            <a:pPr>
              <a:buFont typeface="Arial" pitchFamily="34" charset="0"/>
              <a:buChar char="•"/>
              <a:defRPr/>
            </a:pPr>
            <a:r>
              <a:rPr lang="en-US" sz="1200" b="1" dirty="0"/>
              <a:t> </a:t>
            </a:r>
            <a:r>
              <a:rPr lang="en-US" sz="1050" dirty="0"/>
              <a:t>Trimble Ag114 DGPS</a:t>
            </a:r>
          </a:p>
          <a:p>
            <a:pPr>
              <a:buFont typeface="Arial" pitchFamily="34" charset="0"/>
              <a:buChar char="•"/>
              <a:defRPr/>
            </a:pPr>
            <a:r>
              <a:rPr lang="en-US" sz="1050" b="1" dirty="0"/>
              <a:t> </a:t>
            </a:r>
            <a:r>
              <a:rPr lang="en-US" sz="1000" dirty="0"/>
              <a:t>Sub-meter accuracy</a:t>
            </a:r>
          </a:p>
          <a:p>
            <a:pPr>
              <a:buFont typeface="Arial" pitchFamily="34" charset="0"/>
              <a:buChar char="•"/>
              <a:defRPr/>
            </a:pPr>
            <a:r>
              <a:rPr lang="en-US" sz="1000" dirty="0"/>
              <a:t> GPS Tagging of ALL data</a:t>
            </a:r>
            <a:endParaRPr lang="en-US" sz="1100" dirty="0"/>
          </a:p>
        </p:txBody>
      </p:sp>
      <p:sp>
        <p:nvSpPr>
          <p:cNvPr id="9" name="Line Callout 1 8"/>
          <p:cNvSpPr/>
          <p:nvPr/>
        </p:nvSpPr>
        <p:spPr>
          <a:xfrm>
            <a:off x="304800" y="4953000"/>
            <a:ext cx="2743200" cy="1066800"/>
          </a:xfrm>
          <a:prstGeom prst="borderCallout1">
            <a:avLst>
              <a:gd name="adj1" fmla="val 49041"/>
              <a:gd name="adj2" fmla="val 100405"/>
              <a:gd name="adj3" fmla="val -69257"/>
              <a:gd name="adj4" fmla="val 219681"/>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ADCP</a:t>
            </a:r>
          </a:p>
          <a:p>
            <a:pPr>
              <a:buFont typeface="Arial" pitchFamily="34" charset="0"/>
              <a:buChar char="•"/>
              <a:defRPr/>
            </a:pPr>
            <a:r>
              <a:rPr lang="en-US" sz="1200" dirty="0"/>
              <a:t> </a:t>
            </a:r>
            <a:r>
              <a:rPr lang="en-US" sz="1050" dirty="0"/>
              <a:t>Teledyne RDI Workhorse Rio Grande</a:t>
            </a:r>
          </a:p>
          <a:p>
            <a:pPr>
              <a:buFont typeface="Arial" pitchFamily="34" charset="0"/>
              <a:buChar char="•"/>
              <a:defRPr/>
            </a:pPr>
            <a:r>
              <a:rPr lang="en-US" sz="1050" dirty="0"/>
              <a:t> Ambient velocimetry &amp; bathymetry</a:t>
            </a:r>
          </a:p>
          <a:p>
            <a:pPr>
              <a:buFont typeface="Arial" pitchFamily="34" charset="0"/>
              <a:buChar char="•"/>
              <a:defRPr/>
            </a:pPr>
            <a:r>
              <a:rPr lang="en-US" sz="1050" dirty="0"/>
              <a:t> Cumulative (Q) Discharge</a:t>
            </a:r>
          </a:p>
        </p:txBody>
      </p:sp>
      <p:pic>
        <p:nvPicPr>
          <p:cNvPr id="16391" name="Content Placeholder 3" descr="DSC04072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950" y="3352800"/>
            <a:ext cx="108585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Line Callout 1 10"/>
          <p:cNvSpPr/>
          <p:nvPr/>
        </p:nvSpPr>
        <p:spPr>
          <a:xfrm>
            <a:off x="304800" y="3352800"/>
            <a:ext cx="2743200" cy="1463675"/>
          </a:xfrm>
          <a:prstGeom prst="borderCallout1">
            <a:avLst>
              <a:gd name="adj1" fmla="val 49041"/>
              <a:gd name="adj2" fmla="val 100405"/>
              <a:gd name="adj3" fmla="val 55653"/>
              <a:gd name="adj4" fmla="val 123889"/>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MicroCTD w. Flourometer</a:t>
            </a:r>
          </a:p>
          <a:p>
            <a:pPr>
              <a:buFont typeface="Arial" pitchFamily="34" charset="0"/>
              <a:buChar char="•"/>
              <a:defRPr/>
            </a:pPr>
            <a:r>
              <a:rPr lang="en-US" sz="1200" dirty="0"/>
              <a:t> </a:t>
            </a:r>
            <a:r>
              <a:rPr lang="en-US" sz="1050" dirty="0"/>
              <a:t>Applied Microsystems – Micro CTD</a:t>
            </a:r>
          </a:p>
          <a:p>
            <a:pPr>
              <a:buFont typeface="Arial" pitchFamily="34" charset="0"/>
              <a:buChar char="•"/>
              <a:defRPr/>
            </a:pPr>
            <a:r>
              <a:rPr lang="en-US" sz="1050" dirty="0"/>
              <a:t> Turner Designs – Cyclops-7 fluorometer</a:t>
            </a:r>
          </a:p>
          <a:p>
            <a:pPr>
              <a:buFont typeface="Arial" pitchFamily="34" charset="0"/>
              <a:buChar char="•"/>
              <a:defRPr/>
            </a:pPr>
            <a:r>
              <a:rPr lang="en-US" sz="1050" dirty="0"/>
              <a:t> GPS &amp; Depth Tagging of:</a:t>
            </a:r>
          </a:p>
          <a:p>
            <a:pPr lvl="1">
              <a:buFont typeface="Arial" pitchFamily="34" charset="0"/>
              <a:buChar char="•"/>
              <a:defRPr/>
            </a:pPr>
            <a:r>
              <a:rPr lang="en-US" sz="1050" dirty="0"/>
              <a:t> Conductivity</a:t>
            </a:r>
          </a:p>
          <a:p>
            <a:pPr lvl="1">
              <a:buFont typeface="Arial" pitchFamily="34" charset="0"/>
              <a:buChar char="•"/>
              <a:defRPr/>
            </a:pPr>
            <a:r>
              <a:rPr lang="en-US" sz="1050" dirty="0"/>
              <a:t> Temperature</a:t>
            </a:r>
          </a:p>
          <a:p>
            <a:pPr lvl="1">
              <a:buFont typeface="Arial" pitchFamily="34" charset="0"/>
              <a:buChar char="•"/>
              <a:defRPr/>
            </a:pPr>
            <a:r>
              <a:rPr lang="en-US" sz="1050" dirty="0"/>
              <a:t> Fluorescence</a:t>
            </a:r>
            <a:endParaRPr lang="en-US" sz="1200" dirty="0"/>
          </a:p>
        </p:txBody>
      </p:sp>
      <p:sp>
        <p:nvSpPr>
          <p:cNvPr id="2" name="Slide Number Placeholder 1"/>
          <p:cNvSpPr>
            <a:spLocks noGrp="1"/>
          </p:cNvSpPr>
          <p:nvPr>
            <p:ph type="sldNum" sz="quarter" idx="10"/>
          </p:nvPr>
        </p:nvSpPr>
        <p:spPr/>
        <p:txBody>
          <a:bodyPr/>
          <a:lstStyle/>
          <a:p>
            <a:pPr>
              <a:defRPr/>
            </a:pPr>
            <a:fld id="{9F8323B2-B423-438A-B915-0E4EB3850A18}" type="slidenum">
              <a:rPr lang="en-US" b="1" smtClean="0"/>
              <a:pPr>
                <a:defRPr/>
              </a:pPr>
              <a:t>100</a:t>
            </a:fld>
            <a:endParaRPr lang="en-US" b="1" dirty="0"/>
          </a:p>
        </p:txBody>
      </p:sp>
    </p:spTree>
    <p:extLst>
      <p:ext uri="{BB962C8B-B14F-4D97-AF65-F5344CB8AC3E}">
        <p14:creationId xmlns:p14="http://schemas.microsoft.com/office/powerpoint/2010/main" val="2048076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66404DD-E70D-4CA6-8C09-C32069BD4258}" type="slidenum">
              <a:rPr lang="en-US" b="1" smtClean="0"/>
              <a:pPr>
                <a:defRPr/>
              </a:pPr>
              <a:t>101</a:t>
            </a:fld>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089" y="874395"/>
            <a:ext cx="5437823" cy="4840605"/>
          </a:xfrm>
          <a:prstGeom prst="rect">
            <a:avLst/>
          </a:prstGeom>
        </p:spPr>
      </p:pic>
      <p:sp>
        <p:nvSpPr>
          <p:cNvPr id="5" name="Rectangle 2"/>
          <p:cNvSpPr txBox="1">
            <a:spLocks noChangeArrowheads="1"/>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Field Data: Integrated Remote Sensing of Mixing Zones</a:t>
            </a:r>
            <a:endParaRPr lang="en-US" sz="2400" dirty="0" smtClean="0"/>
          </a:p>
        </p:txBody>
      </p:sp>
      <p:sp>
        <p:nvSpPr>
          <p:cNvPr id="6" name="Rectangle 3"/>
          <p:cNvSpPr txBox="1">
            <a:spLocks noChangeArrowheads="1"/>
          </p:cNvSpPr>
          <p:nvPr/>
        </p:nvSpPr>
        <p:spPr bwMode="auto">
          <a:xfrm>
            <a:off x="533400" y="5791200"/>
            <a:ext cx="8153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Bef>
                <a:spcPct val="0"/>
              </a:spcBef>
              <a:spcAft>
                <a:spcPct val="0"/>
              </a:spcAft>
              <a:buFontTx/>
              <a:buNone/>
            </a:pPr>
            <a:r>
              <a:rPr lang="en-US" sz="1400" b="1" i="1" dirty="0" smtClean="0">
                <a:solidFill>
                  <a:schemeClr val="tx2"/>
                </a:solidFill>
                <a:latin typeface="Arial Narrow" pitchFamily="34" charset="0"/>
              </a:rPr>
              <a:t>Geo-rectified aerial thermal IR image of a Cooling Water Discharge Mixing Zone into the Columbia River, OR. Bathymetry data collected using a boat mounted ADCP and presented using false coloring. </a:t>
            </a:r>
          </a:p>
        </p:txBody>
      </p:sp>
      <p:sp>
        <p:nvSpPr>
          <p:cNvPr id="8" name="Rectangular Callout 7"/>
          <p:cNvSpPr/>
          <p:nvPr/>
        </p:nvSpPr>
        <p:spPr>
          <a:xfrm>
            <a:off x="381000" y="2743200"/>
            <a:ext cx="1295400" cy="762000"/>
          </a:xfrm>
          <a:prstGeom prst="wedgeRectCallout">
            <a:avLst>
              <a:gd name="adj1" fmla="val 184545"/>
              <a:gd name="adj2" fmla="val 138419"/>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00" dirty="0" smtClean="0"/>
              <a:t>Thermal Plume discharge via a surface canal</a:t>
            </a:r>
            <a:endParaRPr lang="en-US" sz="1000" dirty="0"/>
          </a:p>
        </p:txBody>
      </p:sp>
      <p:sp>
        <p:nvSpPr>
          <p:cNvPr id="9" name="Rectangular Callout 8"/>
          <p:cNvSpPr/>
          <p:nvPr/>
        </p:nvSpPr>
        <p:spPr>
          <a:xfrm>
            <a:off x="7496185" y="3124200"/>
            <a:ext cx="1343015" cy="1127449"/>
          </a:xfrm>
          <a:prstGeom prst="wedgeRectCallout">
            <a:avLst>
              <a:gd name="adj1" fmla="val -258304"/>
              <a:gd name="adj2" fmla="val 41355"/>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00" dirty="0" smtClean="0"/>
              <a:t>Thermal signature of 20 foot boat with Integrated Aerial Remote Sensing System, ADCP, DGPS, CTD sensors</a:t>
            </a:r>
            <a:endParaRPr lang="en-US" sz="1000" dirty="0"/>
          </a:p>
        </p:txBody>
      </p:sp>
      <p:sp>
        <p:nvSpPr>
          <p:cNvPr id="10" name="Rectangular Callout 9"/>
          <p:cNvSpPr/>
          <p:nvPr/>
        </p:nvSpPr>
        <p:spPr>
          <a:xfrm>
            <a:off x="7496185" y="1371600"/>
            <a:ext cx="1343015" cy="1127449"/>
          </a:xfrm>
          <a:prstGeom prst="wedgeRectCallout">
            <a:avLst>
              <a:gd name="adj1" fmla="val -252051"/>
              <a:gd name="adj2" fmla="val 397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00" dirty="0" smtClean="0"/>
              <a:t>River </a:t>
            </a:r>
            <a:r>
              <a:rPr lang="en-US" sz="1000" dirty="0"/>
              <a:t>b</a:t>
            </a:r>
            <a:r>
              <a:rPr lang="en-US" sz="1000" dirty="0" smtClean="0"/>
              <a:t>athymetry contours based on ADCP data</a:t>
            </a:r>
            <a:endParaRPr lang="en-US" sz="1000" dirty="0"/>
          </a:p>
        </p:txBody>
      </p:sp>
    </p:spTree>
    <p:extLst>
      <p:ext uri="{BB962C8B-B14F-4D97-AF65-F5344CB8AC3E}">
        <p14:creationId xmlns:p14="http://schemas.microsoft.com/office/powerpoint/2010/main" val="36067118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400" dirty="0" smtClean="0"/>
              <a:t>Field Data: Integrated </a:t>
            </a:r>
            <a:r>
              <a:rPr lang="en-US" sz="2400" dirty="0"/>
              <a:t>Remote Sensing of Mixing Zones</a:t>
            </a:r>
            <a:endParaRPr lang="en-US" sz="2400" dirty="0" smtClean="0"/>
          </a:p>
        </p:txBody>
      </p:sp>
      <p:sp>
        <p:nvSpPr>
          <p:cNvPr id="30723" name="Rectangle 3"/>
          <p:cNvSpPr>
            <a:spLocks noGrp="1" noChangeArrowheads="1"/>
          </p:cNvSpPr>
          <p:nvPr>
            <p:ph type="body" idx="4294967295"/>
          </p:nvPr>
        </p:nvSpPr>
        <p:spPr>
          <a:xfrm>
            <a:off x="506412" y="923925"/>
            <a:ext cx="8131176" cy="1514475"/>
          </a:xfrm>
        </p:spPr>
        <p:txBody>
          <a:bodyPr/>
          <a:lstStyle/>
          <a:p>
            <a:pPr marL="230188" lvl="1" indent="-230188" eaLnBrk="1" hangingPunct="1">
              <a:spcBef>
                <a:spcPct val="30000"/>
              </a:spcBef>
              <a:spcAft>
                <a:spcPct val="20000"/>
              </a:spcAft>
              <a:buFontTx/>
              <a:buChar char="•"/>
            </a:pPr>
            <a:r>
              <a:rPr lang="en-US" sz="1600" dirty="0" smtClean="0"/>
              <a:t>Acoustic Video Camera - DIDSON</a:t>
            </a:r>
          </a:p>
          <a:p>
            <a:pPr lvl="1" eaLnBrk="1" hangingPunct="1"/>
            <a:r>
              <a:rPr lang="en-US" sz="1400" dirty="0"/>
              <a:t>Outfall condition survey</a:t>
            </a:r>
          </a:p>
          <a:p>
            <a:pPr lvl="1" eaLnBrk="1" hangingPunct="1"/>
            <a:r>
              <a:rPr lang="en-US" sz="1400" dirty="0" smtClean="0"/>
              <a:t>Discharge Geometry</a:t>
            </a:r>
          </a:p>
          <a:p>
            <a:pPr eaLnBrk="1" hangingPunct="1"/>
            <a:r>
              <a:rPr lang="en-US" sz="1600" dirty="0" smtClean="0"/>
              <a:t>Safer, Cheaper than manned diver inspection</a:t>
            </a:r>
          </a:p>
          <a:p>
            <a:pPr eaLnBrk="1" hangingPunct="1"/>
            <a:r>
              <a:rPr lang="en-US" sz="1600" dirty="0" smtClean="0"/>
              <a:t>Useful in turbid conditions</a:t>
            </a:r>
            <a:endParaRPr lang="en-US" sz="1600" dirty="0"/>
          </a:p>
          <a:p>
            <a:pPr eaLnBrk="1" hangingPunct="1"/>
            <a:endParaRPr lang="en-US" sz="1600" b="1" dirty="0">
              <a:solidFill>
                <a:schemeClr val="accent2"/>
              </a:solidFill>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102</a:t>
            </a:fld>
            <a:endParaRPr lang="en-US" b="1" dirty="0"/>
          </a:p>
        </p:txBody>
      </p:sp>
      <p:pic>
        <p:nvPicPr>
          <p:cNvPr id="3" name="Didson-Fin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2514600"/>
            <a:ext cx="4267200" cy="3200400"/>
          </a:xfrm>
          <a:prstGeom prst="rect">
            <a:avLst/>
          </a:prstGeom>
        </p:spPr>
      </p:pic>
      <p:sp>
        <p:nvSpPr>
          <p:cNvPr id="5" name="TextBox 4"/>
          <p:cNvSpPr txBox="1"/>
          <p:nvPr/>
        </p:nvSpPr>
        <p:spPr>
          <a:xfrm>
            <a:off x="1676400" y="5986046"/>
            <a:ext cx="6248400" cy="307777"/>
          </a:xfrm>
          <a:prstGeom prst="rect">
            <a:avLst/>
          </a:prstGeom>
          <a:noFill/>
        </p:spPr>
        <p:txBody>
          <a:bodyPr wrap="square" rtlCol="0">
            <a:spAutoFit/>
          </a:bodyPr>
          <a:lstStyle/>
          <a:p>
            <a:pPr algn="ctr"/>
            <a:r>
              <a:rPr lang="en-US" sz="1400" b="1" i="1" dirty="0" smtClean="0">
                <a:latin typeface="Arial Narrow" pitchFamily="34" charset="0"/>
              </a:rPr>
              <a:t>Acoustic camera </a:t>
            </a:r>
            <a:r>
              <a:rPr lang="en-US" sz="1400" b="1" i="1" dirty="0">
                <a:latin typeface="Arial Narrow" pitchFamily="34" charset="0"/>
              </a:rPr>
              <a:t>i</a:t>
            </a:r>
            <a:r>
              <a:rPr lang="en-US" sz="1400" b="1" i="1" dirty="0" smtClean="0">
                <a:latin typeface="Arial Narrow" pitchFamily="34" charset="0"/>
              </a:rPr>
              <a:t>nspection of a Unidirectional Multiport WWTP Diffuser</a:t>
            </a:r>
            <a:endParaRPr lang="en-US" sz="1400" b="1" i="1" dirty="0">
              <a:latin typeface="Arial Narrow" pitchFamily="34" charset="0"/>
            </a:endParaRPr>
          </a:p>
        </p:txBody>
      </p:sp>
    </p:spTree>
    <p:extLst>
      <p:ext uri="{BB962C8B-B14F-4D97-AF65-F5344CB8AC3E}">
        <p14:creationId xmlns:p14="http://schemas.microsoft.com/office/powerpoint/2010/main" val="9813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Wrap up: CORMIX - Topics Covered in 3 Hours!</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103</a:t>
            </a:fld>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3927892581"/>
              </p:ext>
            </p:extLst>
          </p:nvPr>
        </p:nvGraphicFramePr>
        <p:xfrm>
          <a:off x="723900" y="838200"/>
          <a:ext cx="7696200" cy="5411360"/>
        </p:xfrm>
        <a:graphic>
          <a:graphicData uri="http://schemas.openxmlformats.org/drawingml/2006/table">
            <a:tbl>
              <a:tblPr firstRow="1" bandRow="1">
                <a:tableStyleId>{073A0DAA-6AF3-43AB-8588-CEC1D06C72B9}</a:tableStyleId>
              </a:tblPr>
              <a:tblGrid>
                <a:gridCol w="3376904"/>
                <a:gridCol w="4319296"/>
              </a:tblGrid>
              <a:tr h="258376">
                <a:tc>
                  <a:txBody>
                    <a:bodyPr/>
                    <a:lstStyle/>
                    <a:p>
                      <a:r>
                        <a:rPr lang="en-US" sz="1000" spc="0" dirty="0" smtClean="0"/>
                        <a:t>CORMIX Functionality/Feature</a:t>
                      </a:r>
                      <a:endParaRPr lang="en-US" sz="1000" b="1" spc="0" dirty="0"/>
                    </a:p>
                  </a:txBody>
                  <a:tcPr/>
                </a:tc>
                <a:tc>
                  <a:txBody>
                    <a:bodyPr/>
                    <a:lstStyle/>
                    <a:p>
                      <a:r>
                        <a:rPr lang="en-US" sz="1000" spc="0" dirty="0" smtClean="0"/>
                        <a:t>Topics covered in this presentation</a:t>
                      </a:r>
                      <a:endParaRPr lang="en-US" sz="1000" b="1" spc="0" dirty="0"/>
                    </a:p>
                  </a:txBody>
                  <a:tcPr/>
                </a:tc>
              </a:tr>
              <a:tr h="258376">
                <a:tc>
                  <a:txBody>
                    <a:bodyPr/>
                    <a:lstStyle/>
                    <a:p>
                      <a:r>
                        <a:rPr lang="en-US" sz="1000" b="1" spc="0" dirty="0" smtClean="0"/>
                        <a:t>CORMIX Basics</a:t>
                      </a:r>
                      <a:endParaRPr lang="en-US" sz="1000" b="1" spc="0" dirty="0"/>
                    </a:p>
                  </a:txBody>
                  <a:tcPr/>
                </a:tc>
                <a:tc>
                  <a:txBody>
                    <a:bodyPr/>
                    <a:lstStyle/>
                    <a:p>
                      <a:endParaRPr lang="en-US" sz="1000" spc="0" dirty="0"/>
                    </a:p>
                  </a:txBody>
                  <a:tcPr/>
                </a:tc>
              </a:tr>
              <a:tr h="258376">
                <a:tc>
                  <a:txBody>
                    <a:bodyPr/>
                    <a:lstStyle/>
                    <a:p>
                      <a:r>
                        <a:rPr lang="en-US" sz="1000" b="1" spc="0" dirty="0" smtClean="0"/>
                        <a:t>CorSpy – Outfall Visualization Tool</a:t>
                      </a:r>
                      <a:endParaRPr lang="en-US" sz="1000" b="1" spc="0" dirty="0"/>
                    </a:p>
                  </a:txBody>
                  <a:tcPr/>
                </a:tc>
                <a:tc>
                  <a:txBody>
                    <a:bodyPr/>
                    <a:lstStyle/>
                    <a:p>
                      <a:endParaRPr lang="en-US" sz="1000" spc="0" dirty="0"/>
                    </a:p>
                  </a:txBody>
                  <a:tcPr/>
                </a:tc>
              </a:tr>
              <a:tr h="258376">
                <a:tc>
                  <a:txBody>
                    <a:bodyPr/>
                    <a:lstStyle/>
                    <a:p>
                      <a:r>
                        <a:rPr lang="en-US" sz="1000" b="1" spc="0" dirty="0" smtClean="0"/>
                        <a:t>CorVue</a:t>
                      </a:r>
                      <a:r>
                        <a:rPr lang="en-US" sz="1000" b="1" spc="0" baseline="0" dirty="0" smtClean="0"/>
                        <a:t> – Plume Visualization Tool</a:t>
                      </a:r>
                      <a:endParaRPr lang="en-US" sz="1000" b="1" spc="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spc="0" dirty="0" smtClean="0"/>
                    </a:p>
                  </a:txBody>
                  <a:tcPr/>
                </a:tc>
              </a:tr>
              <a:tr h="258376">
                <a:tc>
                  <a:txBody>
                    <a:bodyPr/>
                    <a:lstStyle/>
                    <a:p>
                      <a:r>
                        <a:rPr lang="en-US" sz="1000" b="1" spc="0" dirty="0" smtClean="0"/>
                        <a:t>CorSens – Sensitivity</a:t>
                      </a:r>
                      <a:r>
                        <a:rPr lang="en-US" sz="1000" b="1" spc="0" baseline="0" dirty="0" smtClean="0"/>
                        <a:t> Analysis Tool</a:t>
                      </a:r>
                      <a:endParaRPr lang="en-US" sz="1000" b="1" spc="0" dirty="0"/>
                    </a:p>
                  </a:txBody>
                  <a:tcPr/>
                </a:tc>
                <a:tc>
                  <a:txBody>
                    <a:bodyPr/>
                    <a:lstStyle/>
                    <a:p>
                      <a:endParaRPr lang="en-US" sz="1000" spc="0" dirty="0"/>
                    </a:p>
                  </a:txBody>
                  <a:tcPr/>
                </a:tc>
              </a:tr>
              <a:tr h="258376">
                <a:tc>
                  <a:txBody>
                    <a:bodyPr/>
                    <a:lstStyle/>
                    <a:p>
                      <a:r>
                        <a:rPr lang="en-US" sz="1000" b="1" spc="0" dirty="0" smtClean="0"/>
                        <a:t>Length Scales</a:t>
                      </a:r>
                      <a:endParaRPr lang="en-US" sz="1000" b="1" spc="0" dirty="0"/>
                    </a:p>
                  </a:txBody>
                  <a:tcPr/>
                </a:tc>
                <a:tc>
                  <a:txBody>
                    <a:bodyPr/>
                    <a:lstStyle/>
                    <a:p>
                      <a:endParaRPr lang="en-US" sz="1000" spc="0" dirty="0"/>
                    </a:p>
                  </a:txBody>
                  <a:tcPr/>
                </a:tc>
              </a:tr>
              <a:tr h="258376">
                <a:tc>
                  <a:txBody>
                    <a:bodyPr/>
                    <a:lstStyle/>
                    <a:p>
                      <a:r>
                        <a:rPr lang="en-US" sz="1000" b="1" spc="0" dirty="0" smtClean="0"/>
                        <a:t>CORMIX1 – Single Port Discharges</a:t>
                      </a:r>
                      <a:endParaRPr lang="en-US" sz="1000" b="1" spc="0" dirty="0"/>
                    </a:p>
                  </a:txBody>
                  <a:tcPr/>
                </a:tc>
                <a:tc>
                  <a:txBody>
                    <a:bodyPr/>
                    <a:lstStyle/>
                    <a:p>
                      <a:endParaRPr lang="en-US" sz="1000" spc="0" dirty="0"/>
                    </a:p>
                  </a:txBody>
                  <a:tcPr/>
                </a:tc>
              </a:tr>
              <a:tr h="258376">
                <a:tc>
                  <a:txBody>
                    <a:bodyPr/>
                    <a:lstStyle/>
                    <a:p>
                      <a:r>
                        <a:rPr lang="en-US" sz="1000" b="1" spc="0" dirty="0" smtClean="0"/>
                        <a:t>CORMIX2 – Multiport</a:t>
                      </a:r>
                      <a:r>
                        <a:rPr lang="en-US" sz="1000" b="1" spc="0" baseline="0" dirty="0" smtClean="0"/>
                        <a:t> Discharges</a:t>
                      </a:r>
                      <a:endParaRPr lang="en-US" sz="1000" b="1" spc="0" dirty="0"/>
                    </a:p>
                  </a:txBody>
                  <a:tcPr/>
                </a:tc>
                <a:tc>
                  <a:txBody>
                    <a:bodyPr/>
                    <a:lstStyle/>
                    <a:p>
                      <a:endParaRPr lang="en-US" sz="1000" spc="0" dirty="0"/>
                    </a:p>
                  </a:txBody>
                  <a:tcPr/>
                </a:tc>
              </a:tr>
              <a:tr h="218992">
                <a:tc>
                  <a:txBody>
                    <a:bodyPr/>
                    <a:lstStyle/>
                    <a:p>
                      <a:r>
                        <a:rPr lang="en-US" sz="1000" b="1" spc="0" dirty="0" smtClean="0"/>
                        <a:t>CORMIX3 – Surface Shoreline Discharges</a:t>
                      </a:r>
                      <a:endParaRPr lang="en-US" sz="1000" b="1" spc="0" dirty="0"/>
                    </a:p>
                  </a:txBody>
                  <a:tcPr/>
                </a:tc>
                <a:tc>
                  <a:txBody>
                    <a:bodyPr/>
                    <a:lstStyle/>
                    <a:p>
                      <a:endParaRPr lang="en-US" sz="1000" spc="0" dirty="0"/>
                    </a:p>
                  </a:txBody>
                  <a:tcPr/>
                </a:tc>
              </a:tr>
              <a:tr h="258376">
                <a:tc>
                  <a:txBody>
                    <a:bodyPr/>
                    <a:lstStyle/>
                    <a:p>
                      <a:r>
                        <a:rPr lang="en-US" sz="1000" b="1" spc="0" dirty="0" smtClean="0"/>
                        <a:t>CorJet – Near-Field</a:t>
                      </a:r>
                      <a:r>
                        <a:rPr lang="en-US" sz="1000" b="1" spc="0" baseline="0" dirty="0" smtClean="0"/>
                        <a:t> Jet Integral Model</a:t>
                      </a:r>
                      <a:endParaRPr lang="en-US" sz="1000" b="1" spc="0" dirty="0"/>
                    </a:p>
                  </a:txBody>
                  <a:tcPr/>
                </a:tc>
                <a:tc>
                  <a:txBody>
                    <a:bodyPr/>
                    <a:lstStyle/>
                    <a:p>
                      <a:endParaRPr lang="en-US" sz="1000" spc="0" dirty="0"/>
                    </a:p>
                  </a:txBody>
                  <a:tcPr/>
                </a:tc>
              </a:tr>
              <a:tr h="258376">
                <a:tc>
                  <a:txBody>
                    <a:bodyPr/>
                    <a:lstStyle/>
                    <a:p>
                      <a:r>
                        <a:rPr lang="en-US" sz="1000" b="1" spc="0" dirty="0" smtClean="0"/>
                        <a:t>CorGis – ArcView/Basins</a:t>
                      </a:r>
                      <a:r>
                        <a:rPr lang="en-US" sz="1000" b="1" spc="0" baseline="0" dirty="0" smtClean="0"/>
                        <a:t> Data Extension</a:t>
                      </a:r>
                      <a:endParaRPr lang="en-US" sz="1000" b="1" spc="0" dirty="0"/>
                    </a:p>
                  </a:txBody>
                  <a:tcPr/>
                </a:tc>
                <a:tc>
                  <a:txBody>
                    <a:bodyPr/>
                    <a:lstStyle/>
                    <a:p>
                      <a:endParaRPr lang="en-US" sz="1000" spc="0" dirty="0"/>
                    </a:p>
                  </a:txBody>
                  <a:tcPr/>
                </a:tc>
              </a:tr>
              <a:tr h="258376">
                <a:tc>
                  <a:txBody>
                    <a:bodyPr/>
                    <a:lstStyle/>
                    <a:p>
                      <a:r>
                        <a:rPr lang="en-US" sz="1000" b="1" spc="0" dirty="0" smtClean="0"/>
                        <a:t>FFL – Far-Field Locator</a:t>
                      </a:r>
                      <a:endParaRPr lang="en-US" sz="1000" b="1" spc="0" dirty="0"/>
                    </a:p>
                  </a:txBody>
                  <a:tcPr/>
                </a:tc>
                <a:tc>
                  <a:txBody>
                    <a:bodyPr/>
                    <a:lstStyle/>
                    <a:p>
                      <a:endParaRPr lang="en-US" sz="1000" spc="0" dirty="0"/>
                    </a:p>
                  </a:txBody>
                  <a:tcPr/>
                </a:tc>
              </a:tr>
              <a:tr h="258376">
                <a:tc>
                  <a:txBody>
                    <a:bodyPr/>
                    <a:lstStyle/>
                    <a:p>
                      <a:r>
                        <a:rPr lang="en-US" sz="1000" b="1" spc="0" dirty="0" smtClean="0"/>
                        <a:t>Brine &amp; Sediment Discharge Modeling</a:t>
                      </a:r>
                      <a:endParaRPr lang="en-US" sz="1000" b="1" spc="0" dirty="0"/>
                    </a:p>
                  </a:txBody>
                  <a:tcPr/>
                </a:tc>
                <a:tc>
                  <a:txBody>
                    <a:bodyPr/>
                    <a:lstStyle/>
                    <a:p>
                      <a:endParaRPr lang="en-US" sz="1000" spc="0" dirty="0"/>
                    </a:p>
                  </a:txBody>
                  <a:tcPr/>
                </a:tc>
              </a:tr>
              <a:tr h="258376">
                <a:tc>
                  <a:txBody>
                    <a:bodyPr/>
                    <a:lstStyle/>
                    <a:p>
                      <a:r>
                        <a:rPr lang="en-US" sz="1000" b="1" spc="0" dirty="0" smtClean="0"/>
                        <a:t>Tidal</a:t>
                      </a:r>
                      <a:r>
                        <a:rPr lang="en-US" sz="1000" b="1" spc="0" baseline="0" dirty="0" smtClean="0"/>
                        <a:t> Cases</a:t>
                      </a:r>
                      <a:endParaRPr lang="en-US" sz="1000" b="1" spc="0" dirty="0"/>
                    </a:p>
                  </a:txBody>
                  <a:tcPr/>
                </a:tc>
                <a:tc>
                  <a:txBody>
                    <a:bodyPr/>
                    <a:lstStyle/>
                    <a:p>
                      <a:endParaRPr lang="en-US" sz="1000" spc="0" dirty="0"/>
                    </a:p>
                  </a:txBody>
                  <a:tcPr/>
                </a:tc>
              </a:tr>
              <a:tr h="258376">
                <a:tc>
                  <a:txBody>
                    <a:bodyPr/>
                    <a:lstStyle/>
                    <a:p>
                      <a:r>
                        <a:rPr lang="en-US" sz="1000" b="1" spc="0" dirty="0" smtClean="0"/>
                        <a:t>CorHyd – Diffuser Hydraulics</a:t>
                      </a:r>
                      <a:r>
                        <a:rPr lang="en-US" sz="1000" b="1" spc="0" baseline="0" dirty="0" smtClean="0"/>
                        <a:t> and Design</a:t>
                      </a:r>
                      <a:endParaRPr lang="en-US" sz="1000" b="1" spc="0" dirty="0"/>
                    </a:p>
                  </a:txBody>
                  <a:tcPr/>
                </a:tc>
                <a:tc>
                  <a:txBody>
                    <a:bodyPr/>
                    <a:lstStyle/>
                    <a:p>
                      <a:endParaRPr lang="en-US" sz="1000" spc="0" dirty="0"/>
                    </a:p>
                  </a:txBody>
                  <a:tcPr/>
                </a:tc>
              </a:tr>
              <a:tr h="258376">
                <a:tc>
                  <a:txBody>
                    <a:bodyPr/>
                    <a:lstStyle/>
                    <a:p>
                      <a:r>
                        <a:rPr lang="en-US" sz="1000" b="1" spc="0" dirty="0" smtClean="0"/>
                        <a:t>CorPlot – 2d and 3d</a:t>
                      </a:r>
                      <a:r>
                        <a:rPr lang="en-US" sz="1000" b="1" spc="0" baseline="0" dirty="0" smtClean="0"/>
                        <a:t> plots</a:t>
                      </a:r>
                      <a:endParaRPr lang="en-US" sz="1000" b="1" spc="0" dirty="0"/>
                    </a:p>
                  </a:txBody>
                  <a:tcPr/>
                </a:tc>
                <a:tc>
                  <a:txBody>
                    <a:bodyPr/>
                    <a:lstStyle/>
                    <a:p>
                      <a:endParaRPr lang="en-US" sz="1000" spc="0" dirty="0"/>
                    </a:p>
                  </a:txBody>
                  <a:tcPr/>
                </a:tc>
              </a:tr>
              <a:tr h="258376">
                <a:tc>
                  <a:txBody>
                    <a:bodyPr/>
                    <a:lstStyle/>
                    <a:p>
                      <a:r>
                        <a:rPr lang="en-US" sz="1000" b="1" spc="0" dirty="0" smtClean="0"/>
                        <a:t>CorUCS – Universal Coordinate System Converter</a:t>
                      </a:r>
                      <a:endParaRPr lang="en-US" sz="1000" b="1" spc="0" dirty="0"/>
                    </a:p>
                  </a:txBody>
                  <a:tcPr/>
                </a:tc>
                <a:tc>
                  <a:txBody>
                    <a:bodyPr/>
                    <a:lstStyle/>
                    <a:p>
                      <a:endParaRPr lang="en-US" sz="1000" spc="0" dirty="0"/>
                    </a:p>
                  </a:txBody>
                  <a:tcPr/>
                </a:tc>
              </a:tr>
              <a:tr h="258376">
                <a:tc>
                  <a:txBody>
                    <a:bodyPr/>
                    <a:lstStyle/>
                    <a:p>
                      <a:r>
                        <a:rPr lang="en-US" sz="1000" b="1" spc="0" dirty="0" smtClean="0"/>
                        <a:t>CorTime/Far-Fiel</a:t>
                      </a:r>
                      <a:r>
                        <a:rPr lang="en-US" sz="1000" b="1" spc="0" baseline="0" dirty="0" smtClean="0"/>
                        <a:t>d Linkage</a:t>
                      </a:r>
                      <a:endParaRPr lang="en-US" sz="1000" b="1" spc="0" dirty="0"/>
                    </a:p>
                  </a:txBody>
                  <a:tcPr/>
                </a:tc>
                <a:tc>
                  <a:txBody>
                    <a:bodyPr/>
                    <a:lstStyle/>
                    <a:p>
                      <a:endParaRPr lang="en-US" sz="1000" spc="0" dirty="0"/>
                    </a:p>
                  </a:txBody>
                  <a:tcPr/>
                </a:tc>
              </a:tr>
              <a:tr h="258376">
                <a:tc>
                  <a:txBody>
                    <a:bodyPr/>
                    <a:lstStyle/>
                    <a:p>
                      <a:r>
                        <a:rPr lang="en-US" sz="1000" b="1" spc="0" dirty="0" smtClean="0"/>
                        <a:t>CorVal – Validation Database</a:t>
                      </a:r>
                      <a:endParaRPr lang="en-US" sz="1000" b="1" spc="0" dirty="0"/>
                    </a:p>
                  </a:txBody>
                  <a:tcPr/>
                </a:tc>
                <a:tc>
                  <a:txBody>
                    <a:bodyPr/>
                    <a:lstStyle/>
                    <a:p>
                      <a:endParaRPr lang="en-US" sz="1000" spc="0" dirty="0"/>
                    </a:p>
                  </a:txBody>
                  <a:tcPr/>
                </a:tc>
              </a:tr>
              <a:tr h="258376">
                <a:tc>
                  <a:txBody>
                    <a:bodyPr/>
                    <a:lstStyle/>
                    <a:p>
                      <a:r>
                        <a:rPr lang="en-US" sz="1000" b="1" spc="0" dirty="0" smtClean="0"/>
                        <a:t>CorHelp – Online UI Help</a:t>
                      </a:r>
                      <a:endParaRPr lang="en-US" sz="1000" b="1" spc="0" dirty="0"/>
                    </a:p>
                  </a:txBody>
                  <a:tcPr/>
                </a:tc>
                <a:tc>
                  <a:txBody>
                    <a:bodyPr/>
                    <a:lstStyle/>
                    <a:p>
                      <a:endParaRPr lang="en-US" sz="1000" spc="0" dirty="0"/>
                    </a:p>
                  </a:txBody>
                  <a:tcPr/>
                </a:tc>
              </a:tr>
              <a:tr h="258376">
                <a:tc>
                  <a:txBody>
                    <a:bodyPr/>
                    <a:lstStyle/>
                    <a:p>
                      <a:r>
                        <a:rPr lang="en-US" sz="1000" b="1" spc="0" dirty="0" smtClean="0"/>
                        <a:t>CorDocs – Online Hypertext Technical Reports</a:t>
                      </a:r>
                      <a:endParaRPr lang="en-US" sz="1000" b="1" spc="0" dirty="0"/>
                    </a:p>
                  </a:txBody>
                  <a:tcPr/>
                </a:tc>
                <a:tc>
                  <a:txBody>
                    <a:bodyPr/>
                    <a:lstStyle/>
                    <a:p>
                      <a:endParaRPr lang="en-US" sz="1000" spc="0" dirty="0"/>
                    </a:p>
                  </a:txBody>
                  <a:tcPr/>
                </a:tc>
              </a:tr>
            </a:tbl>
          </a:graphicData>
        </a:graphic>
      </p:graphicFrame>
      <p:sp>
        <p:nvSpPr>
          <p:cNvPr id="11" name="Rectangle 10"/>
          <p:cNvSpPr/>
          <p:nvPr/>
        </p:nvSpPr>
        <p:spPr>
          <a:xfrm>
            <a:off x="4114800" y="2703620"/>
            <a:ext cx="13716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a:t>3</a:t>
            </a:r>
            <a:r>
              <a:rPr lang="en-US" sz="1000" b="1" dirty="0" smtClean="0"/>
              <a:t>0</a:t>
            </a:r>
            <a:r>
              <a:rPr lang="en-US" sz="1000" b="1" dirty="0" smtClean="0"/>
              <a:t>%</a:t>
            </a:r>
            <a:endParaRPr lang="en-US" sz="1000" b="1" dirty="0"/>
          </a:p>
        </p:txBody>
      </p:sp>
      <p:sp>
        <p:nvSpPr>
          <p:cNvPr id="4" name="Rectangle 3"/>
          <p:cNvSpPr/>
          <p:nvPr/>
        </p:nvSpPr>
        <p:spPr>
          <a:xfrm>
            <a:off x="4114800" y="1143000"/>
            <a:ext cx="22860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a:latin typeface="+mj-lt"/>
              </a:rPr>
              <a:t>5</a:t>
            </a:r>
            <a:r>
              <a:rPr lang="en-US" sz="1000" b="1" dirty="0" smtClean="0">
                <a:latin typeface="+mj-lt"/>
              </a:rPr>
              <a:t>0</a:t>
            </a:r>
            <a:r>
              <a:rPr lang="en-US" sz="1000" b="1" dirty="0" smtClean="0">
                <a:latin typeface="+mj-lt"/>
              </a:rPr>
              <a:t>%</a:t>
            </a:r>
            <a:endParaRPr lang="en-US" sz="1000" b="1" dirty="0">
              <a:latin typeface="+mj-lt"/>
            </a:endParaRPr>
          </a:p>
        </p:txBody>
      </p:sp>
      <p:sp>
        <p:nvSpPr>
          <p:cNvPr id="6" name="Rectangle 5"/>
          <p:cNvSpPr/>
          <p:nvPr/>
        </p:nvSpPr>
        <p:spPr>
          <a:xfrm>
            <a:off x="4114800" y="1394460"/>
            <a:ext cx="9144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20%</a:t>
            </a:r>
            <a:endParaRPr lang="en-US" sz="1000" b="1" dirty="0"/>
          </a:p>
        </p:txBody>
      </p:sp>
      <p:sp>
        <p:nvSpPr>
          <p:cNvPr id="7" name="Rectangle 6"/>
          <p:cNvSpPr/>
          <p:nvPr/>
        </p:nvSpPr>
        <p:spPr>
          <a:xfrm>
            <a:off x="4114800" y="1661160"/>
            <a:ext cx="9144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20%</a:t>
            </a:r>
            <a:endParaRPr lang="en-US" sz="1000" b="1" dirty="0"/>
          </a:p>
        </p:txBody>
      </p:sp>
      <p:sp>
        <p:nvSpPr>
          <p:cNvPr id="9" name="Rectangle 8"/>
          <p:cNvSpPr/>
          <p:nvPr/>
        </p:nvSpPr>
        <p:spPr>
          <a:xfrm>
            <a:off x="4114800" y="2194560"/>
            <a:ext cx="13716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3</a:t>
            </a:r>
            <a:r>
              <a:rPr lang="en-US" sz="1000" b="1" dirty="0" smtClean="0"/>
              <a:t>0</a:t>
            </a:r>
            <a:r>
              <a:rPr lang="en-US" sz="1000" b="1" dirty="0" smtClean="0"/>
              <a:t>%</a:t>
            </a:r>
            <a:endParaRPr lang="en-US" sz="1000" b="1" dirty="0"/>
          </a:p>
        </p:txBody>
      </p:sp>
      <p:sp>
        <p:nvSpPr>
          <p:cNvPr id="10" name="Rectangle 9"/>
          <p:cNvSpPr/>
          <p:nvPr/>
        </p:nvSpPr>
        <p:spPr>
          <a:xfrm>
            <a:off x="4114800" y="2446020"/>
            <a:ext cx="22860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a:t>5</a:t>
            </a:r>
            <a:r>
              <a:rPr lang="en-US" sz="1000" b="1" dirty="0" smtClean="0"/>
              <a:t>0</a:t>
            </a:r>
            <a:r>
              <a:rPr lang="en-US" sz="1000" b="1" dirty="0" smtClean="0"/>
              <a:t>%</a:t>
            </a:r>
            <a:endParaRPr lang="en-US" sz="1000" b="1" dirty="0"/>
          </a:p>
        </p:txBody>
      </p:sp>
      <p:sp>
        <p:nvSpPr>
          <p:cNvPr id="12" name="Rectangle 11"/>
          <p:cNvSpPr/>
          <p:nvPr/>
        </p:nvSpPr>
        <p:spPr>
          <a:xfrm>
            <a:off x="4114800" y="3718560"/>
            <a:ext cx="18288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dirty="0" smtClean="0"/>
              <a:t>40</a:t>
            </a:r>
            <a:r>
              <a:rPr lang="en-US" sz="1050" b="1" dirty="0" smtClean="0"/>
              <a:t>%</a:t>
            </a:r>
            <a:endParaRPr lang="en-US" sz="1050" b="1" dirty="0"/>
          </a:p>
        </p:txBody>
      </p:sp>
      <p:sp>
        <p:nvSpPr>
          <p:cNvPr id="13" name="Rectangle 12"/>
          <p:cNvSpPr/>
          <p:nvPr/>
        </p:nvSpPr>
        <p:spPr>
          <a:xfrm>
            <a:off x="4114800" y="397764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4" name="Rectangle 13"/>
          <p:cNvSpPr/>
          <p:nvPr/>
        </p:nvSpPr>
        <p:spPr>
          <a:xfrm>
            <a:off x="4114800" y="448056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5" name="Rectangle 14"/>
          <p:cNvSpPr/>
          <p:nvPr/>
        </p:nvSpPr>
        <p:spPr>
          <a:xfrm>
            <a:off x="4114800" y="4762796"/>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6" name="Rectangle 15"/>
          <p:cNvSpPr/>
          <p:nvPr/>
        </p:nvSpPr>
        <p:spPr>
          <a:xfrm>
            <a:off x="4114800" y="502920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Rectangle 16"/>
          <p:cNvSpPr/>
          <p:nvPr/>
        </p:nvSpPr>
        <p:spPr>
          <a:xfrm>
            <a:off x="4114800" y="5806440"/>
            <a:ext cx="41148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90%</a:t>
            </a:r>
            <a:endParaRPr lang="en-US" sz="1000" b="1" dirty="0"/>
          </a:p>
        </p:txBody>
      </p:sp>
      <p:sp>
        <p:nvSpPr>
          <p:cNvPr id="18" name="Rectangle 17"/>
          <p:cNvSpPr/>
          <p:nvPr/>
        </p:nvSpPr>
        <p:spPr>
          <a:xfrm>
            <a:off x="4114800" y="6035040"/>
            <a:ext cx="36576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80%</a:t>
            </a:r>
            <a:endParaRPr lang="en-US" sz="1000" b="1" dirty="0"/>
          </a:p>
        </p:txBody>
      </p:sp>
      <p:sp>
        <p:nvSpPr>
          <p:cNvPr id="19" name="Rectangle 18"/>
          <p:cNvSpPr/>
          <p:nvPr/>
        </p:nvSpPr>
        <p:spPr>
          <a:xfrm>
            <a:off x="4114800" y="318516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a:t>1</a:t>
            </a:r>
            <a:r>
              <a:rPr lang="en-US" sz="1000" b="1" dirty="0" smtClean="0"/>
              <a:t>0</a:t>
            </a:r>
            <a:r>
              <a:rPr lang="en-US" sz="1000" b="1" dirty="0" smtClean="0"/>
              <a:t>%</a:t>
            </a:r>
            <a:endParaRPr lang="en-US" sz="1000" b="1" dirty="0"/>
          </a:p>
        </p:txBody>
      </p:sp>
      <p:sp>
        <p:nvSpPr>
          <p:cNvPr id="20" name="Rectangle 19"/>
          <p:cNvSpPr/>
          <p:nvPr/>
        </p:nvSpPr>
        <p:spPr>
          <a:xfrm>
            <a:off x="4114800" y="527304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21" name="Rectangle 20"/>
          <p:cNvSpPr/>
          <p:nvPr/>
        </p:nvSpPr>
        <p:spPr>
          <a:xfrm>
            <a:off x="4114800" y="550164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22" name="Rectangle 21"/>
          <p:cNvSpPr/>
          <p:nvPr/>
        </p:nvSpPr>
        <p:spPr>
          <a:xfrm>
            <a:off x="4114800" y="426720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Tree>
    <p:extLst>
      <p:ext uri="{BB962C8B-B14F-4D97-AF65-F5344CB8AC3E}">
        <p14:creationId xmlns:p14="http://schemas.microsoft.com/office/powerpoint/2010/main" val="29673430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104</a:t>
            </a:fld>
            <a:endParaRPr lang="en-US" b="1" dirty="0"/>
          </a:p>
        </p:txBody>
      </p:sp>
      <p:sp>
        <p:nvSpPr>
          <p:cNvPr id="3" name="Title 1"/>
          <p:cNvSpPr txBox="1">
            <a:spLocks/>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dirty="0" smtClean="0"/>
              <a:t>Wrap Up: CORMIX - Resources, Support &amp; Training</a:t>
            </a:r>
            <a:endParaRPr lang="en-US" sz="2400" dirty="0"/>
          </a:p>
        </p:txBody>
      </p:sp>
      <p:sp>
        <p:nvSpPr>
          <p:cNvPr id="4" name="Rectangle 3"/>
          <p:cNvSpPr txBox="1">
            <a:spLocks noChangeArrowheads="1"/>
          </p:cNvSpPr>
          <p:nvPr/>
        </p:nvSpPr>
        <p:spPr bwMode="auto">
          <a:xfrm>
            <a:off x="496887" y="838200"/>
            <a:ext cx="8113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90000"/>
              </a:lnSpc>
            </a:pPr>
            <a:r>
              <a:rPr lang="en-US" dirty="0" smtClean="0"/>
              <a:t>Evaluation Version, Licensing, Websites, Manuals, Technical Reports, Validations, Applications, References &amp; Documentation</a:t>
            </a:r>
          </a:p>
          <a:p>
            <a:pPr lvl="1" eaLnBrk="1" hangingPunct="1">
              <a:lnSpc>
                <a:spcPct val="90000"/>
              </a:lnSpc>
            </a:pPr>
            <a:r>
              <a:rPr lang="en-US" sz="2000" b="1" dirty="0" smtClean="0">
                <a:solidFill>
                  <a:schemeClr val="accent2"/>
                </a:solidFill>
              </a:rPr>
              <a:t>www.mixzon.com</a:t>
            </a:r>
          </a:p>
          <a:p>
            <a:pPr lvl="1" eaLnBrk="1" hangingPunct="1">
              <a:lnSpc>
                <a:spcPct val="90000"/>
              </a:lnSpc>
            </a:pPr>
            <a:r>
              <a:rPr lang="en-US" sz="2000" b="1" dirty="0" smtClean="0">
                <a:solidFill>
                  <a:schemeClr val="accent2"/>
                </a:solidFill>
              </a:rPr>
              <a:t>www.cormix.info</a:t>
            </a:r>
            <a:endParaRPr lang="en-US" sz="2000" b="1" dirty="0">
              <a:solidFill>
                <a:schemeClr val="accent2"/>
              </a:solidFill>
            </a:endParaRPr>
          </a:p>
          <a:p>
            <a:pPr eaLnBrk="1" hangingPunct="1">
              <a:lnSpc>
                <a:spcPct val="90000"/>
              </a:lnSpc>
            </a:pPr>
            <a:r>
              <a:rPr lang="en-US" dirty="0" smtClean="0"/>
              <a:t>Support</a:t>
            </a:r>
          </a:p>
          <a:p>
            <a:pPr lvl="1" eaLnBrk="1" hangingPunct="1">
              <a:lnSpc>
                <a:spcPct val="90000"/>
              </a:lnSpc>
            </a:pPr>
            <a:r>
              <a:rPr lang="en-US" sz="2000" b="1" dirty="0" smtClean="0">
                <a:solidFill>
                  <a:schemeClr val="accent2"/>
                </a:solidFill>
              </a:rPr>
              <a:t>support@mixzon.com</a:t>
            </a:r>
          </a:p>
          <a:p>
            <a:pPr eaLnBrk="1" hangingPunct="1">
              <a:lnSpc>
                <a:spcPct val="90000"/>
              </a:lnSpc>
            </a:pPr>
            <a:r>
              <a:rPr lang="en-US" dirty="0" smtClean="0"/>
              <a:t>Training</a:t>
            </a:r>
          </a:p>
          <a:p>
            <a:pPr lvl="1" eaLnBrk="1" hangingPunct="1">
              <a:lnSpc>
                <a:spcPct val="90000"/>
              </a:lnSpc>
            </a:pPr>
            <a:r>
              <a:rPr lang="en-US" sz="2000" b="1" dirty="0" smtClean="0"/>
              <a:t>CORMIX Online Training for Regulators</a:t>
            </a:r>
          </a:p>
          <a:p>
            <a:pPr lvl="2" eaLnBrk="1" hangingPunct="1">
              <a:lnSpc>
                <a:spcPct val="90000"/>
              </a:lnSpc>
            </a:pPr>
            <a:r>
              <a:rPr lang="en-US" b="1" dirty="0"/>
              <a:t>April 02</a:t>
            </a:r>
            <a:r>
              <a:rPr lang="en-US" b="1" baseline="30000" dirty="0"/>
              <a:t>nd</a:t>
            </a:r>
            <a:r>
              <a:rPr lang="en-US" b="1" dirty="0"/>
              <a:t> - April 25</a:t>
            </a:r>
            <a:r>
              <a:rPr lang="en-US" b="1" baseline="30000" dirty="0"/>
              <a:t>th</a:t>
            </a:r>
            <a:r>
              <a:rPr lang="en-US" b="1" dirty="0"/>
              <a:t> </a:t>
            </a:r>
            <a:r>
              <a:rPr lang="en-US" b="1" dirty="0" smtClean="0"/>
              <a:t>2013</a:t>
            </a:r>
          </a:p>
          <a:p>
            <a:pPr lvl="2" eaLnBrk="1" hangingPunct="1">
              <a:lnSpc>
                <a:spcPct val="90000"/>
              </a:lnSpc>
            </a:pPr>
            <a:r>
              <a:rPr lang="en-US" b="1" dirty="0" smtClean="0"/>
              <a:t>8, 1-hour online training classes</a:t>
            </a:r>
          </a:p>
          <a:p>
            <a:pPr lvl="2" eaLnBrk="1" hangingPunct="1">
              <a:lnSpc>
                <a:spcPct val="90000"/>
              </a:lnSpc>
            </a:pPr>
            <a:endParaRPr lang="en-US" dirty="0" smtClean="0"/>
          </a:p>
          <a:p>
            <a:pPr lvl="1" eaLnBrk="1" hangingPunct="1">
              <a:lnSpc>
                <a:spcPct val="90000"/>
              </a:lnSpc>
            </a:pPr>
            <a:r>
              <a:rPr lang="en-US" sz="2000" dirty="0" smtClean="0"/>
              <a:t>CORMIX 2 Day Training Workshops in Portland OR.</a:t>
            </a:r>
          </a:p>
          <a:p>
            <a:pPr lvl="2" eaLnBrk="1" hangingPunct="1">
              <a:lnSpc>
                <a:spcPct val="90000"/>
              </a:lnSpc>
            </a:pPr>
            <a:r>
              <a:rPr lang="en-US" b="1" dirty="0"/>
              <a:t>June 17</a:t>
            </a:r>
            <a:r>
              <a:rPr lang="en-US" b="1" baseline="30000" dirty="0"/>
              <a:t>th</a:t>
            </a:r>
            <a:r>
              <a:rPr lang="en-US" b="1" dirty="0"/>
              <a:t> - 18</a:t>
            </a:r>
            <a:r>
              <a:rPr lang="en-US" b="1" baseline="30000" dirty="0"/>
              <a:t>th</a:t>
            </a:r>
            <a:r>
              <a:rPr lang="en-US" b="1" dirty="0"/>
              <a:t> 2013</a:t>
            </a:r>
            <a:r>
              <a:rPr lang="en-US" dirty="0"/>
              <a:t> </a:t>
            </a:r>
            <a:endParaRPr lang="en-US" dirty="0" smtClean="0"/>
          </a:p>
          <a:p>
            <a:pPr lvl="2" eaLnBrk="1" hangingPunct="1">
              <a:lnSpc>
                <a:spcPct val="90000"/>
              </a:lnSpc>
            </a:pPr>
            <a:r>
              <a:rPr lang="en-US" dirty="0" smtClean="0"/>
              <a:t>2 day workshop</a:t>
            </a:r>
          </a:p>
          <a:p>
            <a:pPr marL="914400" lvl="2" indent="0" eaLnBrk="1" hangingPunct="1">
              <a:lnSpc>
                <a:spcPct val="90000"/>
              </a:lnSpc>
              <a:buNone/>
            </a:pPr>
            <a:endParaRPr lang="en-US" dirty="0" smtClean="0"/>
          </a:p>
          <a:p>
            <a:pPr lvl="1" eaLnBrk="1" hangingPunct="1">
              <a:lnSpc>
                <a:spcPct val="90000"/>
              </a:lnSpc>
            </a:pPr>
            <a:r>
              <a:rPr lang="en-US" sz="2000" b="1" dirty="0" smtClean="0">
                <a:solidFill>
                  <a:schemeClr val="accent2"/>
                </a:solidFill>
              </a:rPr>
              <a:t>http</a:t>
            </a:r>
            <a:r>
              <a:rPr lang="en-US" sz="2000" b="1" dirty="0">
                <a:solidFill>
                  <a:schemeClr val="accent2"/>
                </a:solidFill>
              </a:rPr>
              <a:t>://www.mixzon.com/training</a:t>
            </a:r>
            <a:r>
              <a:rPr lang="en-US" sz="2000" b="1" dirty="0" smtClean="0">
                <a:solidFill>
                  <a:schemeClr val="accent2"/>
                </a:solidFill>
              </a:rPr>
              <a:t>/</a:t>
            </a:r>
          </a:p>
          <a:p>
            <a:pPr eaLnBrk="1" hangingPunct="1">
              <a:lnSpc>
                <a:spcPct val="90000"/>
              </a:lnSpc>
            </a:pPr>
            <a:endParaRPr lang="en-US" sz="1600" dirty="0" smtClean="0"/>
          </a:p>
          <a:p>
            <a:pPr lvl="1" eaLnBrk="1" hangingPunct="1">
              <a:lnSpc>
                <a:spcPct val="90000"/>
              </a:lnSpc>
            </a:pPr>
            <a:endParaRPr lang="en-US" sz="1400" dirty="0" smtClean="0"/>
          </a:p>
        </p:txBody>
      </p:sp>
    </p:spTree>
    <p:extLst>
      <p:ext uri="{BB962C8B-B14F-4D97-AF65-F5344CB8AC3E}">
        <p14:creationId xmlns:p14="http://schemas.microsoft.com/office/powerpoint/2010/main" val="139364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sz="2400" dirty="0" smtClean="0"/>
              <a:t>Wrap Up: CORMIX Model Applicability</a:t>
            </a:r>
          </a:p>
        </p:txBody>
      </p:sp>
      <p:pic>
        <p:nvPicPr>
          <p:cNvPr id="26628" name="Picture 7" descr="ModelApplicability"/>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08088" y="1143000"/>
            <a:ext cx="6727825" cy="4570413"/>
          </a:xfrm>
          <a:ln>
            <a:solidFill>
              <a:schemeClr val="bg2"/>
            </a:solidFill>
            <a:miter lim="800000"/>
            <a:headEnd/>
            <a:tailEnd/>
          </a:ln>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105</a:t>
            </a:fld>
            <a:endParaRPr lang="en-US" b="1" dirty="0"/>
          </a:p>
        </p:txBody>
      </p:sp>
    </p:spTree>
    <p:extLst>
      <p:ext uri="{BB962C8B-B14F-4D97-AF65-F5344CB8AC3E}">
        <p14:creationId xmlns:p14="http://schemas.microsoft.com/office/powerpoint/2010/main" val="6775671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pPr eaLnBrk="1" hangingPunct="1"/>
            <a:r>
              <a:rPr lang="en-US" sz="2400" dirty="0" smtClean="0"/>
              <a:t>Wrap Up: Unique CORMIX Features</a:t>
            </a:r>
          </a:p>
        </p:txBody>
      </p:sp>
      <p:sp>
        <p:nvSpPr>
          <p:cNvPr id="27652" name="Rectangle 3"/>
          <p:cNvSpPr>
            <a:spLocks noGrp="1" noChangeArrowheads="1"/>
          </p:cNvSpPr>
          <p:nvPr>
            <p:ph type="body" sz="half" idx="4294967295"/>
          </p:nvPr>
        </p:nvSpPr>
        <p:spPr>
          <a:xfrm>
            <a:off x="496887" y="838200"/>
            <a:ext cx="3922713" cy="5486400"/>
          </a:xfrm>
          <a:noFill/>
        </p:spPr>
        <p:txBody>
          <a:bodyPr/>
          <a:lstStyle/>
          <a:p>
            <a:pPr eaLnBrk="1" hangingPunct="1">
              <a:lnSpc>
                <a:spcPct val="90000"/>
              </a:lnSpc>
            </a:pPr>
            <a:r>
              <a:rPr lang="en-US" sz="1800" dirty="0" smtClean="0"/>
              <a:t>Data-driven Model Selection</a:t>
            </a:r>
          </a:p>
          <a:p>
            <a:pPr eaLnBrk="1" hangingPunct="1">
              <a:lnSpc>
                <a:spcPct val="90000"/>
              </a:lnSpc>
            </a:pPr>
            <a:r>
              <a:rPr lang="en-US" sz="1800" dirty="0" smtClean="0"/>
              <a:t>Boundary Interaction</a:t>
            </a:r>
          </a:p>
          <a:p>
            <a:pPr eaLnBrk="1" hangingPunct="1">
              <a:lnSpc>
                <a:spcPct val="90000"/>
              </a:lnSpc>
            </a:pPr>
            <a:r>
              <a:rPr lang="en-US" sz="1800" dirty="0" smtClean="0"/>
              <a:t>Discharge Stability</a:t>
            </a:r>
          </a:p>
          <a:p>
            <a:pPr eaLnBrk="1" hangingPunct="1">
              <a:lnSpc>
                <a:spcPct val="90000"/>
              </a:lnSpc>
            </a:pPr>
            <a:r>
              <a:rPr lang="en-US" sz="1800" dirty="0" smtClean="0"/>
              <a:t>Near-field dynamic plume attachments</a:t>
            </a:r>
          </a:p>
          <a:p>
            <a:pPr eaLnBrk="1" hangingPunct="1">
              <a:lnSpc>
                <a:spcPct val="90000"/>
              </a:lnSpc>
            </a:pPr>
            <a:r>
              <a:rPr lang="en-US" sz="1800" dirty="0" smtClean="0"/>
              <a:t>Density Current Mixing</a:t>
            </a:r>
          </a:p>
          <a:p>
            <a:pPr eaLnBrk="1" hangingPunct="1">
              <a:lnSpc>
                <a:spcPct val="90000"/>
              </a:lnSpc>
            </a:pPr>
            <a:r>
              <a:rPr lang="en-US" sz="1800" dirty="0" smtClean="0"/>
              <a:t>Upstream Spreading</a:t>
            </a:r>
          </a:p>
          <a:p>
            <a:pPr eaLnBrk="1" hangingPunct="1">
              <a:lnSpc>
                <a:spcPct val="90000"/>
              </a:lnSpc>
            </a:pPr>
            <a:r>
              <a:rPr lang="en-US" sz="1800" dirty="0" smtClean="0"/>
              <a:t>Variable current speed and directions (CorJet)</a:t>
            </a:r>
          </a:p>
          <a:p>
            <a:pPr eaLnBrk="1" hangingPunct="1">
              <a:lnSpc>
                <a:spcPct val="90000"/>
              </a:lnSpc>
            </a:pPr>
            <a:r>
              <a:rPr lang="en-US" sz="1800" dirty="0" smtClean="0"/>
              <a:t>Visualization Tools</a:t>
            </a:r>
          </a:p>
          <a:p>
            <a:pPr eaLnBrk="1" hangingPunct="1">
              <a:lnSpc>
                <a:spcPct val="90000"/>
              </a:lnSpc>
            </a:pPr>
            <a:r>
              <a:rPr lang="en-US" sz="1800" dirty="0" smtClean="0"/>
              <a:t>Advanced Analysis Tools</a:t>
            </a:r>
          </a:p>
          <a:p>
            <a:pPr eaLnBrk="1" hangingPunct="1">
              <a:lnSpc>
                <a:spcPct val="90000"/>
              </a:lnSpc>
            </a:pPr>
            <a:r>
              <a:rPr lang="en-US" sz="1800" dirty="0" smtClean="0"/>
              <a:t>Design Tools</a:t>
            </a:r>
          </a:p>
          <a:p>
            <a:pPr eaLnBrk="1" hangingPunct="1">
              <a:lnSpc>
                <a:spcPct val="90000"/>
              </a:lnSpc>
            </a:pPr>
            <a:r>
              <a:rPr lang="en-US" sz="1800" dirty="0" smtClean="0"/>
              <a:t>Benchmarking/Validation Tools</a:t>
            </a:r>
          </a:p>
          <a:p>
            <a:pPr eaLnBrk="1" hangingPunct="1">
              <a:lnSpc>
                <a:spcPct val="90000"/>
              </a:lnSpc>
            </a:pPr>
            <a:r>
              <a:rPr lang="en-US" sz="1800" dirty="0" smtClean="0"/>
              <a:t>Extensive Validations</a:t>
            </a:r>
          </a:p>
          <a:p>
            <a:pPr eaLnBrk="1" hangingPunct="1">
              <a:lnSpc>
                <a:spcPct val="90000"/>
              </a:lnSpc>
            </a:pPr>
            <a:r>
              <a:rPr lang="en-US" sz="1800" dirty="0" smtClean="0"/>
              <a:t>QA/QC</a:t>
            </a:r>
          </a:p>
        </p:txBody>
      </p:sp>
      <p:pic>
        <p:nvPicPr>
          <p:cNvPr id="27653" name="Picture 7" descr="TorbinLarsen2-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3355" b="62500"/>
          <a:stretch>
            <a:fillRect/>
          </a:stretch>
        </p:blipFill>
        <p:spPr>
          <a:xfrm>
            <a:off x="4267200" y="2642394"/>
            <a:ext cx="4511675" cy="2182813"/>
          </a:xfrm>
          <a:noFill/>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106</a:t>
            </a:fld>
            <a:endParaRPr lang="en-US" b="1" dirty="0"/>
          </a:p>
        </p:txBody>
      </p:sp>
    </p:spTree>
    <p:extLst>
      <p:ext uri="{BB962C8B-B14F-4D97-AF65-F5344CB8AC3E}">
        <p14:creationId xmlns:p14="http://schemas.microsoft.com/office/powerpoint/2010/main" val="18238866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4 Summary</a:t>
            </a:r>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107</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
        <p:nvSpPr>
          <p:cNvPr id="7" name="Rectangle 3"/>
          <p:cNvSpPr txBox="1">
            <a:spLocks noChangeArrowheads="1"/>
          </p:cNvSpPr>
          <p:nvPr/>
        </p:nvSpPr>
        <p:spPr bwMode="auto">
          <a:xfrm>
            <a:off x="457200" y="1066800"/>
            <a:ext cx="7478713" cy="1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Advanced CORMIX – Intro</a:t>
            </a:r>
          </a:p>
          <a:p>
            <a:pPr eaLnBrk="1" hangingPunct="1"/>
            <a:r>
              <a:rPr lang="en-US" dirty="0" smtClean="0"/>
              <a:t>Validations, QA/QC</a:t>
            </a:r>
          </a:p>
          <a:p>
            <a:pPr eaLnBrk="1" hangingPunct="1"/>
            <a:r>
              <a:rPr lang="en-US" dirty="0" smtClean="0"/>
              <a:t>Field Data Collection</a:t>
            </a:r>
          </a:p>
          <a:p>
            <a:pPr eaLnBrk="1" hangingPunct="1"/>
            <a:r>
              <a:rPr lang="en-US" dirty="0" smtClean="0"/>
              <a:t>Wrap - UP</a:t>
            </a:r>
          </a:p>
        </p:txBody>
      </p:sp>
    </p:spTree>
    <p:extLst>
      <p:ext uri="{BB962C8B-B14F-4D97-AF65-F5344CB8AC3E}">
        <p14:creationId xmlns:p14="http://schemas.microsoft.com/office/powerpoint/2010/main" val="31821301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sz="2400" dirty="0" smtClean="0"/>
              <a:t>Acknowledgements</a:t>
            </a:r>
          </a:p>
        </p:txBody>
      </p:sp>
      <p:sp>
        <p:nvSpPr>
          <p:cNvPr id="35844" name="Rectangle 3"/>
          <p:cNvSpPr>
            <a:spLocks noGrp="1" noChangeArrowheads="1"/>
          </p:cNvSpPr>
          <p:nvPr>
            <p:ph type="body" idx="1"/>
          </p:nvPr>
        </p:nvSpPr>
        <p:spPr>
          <a:xfrm>
            <a:off x="457200" y="990600"/>
            <a:ext cx="8229600" cy="5334000"/>
          </a:xfrm>
        </p:spPr>
        <p:txBody>
          <a:bodyPr>
            <a:normAutofit fontScale="92500" lnSpcReduction="10000"/>
          </a:bodyPr>
          <a:lstStyle/>
          <a:p>
            <a:pPr eaLnBrk="1" hangingPunct="1">
              <a:defRPr/>
            </a:pPr>
            <a:r>
              <a:rPr lang="en-US" dirty="0"/>
              <a:t>USEPA </a:t>
            </a:r>
            <a:r>
              <a:rPr lang="en-US" dirty="0" smtClean="0"/>
              <a:t>Region10, Catherine </a:t>
            </a:r>
            <a:r>
              <a:rPr lang="en-US" dirty="0"/>
              <a:t>Gockel</a:t>
            </a:r>
          </a:p>
          <a:p>
            <a:pPr eaLnBrk="1" hangingPunct="1">
              <a:defRPr/>
            </a:pPr>
            <a:r>
              <a:rPr lang="en-US" dirty="0" smtClean="0"/>
              <a:t>USEPA TISFD, Jean </a:t>
            </a:r>
            <a:r>
              <a:rPr lang="en-US" dirty="0" err="1"/>
              <a:t>Balent</a:t>
            </a:r>
            <a:endParaRPr lang="en-US" dirty="0" smtClean="0"/>
          </a:p>
          <a:p>
            <a:pPr eaLnBrk="1" hangingPunct="1">
              <a:defRPr/>
            </a:pPr>
            <a:r>
              <a:rPr lang="en-US" dirty="0" smtClean="0"/>
              <a:t>USEPA ORD</a:t>
            </a:r>
            <a:endParaRPr lang="en-US" dirty="0"/>
          </a:p>
          <a:p>
            <a:pPr eaLnBrk="1" hangingPunct="1">
              <a:defRPr/>
            </a:pPr>
            <a:r>
              <a:rPr lang="en-US" dirty="0" smtClean="0"/>
              <a:t>Environmental </a:t>
            </a:r>
            <a:r>
              <a:rPr lang="en-US" dirty="0"/>
              <a:t>Management Support, Inc.</a:t>
            </a:r>
          </a:p>
          <a:p>
            <a:pPr eaLnBrk="1" hangingPunct="1">
              <a:defRPr/>
            </a:pPr>
            <a:r>
              <a:rPr lang="en-US" dirty="0" smtClean="0"/>
              <a:t>University of Karlsruhe</a:t>
            </a:r>
          </a:p>
          <a:p>
            <a:pPr lvl="1" eaLnBrk="1" hangingPunct="1">
              <a:defRPr/>
            </a:pPr>
            <a:r>
              <a:rPr lang="en-US" dirty="0" smtClean="0"/>
              <a:t>Prof. G.H.Jirka</a:t>
            </a:r>
          </a:p>
          <a:p>
            <a:pPr lvl="1" eaLnBrk="1" hangingPunct="1">
              <a:defRPr/>
            </a:pPr>
            <a:r>
              <a:rPr lang="en-US" dirty="0" smtClean="0"/>
              <a:t>Dr. Tobias Bleninger</a:t>
            </a:r>
          </a:p>
          <a:p>
            <a:pPr eaLnBrk="1" hangingPunct="1">
              <a:defRPr/>
            </a:pPr>
            <a:r>
              <a:rPr lang="en-US" dirty="0" smtClean="0"/>
              <a:t>USEPA</a:t>
            </a:r>
          </a:p>
          <a:p>
            <a:pPr lvl="1" eaLnBrk="1" hangingPunct="1">
              <a:defRPr/>
            </a:pPr>
            <a:r>
              <a:rPr lang="en-US" dirty="0" smtClean="0"/>
              <a:t>Hira Biswas, Lauren Wisniewski</a:t>
            </a:r>
          </a:p>
          <a:p>
            <a:pPr eaLnBrk="1" hangingPunct="1">
              <a:defRPr/>
            </a:pPr>
            <a:r>
              <a:rPr lang="en-US" dirty="0" smtClean="0"/>
              <a:t>USBR</a:t>
            </a:r>
          </a:p>
          <a:p>
            <a:pPr lvl="1" eaLnBrk="1" hangingPunct="1">
              <a:defRPr/>
            </a:pPr>
            <a:r>
              <a:rPr lang="en-US" dirty="0" smtClean="0"/>
              <a:t>Ken Yokoyama</a:t>
            </a:r>
          </a:p>
          <a:p>
            <a:pPr eaLnBrk="1" hangingPunct="1">
              <a:defRPr/>
            </a:pPr>
            <a:r>
              <a:rPr lang="en-US" dirty="0" smtClean="0"/>
              <a:t>Portland State University</a:t>
            </a:r>
          </a:p>
          <a:p>
            <a:pPr eaLnBrk="1" hangingPunct="1">
              <a:defRPr/>
            </a:pPr>
            <a:r>
              <a:rPr lang="en-US" dirty="0" smtClean="0"/>
              <a:t>MixZon Inc</a:t>
            </a:r>
          </a:p>
          <a:p>
            <a:pPr lvl="1" eaLnBrk="1" hangingPunct="1">
              <a:defRPr/>
            </a:pPr>
            <a:r>
              <a:rPr lang="en-US" dirty="0" smtClean="0"/>
              <a:t>Brenda S McCoy, Ruta Stabina</a:t>
            </a:r>
          </a:p>
          <a:p>
            <a:pPr lvl="1" eaLnBrk="1" hangingPunct="1">
              <a:defRPr/>
            </a:pPr>
            <a:r>
              <a:rPr lang="en-US" dirty="0" smtClean="0"/>
              <a:t>Kent Thompson, Adi S. Ramachandran</a:t>
            </a:r>
          </a:p>
        </p:txBody>
      </p:sp>
      <p:pic>
        <p:nvPicPr>
          <p:cNvPr id="5" name="Picture 4" descr="Jirka.bmp"/>
          <p:cNvPicPr>
            <a:picLocks noChangeAspect="1"/>
          </p:cNvPicPr>
          <p:nvPr/>
        </p:nvPicPr>
        <p:blipFill>
          <a:blip r:embed="rId3"/>
          <a:stretch>
            <a:fillRect/>
          </a:stretch>
        </p:blipFill>
        <p:spPr>
          <a:xfrm>
            <a:off x="6591300" y="2067580"/>
            <a:ext cx="1524000" cy="1628775"/>
          </a:xfrm>
          <a:prstGeom prst="rect">
            <a:avLst/>
          </a:prstGeom>
          <a:ln>
            <a:solidFill>
              <a:schemeClr val="accent4"/>
            </a:solidFill>
          </a:ln>
        </p:spPr>
      </p:pic>
      <p:sp>
        <p:nvSpPr>
          <p:cNvPr id="2" name="Slide Number Placeholder 1"/>
          <p:cNvSpPr>
            <a:spLocks noGrp="1"/>
          </p:cNvSpPr>
          <p:nvPr>
            <p:ph type="sldNum" sz="quarter" idx="10"/>
          </p:nvPr>
        </p:nvSpPr>
        <p:spPr/>
        <p:txBody>
          <a:bodyPr/>
          <a:lstStyle/>
          <a:p>
            <a:pPr>
              <a:defRPr/>
            </a:pPr>
            <a:fld id="{9F8323B2-B423-438A-B915-0E4EB3850A18}" type="slidenum">
              <a:rPr lang="en-US" b="1" smtClean="0"/>
              <a:pPr>
                <a:defRPr/>
              </a:pPr>
              <a:t>108</a:t>
            </a:fld>
            <a:endParaRPr lang="en-US" b="1" dirty="0"/>
          </a:p>
        </p:txBody>
      </p:sp>
      <p:sp>
        <p:nvSpPr>
          <p:cNvPr id="3" name="TextBox 2"/>
          <p:cNvSpPr txBox="1"/>
          <p:nvPr/>
        </p:nvSpPr>
        <p:spPr>
          <a:xfrm>
            <a:off x="6172200" y="3733800"/>
            <a:ext cx="2362200" cy="461665"/>
          </a:xfrm>
          <a:prstGeom prst="rect">
            <a:avLst/>
          </a:prstGeom>
          <a:noFill/>
        </p:spPr>
        <p:txBody>
          <a:bodyPr wrap="square" rtlCol="0">
            <a:spAutoFit/>
          </a:bodyPr>
          <a:lstStyle/>
          <a:p>
            <a:pPr algn="ctr"/>
            <a:r>
              <a:rPr lang="en-US" sz="1200" b="1" i="1" dirty="0">
                <a:latin typeface="Arial Narrow" pitchFamily="34" charset="0"/>
              </a:rPr>
              <a:t>Prof. Gerhard H. Jirka, </a:t>
            </a:r>
            <a:r>
              <a:rPr lang="en-US" sz="1200" b="1" i="1" dirty="0" smtClean="0">
                <a:latin typeface="Arial Narrow" pitchFamily="34" charset="0"/>
              </a:rPr>
              <a:t>Ph.D.</a:t>
            </a:r>
          </a:p>
          <a:p>
            <a:pPr algn="ctr"/>
            <a:r>
              <a:rPr lang="en-US" sz="1200" b="1" i="1" dirty="0" smtClean="0">
                <a:latin typeface="Arial Narrow" pitchFamily="34" charset="0"/>
              </a:rPr>
              <a:t>1946 - 2010</a:t>
            </a:r>
            <a:endParaRPr lang="en-US" sz="1600" dirty="0"/>
          </a:p>
        </p:txBody>
      </p:sp>
    </p:spTree>
    <p:extLst>
      <p:ext uri="{BB962C8B-B14F-4D97-AF65-F5344CB8AC3E}">
        <p14:creationId xmlns:p14="http://schemas.microsoft.com/office/powerpoint/2010/main" val="20648603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normAutofit/>
          </a:bodyPr>
          <a:lstStyle/>
          <a:p>
            <a:pPr eaLnBrk="1" hangingPunct="1"/>
            <a:r>
              <a:rPr lang="en-US" dirty="0" smtClean="0"/>
              <a:t>CORMIX Systems</a:t>
            </a:r>
          </a:p>
        </p:txBody>
      </p:sp>
      <p:pic>
        <p:nvPicPr>
          <p:cNvPr id="31749" name="Picture 14" descr="CORMIX-v5"/>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1695450" y="990600"/>
            <a:ext cx="5753100" cy="4343400"/>
          </a:xfrm>
          <a:noFill/>
        </p:spPr>
      </p:pic>
      <p:sp>
        <p:nvSpPr>
          <p:cNvPr id="31748" name="Text Box 6"/>
          <p:cNvSpPr txBox="1">
            <a:spLocks noChangeArrowheads="1"/>
          </p:cNvSpPr>
          <p:nvPr/>
        </p:nvSpPr>
        <p:spPr bwMode="auto">
          <a:xfrm>
            <a:off x="952500" y="560705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4000" b="1" dirty="0">
                <a:solidFill>
                  <a:srgbClr val="92D050"/>
                </a:solidFill>
                <a:latin typeface="+mj-lt"/>
              </a:rPr>
              <a:t>Good Luck &amp; Good Mixing!</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109</a:t>
            </a:fld>
            <a:endParaRPr lang="en-US" b="1" dirty="0"/>
          </a:p>
        </p:txBody>
      </p:sp>
    </p:spTree>
    <p:extLst>
      <p:ext uri="{BB962C8B-B14F-4D97-AF65-F5344CB8AC3E}">
        <p14:creationId xmlns:p14="http://schemas.microsoft.com/office/powerpoint/2010/main" val="2935461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Autofit/>
          </a:bodyPr>
          <a:lstStyle/>
          <a:p>
            <a:pPr eaLnBrk="1" hangingPunct="1"/>
            <a:r>
              <a:rPr lang="en-US" sz="2400" dirty="0" smtClean="0"/>
              <a:t>CORMIX - </a:t>
            </a:r>
            <a:r>
              <a:rPr lang="en-US" sz="2400" u="sng" dirty="0" smtClean="0"/>
              <a:t>Cor</a:t>
            </a:r>
            <a:r>
              <a:rPr lang="en-US" sz="2400" dirty="0" smtClean="0"/>
              <a:t>nell </a:t>
            </a:r>
            <a:r>
              <a:rPr lang="en-US" sz="2400" u="sng" dirty="0" smtClean="0"/>
              <a:t>Mix</a:t>
            </a:r>
            <a:r>
              <a:rPr lang="en-US" sz="2400" dirty="0" smtClean="0"/>
              <a:t>ing Zone Expert System</a:t>
            </a:r>
          </a:p>
        </p:txBody>
      </p:sp>
      <p:sp>
        <p:nvSpPr>
          <p:cNvPr id="23556" name="Rectangle 3"/>
          <p:cNvSpPr>
            <a:spLocks noGrp="1" noChangeArrowheads="1"/>
          </p:cNvSpPr>
          <p:nvPr>
            <p:ph type="body" sz="half" idx="4294967295"/>
          </p:nvPr>
        </p:nvSpPr>
        <p:spPr>
          <a:xfrm>
            <a:off x="457200" y="914400"/>
            <a:ext cx="5486400" cy="5410200"/>
          </a:xfrm>
        </p:spPr>
        <p:txBody>
          <a:bodyPr/>
          <a:lstStyle/>
          <a:p>
            <a:pPr eaLnBrk="1" hangingPunct="1">
              <a:lnSpc>
                <a:spcPct val="90000"/>
              </a:lnSpc>
              <a:spcBef>
                <a:spcPct val="0"/>
              </a:spcBef>
              <a:spcAft>
                <a:spcPct val="0"/>
              </a:spcAft>
              <a:buFontTx/>
              <a:buNone/>
            </a:pPr>
            <a:r>
              <a:rPr lang="en-US" sz="1400" b="1" u="sng" dirty="0" smtClean="0"/>
              <a:t>CORMIX1: Single Port Discharges (Doneker &amp; Jirka, 1989)</a:t>
            </a:r>
          </a:p>
          <a:p>
            <a:pPr eaLnBrk="1" hangingPunct="1">
              <a:lnSpc>
                <a:spcPct val="90000"/>
              </a:lnSpc>
            </a:pPr>
            <a:r>
              <a:rPr lang="en-US" sz="1400" b="1" i="1" dirty="0" smtClean="0"/>
              <a:t>Bounded &amp; Unbounded </a:t>
            </a:r>
            <a:r>
              <a:rPr lang="en-US" sz="1400" dirty="0" smtClean="0"/>
              <a:t>channels </a:t>
            </a:r>
          </a:p>
          <a:p>
            <a:pPr lvl="1" eaLnBrk="1" hangingPunct="1">
              <a:lnSpc>
                <a:spcPct val="90000"/>
              </a:lnSpc>
            </a:pPr>
            <a:r>
              <a:rPr lang="en-US" sz="1400" dirty="0" smtClean="0"/>
              <a:t>rivers, estuaries, coastal, lakes</a:t>
            </a:r>
          </a:p>
          <a:p>
            <a:pPr eaLnBrk="1" hangingPunct="1">
              <a:lnSpc>
                <a:spcPct val="90000"/>
              </a:lnSpc>
            </a:pPr>
            <a:r>
              <a:rPr lang="en-US" sz="1400" b="1" i="1" dirty="0" smtClean="0"/>
              <a:t>Crossflows </a:t>
            </a:r>
            <a:r>
              <a:rPr lang="en-US" sz="1400" dirty="0" smtClean="0"/>
              <a:t>or </a:t>
            </a:r>
            <a:r>
              <a:rPr lang="en-US" sz="1400" b="1" i="1" dirty="0" smtClean="0"/>
              <a:t>stagnant</a:t>
            </a:r>
            <a:endParaRPr lang="en-US" sz="1400" dirty="0" smtClean="0"/>
          </a:p>
          <a:p>
            <a:pPr eaLnBrk="1" hangingPunct="1">
              <a:lnSpc>
                <a:spcPct val="90000"/>
              </a:lnSpc>
            </a:pPr>
            <a:r>
              <a:rPr lang="en-US" sz="1400" b="1" i="1" dirty="0" smtClean="0"/>
              <a:t>Buoyant </a:t>
            </a:r>
            <a:r>
              <a:rPr lang="en-US" sz="1400" dirty="0" smtClean="0"/>
              <a:t>(positively, negatively, or neutral)</a:t>
            </a:r>
          </a:p>
          <a:p>
            <a:pPr eaLnBrk="1" hangingPunct="1">
              <a:lnSpc>
                <a:spcPct val="90000"/>
              </a:lnSpc>
            </a:pPr>
            <a:r>
              <a:rPr lang="en-US" sz="1400" b="1" i="1" dirty="0" smtClean="0"/>
              <a:t>Uniform </a:t>
            </a:r>
            <a:r>
              <a:rPr lang="en-US" sz="1400" dirty="0" smtClean="0"/>
              <a:t>or </a:t>
            </a:r>
            <a:r>
              <a:rPr lang="en-US" sz="1400" b="1" i="1" dirty="0" smtClean="0"/>
              <a:t>Stratified </a:t>
            </a:r>
            <a:r>
              <a:rPr lang="en-US" sz="1400" dirty="0" smtClean="0"/>
              <a:t>Ambient (up to  3 density layers)</a:t>
            </a:r>
          </a:p>
          <a:p>
            <a:pPr eaLnBrk="1" hangingPunct="1">
              <a:lnSpc>
                <a:spcPct val="90000"/>
              </a:lnSpc>
            </a:pPr>
            <a:r>
              <a:rPr lang="en-US" sz="1400" dirty="0" smtClean="0"/>
              <a:t>Submerged, Near &amp; Above Surface Discharges </a:t>
            </a:r>
          </a:p>
          <a:p>
            <a:pPr eaLnBrk="1" hangingPunct="1">
              <a:lnSpc>
                <a:spcPct val="90000"/>
              </a:lnSpc>
            </a:pPr>
            <a:r>
              <a:rPr lang="en-US" sz="1400" dirty="0" smtClean="0"/>
              <a:t>Brine, Sediment (Drill Cuttings and Muds)</a:t>
            </a:r>
          </a:p>
          <a:p>
            <a:pPr eaLnBrk="1" hangingPunct="1">
              <a:lnSpc>
                <a:spcPct val="90000"/>
              </a:lnSpc>
            </a:pPr>
            <a:r>
              <a:rPr lang="en-US" sz="1400" dirty="0" smtClean="0"/>
              <a:t>Covers </a:t>
            </a:r>
            <a:r>
              <a:rPr lang="en-US" sz="1400" b="1" dirty="0" smtClean="0"/>
              <a:t>&gt; 95 % </a:t>
            </a:r>
            <a:r>
              <a:rPr lang="en-US" sz="1400" dirty="0" smtClean="0"/>
              <a:t>of cases</a:t>
            </a:r>
          </a:p>
          <a:p>
            <a:pPr eaLnBrk="1" hangingPunct="1">
              <a:spcBef>
                <a:spcPct val="0"/>
              </a:spcBef>
              <a:spcAft>
                <a:spcPct val="0"/>
              </a:spcAft>
              <a:buFontTx/>
              <a:buNone/>
            </a:pPr>
            <a:endParaRPr lang="en-US" sz="1400" u="sng" dirty="0" smtClean="0"/>
          </a:p>
          <a:p>
            <a:pPr eaLnBrk="1" hangingPunct="1">
              <a:spcBef>
                <a:spcPct val="0"/>
              </a:spcBef>
              <a:spcAft>
                <a:spcPct val="0"/>
              </a:spcAft>
              <a:buFontTx/>
              <a:buNone/>
            </a:pPr>
            <a:r>
              <a:rPr lang="en-US" sz="1400" b="1" u="sng" dirty="0" smtClean="0"/>
              <a:t>CORMIX2: Multiport Diffusers (Akar &amp; Jirka, 1990)</a:t>
            </a:r>
          </a:p>
          <a:p>
            <a:pPr eaLnBrk="1" hangingPunct="1"/>
            <a:r>
              <a:rPr lang="en-US" sz="1400" dirty="0" smtClean="0"/>
              <a:t>Similar conditions as CORMIX1</a:t>
            </a:r>
          </a:p>
          <a:p>
            <a:pPr eaLnBrk="1" hangingPunct="1"/>
            <a:r>
              <a:rPr lang="en-US" sz="1400" dirty="0" smtClean="0"/>
              <a:t>3 Major Diffuser Types</a:t>
            </a:r>
          </a:p>
          <a:p>
            <a:pPr lvl="1" eaLnBrk="1" hangingPunct="1"/>
            <a:r>
              <a:rPr lang="en-US" sz="1400" b="1" i="1" dirty="0" smtClean="0"/>
              <a:t>Alternating, Unidirectional, Staged</a:t>
            </a:r>
            <a:endParaRPr lang="en-US" sz="1400" dirty="0" smtClean="0"/>
          </a:p>
          <a:p>
            <a:pPr eaLnBrk="1" hangingPunct="1"/>
            <a:r>
              <a:rPr lang="en-US" sz="1400" dirty="0" smtClean="0"/>
              <a:t>Covers </a:t>
            </a:r>
            <a:r>
              <a:rPr lang="en-US" sz="1400" b="1" dirty="0" smtClean="0"/>
              <a:t>&gt; 80 % </a:t>
            </a:r>
            <a:r>
              <a:rPr lang="en-US" sz="1400" dirty="0" smtClean="0"/>
              <a:t>of cases</a:t>
            </a:r>
            <a:endParaRPr lang="en-US" sz="1400" b="1" dirty="0" smtClean="0"/>
          </a:p>
          <a:p>
            <a:pPr eaLnBrk="1" hangingPunct="1">
              <a:buFontTx/>
              <a:buNone/>
            </a:pPr>
            <a:endParaRPr lang="en-US" sz="1400" b="1" dirty="0" smtClean="0"/>
          </a:p>
          <a:p>
            <a:pPr eaLnBrk="1" hangingPunct="1">
              <a:spcBef>
                <a:spcPct val="0"/>
              </a:spcBef>
              <a:spcAft>
                <a:spcPct val="0"/>
              </a:spcAft>
              <a:buFontTx/>
              <a:buNone/>
            </a:pPr>
            <a:r>
              <a:rPr lang="en-US" sz="1400" b="1" u="sng" dirty="0" smtClean="0"/>
              <a:t>CORMIX3: Surface Discharges (Jones &amp; Jirka, 1990)</a:t>
            </a:r>
          </a:p>
          <a:p>
            <a:pPr eaLnBrk="1" hangingPunct="1"/>
            <a:r>
              <a:rPr lang="en-US" sz="1400" dirty="0" smtClean="0"/>
              <a:t>Similar conditions as CORMIX1</a:t>
            </a:r>
          </a:p>
          <a:p>
            <a:pPr eaLnBrk="1" hangingPunct="1"/>
            <a:r>
              <a:rPr lang="en-US" sz="1400" dirty="0" smtClean="0"/>
              <a:t>Covers </a:t>
            </a:r>
            <a:r>
              <a:rPr lang="en-US" sz="1400" b="1" dirty="0" smtClean="0"/>
              <a:t>&gt; 90 % </a:t>
            </a:r>
            <a:r>
              <a:rPr lang="en-US" sz="1400" dirty="0" smtClean="0"/>
              <a:t>of cases</a:t>
            </a:r>
          </a:p>
        </p:txBody>
      </p:sp>
      <p:sp>
        <p:nvSpPr>
          <p:cNvPr id="23557" name="Rectangle 6"/>
          <p:cNvSpPr>
            <a:spLocks noChangeArrowheads="1"/>
          </p:cNvSpPr>
          <p:nvPr/>
        </p:nvSpPr>
        <p:spPr bwMode="auto">
          <a:xfrm>
            <a:off x="5181600" y="579120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spcBef>
                <a:spcPct val="30000"/>
              </a:spcBef>
              <a:spcAft>
                <a:spcPct val="20000"/>
              </a:spcAft>
            </a:pPr>
            <a:r>
              <a:rPr lang="en-US" sz="1400" b="1" i="1" dirty="0" smtClean="0">
                <a:solidFill>
                  <a:schemeClr val="tx2"/>
                </a:solidFill>
                <a:latin typeface="Arial Narrow" pitchFamily="34" charset="0"/>
              </a:rPr>
              <a:t>CorSpy </a:t>
            </a:r>
            <a:r>
              <a:rPr lang="en-US" sz="1400" b="1" i="1" dirty="0">
                <a:solidFill>
                  <a:schemeClr val="tx2"/>
                </a:solidFill>
                <a:latin typeface="Arial Narrow" pitchFamily="34" charset="0"/>
              </a:rPr>
              <a:t>visualizations of single port, multiport &amp; surface discharge</a:t>
            </a:r>
            <a:endParaRPr lang="en-US" sz="1400" b="1" i="1" dirty="0">
              <a:latin typeface="Arial Narrow" pitchFamily="34" charset="0"/>
            </a:endParaRPr>
          </a:p>
        </p:txBody>
      </p:sp>
      <p:grpSp>
        <p:nvGrpSpPr>
          <p:cNvPr id="23558" name="Group 11"/>
          <p:cNvGrpSpPr>
            <a:grpSpLocks/>
          </p:cNvGrpSpPr>
          <p:nvPr/>
        </p:nvGrpSpPr>
        <p:grpSpPr bwMode="auto">
          <a:xfrm>
            <a:off x="5638800" y="914400"/>
            <a:ext cx="2489200" cy="4495800"/>
            <a:chOff x="5834634" y="838200"/>
            <a:chExt cx="2656332" cy="4800600"/>
          </a:xfrm>
        </p:grpSpPr>
        <p:pic>
          <p:nvPicPr>
            <p:cNvPr id="23559" name="Picture 4" descr="Alterna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4634" y="2475738"/>
              <a:ext cx="2656332" cy="156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descr="Single Port"/>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12245" t="15239" b="2040"/>
            <a:stretch>
              <a:fillRect/>
            </a:stretch>
          </p:blipFill>
          <p:spPr bwMode="auto">
            <a:xfrm>
              <a:off x="6170546" y="1129844"/>
              <a:ext cx="2060709" cy="159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2" descr="Fig3-2-Surface-CorS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255" y="4347210"/>
              <a:ext cx="1863090" cy="1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11</a:t>
            </a:fld>
            <a:endParaRPr lang="en-US" b="1" dirty="0"/>
          </a:p>
        </p:txBody>
      </p:sp>
    </p:spTree>
    <p:extLst>
      <p:ext uri="{BB962C8B-B14F-4D97-AF65-F5344CB8AC3E}">
        <p14:creationId xmlns:p14="http://schemas.microsoft.com/office/powerpoint/2010/main" val="3437114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CORMIX1, 2, 3 ?</a:t>
            </a:r>
          </a:p>
        </p:txBody>
      </p:sp>
      <p:sp>
        <p:nvSpPr>
          <p:cNvPr id="6" name="Rectangle 3"/>
          <p:cNvSpPr txBox="1">
            <a:spLocks noChangeArrowheads="1"/>
          </p:cNvSpPr>
          <p:nvPr/>
        </p:nvSpPr>
        <p:spPr bwMode="auto">
          <a:xfrm>
            <a:off x="457200" y="7620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150000"/>
              </a:lnSpc>
              <a:spcBef>
                <a:spcPct val="0"/>
              </a:spcBef>
              <a:spcAft>
                <a:spcPct val="0"/>
              </a:spcAft>
            </a:pPr>
            <a:r>
              <a:rPr lang="en-US" sz="1600" b="1" dirty="0" smtClean="0"/>
              <a:t>All versions of CORMIX 8.0 include CORMIX1, CORMIX2 and CORMIX3 modules</a:t>
            </a:r>
          </a:p>
        </p:txBody>
      </p:sp>
      <p:sp>
        <p:nvSpPr>
          <p:cNvPr id="14" name="Slide Number Placeholder 13"/>
          <p:cNvSpPr>
            <a:spLocks noGrp="1"/>
          </p:cNvSpPr>
          <p:nvPr>
            <p:ph type="sldNum" sz="quarter" idx="10"/>
          </p:nvPr>
        </p:nvSpPr>
        <p:spPr/>
        <p:txBody>
          <a:bodyPr/>
          <a:lstStyle/>
          <a:p>
            <a:pPr>
              <a:defRPr/>
            </a:pPr>
            <a:fld id="{412E740F-0639-4B63-9B32-32037D5C5354}" type="slidenum">
              <a:rPr lang="en-US" b="1" smtClean="0"/>
              <a:pPr>
                <a:defRPr/>
              </a:pPr>
              <a:t>12</a:t>
            </a:fld>
            <a:endParaRPr lang="en-US" b="1" dirty="0"/>
          </a:p>
        </p:txBody>
      </p:sp>
      <p:sp>
        <p:nvSpPr>
          <p:cNvPr id="7" name="Rounded Rectangle 6"/>
          <p:cNvSpPr/>
          <p:nvPr/>
        </p:nvSpPr>
        <p:spPr>
          <a:xfrm>
            <a:off x="971550" y="1219200"/>
            <a:ext cx="7200900" cy="51816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8" name="Rounded Rectangle 7"/>
          <p:cNvSpPr/>
          <p:nvPr/>
        </p:nvSpPr>
        <p:spPr>
          <a:xfrm>
            <a:off x="1768908" y="1862938"/>
            <a:ext cx="3031692" cy="914400"/>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CORMIX1</a:t>
            </a:r>
          </a:p>
          <a:p>
            <a:pPr algn="ctr"/>
            <a:r>
              <a:rPr lang="en-US" dirty="0" smtClean="0"/>
              <a:t>Single Port Discharges</a:t>
            </a:r>
            <a:endParaRPr lang="en-US" dirty="0"/>
          </a:p>
        </p:txBody>
      </p:sp>
      <p:sp>
        <p:nvSpPr>
          <p:cNvPr id="9" name="Rounded Rectangle 8"/>
          <p:cNvSpPr/>
          <p:nvPr/>
        </p:nvSpPr>
        <p:spPr>
          <a:xfrm>
            <a:off x="1768908" y="3359728"/>
            <a:ext cx="3031692" cy="942109"/>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CORMIX2</a:t>
            </a:r>
          </a:p>
          <a:p>
            <a:pPr algn="ctr"/>
            <a:r>
              <a:rPr lang="en-US" dirty="0" smtClean="0"/>
              <a:t>Multiport Discharges</a:t>
            </a:r>
            <a:endParaRPr lang="en-US" dirty="0"/>
          </a:p>
        </p:txBody>
      </p:sp>
      <p:sp>
        <p:nvSpPr>
          <p:cNvPr id="10" name="Rounded Rectangle 9"/>
          <p:cNvSpPr/>
          <p:nvPr/>
        </p:nvSpPr>
        <p:spPr>
          <a:xfrm>
            <a:off x="1768908" y="4995672"/>
            <a:ext cx="3031692" cy="914400"/>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CORMIX3</a:t>
            </a:r>
          </a:p>
          <a:p>
            <a:pPr algn="ctr"/>
            <a:r>
              <a:rPr lang="en-US" dirty="0" smtClean="0"/>
              <a:t>Surface Discharges</a:t>
            </a:r>
            <a:endParaRPr lang="en-US" dirty="0"/>
          </a:p>
        </p:txBody>
      </p:sp>
      <p:sp>
        <p:nvSpPr>
          <p:cNvPr id="13" name="TextBox 12"/>
          <p:cNvSpPr txBox="1"/>
          <p:nvPr/>
        </p:nvSpPr>
        <p:spPr>
          <a:xfrm>
            <a:off x="3352800" y="1295400"/>
            <a:ext cx="2438400" cy="400110"/>
          </a:xfrm>
          <a:prstGeom prst="rect">
            <a:avLst/>
          </a:prstGeom>
          <a:noFill/>
        </p:spPr>
        <p:txBody>
          <a:bodyPr wrap="square" rtlCol="0">
            <a:spAutoFit/>
          </a:bodyPr>
          <a:lstStyle/>
          <a:p>
            <a:pPr algn="ctr"/>
            <a:r>
              <a:rPr lang="en-US" sz="2000" b="1" dirty="0" smtClean="0"/>
              <a:t>CORMIX</a:t>
            </a:r>
            <a:endParaRPr lang="en-US" sz="20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9979" y="1676401"/>
            <a:ext cx="1716634" cy="1287475"/>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896" y="3124200"/>
            <a:ext cx="1828800" cy="1413164"/>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4648200"/>
            <a:ext cx="2145792" cy="160934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2635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eaLnBrk="1" hangingPunct="1"/>
            <a:r>
              <a:rPr lang="en-US" sz="2400" dirty="0" smtClean="0"/>
              <a:t>Why An ”Expert” or ”Rule Based” System?</a:t>
            </a:r>
          </a:p>
        </p:txBody>
      </p:sp>
      <p:sp>
        <p:nvSpPr>
          <p:cNvPr id="24580" name="Rectangle 3"/>
          <p:cNvSpPr>
            <a:spLocks noGrp="1" noChangeArrowheads="1"/>
          </p:cNvSpPr>
          <p:nvPr>
            <p:ph idx="4294967295"/>
          </p:nvPr>
        </p:nvSpPr>
        <p:spPr>
          <a:xfrm>
            <a:off x="457200" y="914400"/>
            <a:ext cx="8001000" cy="5486400"/>
          </a:xfrm>
          <a:noFill/>
        </p:spPr>
        <p:txBody>
          <a:bodyPr/>
          <a:lstStyle/>
          <a:p>
            <a:pPr eaLnBrk="1" hangingPunct="1">
              <a:lnSpc>
                <a:spcPct val="90000"/>
              </a:lnSpc>
            </a:pPr>
            <a:r>
              <a:rPr lang="en-US" sz="1600" dirty="0" smtClean="0"/>
              <a:t>Data Driven System – specify data, system selects the model</a:t>
            </a:r>
          </a:p>
          <a:p>
            <a:pPr eaLnBrk="1" hangingPunct="1">
              <a:lnSpc>
                <a:spcPct val="90000"/>
              </a:lnSpc>
            </a:pPr>
            <a:r>
              <a:rPr lang="en-US" sz="1600" dirty="0" smtClean="0"/>
              <a:t>Proper model </a:t>
            </a:r>
            <a:r>
              <a:rPr lang="en-US" sz="1600" b="1" dirty="0" smtClean="0"/>
              <a:t>choice; Correct </a:t>
            </a:r>
            <a:r>
              <a:rPr lang="en-US" sz="1600" dirty="0" smtClean="0"/>
              <a:t>model application</a:t>
            </a:r>
          </a:p>
          <a:p>
            <a:pPr eaLnBrk="1" hangingPunct="1">
              <a:lnSpc>
                <a:spcPct val="90000"/>
              </a:lnSpc>
            </a:pPr>
            <a:r>
              <a:rPr lang="en-US" sz="1600" b="1" dirty="0" smtClean="0"/>
              <a:t>Guides </a:t>
            </a:r>
            <a:r>
              <a:rPr lang="en-US" sz="1600" dirty="0" smtClean="0"/>
              <a:t>in data acquisition</a:t>
            </a:r>
          </a:p>
          <a:p>
            <a:pPr eaLnBrk="1" hangingPunct="1">
              <a:lnSpc>
                <a:spcPct val="90000"/>
              </a:lnSpc>
            </a:pPr>
            <a:r>
              <a:rPr lang="en-US" sz="1600" dirty="0" smtClean="0"/>
              <a:t>Addresses CREM guidelines - </a:t>
            </a:r>
            <a:r>
              <a:rPr lang="en-US" sz="1800" i="1" dirty="0" smtClean="0">
                <a:solidFill>
                  <a:schemeClr val="accent2"/>
                </a:solidFill>
              </a:rPr>
              <a:t>http://www.epa.gov/crem/index.html</a:t>
            </a:r>
          </a:p>
          <a:p>
            <a:pPr eaLnBrk="1" hangingPunct="1">
              <a:lnSpc>
                <a:spcPct val="90000"/>
              </a:lnSpc>
            </a:pPr>
            <a:r>
              <a:rPr lang="en-US" sz="1600" b="1" i="1" dirty="0" smtClean="0"/>
              <a:t>Flexible:</a:t>
            </a:r>
            <a:endParaRPr lang="en-US" sz="1600" dirty="0" smtClean="0"/>
          </a:p>
          <a:p>
            <a:pPr lvl="1" eaLnBrk="1" hangingPunct="1">
              <a:lnSpc>
                <a:spcPct val="90000"/>
              </a:lnSpc>
            </a:pPr>
            <a:r>
              <a:rPr lang="en-US" sz="1400" b="1" dirty="0" smtClean="0"/>
              <a:t>Screening </a:t>
            </a:r>
            <a:r>
              <a:rPr lang="en-US" sz="1400" dirty="0" smtClean="0"/>
              <a:t>of alternatives</a:t>
            </a:r>
          </a:p>
          <a:p>
            <a:pPr lvl="1" eaLnBrk="1" hangingPunct="1">
              <a:lnSpc>
                <a:spcPct val="90000"/>
              </a:lnSpc>
            </a:pPr>
            <a:r>
              <a:rPr lang="en-US" sz="1400" b="1" dirty="0" smtClean="0"/>
              <a:t>Switch </a:t>
            </a:r>
            <a:r>
              <a:rPr lang="en-US" sz="1400" dirty="0" smtClean="0"/>
              <a:t>to other models</a:t>
            </a:r>
          </a:p>
          <a:p>
            <a:pPr eaLnBrk="1" hangingPunct="1">
              <a:lnSpc>
                <a:spcPct val="90000"/>
              </a:lnSpc>
            </a:pPr>
            <a:r>
              <a:rPr lang="en-US" sz="1600" dirty="0" smtClean="0"/>
              <a:t>Continuous update of </a:t>
            </a:r>
            <a:r>
              <a:rPr lang="en-US" sz="1600" b="1" dirty="0" smtClean="0"/>
              <a:t>knowledge base</a:t>
            </a:r>
          </a:p>
          <a:p>
            <a:pPr eaLnBrk="1" hangingPunct="1">
              <a:lnSpc>
                <a:spcPct val="90000"/>
              </a:lnSpc>
            </a:pPr>
            <a:r>
              <a:rPr lang="en-US" sz="1600" b="1" dirty="0" smtClean="0"/>
              <a:t>Documented </a:t>
            </a:r>
            <a:r>
              <a:rPr lang="en-US" sz="1600" dirty="0" smtClean="0"/>
              <a:t>analysis - </a:t>
            </a:r>
            <a:r>
              <a:rPr lang="en-US" sz="1400" b="1" dirty="0" smtClean="0"/>
              <a:t>Not</a:t>
            </a:r>
            <a:r>
              <a:rPr lang="en-US" sz="1400" dirty="0" smtClean="0"/>
              <a:t> a </a:t>
            </a:r>
            <a:r>
              <a:rPr lang="en-US" sz="1400" b="1" i="1" dirty="0" smtClean="0"/>
              <a:t>”black box”</a:t>
            </a:r>
            <a:endParaRPr lang="en-US" sz="1400" dirty="0" smtClean="0"/>
          </a:p>
          <a:p>
            <a:pPr eaLnBrk="1" hangingPunct="1">
              <a:lnSpc>
                <a:spcPct val="90000"/>
              </a:lnSpc>
            </a:pPr>
            <a:r>
              <a:rPr lang="en-US" sz="1600" b="1" dirty="0" smtClean="0"/>
              <a:t>Design </a:t>
            </a:r>
            <a:r>
              <a:rPr lang="en-US" sz="1600" dirty="0" smtClean="0"/>
              <a:t>System</a:t>
            </a:r>
          </a:p>
          <a:p>
            <a:pPr eaLnBrk="1" hangingPunct="1">
              <a:lnSpc>
                <a:spcPct val="90000"/>
              </a:lnSpc>
            </a:pPr>
            <a:r>
              <a:rPr lang="en-US" sz="1600" dirty="0" smtClean="0"/>
              <a:t>Advanced </a:t>
            </a:r>
            <a:r>
              <a:rPr lang="en-US" sz="1600" b="1" i="1" dirty="0" smtClean="0"/>
              <a:t>CAD 3-D Graphics</a:t>
            </a:r>
            <a:r>
              <a:rPr lang="en-US" sz="1600" dirty="0" smtClean="0"/>
              <a:t> tools (CorVue, CorSpy, CorPlot)</a:t>
            </a:r>
          </a:p>
          <a:p>
            <a:pPr eaLnBrk="1" hangingPunct="1">
              <a:lnSpc>
                <a:spcPct val="90000"/>
              </a:lnSpc>
            </a:pPr>
            <a:r>
              <a:rPr lang="en-US" sz="1600" dirty="0" smtClean="0"/>
              <a:t>Advanced tools (CorHyd, CorTime, Far-field model linkage)</a:t>
            </a:r>
          </a:p>
          <a:p>
            <a:pPr eaLnBrk="1" hangingPunct="1">
              <a:lnSpc>
                <a:spcPct val="90000"/>
              </a:lnSpc>
            </a:pPr>
            <a:r>
              <a:rPr lang="en-US" sz="1600" b="1" dirty="0" smtClean="0"/>
              <a:t>Common Framework </a:t>
            </a:r>
          </a:p>
          <a:p>
            <a:pPr lvl="1" eaLnBrk="1" hangingPunct="1">
              <a:lnSpc>
                <a:spcPct val="90000"/>
              </a:lnSpc>
            </a:pPr>
            <a:r>
              <a:rPr lang="en-US" sz="1400" b="1" i="1" dirty="0" smtClean="0"/>
              <a:t>Regulator</a:t>
            </a:r>
            <a:endParaRPr lang="en-US" sz="1400" dirty="0" smtClean="0"/>
          </a:p>
          <a:p>
            <a:pPr lvl="1" eaLnBrk="1" hangingPunct="1">
              <a:lnSpc>
                <a:spcPct val="90000"/>
              </a:lnSpc>
            </a:pPr>
            <a:r>
              <a:rPr lang="en-US" sz="1400" b="1" i="1" dirty="0" smtClean="0"/>
              <a:t>Applicant</a:t>
            </a:r>
            <a:endParaRPr lang="en-US" sz="1400" dirty="0" smtClean="0"/>
          </a:p>
          <a:p>
            <a:pPr eaLnBrk="1" hangingPunct="1">
              <a:lnSpc>
                <a:spcPct val="90000"/>
              </a:lnSpc>
            </a:pPr>
            <a:r>
              <a:rPr lang="en-US" sz="1600" b="1" dirty="0" smtClean="0"/>
              <a:t>Teaching </a:t>
            </a:r>
            <a:r>
              <a:rPr lang="en-US" sz="1600" dirty="0" smtClean="0"/>
              <a:t>environment</a:t>
            </a:r>
          </a:p>
          <a:p>
            <a:pPr lvl="1" eaLnBrk="1" hangingPunct="1">
              <a:lnSpc>
                <a:spcPct val="90000"/>
              </a:lnSpc>
            </a:pPr>
            <a:r>
              <a:rPr lang="en-US" sz="1400" b="1" i="1" dirty="0" smtClean="0"/>
              <a:t>Adapts </a:t>
            </a:r>
            <a:r>
              <a:rPr lang="en-US" sz="1400" dirty="0" smtClean="0"/>
              <a:t>to user</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13</a:t>
            </a:fld>
            <a:endParaRPr lang="en-US" b="1" dirty="0"/>
          </a:p>
        </p:txBody>
      </p:sp>
    </p:spTree>
    <p:extLst>
      <p:ext uri="{BB962C8B-B14F-4D97-AF65-F5344CB8AC3E}">
        <p14:creationId xmlns:p14="http://schemas.microsoft.com/office/powerpoint/2010/main" val="3130639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eaLnBrk="1" hangingPunct="1"/>
            <a:r>
              <a:rPr lang="en-US" sz="2400" dirty="0" smtClean="0"/>
              <a:t>General Features of CORMIX</a:t>
            </a:r>
          </a:p>
        </p:txBody>
      </p:sp>
      <p:sp>
        <p:nvSpPr>
          <p:cNvPr id="25604" name="Rectangle 3"/>
          <p:cNvSpPr>
            <a:spLocks noGrp="1" noChangeArrowheads="1"/>
          </p:cNvSpPr>
          <p:nvPr>
            <p:ph type="body" sz="half" idx="4294967295"/>
          </p:nvPr>
        </p:nvSpPr>
        <p:spPr>
          <a:xfrm>
            <a:off x="533400" y="990600"/>
            <a:ext cx="4038600" cy="5257800"/>
          </a:xfrm>
        </p:spPr>
        <p:txBody>
          <a:bodyPr>
            <a:normAutofit/>
          </a:bodyPr>
          <a:lstStyle/>
          <a:p>
            <a:pPr eaLnBrk="1" hangingPunct="1"/>
            <a:r>
              <a:rPr lang="en-US" b="1" i="1" dirty="0" smtClean="0"/>
              <a:t>Data screening</a:t>
            </a:r>
            <a:endParaRPr lang="en-US" dirty="0" smtClean="0"/>
          </a:p>
          <a:p>
            <a:pPr eaLnBrk="1" hangingPunct="1"/>
            <a:r>
              <a:rPr lang="en-US" dirty="0" smtClean="0"/>
              <a:t>Predicts </a:t>
            </a:r>
            <a:r>
              <a:rPr lang="en-US" b="1" i="1" dirty="0" smtClean="0"/>
              <a:t>quantitative &amp; qualitative </a:t>
            </a:r>
            <a:r>
              <a:rPr lang="en-US" dirty="0" smtClean="0"/>
              <a:t>features of mixing process</a:t>
            </a:r>
          </a:p>
          <a:p>
            <a:pPr eaLnBrk="1" hangingPunct="1"/>
            <a:r>
              <a:rPr lang="en-US" dirty="0" smtClean="0"/>
              <a:t>Covers NPDES </a:t>
            </a:r>
            <a:r>
              <a:rPr lang="en-US" b="1" i="1" dirty="0" smtClean="0"/>
              <a:t>regulatory </a:t>
            </a:r>
            <a:r>
              <a:rPr lang="en-US" dirty="0" smtClean="0"/>
              <a:t>concerns for </a:t>
            </a:r>
            <a:r>
              <a:rPr lang="en-US" b="1" i="1" dirty="0" smtClean="0"/>
              <a:t>conventional </a:t>
            </a:r>
            <a:r>
              <a:rPr lang="en-US" dirty="0" smtClean="0"/>
              <a:t>&amp; </a:t>
            </a:r>
            <a:r>
              <a:rPr lang="en-US" b="1" i="1" dirty="0" smtClean="0"/>
              <a:t>toxic </a:t>
            </a:r>
            <a:r>
              <a:rPr lang="en-US" dirty="0" smtClean="0"/>
              <a:t>discharges</a:t>
            </a:r>
          </a:p>
          <a:p>
            <a:pPr eaLnBrk="1" hangingPunct="1"/>
            <a:r>
              <a:rPr lang="en-US" dirty="0" smtClean="0"/>
              <a:t>Provides </a:t>
            </a:r>
            <a:r>
              <a:rPr lang="en-US" b="1" i="1" dirty="0" smtClean="0"/>
              <a:t>guidance </a:t>
            </a:r>
            <a:r>
              <a:rPr lang="en-US" dirty="0" smtClean="0"/>
              <a:t>to </a:t>
            </a:r>
            <a:r>
              <a:rPr lang="en-US" b="1" i="1" dirty="0" smtClean="0"/>
              <a:t>improve designs </a:t>
            </a:r>
            <a:r>
              <a:rPr lang="en-US" dirty="0" smtClean="0"/>
              <a:t>and associated dilutions</a:t>
            </a:r>
          </a:p>
          <a:p>
            <a:pPr eaLnBrk="1" hangingPunct="1"/>
            <a:r>
              <a:rPr lang="en-US" dirty="0" smtClean="0"/>
              <a:t>Flags </a:t>
            </a:r>
            <a:r>
              <a:rPr lang="en-US" b="1" i="1" dirty="0" smtClean="0"/>
              <a:t>undesirable designs</a:t>
            </a:r>
            <a:endParaRPr lang="en-US" dirty="0" smtClean="0"/>
          </a:p>
          <a:p>
            <a:pPr eaLnBrk="1" hangingPunct="1"/>
            <a:r>
              <a:rPr lang="en-US" dirty="0" smtClean="0"/>
              <a:t>Provides </a:t>
            </a:r>
            <a:r>
              <a:rPr lang="en-US" b="1" i="1" dirty="0" smtClean="0"/>
              <a:t>descriptions </a:t>
            </a:r>
            <a:r>
              <a:rPr lang="en-US" dirty="0" smtClean="0"/>
              <a:t>of mixing processes</a:t>
            </a:r>
          </a:p>
        </p:txBody>
      </p:sp>
      <p:pic>
        <p:nvPicPr>
          <p:cNvPr id="25605" name="Picture 4" descr="RegulatoryMixingZones"/>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54575" y="1066800"/>
            <a:ext cx="3930650" cy="4110038"/>
          </a:xfrm>
          <a:noFill/>
        </p:spPr>
      </p:pic>
      <p:sp>
        <p:nvSpPr>
          <p:cNvPr id="25606" name="Rectangle 6"/>
          <p:cNvSpPr>
            <a:spLocks noChangeArrowheads="1"/>
          </p:cNvSpPr>
          <p:nvPr/>
        </p:nvSpPr>
        <p:spPr bwMode="auto">
          <a:xfrm>
            <a:off x="4648200" y="5334000"/>
            <a:ext cx="434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lnSpc>
                <a:spcPct val="80000"/>
              </a:lnSpc>
              <a:spcBef>
                <a:spcPct val="30000"/>
              </a:spcBef>
              <a:spcAft>
                <a:spcPct val="20000"/>
              </a:spcAft>
            </a:pPr>
            <a:r>
              <a:rPr lang="en-US" sz="1400" b="1" i="1" dirty="0" smtClean="0">
                <a:latin typeface="Arial Narrow" pitchFamily="34" charset="0"/>
              </a:rPr>
              <a:t>Chronic </a:t>
            </a:r>
            <a:r>
              <a:rPr lang="en-US" sz="1400" b="1" i="1" dirty="0">
                <a:latin typeface="Arial Narrow" pitchFamily="34" charset="0"/>
              </a:rPr>
              <a:t>and acute Regulatory Mixing Zones for conventional and toxic discharges, respectively</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14</a:t>
            </a:fld>
            <a:endParaRPr lang="en-US" b="1" dirty="0"/>
          </a:p>
        </p:txBody>
      </p:sp>
    </p:spTree>
    <p:extLst>
      <p:ext uri="{BB962C8B-B14F-4D97-AF65-F5344CB8AC3E}">
        <p14:creationId xmlns:p14="http://schemas.microsoft.com/office/powerpoint/2010/main" val="343786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sz="2400" dirty="0" smtClean="0"/>
              <a:t>CORMIX System Components</a:t>
            </a:r>
          </a:p>
        </p:txBody>
      </p:sp>
      <p:pic>
        <p:nvPicPr>
          <p:cNvPr id="614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2238" y="1019800"/>
            <a:ext cx="6059524" cy="50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15</a:t>
            </a:fld>
            <a:endParaRPr lang="en-US" b="1" dirty="0"/>
          </a:p>
        </p:txBody>
      </p:sp>
    </p:spTree>
    <p:extLst>
      <p:ext uri="{BB962C8B-B14F-4D97-AF65-F5344CB8AC3E}">
        <p14:creationId xmlns:p14="http://schemas.microsoft.com/office/powerpoint/2010/main" val="290663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n-US" sz="2400" dirty="0" smtClean="0"/>
              <a:t>CORMIX GUI</a:t>
            </a:r>
            <a:endParaRPr lang="en-US" sz="2400" u="sng" dirty="0" smtClean="0"/>
          </a:p>
        </p:txBody>
      </p:sp>
      <p:sp>
        <p:nvSpPr>
          <p:cNvPr id="27651" name="Rectangle 3"/>
          <p:cNvSpPr>
            <a:spLocks noGrp="1" noChangeArrowheads="1"/>
          </p:cNvSpPr>
          <p:nvPr>
            <p:ph type="body" sz="half" idx="4294967295"/>
          </p:nvPr>
        </p:nvSpPr>
        <p:spPr>
          <a:xfrm>
            <a:off x="4495800" y="4800600"/>
            <a:ext cx="4267200" cy="304800"/>
          </a:xfrm>
          <a:noFill/>
        </p:spPr>
        <p:txBody>
          <a:bodyPr/>
          <a:lstStyle/>
          <a:p>
            <a:pPr marL="1147763" indent="-1147763" algn="ctr" eaLnBrk="1" hangingPunct="1">
              <a:lnSpc>
                <a:spcPct val="80000"/>
              </a:lnSpc>
              <a:buFontTx/>
              <a:buNone/>
            </a:pPr>
            <a:r>
              <a:rPr lang="en-US" sz="1400" b="1" i="1" dirty="0" smtClean="0">
                <a:solidFill>
                  <a:schemeClr val="tx2"/>
                </a:solidFill>
                <a:latin typeface="Arial Narrow" pitchFamily="34" charset="0"/>
              </a:rPr>
              <a:t>CORMIX Graphical User Interface (GUI)</a:t>
            </a:r>
          </a:p>
        </p:txBody>
      </p:sp>
      <p:sp>
        <p:nvSpPr>
          <p:cNvPr id="6" name="TextBox 5"/>
          <p:cNvSpPr txBox="1"/>
          <p:nvPr/>
        </p:nvSpPr>
        <p:spPr>
          <a:xfrm>
            <a:off x="533400" y="914400"/>
            <a:ext cx="3886200" cy="4801314"/>
          </a:xfrm>
          <a:prstGeom prst="rect">
            <a:avLst/>
          </a:prstGeom>
          <a:noFill/>
        </p:spPr>
        <p:txBody>
          <a:bodyPr wrap="square">
            <a:spAutoFit/>
          </a:bodyPr>
          <a:lstStyle/>
          <a:p>
            <a:pPr>
              <a:buFont typeface="Arial" pitchFamily="34" charset="0"/>
              <a:buChar char="•"/>
              <a:defRPr/>
            </a:pPr>
            <a:r>
              <a:rPr lang="en-US" sz="1800" b="0" dirty="0">
                <a:latin typeface="+mn-lt"/>
              </a:rPr>
              <a:t> Intuitive windows based GUI</a:t>
            </a:r>
          </a:p>
          <a:p>
            <a:pPr>
              <a:defRPr/>
            </a:pPr>
            <a:endParaRPr lang="en-US" sz="1800" b="0" dirty="0">
              <a:latin typeface="+mn-lt"/>
            </a:endParaRPr>
          </a:p>
          <a:p>
            <a:pPr>
              <a:buFont typeface="Arial" pitchFamily="34" charset="0"/>
              <a:buChar char="•"/>
              <a:defRPr/>
            </a:pPr>
            <a:r>
              <a:rPr lang="en-US" sz="1800" b="0" dirty="0">
                <a:latin typeface="+mn-lt"/>
              </a:rPr>
              <a:t> </a:t>
            </a:r>
            <a:r>
              <a:rPr lang="en-US" sz="1800" dirty="0">
                <a:latin typeface="+mn-lt"/>
              </a:rPr>
              <a:t>Tab data input forms</a:t>
            </a:r>
          </a:p>
          <a:p>
            <a:pPr lvl="1">
              <a:buFontTx/>
              <a:buChar char="-"/>
              <a:defRPr/>
            </a:pPr>
            <a:r>
              <a:rPr lang="en-US" sz="1800" dirty="0" smtClean="0">
                <a:latin typeface="+mn-lt"/>
              </a:rPr>
              <a:t>Project </a:t>
            </a:r>
            <a:endParaRPr lang="en-US" sz="1800" dirty="0">
              <a:latin typeface="+mn-lt"/>
            </a:endParaRPr>
          </a:p>
          <a:p>
            <a:pPr lvl="1">
              <a:buFontTx/>
              <a:buChar char="-"/>
              <a:defRPr/>
            </a:pPr>
            <a:r>
              <a:rPr lang="en-US" sz="1800" dirty="0">
                <a:latin typeface="+mn-lt"/>
              </a:rPr>
              <a:t>Effluent</a:t>
            </a:r>
          </a:p>
          <a:p>
            <a:pPr lvl="1">
              <a:buFontTx/>
              <a:buChar char="-"/>
              <a:defRPr/>
            </a:pPr>
            <a:r>
              <a:rPr lang="en-US" sz="1800" dirty="0">
                <a:latin typeface="+mn-lt"/>
              </a:rPr>
              <a:t>Ambient</a:t>
            </a:r>
          </a:p>
          <a:p>
            <a:pPr lvl="1">
              <a:buFontTx/>
              <a:buChar char="-"/>
              <a:defRPr/>
            </a:pPr>
            <a:r>
              <a:rPr lang="en-US" sz="1800" dirty="0">
                <a:latin typeface="+mn-lt"/>
              </a:rPr>
              <a:t>Discharge</a:t>
            </a:r>
          </a:p>
          <a:p>
            <a:pPr lvl="1">
              <a:buFontTx/>
              <a:buChar char="-"/>
              <a:defRPr/>
            </a:pPr>
            <a:r>
              <a:rPr lang="en-US" sz="1800" dirty="0">
                <a:latin typeface="+mn-lt"/>
              </a:rPr>
              <a:t>Mixing Zones</a:t>
            </a:r>
          </a:p>
          <a:p>
            <a:pPr lvl="1">
              <a:buFontTx/>
              <a:buChar char="-"/>
              <a:defRPr/>
            </a:pPr>
            <a:r>
              <a:rPr lang="en-US" sz="1800" dirty="0">
                <a:latin typeface="+mn-lt"/>
              </a:rPr>
              <a:t>Output</a:t>
            </a:r>
          </a:p>
          <a:p>
            <a:pPr lvl="1">
              <a:buFontTx/>
              <a:buChar char="-"/>
              <a:defRPr/>
            </a:pPr>
            <a:r>
              <a:rPr lang="en-US" sz="1800" dirty="0">
                <a:latin typeface="+mn-lt"/>
              </a:rPr>
              <a:t>Processing</a:t>
            </a:r>
          </a:p>
          <a:p>
            <a:pPr lvl="1">
              <a:buFont typeface="Arial" pitchFamily="34" charset="0"/>
              <a:buChar char="•"/>
              <a:defRPr/>
            </a:pPr>
            <a:endParaRPr lang="en-US" sz="1800" b="0" dirty="0">
              <a:latin typeface="+mn-lt"/>
            </a:endParaRPr>
          </a:p>
          <a:p>
            <a:pPr>
              <a:buFont typeface="Arial" pitchFamily="34" charset="0"/>
              <a:buChar char="•"/>
              <a:defRPr/>
            </a:pPr>
            <a:r>
              <a:rPr lang="en-US" sz="1800" b="0" dirty="0">
                <a:latin typeface="+mn-lt"/>
              </a:rPr>
              <a:t> Data screening</a:t>
            </a:r>
          </a:p>
          <a:p>
            <a:pPr>
              <a:defRPr/>
            </a:pPr>
            <a:endParaRPr lang="en-US" sz="1800" b="0" dirty="0">
              <a:latin typeface="+mn-lt"/>
            </a:endParaRPr>
          </a:p>
          <a:p>
            <a:pPr>
              <a:buFont typeface="Arial" pitchFamily="34" charset="0"/>
              <a:buChar char="•"/>
              <a:defRPr/>
            </a:pPr>
            <a:r>
              <a:rPr lang="en-US" sz="1800" b="0" dirty="0">
                <a:latin typeface="+mn-lt"/>
              </a:rPr>
              <a:t> Validation</a:t>
            </a:r>
          </a:p>
          <a:p>
            <a:pPr>
              <a:defRPr/>
            </a:pPr>
            <a:endParaRPr lang="en-US" sz="1800" b="0" dirty="0">
              <a:latin typeface="+mn-lt"/>
            </a:endParaRPr>
          </a:p>
          <a:p>
            <a:pPr>
              <a:buFont typeface="Arial" pitchFamily="34" charset="0"/>
              <a:buChar char="•"/>
              <a:defRPr/>
            </a:pPr>
            <a:r>
              <a:rPr lang="en-US" sz="1800" b="0" dirty="0">
                <a:latin typeface="+mn-lt"/>
              </a:rPr>
              <a:t> Extensive built in user help and advice</a:t>
            </a:r>
            <a:endParaRPr lang="en-US" sz="1800" dirty="0">
              <a:latin typeface="+mn-lt"/>
            </a:endParaRPr>
          </a:p>
        </p:txBody>
      </p:sp>
      <p:pic>
        <p:nvPicPr>
          <p:cNvPr id="276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914400"/>
            <a:ext cx="425767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16</a:t>
            </a:fld>
            <a:endParaRPr lang="en-US" b="1" dirty="0"/>
          </a:p>
        </p:txBody>
      </p:sp>
    </p:spTree>
    <p:extLst>
      <p:ext uri="{BB962C8B-B14F-4D97-AF65-F5344CB8AC3E}">
        <p14:creationId xmlns:p14="http://schemas.microsoft.com/office/powerpoint/2010/main" val="253257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n-US" sz="2400" dirty="0" smtClean="0"/>
              <a:t>CORMIX Rule Base</a:t>
            </a:r>
          </a:p>
        </p:txBody>
      </p:sp>
      <p:sp>
        <p:nvSpPr>
          <p:cNvPr id="28675" name="Rectangle 3"/>
          <p:cNvSpPr>
            <a:spLocks noGrp="1" noChangeArrowheads="1"/>
          </p:cNvSpPr>
          <p:nvPr>
            <p:ph type="body" sz="half" idx="4294967295"/>
          </p:nvPr>
        </p:nvSpPr>
        <p:spPr>
          <a:xfrm>
            <a:off x="495300" y="914400"/>
            <a:ext cx="8153400" cy="2438400"/>
          </a:xfrm>
        </p:spPr>
        <p:txBody>
          <a:bodyPr/>
          <a:lstStyle/>
          <a:p>
            <a:pPr eaLnBrk="1" hangingPunct="1">
              <a:lnSpc>
                <a:spcPct val="90000"/>
              </a:lnSpc>
            </a:pPr>
            <a:r>
              <a:rPr lang="en-US" sz="1600" dirty="0" smtClean="0"/>
              <a:t>Input data </a:t>
            </a:r>
            <a:r>
              <a:rPr lang="en-US" sz="1600" b="1" i="1" dirty="0" smtClean="0"/>
              <a:t>automatically screened</a:t>
            </a:r>
            <a:r>
              <a:rPr lang="en-US" sz="1600" dirty="0" smtClean="0"/>
              <a:t> for </a:t>
            </a:r>
            <a:r>
              <a:rPr lang="en-US" sz="1600" b="1" i="1" dirty="0" smtClean="0"/>
              <a:t>logic, data type, data range and validation errors</a:t>
            </a:r>
            <a:endParaRPr lang="en-US" sz="1600" dirty="0" smtClean="0"/>
          </a:p>
          <a:p>
            <a:pPr eaLnBrk="1" hangingPunct="1">
              <a:lnSpc>
                <a:spcPct val="90000"/>
              </a:lnSpc>
            </a:pPr>
            <a:r>
              <a:rPr lang="en-US" sz="1600" dirty="0" smtClean="0"/>
              <a:t>Rule Base</a:t>
            </a:r>
          </a:p>
          <a:p>
            <a:pPr lvl="1" eaLnBrk="1" hangingPunct="1">
              <a:lnSpc>
                <a:spcPct val="90000"/>
              </a:lnSpc>
            </a:pPr>
            <a:r>
              <a:rPr lang="en-US" sz="1400" dirty="0" smtClean="0"/>
              <a:t>Ambient , Discharge, Zone</a:t>
            </a:r>
          </a:p>
          <a:p>
            <a:pPr lvl="1" eaLnBrk="1" hangingPunct="1">
              <a:lnSpc>
                <a:spcPct val="90000"/>
              </a:lnSpc>
              <a:buFontTx/>
              <a:buNone/>
            </a:pPr>
            <a:endParaRPr lang="en-US" sz="1400" dirty="0" smtClean="0"/>
          </a:p>
          <a:p>
            <a:pPr lvl="1" eaLnBrk="1" hangingPunct="1">
              <a:lnSpc>
                <a:spcPct val="90000"/>
              </a:lnSpc>
            </a:pPr>
            <a:r>
              <a:rPr lang="en-US" sz="1400" dirty="0" smtClean="0"/>
              <a:t>Parameter</a:t>
            </a:r>
          </a:p>
          <a:p>
            <a:pPr lvl="2" eaLnBrk="1" hangingPunct="1">
              <a:lnSpc>
                <a:spcPct val="90000"/>
              </a:lnSpc>
            </a:pPr>
            <a:r>
              <a:rPr lang="en-US" sz="1400" dirty="0" smtClean="0"/>
              <a:t>Automatically computes all flow </a:t>
            </a:r>
            <a:r>
              <a:rPr lang="en-US" sz="1400" b="1" i="1" dirty="0" smtClean="0"/>
              <a:t>parameters, </a:t>
            </a:r>
            <a:r>
              <a:rPr lang="en-US" sz="1400" dirty="0" smtClean="0"/>
              <a:t>L</a:t>
            </a:r>
            <a:r>
              <a:rPr lang="en-US" sz="1400" b="1" i="1" dirty="0" smtClean="0"/>
              <a:t>ength scales, fluxes, </a:t>
            </a:r>
            <a:r>
              <a:rPr lang="en-US" sz="1400" dirty="0" smtClean="0"/>
              <a:t>other </a:t>
            </a:r>
            <a:r>
              <a:rPr lang="en-US" sz="1400" b="1" i="1" dirty="0" smtClean="0"/>
              <a:t>values</a:t>
            </a:r>
            <a:endParaRPr lang="en-US" sz="1400" dirty="0" smtClean="0"/>
          </a:p>
          <a:p>
            <a:pPr lvl="2" eaLnBrk="1" hangingPunct="1">
              <a:lnSpc>
                <a:spcPct val="90000"/>
              </a:lnSpc>
            </a:pPr>
            <a:r>
              <a:rPr lang="en-US" sz="1400" dirty="0" smtClean="0"/>
              <a:t>Describes </a:t>
            </a:r>
            <a:r>
              <a:rPr lang="en-US" sz="1400" b="1" i="1" dirty="0" smtClean="0"/>
              <a:t>near -field </a:t>
            </a:r>
            <a:r>
              <a:rPr lang="en-US" sz="1400" dirty="0" smtClean="0"/>
              <a:t>flow </a:t>
            </a:r>
            <a:r>
              <a:rPr lang="en-US" sz="1400" b="1" i="1" dirty="0" smtClean="0"/>
              <a:t>properties</a:t>
            </a:r>
          </a:p>
          <a:p>
            <a:pPr lvl="2" eaLnBrk="1" hangingPunct="1">
              <a:lnSpc>
                <a:spcPct val="90000"/>
              </a:lnSpc>
              <a:buFontTx/>
              <a:buNone/>
            </a:pPr>
            <a:endParaRPr lang="en-US" sz="1400" b="1" i="1" dirty="0" smtClean="0"/>
          </a:p>
          <a:p>
            <a:pPr lvl="1" eaLnBrk="1" hangingPunct="1">
              <a:lnSpc>
                <a:spcPct val="90000"/>
              </a:lnSpc>
            </a:pPr>
            <a:r>
              <a:rPr lang="en-US" sz="1400" dirty="0" smtClean="0"/>
              <a:t>Classification &amp; Summary</a:t>
            </a:r>
          </a:p>
        </p:txBody>
      </p:sp>
      <p:pic>
        <p:nvPicPr>
          <p:cNvPr id="28676" name="Picture 16" descr="LengthScaleQuant"/>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t="10928"/>
          <a:stretch>
            <a:fillRect/>
          </a:stretch>
        </p:blipFill>
        <p:spPr>
          <a:xfrm>
            <a:off x="1770063" y="3276600"/>
            <a:ext cx="5603875" cy="2819400"/>
          </a:xfrm>
          <a:noFill/>
        </p:spPr>
      </p:pic>
      <p:sp>
        <p:nvSpPr>
          <p:cNvPr id="28677" name="Rectangle 17"/>
          <p:cNvSpPr>
            <a:spLocks noChangeArrowheads="1"/>
          </p:cNvSpPr>
          <p:nvPr/>
        </p:nvSpPr>
        <p:spPr bwMode="auto">
          <a:xfrm>
            <a:off x="2019300" y="6172200"/>
            <a:ext cx="5105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smtClean="0">
                <a:solidFill>
                  <a:schemeClr val="tx2"/>
                </a:solidFill>
                <a:latin typeface="Arial Narrow" pitchFamily="34" charset="0"/>
              </a:rPr>
              <a:t>Parameter </a:t>
            </a:r>
            <a:r>
              <a:rPr lang="en-US" sz="1400" b="1" i="1" dirty="0">
                <a:solidFill>
                  <a:schemeClr val="tx2"/>
                </a:solidFill>
                <a:latin typeface="Arial Narrow" pitchFamily="34" charset="0"/>
              </a:rPr>
              <a:t>Calculations for buoyant jet mixing</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17</a:t>
            </a:fld>
            <a:endParaRPr lang="en-US" b="1" dirty="0"/>
          </a:p>
        </p:txBody>
      </p:sp>
    </p:spTree>
    <p:extLst>
      <p:ext uri="{BB962C8B-B14F-4D97-AF65-F5344CB8AC3E}">
        <p14:creationId xmlns:p14="http://schemas.microsoft.com/office/powerpoint/2010/main" val="784017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eaLnBrk="1" hangingPunct="1"/>
            <a:r>
              <a:rPr lang="en-US" sz="2400" dirty="0" smtClean="0"/>
              <a:t>CORMIX Rule Base</a:t>
            </a:r>
          </a:p>
        </p:txBody>
      </p:sp>
      <p:sp>
        <p:nvSpPr>
          <p:cNvPr id="29699" name="Rectangle 3"/>
          <p:cNvSpPr>
            <a:spLocks noGrp="1" noChangeArrowheads="1"/>
          </p:cNvSpPr>
          <p:nvPr>
            <p:ph type="body" sz="half" idx="4294967295"/>
          </p:nvPr>
        </p:nvSpPr>
        <p:spPr>
          <a:xfrm>
            <a:off x="381000" y="914400"/>
            <a:ext cx="3886200" cy="5562600"/>
          </a:xfrm>
        </p:spPr>
        <p:txBody>
          <a:bodyPr/>
          <a:lstStyle/>
          <a:p>
            <a:pPr eaLnBrk="1" hangingPunct="1">
              <a:lnSpc>
                <a:spcPct val="90000"/>
              </a:lnSpc>
              <a:buFontTx/>
              <a:buNone/>
            </a:pPr>
            <a:r>
              <a:rPr lang="en-US" sz="1800" dirty="0" smtClean="0"/>
              <a:t>Flow CLASSIFICATION Rule Base</a:t>
            </a:r>
            <a:endParaRPr lang="en-US" sz="1800" b="1" i="1" dirty="0" smtClean="0"/>
          </a:p>
          <a:p>
            <a:pPr eaLnBrk="1" hangingPunct="1">
              <a:lnSpc>
                <a:spcPct val="90000"/>
              </a:lnSpc>
            </a:pPr>
            <a:r>
              <a:rPr lang="en-US" sz="1800" dirty="0" smtClean="0"/>
              <a:t>Determines correct </a:t>
            </a:r>
            <a:r>
              <a:rPr lang="en-US" sz="1800" b="1" i="1" dirty="0" smtClean="0"/>
              <a:t>flow classification </a:t>
            </a:r>
            <a:r>
              <a:rPr lang="en-US" sz="1800" dirty="0" smtClean="0"/>
              <a:t>for given </a:t>
            </a:r>
            <a:r>
              <a:rPr lang="en-US" sz="1800" b="1" i="1" dirty="0" smtClean="0"/>
              <a:t>discharge/environment </a:t>
            </a:r>
            <a:r>
              <a:rPr lang="en-US" sz="1800" dirty="0" smtClean="0"/>
              <a:t>interaction</a:t>
            </a:r>
          </a:p>
          <a:p>
            <a:pPr eaLnBrk="1" hangingPunct="1">
              <a:lnSpc>
                <a:spcPct val="90000"/>
              </a:lnSpc>
            </a:pPr>
            <a:r>
              <a:rPr lang="en-US" sz="1800" dirty="0" smtClean="0"/>
              <a:t>Develops a generic </a:t>
            </a:r>
            <a:r>
              <a:rPr lang="en-US" sz="1800" b="1" i="1" dirty="0" smtClean="0"/>
              <a:t>qualitative description </a:t>
            </a:r>
            <a:r>
              <a:rPr lang="en-US" sz="1800" dirty="0" smtClean="0"/>
              <a:t>of flow patterns</a:t>
            </a:r>
          </a:p>
          <a:p>
            <a:pPr eaLnBrk="1" hangingPunct="1">
              <a:lnSpc>
                <a:spcPct val="90000"/>
              </a:lnSpc>
            </a:pPr>
            <a:r>
              <a:rPr lang="en-US" sz="1800" dirty="0" smtClean="0"/>
              <a:t>Specifies flow </a:t>
            </a:r>
            <a:r>
              <a:rPr lang="en-US" sz="1800" b="1" i="1" dirty="0" smtClean="0"/>
              <a:t>protocol </a:t>
            </a:r>
            <a:r>
              <a:rPr lang="en-US" sz="1800" dirty="0" smtClean="0"/>
              <a:t>for </a:t>
            </a:r>
            <a:r>
              <a:rPr lang="en-US" sz="1800" b="1" i="1" dirty="0" smtClean="0"/>
              <a:t>hydrodynamic simulation</a:t>
            </a:r>
            <a:endParaRPr lang="en-US" sz="1800" dirty="0" smtClean="0"/>
          </a:p>
          <a:p>
            <a:pPr eaLnBrk="1" hangingPunct="1">
              <a:lnSpc>
                <a:spcPct val="90000"/>
              </a:lnSpc>
            </a:pPr>
            <a:r>
              <a:rPr lang="en-US" sz="1800" dirty="0" smtClean="0"/>
              <a:t>Flow class description gives a </a:t>
            </a:r>
            <a:r>
              <a:rPr lang="en-US" sz="1800" b="1" i="1" dirty="0" smtClean="0"/>
              <a:t>qualitative description</a:t>
            </a:r>
            <a:r>
              <a:rPr lang="en-US" sz="1800" dirty="0" smtClean="0"/>
              <a:t> of the </a:t>
            </a:r>
            <a:r>
              <a:rPr lang="en-US" sz="1800" b="1" i="1" dirty="0" smtClean="0"/>
              <a:t>physical processes</a:t>
            </a:r>
            <a:r>
              <a:rPr lang="en-US" sz="1800" dirty="0" smtClean="0"/>
              <a:t> of near-field and far-field mixing</a:t>
            </a:r>
          </a:p>
          <a:p>
            <a:pPr eaLnBrk="1" hangingPunct="1">
              <a:lnSpc>
                <a:spcPct val="90000"/>
              </a:lnSpc>
            </a:pPr>
            <a:r>
              <a:rPr lang="en-US" sz="1800" dirty="0" smtClean="0"/>
              <a:t>Heart of CORMIX </a:t>
            </a:r>
            <a:r>
              <a:rPr lang="en-US" sz="1800" b="1" i="1" dirty="0" smtClean="0"/>
              <a:t>”knowledge base”</a:t>
            </a:r>
          </a:p>
          <a:p>
            <a:pPr eaLnBrk="1" hangingPunct="1">
              <a:lnSpc>
                <a:spcPct val="90000"/>
              </a:lnSpc>
            </a:pPr>
            <a:r>
              <a:rPr lang="en-US" sz="1800" dirty="0" smtClean="0"/>
              <a:t>Compilation of 200 years of hydraulic research</a:t>
            </a:r>
          </a:p>
        </p:txBody>
      </p:sp>
      <p:pic>
        <p:nvPicPr>
          <p:cNvPr id="29700" name="Content Placeholder 7" descr="S5.gif"/>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291013" y="1371600"/>
            <a:ext cx="4448175" cy="3552825"/>
          </a:xfrm>
        </p:spPr>
      </p:pic>
      <p:sp>
        <p:nvSpPr>
          <p:cNvPr id="29701" name="Rectangle 6"/>
          <p:cNvSpPr>
            <a:spLocks noChangeArrowheads="1"/>
          </p:cNvSpPr>
          <p:nvPr/>
        </p:nvSpPr>
        <p:spPr bwMode="auto">
          <a:xfrm>
            <a:off x="4114800" y="5181600"/>
            <a:ext cx="480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nSpc>
                <a:spcPct val="80000"/>
              </a:lnSpc>
              <a:spcBef>
                <a:spcPct val="30000"/>
              </a:spcBef>
              <a:spcAft>
                <a:spcPct val="20000"/>
              </a:spcAft>
            </a:pPr>
            <a:r>
              <a:rPr lang="en-US" sz="1400" b="1" i="1" dirty="0" smtClean="0">
                <a:solidFill>
                  <a:schemeClr val="tx2"/>
                </a:solidFill>
                <a:latin typeface="Arial Narrow" pitchFamily="34" charset="0"/>
              </a:rPr>
              <a:t>CORMIX1 </a:t>
            </a:r>
            <a:r>
              <a:rPr lang="en-US" sz="1400" b="1" i="1" dirty="0">
                <a:solidFill>
                  <a:schemeClr val="tx2"/>
                </a:solidFill>
                <a:latin typeface="Arial Narrow" pitchFamily="34" charset="0"/>
              </a:rPr>
              <a:t>Classification system for plumes trapped by ambient density stratification.</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18</a:t>
            </a:fld>
            <a:endParaRPr lang="en-US" b="1" dirty="0"/>
          </a:p>
        </p:txBody>
      </p:sp>
    </p:spTree>
    <p:extLst>
      <p:ext uri="{BB962C8B-B14F-4D97-AF65-F5344CB8AC3E}">
        <p14:creationId xmlns:p14="http://schemas.microsoft.com/office/powerpoint/2010/main" val="3117841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hangingPunct="1"/>
            <a:r>
              <a:rPr lang="en-US" sz="2400" dirty="0" smtClean="0"/>
              <a:t>CORMIX HYDRODYNAMIC SIMULATION Modules</a:t>
            </a:r>
          </a:p>
        </p:txBody>
      </p:sp>
      <p:sp>
        <p:nvSpPr>
          <p:cNvPr id="30723" name="Rectangle 3"/>
          <p:cNvSpPr>
            <a:spLocks noGrp="1" noChangeArrowheads="1"/>
          </p:cNvSpPr>
          <p:nvPr>
            <p:ph type="body" sz="half" idx="4294967295"/>
          </p:nvPr>
        </p:nvSpPr>
        <p:spPr>
          <a:xfrm>
            <a:off x="381000" y="914400"/>
            <a:ext cx="8077200" cy="5486400"/>
          </a:xfrm>
        </p:spPr>
        <p:txBody>
          <a:bodyPr/>
          <a:lstStyle/>
          <a:p>
            <a:pPr eaLnBrk="1" hangingPunct="1"/>
            <a:r>
              <a:rPr lang="en-US" sz="1800" dirty="0" smtClean="0"/>
              <a:t>FORTRAN hydrodynamic simulation program for selected flow classification</a:t>
            </a:r>
          </a:p>
          <a:p>
            <a:pPr eaLnBrk="1" hangingPunct="1"/>
            <a:r>
              <a:rPr lang="en-US" sz="1800" dirty="0" smtClean="0"/>
              <a:t>Singe Port Discharge - CORMIX1</a:t>
            </a:r>
          </a:p>
          <a:p>
            <a:pPr eaLnBrk="1" hangingPunct="1"/>
            <a:r>
              <a:rPr lang="en-US" sz="1800" dirty="0" smtClean="0"/>
              <a:t>Submerged Multiport Diffusers - CORMIX2 </a:t>
            </a:r>
          </a:p>
          <a:p>
            <a:pPr eaLnBrk="1" hangingPunct="1"/>
            <a:r>
              <a:rPr lang="en-US" sz="1800" dirty="0" smtClean="0"/>
              <a:t>Shoreline/Surface Discharges - CORMIX3 </a:t>
            </a:r>
          </a:p>
          <a:p>
            <a:pPr eaLnBrk="1" hangingPunct="1"/>
            <a:r>
              <a:rPr lang="en-US" sz="1800" dirty="0" smtClean="0"/>
              <a:t>Coastal Brine/Sediments/Drilling Effluents - DHYDRO</a:t>
            </a:r>
          </a:p>
          <a:p>
            <a:pPr eaLnBrk="1" hangingPunct="1"/>
            <a:r>
              <a:rPr lang="en-US" sz="1800" dirty="0" smtClean="0"/>
              <a:t>CorJet - Stable Near-field model for detailed CORMIX1 &amp; CORMIX2</a:t>
            </a:r>
          </a:p>
          <a:p>
            <a:pPr eaLnBrk="1" hangingPunct="1"/>
            <a:r>
              <a:rPr lang="en-US" sz="1800" dirty="0" smtClean="0"/>
              <a:t>FFL - Far-Field Plume Locater</a:t>
            </a:r>
          </a:p>
          <a:p>
            <a:pPr eaLnBrk="1" hangingPunct="1"/>
            <a:r>
              <a:rPr lang="en-US" sz="1800" dirty="0" smtClean="0"/>
              <a:t>CorSens - Sensitivity Study Post-processor</a:t>
            </a:r>
          </a:p>
          <a:p>
            <a:pPr eaLnBrk="1" hangingPunct="1"/>
            <a:r>
              <a:rPr lang="en-US" sz="1800" dirty="0" smtClean="0"/>
              <a:t>CorTime  - Time series analysis, far-field model linkage</a:t>
            </a:r>
          </a:p>
          <a:p>
            <a:pPr eaLnBrk="1" hangingPunct="1"/>
            <a:r>
              <a:rPr lang="en-US" sz="1800" dirty="0" smtClean="0"/>
              <a:t>Contains about </a:t>
            </a:r>
            <a:r>
              <a:rPr lang="en-US" sz="1800" dirty="0"/>
              <a:t>4</a:t>
            </a:r>
            <a:r>
              <a:rPr lang="en-US" sz="1800" dirty="0" smtClean="0"/>
              <a:t>00k + lines of code</a:t>
            </a:r>
          </a:p>
          <a:p>
            <a:pPr eaLnBrk="1" hangingPunct="1"/>
            <a:r>
              <a:rPr lang="en-US" sz="1800" dirty="0" smtClean="0"/>
              <a:t>25 + years R&amp;D</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19</a:t>
            </a:fld>
            <a:endParaRPr lang="en-US" b="1" dirty="0"/>
          </a:p>
        </p:txBody>
      </p:sp>
    </p:spTree>
    <p:extLst>
      <p:ext uri="{BB962C8B-B14F-4D97-AF65-F5344CB8AC3E}">
        <p14:creationId xmlns:p14="http://schemas.microsoft.com/office/powerpoint/2010/main" val="1219983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en-US" sz="2400" dirty="0" smtClean="0"/>
              <a:t>CORMIX Mixing Zone Modeling - Outline</a:t>
            </a:r>
          </a:p>
        </p:txBody>
      </p:sp>
      <p:sp>
        <p:nvSpPr>
          <p:cNvPr id="17412" name="Rectangle 3"/>
          <p:cNvSpPr>
            <a:spLocks noGrp="1" noChangeArrowheads="1"/>
          </p:cNvSpPr>
          <p:nvPr>
            <p:ph idx="4294967295"/>
          </p:nvPr>
        </p:nvSpPr>
        <p:spPr>
          <a:xfrm>
            <a:off x="610394" y="914400"/>
            <a:ext cx="7923213" cy="5486400"/>
          </a:xfrm>
        </p:spPr>
        <p:txBody>
          <a:bodyPr>
            <a:noAutofit/>
          </a:bodyPr>
          <a:lstStyle/>
          <a:p>
            <a:pPr eaLnBrk="1" hangingPunct="1">
              <a:lnSpc>
                <a:spcPct val="90000"/>
              </a:lnSpc>
            </a:pPr>
            <a:r>
              <a:rPr lang="en-US" sz="1600" dirty="0" smtClean="0"/>
              <a:t>Part 1</a:t>
            </a:r>
          </a:p>
          <a:p>
            <a:pPr lvl="1" eaLnBrk="1" hangingPunct="1">
              <a:spcAft>
                <a:spcPts val="150"/>
              </a:spcAft>
            </a:pPr>
            <a:r>
              <a:rPr lang="en-US" sz="1400" dirty="0" smtClean="0"/>
              <a:t>Types &amp; Scale of mixing models</a:t>
            </a:r>
          </a:p>
          <a:p>
            <a:pPr lvl="1" eaLnBrk="1" hangingPunct="1">
              <a:spcAft>
                <a:spcPts val="150"/>
              </a:spcAft>
            </a:pPr>
            <a:r>
              <a:rPr lang="en-US" sz="1400" dirty="0" smtClean="0"/>
              <a:t>CORMIX Description, Access, Input </a:t>
            </a:r>
            <a:r>
              <a:rPr lang="en-US" sz="1400" dirty="0"/>
              <a:t>data </a:t>
            </a:r>
            <a:r>
              <a:rPr lang="en-US" sz="1400" dirty="0" smtClean="0"/>
              <a:t>requirements, specification, schematization </a:t>
            </a:r>
            <a:endParaRPr lang="en-US" sz="1400" dirty="0"/>
          </a:p>
          <a:p>
            <a:pPr lvl="1" eaLnBrk="1" hangingPunct="1">
              <a:spcAft>
                <a:spcPts val="150"/>
              </a:spcAft>
            </a:pPr>
            <a:r>
              <a:rPr lang="en-US" sz="1400" dirty="0" smtClean="0"/>
              <a:t>Single </a:t>
            </a:r>
            <a:r>
              <a:rPr lang="en-US" sz="1400" dirty="0"/>
              <a:t>port </a:t>
            </a:r>
            <a:r>
              <a:rPr lang="en-US" sz="1400" dirty="0" smtClean="0"/>
              <a:t> &amp; Multiport diffuser specification</a:t>
            </a:r>
          </a:p>
          <a:p>
            <a:pPr lvl="1" eaLnBrk="1" hangingPunct="1">
              <a:spcAft>
                <a:spcPts val="150"/>
              </a:spcAft>
            </a:pPr>
            <a:r>
              <a:rPr lang="en-US" sz="1400" dirty="0" smtClean="0"/>
              <a:t>Q &amp; A</a:t>
            </a:r>
          </a:p>
          <a:p>
            <a:pPr marL="0" indent="0" eaLnBrk="1" hangingPunct="1">
              <a:lnSpc>
                <a:spcPct val="90000"/>
              </a:lnSpc>
              <a:buNone/>
            </a:pPr>
            <a:r>
              <a:rPr lang="en-US" sz="1400" b="1" dirty="0" smtClean="0">
                <a:solidFill>
                  <a:srgbClr val="00B050"/>
                </a:solidFill>
              </a:rPr>
              <a:t>Break (10 minutes)</a:t>
            </a:r>
          </a:p>
          <a:p>
            <a:pPr marL="230188" lvl="1" indent="-230188" eaLnBrk="1" hangingPunct="1">
              <a:lnSpc>
                <a:spcPct val="90000"/>
              </a:lnSpc>
              <a:spcBef>
                <a:spcPct val="30000"/>
              </a:spcBef>
              <a:spcAft>
                <a:spcPct val="20000"/>
              </a:spcAft>
              <a:buFontTx/>
              <a:buChar char="•"/>
            </a:pPr>
            <a:r>
              <a:rPr lang="en-US" sz="1400" dirty="0"/>
              <a:t>CORMIX GUI Overview – Demo</a:t>
            </a:r>
          </a:p>
          <a:p>
            <a:pPr eaLnBrk="1" hangingPunct="1">
              <a:lnSpc>
                <a:spcPct val="90000"/>
              </a:lnSpc>
            </a:pPr>
            <a:r>
              <a:rPr lang="en-US" sz="1600" dirty="0" smtClean="0"/>
              <a:t>Part 2</a:t>
            </a:r>
          </a:p>
          <a:p>
            <a:pPr lvl="1" eaLnBrk="1" hangingPunct="1">
              <a:spcAft>
                <a:spcPts val="150"/>
              </a:spcAft>
            </a:pPr>
            <a:r>
              <a:rPr lang="en-US" sz="1400" dirty="0" smtClean="0"/>
              <a:t>Flow Classification Process</a:t>
            </a:r>
          </a:p>
          <a:p>
            <a:pPr lvl="1" eaLnBrk="1" hangingPunct="1">
              <a:spcAft>
                <a:spcPts val="150"/>
              </a:spcAft>
            </a:pPr>
            <a:r>
              <a:rPr lang="en-US" sz="1400" dirty="0" smtClean="0"/>
              <a:t>CORMIX Output</a:t>
            </a:r>
            <a:r>
              <a:rPr lang="en-US" sz="1400" dirty="0"/>
              <a:t>	</a:t>
            </a:r>
            <a:endParaRPr lang="en-US" sz="1400" dirty="0" smtClean="0"/>
          </a:p>
          <a:p>
            <a:pPr lvl="1" eaLnBrk="1" hangingPunct="1">
              <a:spcAft>
                <a:spcPts val="150"/>
              </a:spcAft>
            </a:pPr>
            <a:r>
              <a:rPr lang="en-US" sz="1400" dirty="0" smtClean="0"/>
              <a:t>Q &amp; A</a:t>
            </a:r>
          </a:p>
          <a:p>
            <a:pPr marL="0" indent="0" eaLnBrk="1" hangingPunct="1">
              <a:lnSpc>
                <a:spcPct val="90000"/>
              </a:lnSpc>
              <a:buNone/>
            </a:pPr>
            <a:r>
              <a:rPr lang="en-US" sz="1400" b="1" dirty="0" smtClean="0">
                <a:solidFill>
                  <a:srgbClr val="00B050"/>
                </a:solidFill>
              </a:rPr>
              <a:t>Break (10 minutes)</a:t>
            </a:r>
          </a:p>
          <a:p>
            <a:pPr eaLnBrk="1" hangingPunct="1">
              <a:lnSpc>
                <a:spcPct val="90000"/>
              </a:lnSpc>
            </a:pPr>
            <a:r>
              <a:rPr lang="en-US" sz="1600" dirty="0" smtClean="0"/>
              <a:t>Part 3</a:t>
            </a:r>
          </a:p>
          <a:p>
            <a:pPr lvl="1" eaLnBrk="1" hangingPunct="1">
              <a:spcAft>
                <a:spcPts val="150"/>
              </a:spcAft>
            </a:pPr>
            <a:r>
              <a:rPr lang="en-US" sz="1400" dirty="0" smtClean="0"/>
              <a:t>Case Study – Single Port and Multiport Diffuser - Demo</a:t>
            </a:r>
          </a:p>
          <a:p>
            <a:pPr lvl="1" eaLnBrk="1" hangingPunct="1">
              <a:spcAft>
                <a:spcPts val="150"/>
              </a:spcAft>
            </a:pPr>
            <a:r>
              <a:rPr lang="en-US" sz="1400" dirty="0"/>
              <a:t>Q &amp; A</a:t>
            </a:r>
          </a:p>
          <a:p>
            <a:pPr marL="0" indent="0" eaLnBrk="1" hangingPunct="1">
              <a:spcAft>
                <a:spcPts val="150"/>
              </a:spcAft>
              <a:buNone/>
            </a:pPr>
            <a:r>
              <a:rPr lang="en-US" sz="1400" b="1" dirty="0" smtClean="0">
                <a:solidFill>
                  <a:srgbClr val="00B050"/>
                </a:solidFill>
              </a:rPr>
              <a:t>Break (10 minutes)</a:t>
            </a:r>
          </a:p>
          <a:p>
            <a:pPr eaLnBrk="1" hangingPunct="1">
              <a:spcAft>
                <a:spcPts val="150"/>
              </a:spcAft>
            </a:pPr>
            <a:r>
              <a:rPr lang="en-US" sz="1800" dirty="0"/>
              <a:t>Part </a:t>
            </a:r>
            <a:r>
              <a:rPr lang="en-US" sz="1800" dirty="0" smtClean="0"/>
              <a:t>4</a:t>
            </a:r>
          </a:p>
          <a:p>
            <a:pPr lvl="1" eaLnBrk="1" hangingPunct="1">
              <a:spcAft>
                <a:spcPts val="150"/>
              </a:spcAft>
            </a:pPr>
            <a:r>
              <a:rPr lang="en-US" sz="1400" dirty="0" smtClean="0"/>
              <a:t>Advanced CORMIX, Validation, QA/QC</a:t>
            </a:r>
          </a:p>
          <a:p>
            <a:pPr lvl="1" eaLnBrk="1" hangingPunct="1">
              <a:spcAft>
                <a:spcPts val="150"/>
              </a:spcAft>
            </a:pPr>
            <a:r>
              <a:rPr lang="en-US" sz="1400" dirty="0" smtClean="0"/>
              <a:t>Q &amp; A</a:t>
            </a:r>
          </a:p>
          <a:p>
            <a:pPr lvl="1" eaLnBrk="1" hangingPunct="1">
              <a:spcAft>
                <a:spcPts val="150"/>
              </a:spcAft>
            </a:pPr>
            <a:r>
              <a:rPr lang="en-US" sz="1400" dirty="0" smtClean="0"/>
              <a:t>Wrap </a:t>
            </a:r>
            <a:r>
              <a:rPr lang="en-US" sz="1400" dirty="0"/>
              <a:t>Up</a:t>
            </a:r>
          </a:p>
          <a:p>
            <a:pPr marL="457200" lvl="1" indent="0" eaLnBrk="1" hangingPunct="1">
              <a:spcAft>
                <a:spcPts val="150"/>
              </a:spcAft>
              <a:buNone/>
            </a:pPr>
            <a:endParaRPr lang="en-US" sz="1400" dirty="0" smtClean="0"/>
          </a:p>
          <a:p>
            <a:pPr eaLnBrk="1" hangingPunct="1">
              <a:lnSpc>
                <a:spcPct val="90000"/>
              </a:lnSpc>
            </a:pPr>
            <a:endParaRPr lang="en-US" sz="1600" dirty="0"/>
          </a:p>
          <a:p>
            <a:pPr eaLnBrk="1" hangingPunct="1">
              <a:lnSpc>
                <a:spcPct val="90000"/>
              </a:lnSpc>
            </a:pPr>
            <a:endParaRPr lang="en-US" sz="16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a:t>
            </a:fld>
            <a:endParaRPr lang="en-US" b="1" dirty="0"/>
          </a:p>
        </p:txBody>
      </p:sp>
    </p:spTree>
    <p:extLst>
      <p:ext uri="{BB962C8B-B14F-4D97-AF65-F5344CB8AC3E}">
        <p14:creationId xmlns:p14="http://schemas.microsoft.com/office/powerpoint/2010/main" val="125408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sz="2400" dirty="0" smtClean="0"/>
              <a:t>CORMIX Documentation User Help</a:t>
            </a:r>
          </a:p>
        </p:txBody>
      </p:sp>
      <p:sp>
        <p:nvSpPr>
          <p:cNvPr id="32771" name="Rectangle 3"/>
          <p:cNvSpPr>
            <a:spLocks noGrp="1" noChangeArrowheads="1"/>
          </p:cNvSpPr>
          <p:nvPr>
            <p:ph type="body" sz="half" idx="4294967295"/>
          </p:nvPr>
        </p:nvSpPr>
        <p:spPr>
          <a:xfrm>
            <a:off x="457200" y="990600"/>
            <a:ext cx="5029200" cy="5334000"/>
          </a:xfrm>
        </p:spPr>
        <p:txBody>
          <a:bodyPr/>
          <a:lstStyle/>
          <a:p>
            <a:pPr eaLnBrk="1" hangingPunct="1">
              <a:lnSpc>
                <a:spcPct val="90000"/>
              </a:lnSpc>
            </a:pPr>
            <a:r>
              <a:rPr lang="en-US" sz="1600" dirty="0" smtClean="0"/>
              <a:t>Multiple-levels of help in GUI</a:t>
            </a:r>
          </a:p>
          <a:p>
            <a:pPr lvl="1" eaLnBrk="1" hangingPunct="1">
              <a:lnSpc>
                <a:spcPct val="90000"/>
              </a:lnSpc>
            </a:pPr>
            <a:r>
              <a:rPr lang="en-US" sz="1400" dirty="0" smtClean="0"/>
              <a:t>Yellow </a:t>
            </a:r>
            <a:r>
              <a:rPr lang="en-US" sz="1400" b="1" i="1" dirty="0" smtClean="0"/>
              <a:t>Tool Tip</a:t>
            </a:r>
            <a:r>
              <a:rPr lang="en-US" sz="1400" dirty="0" smtClean="0"/>
              <a:t>/hint</a:t>
            </a:r>
          </a:p>
          <a:p>
            <a:pPr lvl="1" eaLnBrk="1" hangingPunct="1">
              <a:lnSpc>
                <a:spcPct val="90000"/>
              </a:lnSpc>
              <a:buFontTx/>
              <a:buNone/>
            </a:pPr>
            <a:endParaRPr lang="en-US" sz="1400" dirty="0" smtClean="0"/>
          </a:p>
          <a:p>
            <a:pPr lvl="1" eaLnBrk="1" hangingPunct="1">
              <a:lnSpc>
                <a:spcPct val="90000"/>
              </a:lnSpc>
            </a:pPr>
            <a:r>
              <a:rPr lang="en-US" sz="1400" b="1" i="1" dirty="0" smtClean="0"/>
              <a:t>CORMIX Help popup (right click)</a:t>
            </a:r>
          </a:p>
          <a:p>
            <a:pPr lvl="1" eaLnBrk="1" hangingPunct="1">
              <a:lnSpc>
                <a:spcPct val="90000"/>
              </a:lnSpc>
              <a:buFontTx/>
              <a:buNone/>
            </a:pPr>
            <a:endParaRPr lang="en-US" sz="1400" b="1" i="1" dirty="0" smtClean="0"/>
          </a:p>
          <a:p>
            <a:pPr lvl="1" eaLnBrk="1" hangingPunct="1">
              <a:lnSpc>
                <a:spcPct val="90000"/>
              </a:lnSpc>
            </a:pPr>
            <a:r>
              <a:rPr lang="en-US" sz="1400" dirty="0" smtClean="0"/>
              <a:t>Context Sensitive Help</a:t>
            </a:r>
          </a:p>
          <a:p>
            <a:pPr lvl="1" eaLnBrk="1" hangingPunct="1">
              <a:lnSpc>
                <a:spcPct val="90000"/>
              </a:lnSpc>
              <a:buFontTx/>
              <a:buNone/>
            </a:pPr>
            <a:endParaRPr lang="en-US" sz="1400" dirty="0" smtClean="0"/>
          </a:p>
          <a:p>
            <a:pPr lvl="1" eaLnBrk="1" hangingPunct="1">
              <a:lnSpc>
                <a:spcPct val="90000"/>
              </a:lnSpc>
            </a:pPr>
            <a:r>
              <a:rPr lang="en-US" sz="1400" dirty="0" smtClean="0"/>
              <a:t>“User Manual” button</a:t>
            </a:r>
          </a:p>
          <a:p>
            <a:pPr lvl="1" eaLnBrk="1" hangingPunct="1">
              <a:lnSpc>
                <a:spcPct val="90000"/>
              </a:lnSpc>
              <a:buFontTx/>
              <a:buNone/>
            </a:pPr>
            <a:endParaRPr lang="en-US" sz="1400" dirty="0" smtClean="0"/>
          </a:p>
          <a:p>
            <a:pPr lvl="1" eaLnBrk="1" hangingPunct="1">
              <a:lnSpc>
                <a:spcPct val="90000"/>
              </a:lnSpc>
            </a:pPr>
            <a:r>
              <a:rPr lang="en-US" sz="1400" dirty="0" smtClean="0"/>
              <a:t>CorHelp – Online UI Help</a:t>
            </a:r>
          </a:p>
          <a:p>
            <a:pPr lvl="1" eaLnBrk="1" hangingPunct="1">
              <a:lnSpc>
                <a:spcPct val="90000"/>
              </a:lnSpc>
            </a:pPr>
            <a:r>
              <a:rPr lang="en-US" sz="1400" dirty="0" smtClean="0"/>
              <a:t>“Help -&gt; CorHelp-Online User Guide" menu</a:t>
            </a:r>
          </a:p>
          <a:p>
            <a:pPr lvl="1" eaLnBrk="1" hangingPunct="1">
              <a:lnSpc>
                <a:spcPct val="90000"/>
              </a:lnSpc>
              <a:buFontTx/>
              <a:buNone/>
            </a:pPr>
            <a:endParaRPr lang="en-US" sz="1400" dirty="0" smtClean="0"/>
          </a:p>
          <a:p>
            <a:pPr lvl="1" eaLnBrk="1" hangingPunct="1">
              <a:lnSpc>
                <a:spcPct val="90000"/>
              </a:lnSpc>
            </a:pPr>
            <a:r>
              <a:rPr lang="en-US" sz="1400" dirty="0" smtClean="0"/>
              <a:t>“Help -&gt; CorDocs-Online Tech. Docs" menu </a:t>
            </a:r>
          </a:p>
          <a:p>
            <a:pPr lvl="2" eaLnBrk="1" hangingPunct="1">
              <a:lnSpc>
                <a:spcPct val="90000"/>
              </a:lnSpc>
            </a:pPr>
            <a:r>
              <a:rPr lang="en-US" sz="1400" dirty="0" smtClean="0"/>
              <a:t>Online CORMIX1/2/3 Tech. Reports</a:t>
            </a:r>
          </a:p>
          <a:p>
            <a:pPr lvl="2" eaLnBrk="1" hangingPunct="1">
              <a:lnSpc>
                <a:spcPct val="90000"/>
              </a:lnSpc>
              <a:buFontTx/>
              <a:buNone/>
            </a:pPr>
            <a:endParaRPr lang="en-US" sz="1400" dirty="0" smtClean="0"/>
          </a:p>
          <a:p>
            <a:pPr eaLnBrk="1" hangingPunct="1">
              <a:lnSpc>
                <a:spcPct val="90000"/>
              </a:lnSpc>
            </a:pPr>
            <a:r>
              <a:rPr lang="en-US" sz="1600" dirty="0" smtClean="0"/>
              <a:t>Download Manuals, Reports, FAQs, Support, QA/QC - </a:t>
            </a:r>
            <a:r>
              <a:rPr lang="en-US" sz="1400" dirty="0" smtClean="0">
                <a:solidFill>
                  <a:schemeClr val="accent2"/>
                </a:solidFill>
              </a:rPr>
              <a:t>http://www.mixzon.com</a:t>
            </a:r>
            <a:endParaRPr lang="en-US" sz="800" dirty="0" smtClean="0"/>
          </a:p>
          <a:p>
            <a:pPr eaLnBrk="1" hangingPunct="1">
              <a:lnSpc>
                <a:spcPct val="90000"/>
              </a:lnSpc>
            </a:pPr>
            <a:r>
              <a:rPr lang="en-US" sz="1600" dirty="0" smtClean="0"/>
              <a:t>Information, Validations, References, FAQ’s , Glossary, Search Tool - </a:t>
            </a:r>
            <a:r>
              <a:rPr lang="en-US" sz="1400" dirty="0" smtClean="0">
                <a:solidFill>
                  <a:schemeClr val="accent2"/>
                </a:solidFill>
              </a:rPr>
              <a:t>http://www.cormix.info</a:t>
            </a:r>
            <a:endParaRPr lang="en-US" sz="800" dirty="0" smtClean="0"/>
          </a:p>
          <a:p>
            <a:pPr eaLnBrk="1" hangingPunct="1">
              <a:lnSpc>
                <a:spcPct val="90000"/>
              </a:lnSpc>
            </a:pPr>
            <a:r>
              <a:rPr lang="en-US" sz="1600" dirty="0" smtClean="0"/>
              <a:t>Support Ticketing System</a:t>
            </a:r>
          </a:p>
          <a:p>
            <a:pPr lvl="1" eaLnBrk="1" hangingPunct="1">
              <a:lnSpc>
                <a:spcPct val="90000"/>
              </a:lnSpc>
            </a:pPr>
            <a:r>
              <a:rPr lang="en-US" sz="1200" dirty="0" smtClean="0"/>
              <a:t>E-mail to: </a:t>
            </a:r>
            <a:r>
              <a:rPr lang="en-US" sz="1200" b="1" dirty="0" smtClean="0">
                <a:solidFill>
                  <a:schemeClr val="accent2"/>
                </a:solidFill>
              </a:rPr>
              <a:t>support@mixzon.com</a:t>
            </a:r>
            <a:endParaRPr lang="en-US" sz="1200" b="1" i="1" dirty="0" smtClean="0">
              <a:solidFill>
                <a:schemeClr val="accent2"/>
              </a:solidFill>
            </a:endParaRPr>
          </a:p>
        </p:txBody>
      </p:sp>
      <p:pic>
        <p:nvPicPr>
          <p:cNvPr id="32772" name="Picture 4" descr="v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1466850"/>
            <a:ext cx="3006725" cy="264795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2773" name="Rectangle 9"/>
          <p:cNvSpPr>
            <a:spLocks noChangeArrowheads="1"/>
          </p:cNvSpPr>
          <p:nvPr/>
        </p:nvSpPr>
        <p:spPr bwMode="auto">
          <a:xfrm>
            <a:off x="5562600" y="4343400"/>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smtClean="0">
                <a:solidFill>
                  <a:schemeClr val="tx2"/>
                </a:solidFill>
                <a:latin typeface="Arial Narrow" pitchFamily="34" charset="0"/>
              </a:rPr>
              <a:t>Online </a:t>
            </a:r>
            <a:r>
              <a:rPr lang="en-US" sz="1400" b="1" i="1" dirty="0">
                <a:solidFill>
                  <a:schemeClr val="tx2"/>
                </a:solidFill>
                <a:latin typeface="Arial Narrow" pitchFamily="34" charset="0"/>
              </a:rPr>
              <a:t>Context Sensitive Help</a:t>
            </a:r>
          </a:p>
        </p:txBody>
      </p:sp>
      <p:pic>
        <p:nvPicPr>
          <p:cNvPr id="327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2990850"/>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2381250"/>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20</a:t>
            </a:fld>
            <a:endParaRPr lang="en-US" b="1" dirty="0"/>
          </a:p>
        </p:txBody>
      </p:sp>
    </p:spTree>
    <p:extLst>
      <p:ext uri="{BB962C8B-B14F-4D97-AF65-F5344CB8AC3E}">
        <p14:creationId xmlns:p14="http://schemas.microsoft.com/office/powerpoint/2010/main" val="892104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Autofit/>
          </a:bodyPr>
          <a:lstStyle/>
          <a:p>
            <a:pPr eaLnBrk="1" hangingPunct="1"/>
            <a:r>
              <a:rPr lang="en-US" sz="2400" dirty="0" smtClean="0"/>
              <a:t>CORMIX Advanced Analysis &amp; Design Tools</a:t>
            </a:r>
          </a:p>
        </p:txBody>
      </p:sp>
      <p:sp>
        <p:nvSpPr>
          <p:cNvPr id="31747" name="Rectangle 3"/>
          <p:cNvSpPr>
            <a:spLocks noGrp="1" noChangeArrowheads="1"/>
          </p:cNvSpPr>
          <p:nvPr>
            <p:ph type="body" sz="half" idx="4294967295"/>
          </p:nvPr>
        </p:nvSpPr>
        <p:spPr>
          <a:xfrm>
            <a:off x="380999" y="914400"/>
            <a:ext cx="4205287" cy="5410200"/>
          </a:xfrm>
        </p:spPr>
        <p:txBody>
          <a:bodyPr>
            <a:normAutofit/>
          </a:bodyPr>
          <a:lstStyle/>
          <a:p>
            <a:pPr eaLnBrk="1" hangingPunct="1">
              <a:lnSpc>
                <a:spcPct val="150000"/>
              </a:lnSpc>
              <a:spcBef>
                <a:spcPts val="0"/>
              </a:spcBef>
              <a:spcAft>
                <a:spcPts val="0"/>
              </a:spcAft>
            </a:pPr>
            <a:r>
              <a:rPr lang="en-US" sz="1600" dirty="0" smtClean="0"/>
              <a:t>HYDRO </a:t>
            </a:r>
            <a:r>
              <a:rPr lang="en-US" sz="1600" b="1" i="1" dirty="0" smtClean="0"/>
              <a:t>simulation results summary</a:t>
            </a:r>
            <a:endParaRPr lang="en-US" sz="1600" dirty="0" smtClean="0"/>
          </a:p>
          <a:p>
            <a:pPr eaLnBrk="1" hangingPunct="1">
              <a:lnSpc>
                <a:spcPct val="150000"/>
              </a:lnSpc>
              <a:spcBef>
                <a:spcPts val="0"/>
              </a:spcBef>
              <a:spcAft>
                <a:spcPts val="0"/>
              </a:spcAft>
            </a:pPr>
            <a:r>
              <a:rPr lang="en-US" sz="1600" dirty="0" smtClean="0"/>
              <a:t>Specifies concentrations at </a:t>
            </a:r>
            <a:r>
              <a:rPr lang="en-US" sz="1600" b="1" i="1" dirty="0" smtClean="0"/>
              <a:t>regulatory mixing zones</a:t>
            </a:r>
            <a:endParaRPr lang="en-US" sz="1600" dirty="0" smtClean="0"/>
          </a:p>
          <a:p>
            <a:pPr eaLnBrk="1" hangingPunct="1">
              <a:lnSpc>
                <a:spcPct val="150000"/>
              </a:lnSpc>
              <a:spcBef>
                <a:spcPts val="0"/>
              </a:spcBef>
              <a:spcAft>
                <a:spcPts val="0"/>
              </a:spcAft>
            </a:pPr>
            <a:r>
              <a:rPr lang="en-US" sz="1600" dirty="0" smtClean="0"/>
              <a:t>E</a:t>
            </a:r>
            <a:r>
              <a:rPr lang="en-US" sz="1600" b="1" i="1" dirty="0" smtClean="0"/>
              <a:t>xpert advice </a:t>
            </a:r>
            <a:r>
              <a:rPr lang="en-US" sz="1600" dirty="0" smtClean="0"/>
              <a:t>for design iteration</a:t>
            </a:r>
          </a:p>
          <a:p>
            <a:pPr eaLnBrk="1" hangingPunct="1">
              <a:lnSpc>
                <a:spcPct val="150000"/>
              </a:lnSpc>
              <a:spcBef>
                <a:spcPts val="0"/>
              </a:spcBef>
              <a:spcAft>
                <a:spcPts val="0"/>
              </a:spcAft>
            </a:pPr>
            <a:r>
              <a:rPr lang="en-US" sz="1600" dirty="0" smtClean="0"/>
              <a:t>Data visualization &amp; design</a:t>
            </a:r>
          </a:p>
          <a:p>
            <a:pPr lvl="1" eaLnBrk="1" hangingPunct="1">
              <a:lnSpc>
                <a:spcPct val="150000"/>
              </a:lnSpc>
              <a:spcBef>
                <a:spcPts val="0"/>
              </a:spcBef>
              <a:spcAft>
                <a:spcPts val="0"/>
              </a:spcAft>
            </a:pPr>
            <a:r>
              <a:rPr lang="en-US" sz="1400" dirty="0" smtClean="0"/>
              <a:t>CorVue (Plume Visualization)</a:t>
            </a:r>
          </a:p>
          <a:p>
            <a:pPr lvl="1" eaLnBrk="1" hangingPunct="1">
              <a:lnSpc>
                <a:spcPct val="150000"/>
              </a:lnSpc>
              <a:spcBef>
                <a:spcPts val="0"/>
              </a:spcBef>
              <a:spcAft>
                <a:spcPts val="0"/>
              </a:spcAft>
            </a:pPr>
            <a:r>
              <a:rPr lang="en-US" sz="1400" dirty="0" smtClean="0"/>
              <a:t>CorSpy (Outfall Visualization</a:t>
            </a:r>
          </a:p>
          <a:p>
            <a:pPr lvl="1" eaLnBrk="1" hangingPunct="1">
              <a:lnSpc>
                <a:spcPct val="150000"/>
              </a:lnSpc>
              <a:spcBef>
                <a:spcPts val="0"/>
              </a:spcBef>
              <a:spcAft>
                <a:spcPts val="0"/>
              </a:spcAft>
            </a:pPr>
            <a:r>
              <a:rPr lang="en-US" sz="1400" dirty="0" smtClean="0"/>
              <a:t>CorHyd (Hydraulics &amp; Design)</a:t>
            </a:r>
          </a:p>
          <a:p>
            <a:pPr lvl="1" eaLnBrk="1" hangingPunct="1">
              <a:lnSpc>
                <a:spcPct val="150000"/>
              </a:lnSpc>
              <a:spcBef>
                <a:spcPts val="0"/>
              </a:spcBef>
              <a:spcAft>
                <a:spcPts val="0"/>
              </a:spcAft>
            </a:pPr>
            <a:r>
              <a:rPr lang="en-US" sz="1400" dirty="0" smtClean="0"/>
              <a:t>CorPlot</a:t>
            </a:r>
          </a:p>
          <a:p>
            <a:pPr lvl="2" eaLnBrk="1" hangingPunct="1">
              <a:lnSpc>
                <a:spcPct val="150000"/>
              </a:lnSpc>
              <a:spcBef>
                <a:spcPts val="0"/>
              </a:spcBef>
            </a:pPr>
            <a:r>
              <a:rPr lang="en-US" sz="1400" dirty="0" smtClean="0"/>
              <a:t>2d plots</a:t>
            </a:r>
          </a:p>
          <a:p>
            <a:pPr lvl="2" eaLnBrk="1" hangingPunct="1">
              <a:lnSpc>
                <a:spcPct val="150000"/>
              </a:lnSpc>
              <a:spcBef>
                <a:spcPts val="0"/>
              </a:spcBef>
            </a:pPr>
            <a:r>
              <a:rPr lang="en-US" sz="1400" dirty="0" smtClean="0"/>
              <a:t>S &amp; C Isolines</a:t>
            </a:r>
          </a:p>
          <a:p>
            <a:pPr lvl="2" eaLnBrk="1" hangingPunct="1">
              <a:lnSpc>
                <a:spcPct val="150000"/>
              </a:lnSpc>
              <a:spcBef>
                <a:spcPts val="0"/>
              </a:spcBef>
            </a:pPr>
            <a:r>
              <a:rPr lang="en-US" sz="1400" dirty="0" smtClean="0"/>
              <a:t>Deposition Contours</a:t>
            </a:r>
            <a:endParaRPr lang="en-US" dirty="0" smtClean="0"/>
          </a:p>
          <a:p>
            <a:pPr lvl="1" eaLnBrk="1" hangingPunct="1"/>
            <a:r>
              <a:rPr lang="en-US" sz="1400" dirty="0" smtClean="0"/>
              <a:t>CorTime</a:t>
            </a:r>
          </a:p>
          <a:p>
            <a:pPr lvl="2" eaLnBrk="1" hangingPunct="1">
              <a:lnSpc>
                <a:spcPct val="150000"/>
              </a:lnSpc>
            </a:pPr>
            <a:r>
              <a:rPr lang="en-US" sz="1400" dirty="0" smtClean="0"/>
              <a:t>Time Series Modeling and Analysis</a:t>
            </a:r>
          </a:p>
          <a:p>
            <a:pPr lvl="2" eaLnBrk="1" hangingPunct="1">
              <a:lnSpc>
                <a:spcPct val="150000"/>
              </a:lnSpc>
            </a:pPr>
            <a:r>
              <a:rPr lang="en-US" sz="1400" dirty="0" smtClean="0"/>
              <a:t>Far-Field Model Linkage</a:t>
            </a:r>
          </a:p>
        </p:txBody>
      </p:sp>
      <p:pic>
        <p:nvPicPr>
          <p:cNvPr id="31748" name="Picture 4" descr="CorV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827" y="1524000"/>
            <a:ext cx="4580573" cy="329374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1749" name="Rectangle 6"/>
          <p:cNvSpPr>
            <a:spLocks noChangeArrowheads="1"/>
          </p:cNvSpPr>
          <p:nvPr/>
        </p:nvSpPr>
        <p:spPr bwMode="auto">
          <a:xfrm>
            <a:off x="4796313" y="4953002"/>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smtClean="0">
                <a:solidFill>
                  <a:schemeClr val="tx2"/>
                </a:solidFill>
                <a:latin typeface="Arial Narrow" pitchFamily="34" charset="0"/>
              </a:rPr>
              <a:t>CorVue </a:t>
            </a:r>
            <a:r>
              <a:rPr lang="en-US" sz="1400" b="1" i="1" dirty="0">
                <a:solidFill>
                  <a:schemeClr val="tx2"/>
                </a:solidFill>
                <a:latin typeface="Arial Narrow" pitchFamily="34" charset="0"/>
              </a:rPr>
              <a:t>3D Mixing Zone Visualization</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21</a:t>
            </a:fld>
            <a:endParaRPr lang="en-US" b="1" dirty="0"/>
          </a:p>
        </p:txBody>
      </p:sp>
    </p:spTree>
    <p:extLst>
      <p:ext uri="{BB962C8B-B14F-4D97-AF65-F5344CB8AC3E}">
        <p14:creationId xmlns:p14="http://schemas.microsoft.com/office/powerpoint/2010/main" val="3999343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eaLnBrk="1" hangingPunct="1"/>
            <a:r>
              <a:rPr lang="en-US" sz="2400" dirty="0" smtClean="0"/>
              <a:t>CORMIX Data INPUT – General </a:t>
            </a:r>
          </a:p>
        </p:txBody>
      </p:sp>
      <p:sp>
        <p:nvSpPr>
          <p:cNvPr id="33795" name="Rectangle 3"/>
          <p:cNvSpPr>
            <a:spLocks noGrp="1" noChangeArrowheads="1"/>
          </p:cNvSpPr>
          <p:nvPr>
            <p:ph type="body" sz="half" idx="4294967295"/>
          </p:nvPr>
        </p:nvSpPr>
        <p:spPr>
          <a:xfrm>
            <a:off x="457200" y="990600"/>
            <a:ext cx="8001000" cy="5334000"/>
          </a:xfrm>
        </p:spPr>
        <p:txBody>
          <a:bodyPr/>
          <a:lstStyle/>
          <a:p>
            <a:pPr eaLnBrk="1" hangingPunct="1"/>
            <a:r>
              <a:rPr lang="en-US" sz="1800" dirty="0" smtClean="0"/>
              <a:t>All data input segments have similar features</a:t>
            </a:r>
          </a:p>
          <a:p>
            <a:pPr eaLnBrk="1" hangingPunct="1"/>
            <a:r>
              <a:rPr lang="en-US" sz="1800" dirty="0" smtClean="0"/>
              <a:t>Current data entry box is highlighted in yellow</a:t>
            </a:r>
          </a:p>
          <a:p>
            <a:pPr eaLnBrk="1" hangingPunct="1"/>
            <a:r>
              <a:rPr lang="en-US" sz="1800" dirty="0" smtClean="0"/>
              <a:t>Double-click clears entry</a:t>
            </a:r>
          </a:p>
          <a:p>
            <a:pPr eaLnBrk="1" hangingPunct="1"/>
            <a:r>
              <a:rPr lang="en-US" sz="1800" b="1" i="1" dirty="0" smtClean="0"/>
              <a:t>Open format: </a:t>
            </a:r>
            <a:r>
              <a:rPr lang="en-US" sz="1800" dirty="0" smtClean="0"/>
              <a:t>decimals not required for numerical input</a:t>
            </a:r>
          </a:p>
          <a:p>
            <a:pPr eaLnBrk="1" hangingPunct="1"/>
            <a:r>
              <a:rPr lang="en-US" sz="1800" dirty="0" smtClean="0"/>
              <a:t>Systems checks for data </a:t>
            </a:r>
            <a:r>
              <a:rPr lang="en-US" sz="1800" b="1" i="1" dirty="0" smtClean="0"/>
              <a:t>inconsistencies </a:t>
            </a:r>
            <a:r>
              <a:rPr lang="en-US" sz="1800" dirty="0" smtClean="0"/>
              <a:t>and </a:t>
            </a:r>
            <a:r>
              <a:rPr lang="en-US" sz="1800" b="1" i="1" dirty="0" smtClean="0"/>
              <a:t>errors</a:t>
            </a:r>
            <a:endParaRPr lang="en-US" sz="1800" dirty="0" smtClean="0"/>
          </a:p>
          <a:p>
            <a:pPr eaLnBrk="1" hangingPunct="1"/>
            <a:r>
              <a:rPr lang="en-US" sz="1800" dirty="0" smtClean="0"/>
              <a:t>If error occurs during validation - user will be prompted to check and re-enter values</a:t>
            </a:r>
          </a:p>
          <a:p>
            <a:pPr eaLnBrk="1" hangingPunct="1">
              <a:lnSpc>
                <a:spcPct val="90000"/>
              </a:lnSpc>
            </a:pPr>
            <a:r>
              <a:rPr lang="en-US" sz="1800" b="1" dirty="0" smtClean="0"/>
              <a:t>Units of Measure</a:t>
            </a:r>
          </a:p>
          <a:p>
            <a:pPr lvl="1" eaLnBrk="1" hangingPunct="1">
              <a:lnSpc>
                <a:spcPct val="90000"/>
              </a:lnSpc>
            </a:pPr>
            <a:r>
              <a:rPr lang="en-US" sz="1600" dirty="0" smtClean="0"/>
              <a:t>CORMIX uses </a:t>
            </a:r>
            <a:r>
              <a:rPr lang="en-US" sz="1600" b="1" i="1" dirty="0" smtClean="0"/>
              <a:t>metric SI </a:t>
            </a:r>
            <a:r>
              <a:rPr lang="en-US" sz="1600" dirty="0" smtClean="0"/>
              <a:t>units (MKS) in all internal calculations</a:t>
            </a:r>
          </a:p>
          <a:p>
            <a:pPr lvl="1" eaLnBrk="1" hangingPunct="1">
              <a:lnSpc>
                <a:spcPct val="90000"/>
              </a:lnSpc>
              <a:buFontTx/>
              <a:buNone/>
            </a:pPr>
            <a:endParaRPr lang="en-US" sz="1600" dirty="0" smtClean="0"/>
          </a:p>
          <a:p>
            <a:pPr lvl="1" eaLnBrk="1" hangingPunct="1">
              <a:lnSpc>
                <a:spcPct val="90000"/>
              </a:lnSpc>
            </a:pPr>
            <a:r>
              <a:rPr lang="en-US" sz="1600" dirty="0" smtClean="0"/>
              <a:t>Automatically converts English/Mixed input units to metric SI equivalents</a:t>
            </a:r>
          </a:p>
          <a:p>
            <a:pPr lvl="1" eaLnBrk="1" hangingPunct="1">
              <a:lnSpc>
                <a:spcPct val="90000"/>
              </a:lnSpc>
            </a:pPr>
            <a:endParaRPr lang="en-US" sz="1600" dirty="0" smtClean="0"/>
          </a:p>
          <a:p>
            <a:pPr lvl="1" eaLnBrk="1" hangingPunct="1">
              <a:lnSpc>
                <a:spcPct val="90000"/>
              </a:lnSpc>
            </a:pPr>
            <a:r>
              <a:rPr lang="en-US" sz="1600" dirty="0" smtClean="0"/>
              <a:t>Force all inputs to SI - “Convert to SI Units” button</a:t>
            </a:r>
          </a:p>
          <a:p>
            <a:pPr lvl="1" eaLnBrk="1" hangingPunct="1">
              <a:lnSpc>
                <a:spcPct val="90000"/>
              </a:lnSpc>
            </a:pPr>
            <a:endParaRPr lang="en-US" sz="1600" dirty="0" smtClean="0"/>
          </a:p>
          <a:p>
            <a:pPr lvl="1" eaLnBrk="1" hangingPunct="1">
              <a:lnSpc>
                <a:spcPct val="90000"/>
              </a:lnSpc>
            </a:pPr>
            <a:r>
              <a:rPr lang="en-US" sz="1600" dirty="0" smtClean="0"/>
              <a:t>CORMIX reports only in SI units</a:t>
            </a:r>
          </a:p>
          <a:p>
            <a:pPr lvl="1" eaLnBrk="1" hangingPunct="1">
              <a:lnSpc>
                <a:spcPct val="90000"/>
              </a:lnSpc>
            </a:pPr>
            <a:endParaRPr lang="en-US" sz="1600" b="1" dirty="0" smtClean="0"/>
          </a:p>
          <a:p>
            <a:pPr lvl="1" eaLnBrk="1" hangingPunct="1">
              <a:lnSpc>
                <a:spcPct val="90000"/>
              </a:lnSpc>
            </a:pPr>
            <a:r>
              <a:rPr lang="en-US" sz="1600" b="1" dirty="0" smtClean="0"/>
              <a:t>3 - 4 significant digits</a:t>
            </a:r>
            <a:r>
              <a:rPr lang="en-US" sz="1600" dirty="0" smtClean="0"/>
              <a:t> is sufficient; Densities – up to </a:t>
            </a:r>
            <a:r>
              <a:rPr lang="en-US" sz="1600" b="1" dirty="0" smtClean="0"/>
              <a:t>5 </a:t>
            </a:r>
            <a:r>
              <a:rPr lang="en-US" sz="1600" b="1" i="1" dirty="0" smtClean="0"/>
              <a:t>significant digits</a:t>
            </a:r>
            <a:endParaRPr lang="en-US" sz="16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22</a:t>
            </a:fld>
            <a:endParaRPr lang="en-US" b="1" dirty="0"/>
          </a:p>
        </p:txBody>
      </p:sp>
    </p:spTree>
    <p:extLst>
      <p:ext uri="{BB962C8B-B14F-4D97-AF65-F5344CB8AC3E}">
        <p14:creationId xmlns:p14="http://schemas.microsoft.com/office/powerpoint/2010/main" val="1869701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eaLnBrk="1" hangingPunct="1"/>
            <a:r>
              <a:rPr lang="en-US" sz="2400" dirty="0" smtClean="0"/>
              <a:t>Ambient Cross-Section “Schematization”</a:t>
            </a:r>
          </a:p>
        </p:txBody>
      </p:sp>
      <p:sp>
        <p:nvSpPr>
          <p:cNvPr id="40963" name="Rectangle 3"/>
          <p:cNvSpPr>
            <a:spLocks noGrp="1" noChangeArrowheads="1"/>
          </p:cNvSpPr>
          <p:nvPr>
            <p:ph type="body" idx="4294967295"/>
          </p:nvPr>
        </p:nvSpPr>
        <p:spPr>
          <a:xfrm>
            <a:off x="457200" y="990600"/>
            <a:ext cx="3962400" cy="5319713"/>
          </a:xfrm>
        </p:spPr>
        <p:txBody>
          <a:bodyPr/>
          <a:lstStyle/>
          <a:p>
            <a:pPr eaLnBrk="1" hangingPunct="1"/>
            <a:r>
              <a:rPr lang="en-US" sz="1800" b="1" dirty="0" smtClean="0"/>
              <a:t>Ambient environments</a:t>
            </a:r>
            <a:r>
              <a:rPr lang="en-US" sz="1800" dirty="0" smtClean="0"/>
              <a:t> always have </a:t>
            </a:r>
            <a:r>
              <a:rPr lang="en-US" sz="1800" b="1" i="1" dirty="0" smtClean="0"/>
              <a:t>boundaries</a:t>
            </a:r>
          </a:p>
          <a:p>
            <a:pPr lvl="1" eaLnBrk="1" hangingPunct="1"/>
            <a:r>
              <a:rPr lang="en-US" sz="1600" dirty="0" smtClean="0"/>
              <a:t>Vertical</a:t>
            </a:r>
          </a:p>
          <a:p>
            <a:pPr lvl="1" eaLnBrk="1" hangingPunct="1"/>
            <a:r>
              <a:rPr lang="en-US" sz="1600" dirty="0" smtClean="0"/>
              <a:t>Lateral</a:t>
            </a:r>
          </a:p>
          <a:p>
            <a:pPr eaLnBrk="1" hangingPunct="1"/>
            <a:r>
              <a:rPr lang="en-US" sz="1800" dirty="0" smtClean="0"/>
              <a:t>One must enter boundary information into CORMIX</a:t>
            </a:r>
          </a:p>
          <a:p>
            <a:pPr lvl="1" eaLnBrk="1" hangingPunct="1"/>
            <a:r>
              <a:rPr lang="en-US" sz="1600" dirty="0" smtClean="0"/>
              <a:t>Process called</a:t>
            </a:r>
            <a:r>
              <a:rPr lang="en-US" sz="1600" b="1" i="1" dirty="0" smtClean="0"/>
              <a:t> Schematization</a:t>
            </a:r>
          </a:p>
          <a:p>
            <a:pPr eaLnBrk="1" hangingPunct="1"/>
            <a:r>
              <a:rPr lang="en-US" sz="1800" dirty="0" smtClean="0"/>
              <a:t>Assemble </a:t>
            </a:r>
            <a:r>
              <a:rPr lang="en-US" sz="1800" b="1" i="1" dirty="0" smtClean="0"/>
              <a:t>cross-section plots</a:t>
            </a:r>
            <a:r>
              <a:rPr lang="en-US" sz="1800" dirty="0" smtClean="0"/>
              <a:t> at several downstream locations</a:t>
            </a:r>
          </a:p>
          <a:p>
            <a:pPr eaLnBrk="1" hangingPunct="1"/>
            <a:r>
              <a:rPr lang="en-US" sz="1800" dirty="0" smtClean="0"/>
              <a:t>Determine “Equivalent rectangular Cross-sectional area” or </a:t>
            </a:r>
            <a:r>
              <a:rPr lang="en-US" sz="1800" b="1" i="1" dirty="0" smtClean="0"/>
              <a:t>schematization</a:t>
            </a:r>
            <a:r>
              <a:rPr lang="en-US" sz="1800" dirty="0" smtClean="0"/>
              <a:t> to account for plume boundary interaction</a:t>
            </a:r>
          </a:p>
          <a:p>
            <a:pPr eaLnBrk="1" hangingPunct="1"/>
            <a:r>
              <a:rPr lang="en-US" sz="1800" b="1" i="1" dirty="0" smtClean="0"/>
              <a:t>Negatively </a:t>
            </a:r>
            <a:r>
              <a:rPr lang="en-US" sz="1800" b="1" i="1" dirty="0"/>
              <a:t>Buoyant Discharge</a:t>
            </a:r>
          </a:p>
          <a:p>
            <a:pPr lvl="1" eaLnBrk="1" hangingPunct="1"/>
            <a:r>
              <a:rPr lang="en-US" dirty="0"/>
              <a:t>Will </a:t>
            </a:r>
            <a:r>
              <a:rPr lang="en-US" dirty="0" smtClean="0"/>
              <a:t>sink downwards</a:t>
            </a:r>
            <a:endParaRPr lang="en-US" dirty="0"/>
          </a:p>
          <a:p>
            <a:pPr eaLnBrk="1" hangingPunct="1"/>
            <a:endParaRPr lang="en-US" sz="1800" dirty="0" smtClean="0"/>
          </a:p>
        </p:txBody>
      </p:sp>
      <p:sp>
        <p:nvSpPr>
          <p:cNvPr id="40964" name="Text Box 6"/>
          <p:cNvSpPr txBox="1">
            <a:spLocks noChangeArrowheads="1"/>
          </p:cNvSpPr>
          <p:nvPr/>
        </p:nvSpPr>
        <p:spPr bwMode="auto">
          <a:xfrm>
            <a:off x="4610100" y="59436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147763" indent="-114776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Cross-Section </a:t>
            </a:r>
            <a:r>
              <a:rPr lang="en-US" sz="1400" i="1" dirty="0">
                <a:solidFill>
                  <a:schemeClr val="tx2"/>
                </a:solidFill>
                <a:latin typeface="Arial Narrow" pitchFamily="34" charset="0"/>
              </a:rPr>
              <a:t>Schematization</a:t>
            </a:r>
          </a:p>
        </p:txBody>
      </p:sp>
      <p:sp>
        <p:nvSpPr>
          <p:cNvPr id="40965" name="Text Box 14"/>
          <p:cNvSpPr txBox="1">
            <a:spLocks noChangeArrowheads="1"/>
          </p:cNvSpPr>
          <p:nvPr/>
        </p:nvSpPr>
        <p:spPr bwMode="auto">
          <a:xfrm>
            <a:off x="4343400" y="990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A)</a:t>
            </a:r>
          </a:p>
        </p:txBody>
      </p:sp>
      <p:sp>
        <p:nvSpPr>
          <p:cNvPr id="40966" name="Text Box 15"/>
          <p:cNvSpPr txBox="1">
            <a:spLocks noChangeArrowheads="1"/>
          </p:cNvSpPr>
          <p:nvPr/>
        </p:nvSpPr>
        <p:spPr bwMode="auto">
          <a:xfrm>
            <a:off x="4343400" y="3505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B)</a:t>
            </a:r>
          </a:p>
        </p:txBody>
      </p:sp>
      <p:pic>
        <p:nvPicPr>
          <p:cNvPr id="47112" name="Picture 12" descr="Schem 1.bmp"/>
          <p:cNvPicPr>
            <a:picLocks noChangeAspect="1"/>
          </p:cNvPicPr>
          <p:nvPr/>
        </p:nvPicPr>
        <p:blipFill>
          <a:blip r:embed="rId3"/>
          <a:srcRect r="-1628" b="50000"/>
          <a:stretch>
            <a:fillRect/>
          </a:stretch>
        </p:blipFill>
        <p:spPr bwMode="auto">
          <a:xfrm>
            <a:off x="4533900" y="1295400"/>
            <a:ext cx="4419600" cy="1981200"/>
          </a:xfrm>
          <a:prstGeom prst="rect">
            <a:avLst/>
          </a:prstGeom>
          <a:noFill/>
          <a:ln w="9525">
            <a:solidFill>
              <a:schemeClr val="accent4"/>
            </a:solidFill>
            <a:miter lim="800000"/>
            <a:headEnd/>
            <a:tailEnd/>
          </a:ln>
        </p:spPr>
      </p:pic>
      <p:pic>
        <p:nvPicPr>
          <p:cNvPr id="47113" name="Picture 13" descr="Schem 2.bmp"/>
          <p:cNvPicPr>
            <a:picLocks noChangeAspect="1"/>
          </p:cNvPicPr>
          <p:nvPr/>
        </p:nvPicPr>
        <p:blipFill>
          <a:blip r:embed="rId4"/>
          <a:srcRect r="5458" b="56667"/>
          <a:stretch>
            <a:fillRect/>
          </a:stretch>
        </p:blipFill>
        <p:spPr bwMode="auto">
          <a:xfrm>
            <a:off x="4645025" y="3886200"/>
            <a:ext cx="4197350" cy="1752600"/>
          </a:xfrm>
          <a:prstGeom prst="rect">
            <a:avLst/>
          </a:prstGeom>
          <a:noFill/>
          <a:ln w="9525">
            <a:solidFill>
              <a:schemeClr val="accent4"/>
            </a:solidFill>
            <a:miter lim="800000"/>
            <a:headEnd/>
            <a:tailEnd/>
          </a:ln>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23</a:t>
            </a:fld>
            <a:endParaRPr lang="en-US" b="1" dirty="0"/>
          </a:p>
        </p:txBody>
      </p:sp>
    </p:spTree>
    <p:extLst>
      <p:ext uri="{BB962C8B-B14F-4D97-AF65-F5344CB8AC3E}">
        <p14:creationId xmlns:p14="http://schemas.microsoft.com/office/powerpoint/2010/main" val="2317451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400" dirty="0" smtClean="0"/>
              <a:t>Ambient Cross-Section “Schematization”</a:t>
            </a:r>
          </a:p>
        </p:txBody>
      </p:sp>
      <p:sp>
        <p:nvSpPr>
          <p:cNvPr id="41987" name="Rectangle 3"/>
          <p:cNvSpPr>
            <a:spLocks noGrp="1" noChangeArrowheads="1"/>
          </p:cNvSpPr>
          <p:nvPr>
            <p:ph type="body" idx="4294967295"/>
          </p:nvPr>
        </p:nvSpPr>
        <p:spPr>
          <a:xfrm>
            <a:off x="457200" y="1143000"/>
            <a:ext cx="3962400" cy="5029200"/>
          </a:xfrm>
        </p:spPr>
        <p:txBody>
          <a:bodyPr>
            <a:normAutofit/>
          </a:bodyPr>
          <a:lstStyle/>
          <a:p>
            <a:pPr eaLnBrk="1" hangingPunct="1"/>
            <a:r>
              <a:rPr lang="en-US" sz="1800" b="1" i="1" dirty="0" smtClean="0"/>
              <a:t>Positively Buoyant Discharge</a:t>
            </a:r>
          </a:p>
          <a:p>
            <a:pPr lvl="1" eaLnBrk="1" hangingPunct="1"/>
            <a:r>
              <a:rPr lang="en-US" dirty="0" smtClean="0"/>
              <a:t>Will rise upwards</a:t>
            </a:r>
          </a:p>
          <a:p>
            <a:pPr lvl="2" eaLnBrk="1" hangingPunct="1"/>
            <a:r>
              <a:rPr lang="en-US" sz="1800" dirty="0" smtClean="0"/>
              <a:t>Deeper areas irrelevant</a:t>
            </a:r>
          </a:p>
          <a:p>
            <a:pPr marL="914400" lvl="2" indent="0" eaLnBrk="1" hangingPunct="1">
              <a:buNone/>
            </a:pPr>
            <a:endParaRPr lang="en-US" sz="1800" dirty="0" smtClean="0"/>
          </a:p>
          <a:p>
            <a:pPr lvl="1" eaLnBrk="1" hangingPunct="1"/>
            <a:r>
              <a:rPr lang="en-US" b="1" dirty="0" smtClean="0"/>
              <a:t>Neglect </a:t>
            </a:r>
            <a:r>
              <a:rPr lang="en-US" dirty="0" smtClean="0"/>
              <a:t>very shallow bank areas/shallow floodways</a:t>
            </a:r>
          </a:p>
          <a:p>
            <a:pPr eaLnBrk="1" hangingPunct="1"/>
            <a:r>
              <a:rPr lang="en-US" sz="1800" dirty="0" smtClean="0"/>
              <a:t>For </a:t>
            </a:r>
            <a:r>
              <a:rPr lang="en-US" sz="1800" b="1" dirty="0" smtClean="0"/>
              <a:t>highly non-uniform </a:t>
            </a:r>
            <a:r>
              <a:rPr lang="en-US" sz="1800" dirty="0" smtClean="0"/>
              <a:t>conditions:</a:t>
            </a:r>
          </a:p>
          <a:p>
            <a:pPr lvl="1" eaLnBrk="1" hangingPunct="1"/>
            <a:r>
              <a:rPr lang="en-US" dirty="0" smtClean="0"/>
              <a:t>HD usually strongly influences </a:t>
            </a:r>
            <a:r>
              <a:rPr lang="en-US" b="1" dirty="0" smtClean="0"/>
              <a:t>near -field </a:t>
            </a:r>
            <a:r>
              <a:rPr lang="en-US" dirty="0" smtClean="0"/>
              <a:t>mixing</a:t>
            </a:r>
          </a:p>
          <a:p>
            <a:pPr marL="457200" lvl="1" indent="0" eaLnBrk="1" hangingPunct="1">
              <a:buNone/>
            </a:pPr>
            <a:endParaRPr lang="en-US" dirty="0" smtClean="0"/>
          </a:p>
          <a:p>
            <a:pPr lvl="1" eaLnBrk="1" hangingPunct="1"/>
            <a:r>
              <a:rPr lang="en-US" dirty="0" smtClean="0"/>
              <a:t>HA usually strongly influences </a:t>
            </a:r>
            <a:r>
              <a:rPr lang="en-US" b="1" dirty="0" smtClean="0"/>
              <a:t>far -field </a:t>
            </a:r>
            <a:r>
              <a:rPr lang="en-US" dirty="0" smtClean="0"/>
              <a:t>mixing</a:t>
            </a:r>
          </a:p>
          <a:p>
            <a:pPr eaLnBrk="1" hangingPunct="1"/>
            <a:r>
              <a:rPr lang="en-US" b="1" dirty="0" smtClean="0"/>
              <a:t>Iterative process</a:t>
            </a:r>
          </a:p>
        </p:txBody>
      </p:sp>
      <p:sp>
        <p:nvSpPr>
          <p:cNvPr id="41988" name="Text Box 13"/>
          <p:cNvSpPr txBox="1">
            <a:spLocks noChangeArrowheads="1"/>
          </p:cNvSpPr>
          <p:nvPr/>
        </p:nvSpPr>
        <p:spPr bwMode="auto">
          <a:xfrm>
            <a:off x="4343400" y="565308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255713" indent="-125571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Schematizations </a:t>
            </a:r>
            <a:r>
              <a:rPr lang="en-US" sz="1400" i="1" dirty="0">
                <a:solidFill>
                  <a:schemeClr val="tx2"/>
                </a:solidFill>
                <a:latin typeface="Arial Narrow" pitchFamily="34" charset="0"/>
              </a:rPr>
              <a:t>for positively buoyant discharge</a:t>
            </a:r>
          </a:p>
        </p:txBody>
      </p:sp>
      <p:sp>
        <p:nvSpPr>
          <p:cNvPr id="41989" name="Text Box 14"/>
          <p:cNvSpPr txBox="1">
            <a:spLocks noChangeArrowheads="1"/>
          </p:cNvSpPr>
          <p:nvPr/>
        </p:nvSpPr>
        <p:spPr bwMode="auto">
          <a:xfrm>
            <a:off x="4191000" y="838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A)</a:t>
            </a:r>
          </a:p>
        </p:txBody>
      </p:sp>
      <p:sp>
        <p:nvSpPr>
          <p:cNvPr id="41990" name="Text Box 15"/>
          <p:cNvSpPr txBox="1">
            <a:spLocks noChangeArrowheads="1"/>
          </p:cNvSpPr>
          <p:nvPr/>
        </p:nvSpPr>
        <p:spPr bwMode="auto">
          <a:xfrm>
            <a:off x="4191000" y="34290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B)</a:t>
            </a:r>
          </a:p>
        </p:txBody>
      </p:sp>
      <p:pic>
        <p:nvPicPr>
          <p:cNvPr id="48136" name="Picture 9" descr="Schem 1.bmp"/>
          <p:cNvPicPr>
            <a:picLocks noChangeAspect="1"/>
          </p:cNvPicPr>
          <p:nvPr/>
        </p:nvPicPr>
        <p:blipFill>
          <a:blip r:embed="rId3"/>
          <a:srcRect r="-1628" b="50000"/>
          <a:stretch>
            <a:fillRect/>
          </a:stretch>
        </p:blipFill>
        <p:spPr bwMode="auto">
          <a:xfrm>
            <a:off x="4419600" y="1219200"/>
            <a:ext cx="4419600" cy="1981200"/>
          </a:xfrm>
          <a:prstGeom prst="rect">
            <a:avLst/>
          </a:prstGeom>
          <a:noFill/>
          <a:ln w="9525">
            <a:solidFill>
              <a:schemeClr val="accent4"/>
            </a:solidFill>
            <a:miter lim="800000"/>
            <a:headEnd/>
            <a:tailEnd/>
          </a:ln>
        </p:spPr>
      </p:pic>
      <p:pic>
        <p:nvPicPr>
          <p:cNvPr id="48137" name="Picture 10" descr="Schem 2.bmp"/>
          <p:cNvPicPr>
            <a:picLocks noChangeAspect="1"/>
          </p:cNvPicPr>
          <p:nvPr/>
        </p:nvPicPr>
        <p:blipFill>
          <a:blip r:embed="rId4"/>
          <a:srcRect r="5458" b="56667"/>
          <a:stretch>
            <a:fillRect/>
          </a:stretch>
        </p:blipFill>
        <p:spPr bwMode="auto">
          <a:xfrm>
            <a:off x="4530725" y="3810000"/>
            <a:ext cx="4197350" cy="1752600"/>
          </a:xfrm>
          <a:prstGeom prst="rect">
            <a:avLst/>
          </a:prstGeom>
          <a:noFill/>
          <a:ln w="9525">
            <a:solidFill>
              <a:schemeClr val="accent4"/>
            </a:solidFill>
            <a:miter lim="800000"/>
            <a:headEnd/>
            <a:tailEnd/>
          </a:ln>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24</a:t>
            </a:fld>
            <a:endParaRPr lang="en-US" b="1" dirty="0"/>
          </a:p>
        </p:txBody>
      </p:sp>
    </p:spTree>
    <p:extLst>
      <p:ext uri="{BB962C8B-B14F-4D97-AF65-F5344CB8AC3E}">
        <p14:creationId xmlns:p14="http://schemas.microsoft.com/office/powerpoint/2010/main" val="980951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2400" dirty="0" smtClean="0"/>
              <a:t>Ambient Density Specification</a:t>
            </a:r>
          </a:p>
        </p:txBody>
      </p:sp>
      <p:sp>
        <p:nvSpPr>
          <p:cNvPr id="50179" name="Rectangle 3"/>
          <p:cNvSpPr>
            <a:spLocks noGrp="1" noChangeArrowheads="1"/>
          </p:cNvSpPr>
          <p:nvPr>
            <p:ph type="body" idx="4294967295"/>
          </p:nvPr>
        </p:nvSpPr>
        <p:spPr>
          <a:xfrm>
            <a:off x="457200" y="914400"/>
            <a:ext cx="8229600" cy="5105400"/>
          </a:xfrm>
        </p:spPr>
        <p:txBody>
          <a:bodyPr>
            <a:normAutofit/>
          </a:bodyPr>
          <a:lstStyle/>
          <a:p>
            <a:pPr eaLnBrk="1" hangingPunct="1"/>
            <a:r>
              <a:rPr lang="en-US" dirty="0" smtClean="0"/>
              <a:t>Specified as </a:t>
            </a:r>
            <a:r>
              <a:rPr lang="en-US" b="1" dirty="0" smtClean="0"/>
              <a:t>fresh water </a:t>
            </a:r>
            <a:r>
              <a:rPr lang="en-US" dirty="0" smtClean="0"/>
              <a:t>or </a:t>
            </a:r>
            <a:r>
              <a:rPr lang="en-US" b="1" dirty="0" smtClean="0"/>
              <a:t>non-fresh</a:t>
            </a:r>
            <a:endParaRPr lang="en-US" dirty="0" smtClean="0"/>
          </a:p>
          <a:p>
            <a:pPr eaLnBrk="1" hangingPunct="1"/>
            <a:r>
              <a:rPr lang="en-US" dirty="0" smtClean="0"/>
              <a:t>Important dynamic parameter is </a:t>
            </a:r>
            <a:r>
              <a:rPr lang="en-US" b="1" dirty="0" smtClean="0"/>
              <a:t>density </a:t>
            </a:r>
            <a:r>
              <a:rPr lang="en-US" dirty="0" smtClean="0"/>
              <a:t>not temperature</a:t>
            </a:r>
          </a:p>
          <a:p>
            <a:pPr eaLnBrk="1" hangingPunct="1"/>
            <a:r>
              <a:rPr lang="en-US" dirty="0" smtClean="0"/>
              <a:t>If </a:t>
            </a:r>
            <a:r>
              <a:rPr lang="en-US" b="1" dirty="0" smtClean="0"/>
              <a:t>fresh water and above 10 deg C</a:t>
            </a:r>
            <a:r>
              <a:rPr lang="en-US" dirty="0" smtClean="0"/>
              <a:t>, ambient temperature can be specified</a:t>
            </a:r>
          </a:p>
          <a:p>
            <a:pPr eaLnBrk="1" hangingPunct="1"/>
            <a:r>
              <a:rPr lang="en-US" dirty="0" smtClean="0"/>
              <a:t>Ambient density can be </a:t>
            </a:r>
            <a:r>
              <a:rPr lang="en-US" b="1" dirty="0" smtClean="0"/>
              <a:t>uniform </a:t>
            </a:r>
            <a:r>
              <a:rPr lang="en-US" dirty="0" smtClean="0"/>
              <a:t>or </a:t>
            </a:r>
            <a:r>
              <a:rPr lang="en-US" b="1" dirty="0" smtClean="0"/>
              <a:t>non-uniform</a:t>
            </a:r>
            <a:endParaRPr lang="en-US" sz="2400" dirty="0" smtClean="0"/>
          </a:p>
          <a:p>
            <a:pPr lvl="1" eaLnBrk="1" hangingPunct="1">
              <a:lnSpc>
                <a:spcPct val="125000"/>
              </a:lnSpc>
            </a:pPr>
            <a:r>
              <a:rPr lang="en-US" sz="2000" dirty="0" smtClean="0"/>
              <a:t>Neutral, Positive or Negatively buoyant discharges</a:t>
            </a:r>
          </a:p>
          <a:p>
            <a:pPr lvl="2" eaLnBrk="1" hangingPunct="1">
              <a:lnSpc>
                <a:spcPct val="125000"/>
              </a:lnSpc>
            </a:pPr>
            <a:r>
              <a:rPr lang="en-US" sz="2000" dirty="0" smtClean="0"/>
              <a:t>Up to 2 layer density profiles (CORMIX1 &amp; 2) </a:t>
            </a:r>
          </a:p>
          <a:p>
            <a:pPr lvl="1" eaLnBrk="1" hangingPunct="1">
              <a:lnSpc>
                <a:spcPct val="125000"/>
              </a:lnSpc>
            </a:pPr>
            <a:r>
              <a:rPr lang="en-US" sz="2000" dirty="0" smtClean="0"/>
              <a:t>Brine/Sediment discharges </a:t>
            </a:r>
          </a:p>
          <a:p>
            <a:pPr lvl="2" eaLnBrk="1" hangingPunct="1">
              <a:lnSpc>
                <a:spcPct val="125000"/>
              </a:lnSpc>
            </a:pPr>
            <a:r>
              <a:rPr lang="en-US" sz="2000" dirty="0" smtClean="0"/>
              <a:t>Up to 3 layer density profiles (Brine &amp; Sediment)</a:t>
            </a:r>
          </a:p>
          <a:p>
            <a:pPr lvl="1" eaLnBrk="1" hangingPunct="1">
              <a:lnSpc>
                <a:spcPct val="125000"/>
              </a:lnSpc>
            </a:pPr>
            <a:r>
              <a:rPr lang="en-US" sz="2000" dirty="0" smtClean="0"/>
              <a:t>CorJet allows any arbitrary density profile</a:t>
            </a:r>
          </a:p>
          <a:p>
            <a:pPr lvl="2" eaLnBrk="1" hangingPunct="1">
              <a:lnSpc>
                <a:spcPct val="125000"/>
              </a:lnSpc>
            </a:pPr>
            <a:r>
              <a:rPr lang="en-US" sz="2000" dirty="0" smtClean="0"/>
              <a:t>Up to 10 layers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25</a:t>
            </a:fld>
            <a:endParaRPr lang="en-US" b="1" dirty="0"/>
          </a:p>
        </p:txBody>
      </p:sp>
    </p:spTree>
    <p:extLst>
      <p:ext uri="{BB962C8B-B14F-4D97-AF65-F5344CB8AC3E}">
        <p14:creationId xmlns:p14="http://schemas.microsoft.com/office/powerpoint/2010/main" val="3113997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eaLnBrk="1" hangingPunct="1"/>
            <a:r>
              <a:rPr lang="en-US" sz="2400" dirty="0" smtClean="0"/>
              <a:t>Ambient Density Specification</a:t>
            </a:r>
          </a:p>
        </p:txBody>
      </p:sp>
      <p:sp>
        <p:nvSpPr>
          <p:cNvPr id="51203" name="Rectangle 3"/>
          <p:cNvSpPr>
            <a:spLocks noGrp="1" noChangeArrowheads="1"/>
          </p:cNvSpPr>
          <p:nvPr>
            <p:ph type="body" sz="half" idx="4294967295"/>
          </p:nvPr>
        </p:nvSpPr>
        <p:spPr>
          <a:xfrm>
            <a:off x="533400" y="914400"/>
            <a:ext cx="8077200" cy="2133600"/>
          </a:xfrm>
        </p:spPr>
        <p:txBody>
          <a:bodyPr/>
          <a:lstStyle/>
          <a:p>
            <a:pPr eaLnBrk="1" hangingPunct="1">
              <a:lnSpc>
                <a:spcPct val="80000"/>
              </a:lnSpc>
              <a:buFontTx/>
              <a:buNone/>
            </a:pPr>
            <a:r>
              <a:rPr lang="en-US" sz="1600" b="1" dirty="0" smtClean="0"/>
              <a:t>Neutrally, Negatively or Positively buoyant discharge density profiles:</a:t>
            </a:r>
          </a:p>
          <a:p>
            <a:pPr eaLnBrk="1" hangingPunct="1">
              <a:lnSpc>
                <a:spcPct val="80000"/>
              </a:lnSpc>
            </a:pPr>
            <a:r>
              <a:rPr lang="en-US" sz="1600" dirty="0" smtClean="0"/>
              <a:t>If vertical variation of density &lt; 1</a:t>
            </a:r>
            <a:r>
              <a:rPr lang="en-US" sz="1600" baseline="30000" dirty="0" smtClean="0"/>
              <a:t>o</a:t>
            </a:r>
            <a:r>
              <a:rPr lang="en-US" sz="1600" dirty="0" smtClean="0"/>
              <a:t>C or 0.1 kg/m</a:t>
            </a:r>
            <a:r>
              <a:rPr lang="en-US" sz="1600" baseline="30000" dirty="0" smtClean="0"/>
              <a:t>3</a:t>
            </a:r>
          </a:p>
          <a:p>
            <a:pPr lvl="1" eaLnBrk="1" hangingPunct="1">
              <a:lnSpc>
                <a:spcPct val="80000"/>
              </a:lnSpc>
            </a:pPr>
            <a:r>
              <a:rPr lang="en-US" sz="1600" dirty="0" smtClean="0"/>
              <a:t>Specify as </a:t>
            </a:r>
            <a:r>
              <a:rPr lang="en-US" sz="1600" b="1" i="1" dirty="0" smtClean="0"/>
              <a:t>uniform</a:t>
            </a:r>
            <a:endParaRPr lang="en-US" sz="1600" dirty="0" smtClean="0"/>
          </a:p>
          <a:p>
            <a:pPr lvl="1" eaLnBrk="1" hangingPunct="1">
              <a:lnSpc>
                <a:spcPct val="80000"/>
              </a:lnSpc>
            </a:pPr>
            <a:r>
              <a:rPr lang="en-US" sz="1600" dirty="0" smtClean="0"/>
              <a:t>Specify </a:t>
            </a:r>
            <a:r>
              <a:rPr lang="en-US" sz="1600" b="1" dirty="0" smtClean="0"/>
              <a:t>average ambient density </a:t>
            </a:r>
            <a:r>
              <a:rPr lang="en-US" sz="1600" dirty="0" smtClean="0"/>
              <a:t>or </a:t>
            </a:r>
            <a:r>
              <a:rPr lang="en-US" sz="1600" b="1" dirty="0" smtClean="0"/>
              <a:t>average ambient temperature</a:t>
            </a:r>
            <a:endParaRPr lang="en-US" sz="1600" dirty="0" smtClean="0"/>
          </a:p>
          <a:p>
            <a:pPr eaLnBrk="1" hangingPunct="1">
              <a:lnSpc>
                <a:spcPct val="80000"/>
              </a:lnSpc>
            </a:pPr>
            <a:r>
              <a:rPr lang="en-US" sz="1600" dirty="0" smtClean="0"/>
              <a:t>CORMIX1 and 2 allow for the stratification types shown in figure below</a:t>
            </a:r>
          </a:p>
          <a:p>
            <a:pPr eaLnBrk="1" hangingPunct="1">
              <a:lnSpc>
                <a:spcPct val="80000"/>
              </a:lnSpc>
            </a:pPr>
            <a:r>
              <a:rPr lang="en-US" sz="1600" dirty="0" smtClean="0"/>
              <a:t>CORMIX3 (Surface Discharge) assumes positive or neutral discharge and uniform surface layer</a:t>
            </a:r>
          </a:p>
        </p:txBody>
      </p:sp>
      <p:pic>
        <p:nvPicPr>
          <p:cNvPr id="56326" name="Picture 10" descr="Figure-4_4"/>
          <p:cNvPicPr>
            <a:picLocks noGrp="1" noChangeAspect="1" noChangeArrowheads="1"/>
          </p:cNvPicPr>
          <p:nvPr>
            <p:ph sz="half" idx="4294967295"/>
          </p:nvPr>
        </p:nvPicPr>
        <p:blipFill>
          <a:blip r:embed="rId3"/>
          <a:srcRect/>
          <a:stretch>
            <a:fillRect/>
          </a:stretch>
        </p:blipFill>
        <p:spPr>
          <a:xfrm>
            <a:off x="1582738" y="3276600"/>
            <a:ext cx="5978525" cy="2559050"/>
          </a:xfrm>
          <a:ln>
            <a:solidFill>
              <a:schemeClr val="accent4"/>
            </a:solidFill>
          </a:ln>
        </p:spPr>
      </p:pic>
      <p:sp>
        <p:nvSpPr>
          <p:cNvPr id="51205" name="Text Box 6"/>
          <p:cNvSpPr txBox="1">
            <a:spLocks noChangeArrowheads="1"/>
          </p:cNvSpPr>
          <p:nvPr/>
        </p:nvSpPr>
        <p:spPr bwMode="auto">
          <a:xfrm>
            <a:off x="1676400" y="6019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147763" indent="-114776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Possible </a:t>
            </a:r>
            <a:r>
              <a:rPr lang="en-US" sz="1400" i="1" dirty="0">
                <a:solidFill>
                  <a:schemeClr val="tx2"/>
                </a:solidFill>
                <a:latin typeface="Arial Narrow" pitchFamily="34" charset="0"/>
              </a:rPr>
              <a:t>Approximations of Ambient Density Profiles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26</a:t>
            </a:fld>
            <a:endParaRPr lang="en-US" b="1" dirty="0"/>
          </a:p>
        </p:txBody>
      </p:sp>
    </p:spTree>
    <p:extLst>
      <p:ext uri="{BB962C8B-B14F-4D97-AF65-F5344CB8AC3E}">
        <p14:creationId xmlns:p14="http://schemas.microsoft.com/office/powerpoint/2010/main" val="1482274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2400" dirty="0" smtClean="0"/>
              <a:t>Ambient Density Specification</a:t>
            </a:r>
          </a:p>
        </p:txBody>
      </p:sp>
      <p:sp>
        <p:nvSpPr>
          <p:cNvPr id="52227" name="Rectangle 3"/>
          <p:cNvSpPr>
            <a:spLocks noGrp="1" noChangeArrowheads="1"/>
          </p:cNvSpPr>
          <p:nvPr>
            <p:ph type="body" sz="half" idx="4294967295"/>
          </p:nvPr>
        </p:nvSpPr>
        <p:spPr>
          <a:xfrm>
            <a:off x="609600" y="4572000"/>
            <a:ext cx="3276600" cy="1447800"/>
          </a:xfrm>
        </p:spPr>
        <p:txBody>
          <a:bodyPr>
            <a:normAutofit/>
          </a:bodyPr>
          <a:lstStyle/>
          <a:p>
            <a:pPr marL="230188" lvl="1" indent="-230188" eaLnBrk="1" hangingPunct="1">
              <a:lnSpc>
                <a:spcPct val="90000"/>
              </a:lnSpc>
              <a:spcBef>
                <a:spcPct val="30000"/>
              </a:spcBef>
              <a:spcAft>
                <a:spcPct val="20000"/>
              </a:spcAft>
              <a:buNone/>
            </a:pPr>
            <a:r>
              <a:rPr lang="en-US" b="1" i="1" dirty="0">
                <a:latin typeface="Arial Narrow" pitchFamily="34" charset="0"/>
              </a:rPr>
              <a:t>Brine or Sediment discharges</a:t>
            </a:r>
          </a:p>
          <a:p>
            <a:pPr lvl="1" eaLnBrk="1" hangingPunct="1">
              <a:lnSpc>
                <a:spcPct val="90000"/>
              </a:lnSpc>
            </a:pPr>
            <a:r>
              <a:rPr lang="en-US" b="1" i="1" dirty="0" smtClean="0">
                <a:latin typeface="Arial Narrow" pitchFamily="34" charset="0"/>
              </a:rPr>
              <a:t>Up to 3 density levels</a:t>
            </a:r>
          </a:p>
        </p:txBody>
      </p:sp>
      <p:pic>
        <p:nvPicPr>
          <p:cNvPr id="57350" name="Picture 9" descr="Fig"/>
          <p:cNvPicPr>
            <a:picLocks noGrp="1" noChangeAspect="1" noChangeArrowheads="1"/>
          </p:cNvPicPr>
          <p:nvPr>
            <p:ph sz="half" idx="4294967295"/>
          </p:nvPr>
        </p:nvPicPr>
        <p:blipFill>
          <a:blip r:embed="rId3"/>
          <a:stretch>
            <a:fillRect/>
          </a:stretch>
        </p:blipFill>
        <p:spPr>
          <a:xfrm>
            <a:off x="381000" y="1280893"/>
            <a:ext cx="4329113" cy="2828925"/>
          </a:xfrm>
          <a:ln>
            <a:solidFill>
              <a:schemeClr val="accent4"/>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426" y="1123511"/>
            <a:ext cx="4006774" cy="3143689"/>
          </a:xfrm>
          <a:prstGeom prst="rect">
            <a:avLst/>
          </a:prstGeom>
        </p:spPr>
      </p:pic>
      <p:sp>
        <p:nvSpPr>
          <p:cNvPr id="9" name="Rectangle 3"/>
          <p:cNvSpPr txBox="1">
            <a:spLocks noChangeArrowheads="1"/>
          </p:cNvSpPr>
          <p:nvPr/>
        </p:nvSpPr>
        <p:spPr bwMode="auto">
          <a:xfrm>
            <a:off x="4953000" y="4572000"/>
            <a:ext cx="327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230188" lvl="1" indent="-230188" eaLnBrk="1" hangingPunct="1">
              <a:lnSpc>
                <a:spcPct val="90000"/>
              </a:lnSpc>
              <a:spcBef>
                <a:spcPct val="30000"/>
              </a:spcBef>
              <a:spcAft>
                <a:spcPct val="20000"/>
              </a:spcAft>
              <a:buFontTx/>
              <a:buNone/>
            </a:pPr>
            <a:r>
              <a:rPr lang="en-US" b="1" i="1" dirty="0" smtClean="0">
                <a:latin typeface="Arial Narrow" pitchFamily="34" charset="0"/>
              </a:rPr>
              <a:t>CorJet</a:t>
            </a:r>
          </a:p>
          <a:p>
            <a:pPr lvl="1" eaLnBrk="1" hangingPunct="1">
              <a:lnSpc>
                <a:spcPct val="90000"/>
              </a:lnSpc>
            </a:pPr>
            <a:r>
              <a:rPr lang="en-US" b="1" i="1" dirty="0" smtClean="0">
                <a:latin typeface="Arial Narrow" pitchFamily="34" charset="0"/>
              </a:rPr>
              <a:t>Up to 10 density levels</a:t>
            </a:r>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27</a:t>
            </a:fld>
            <a:endParaRPr lang="en-US" b="1" dirty="0"/>
          </a:p>
        </p:txBody>
      </p:sp>
    </p:spTree>
    <p:extLst>
      <p:ext uri="{BB962C8B-B14F-4D97-AF65-F5344CB8AC3E}">
        <p14:creationId xmlns:p14="http://schemas.microsoft.com/office/powerpoint/2010/main" val="591294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2400" dirty="0" smtClean="0"/>
              <a:t>Wind Speed</a:t>
            </a:r>
          </a:p>
        </p:txBody>
      </p:sp>
      <p:sp>
        <p:nvSpPr>
          <p:cNvPr id="54275" name="Rectangle 3"/>
          <p:cNvSpPr>
            <a:spLocks noGrp="1" noChangeArrowheads="1"/>
          </p:cNvSpPr>
          <p:nvPr>
            <p:ph type="body" idx="4294967295"/>
          </p:nvPr>
        </p:nvSpPr>
        <p:spPr>
          <a:xfrm>
            <a:off x="457200" y="1066800"/>
            <a:ext cx="3505200" cy="4953000"/>
          </a:xfrm>
        </p:spPr>
        <p:txBody>
          <a:bodyPr>
            <a:normAutofit/>
          </a:bodyPr>
          <a:lstStyle/>
          <a:p>
            <a:pPr eaLnBrk="1" hangingPunct="1"/>
            <a:r>
              <a:rPr lang="en-US" b="1" i="1" dirty="0" smtClean="0"/>
              <a:t>Wind speed</a:t>
            </a:r>
            <a:r>
              <a:rPr lang="en-US" i="1" dirty="0" smtClean="0"/>
              <a:t> (</a:t>
            </a:r>
            <a:r>
              <a:rPr lang="en-US" dirty="0" smtClean="0"/>
              <a:t>U</a:t>
            </a:r>
            <a:r>
              <a:rPr lang="en-US" baseline="-25000" dirty="0" smtClean="0"/>
              <a:t>w</a:t>
            </a:r>
            <a:r>
              <a:rPr lang="en-US" dirty="0" smtClean="0"/>
              <a:t>)</a:t>
            </a:r>
          </a:p>
          <a:p>
            <a:pPr eaLnBrk="1" hangingPunct="1"/>
            <a:r>
              <a:rPr lang="en-US" dirty="0" smtClean="0"/>
              <a:t>Effects far-field mixing, for </a:t>
            </a:r>
            <a:r>
              <a:rPr lang="en-US" b="1" i="1" dirty="0" smtClean="0"/>
              <a:t>heated discharges</a:t>
            </a:r>
          </a:p>
          <a:p>
            <a:pPr eaLnBrk="1" hangingPunct="1"/>
            <a:r>
              <a:rPr lang="en-US" dirty="0" smtClean="0"/>
              <a:t>Wind is </a:t>
            </a:r>
            <a:r>
              <a:rPr lang="en-US" b="1" i="1" dirty="0" smtClean="0"/>
              <a:t>non-directional</a:t>
            </a:r>
            <a:r>
              <a:rPr lang="en-US" dirty="0" smtClean="0"/>
              <a:t> in CORMIX</a:t>
            </a:r>
          </a:p>
          <a:p>
            <a:pPr lvl="1" eaLnBrk="1" hangingPunct="1"/>
            <a:r>
              <a:rPr lang="en-US" dirty="0" smtClean="0"/>
              <a:t>However wind direction may affect surface velocity field</a:t>
            </a:r>
          </a:p>
          <a:p>
            <a:pPr lvl="1" eaLnBrk="1" hangingPunct="1"/>
            <a:r>
              <a:rPr lang="en-US" dirty="0" smtClean="0"/>
              <a:t>Surface currents should be captured by </a:t>
            </a:r>
            <a:r>
              <a:rPr lang="en-US" b="1" dirty="0" smtClean="0"/>
              <a:t>schematization</a:t>
            </a:r>
          </a:p>
          <a:p>
            <a:r>
              <a:rPr lang="en-US" b="1" dirty="0" smtClean="0"/>
              <a:t>Wind direction can be captured in CorJet</a:t>
            </a:r>
          </a:p>
          <a:p>
            <a:pPr marL="0" indent="0">
              <a:buNone/>
            </a:pPr>
            <a:endParaRPr lang="en-US" b="1" dirty="0" smtClean="0"/>
          </a:p>
          <a:p>
            <a:pPr eaLnBrk="1" hangingPunct="1"/>
            <a:endParaRPr lang="en-US" b="1"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28</a:t>
            </a:fld>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406015"/>
            <a:ext cx="4937760" cy="2274570"/>
          </a:xfrm>
          <a:prstGeom prst="rect">
            <a:avLst/>
          </a:prstGeom>
        </p:spPr>
      </p:pic>
      <p:sp>
        <p:nvSpPr>
          <p:cNvPr id="8" name="Text Box 6"/>
          <p:cNvSpPr txBox="1">
            <a:spLocks noChangeArrowheads="1"/>
          </p:cNvSpPr>
          <p:nvPr/>
        </p:nvSpPr>
        <p:spPr bwMode="auto">
          <a:xfrm>
            <a:off x="3962400" y="4800600"/>
            <a:ext cx="49377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147763" indent="-114776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CorVue visualization of a CorJet simulation</a:t>
            </a:r>
            <a:endParaRPr lang="en-US" sz="1400" i="1" dirty="0">
              <a:solidFill>
                <a:schemeClr val="tx2"/>
              </a:solidFill>
              <a:latin typeface="Arial Narrow" pitchFamily="34" charset="0"/>
            </a:endParaRPr>
          </a:p>
        </p:txBody>
      </p:sp>
    </p:spTree>
    <p:extLst>
      <p:ext uri="{BB962C8B-B14F-4D97-AF65-F5344CB8AC3E}">
        <p14:creationId xmlns:p14="http://schemas.microsoft.com/office/powerpoint/2010/main" val="1491659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2400" dirty="0" smtClean="0"/>
              <a:t>CORMIX1- Single Port Discharge - Data Input</a:t>
            </a:r>
          </a:p>
        </p:txBody>
      </p:sp>
      <p:sp>
        <p:nvSpPr>
          <p:cNvPr id="4099" name="Rectangle 3"/>
          <p:cNvSpPr>
            <a:spLocks noGrp="1" noChangeArrowheads="1"/>
          </p:cNvSpPr>
          <p:nvPr>
            <p:ph type="body" sz="half" idx="4294967295"/>
          </p:nvPr>
        </p:nvSpPr>
        <p:spPr>
          <a:xfrm>
            <a:off x="457200" y="3505200"/>
            <a:ext cx="8153400" cy="2895600"/>
          </a:xfrm>
          <a:noFill/>
        </p:spPr>
        <p:txBody>
          <a:bodyPr/>
          <a:lstStyle/>
          <a:p>
            <a:pPr eaLnBrk="1" hangingPunct="1"/>
            <a:r>
              <a:rPr lang="en-US" sz="1400" dirty="0" smtClean="0"/>
              <a:t>Submerged, Near Surface, Above Surface</a:t>
            </a:r>
          </a:p>
          <a:p>
            <a:pPr eaLnBrk="1" hangingPunct="1"/>
            <a:r>
              <a:rPr lang="en-US" sz="1400" dirty="0" smtClean="0"/>
              <a:t>Ambient Data</a:t>
            </a:r>
          </a:p>
          <a:p>
            <a:pPr lvl="1" eaLnBrk="1" hangingPunct="1"/>
            <a:r>
              <a:rPr lang="en-US" sz="1400" dirty="0" smtClean="0"/>
              <a:t>Distance from nearest bank (DISTB), Bounded Section Width (BS), Ambient Velocity (U</a:t>
            </a:r>
            <a:r>
              <a:rPr lang="en-US" sz="1400" baseline="-25000" dirty="0" smtClean="0"/>
              <a:t>A</a:t>
            </a:r>
            <a:r>
              <a:rPr lang="en-US" sz="1400" dirty="0" smtClean="0"/>
              <a:t>), Ambient Density (RHO</a:t>
            </a:r>
            <a:r>
              <a:rPr lang="en-US" sz="1400" baseline="-25000" dirty="0" smtClean="0"/>
              <a:t>A</a:t>
            </a:r>
            <a:r>
              <a:rPr lang="en-US" sz="1400" dirty="0" smtClean="0"/>
              <a:t>), Ambient Depth (HA)</a:t>
            </a:r>
          </a:p>
          <a:p>
            <a:pPr eaLnBrk="1" hangingPunct="1"/>
            <a:r>
              <a:rPr lang="en-US" sz="1400" dirty="0" smtClean="0"/>
              <a:t>Port Configuration/Geometry</a:t>
            </a:r>
          </a:p>
          <a:p>
            <a:pPr lvl="1" eaLnBrk="1" hangingPunct="1"/>
            <a:r>
              <a:rPr lang="en-US" sz="1400" dirty="0" smtClean="0"/>
              <a:t>Port Diameter (D</a:t>
            </a:r>
            <a:r>
              <a:rPr lang="en-US" sz="1400" baseline="-25000" dirty="0" smtClean="0"/>
              <a:t>0</a:t>
            </a:r>
            <a:r>
              <a:rPr lang="en-US" sz="1400" dirty="0" smtClean="0"/>
              <a:t>),  Vertical Angle (THETA), Horizontal Angle (SIGMA), Port Height Above Channel Bottom (h</a:t>
            </a:r>
            <a:r>
              <a:rPr lang="en-US" sz="1400" baseline="-25000" dirty="0" smtClean="0"/>
              <a:t>0</a:t>
            </a:r>
            <a:r>
              <a:rPr lang="en-US" sz="1400" dirty="0" smtClean="0"/>
              <a:t>)</a:t>
            </a:r>
          </a:p>
          <a:p>
            <a:pPr eaLnBrk="1" hangingPunct="1"/>
            <a:r>
              <a:rPr lang="en-US" sz="1400" dirty="0" smtClean="0"/>
              <a:t>Discharge Data</a:t>
            </a:r>
          </a:p>
          <a:p>
            <a:pPr lvl="1" eaLnBrk="1" hangingPunct="1"/>
            <a:r>
              <a:rPr lang="en-US" sz="1400" dirty="0" smtClean="0"/>
              <a:t>Effluent Flow (Q</a:t>
            </a:r>
            <a:r>
              <a:rPr lang="en-US" sz="1400" baseline="-25000" dirty="0" smtClean="0"/>
              <a:t>0</a:t>
            </a:r>
            <a:r>
              <a:rPr lang="en-US" sz="1400" dirty="0" smtClean="0"/>
              <a:t>) or Velocity (U</a:t>
            </a:r>
            <a:r>
              <a:rPr lang="en-US" sz="1400" baseline="-25000" dirty="0" smtClean="0"/>
              <a:t>0</a:t>
            </a:r>
            <a:r>
              <a:rPr lang="en-US" sz="1400" dirty="0" smtClean="0"/>
              <a:t>), Effluent Density  (RHO</a:t>
            </a:r>
            <a:r>
              <a:rPr lang="en-US" sz="1400" baseline="-25000" dirty="0" smtClean="0"/>
              <a:t>0</a:t>
            </a:r>
            <a:r>
              <a:rPr lang="en-US" sz="1400" dirty="0" smtClean="0"/>
              <a:t>), </a:t>
            </a:r>
          </a:p>
          <a:p>
            <a:pPr lvl="1" eaLnBrk="1" hangingPunct="1"/>
            <a:r>
              <a:rPr lang="en-US" sz="1400" dirty="0" smtClean="0"/>
              <a:t>Effluent Concentration – </a:t>
            </a:r>
            <a:r>
              <a:rPr lang="en-US" sz="1400" b="1" dirty="0" smtClean="0"/>
              <a:t>Excess above background</a:t>
            </a:r>
            <a:r>
              <a:rPr lang="en-US" sz="1400" dirty="0" smtClean="0"/>
              <a:t> (C</a:t>
            </a:r>
            <a:r>
              <a:rPr lang="en-US" sz="1400" baseline="-25000" dirty="0" smtClean="0"/>
              <a:t>0</a:t>
            </a:r>
            <a:r>
              <a:rPr lang="en-US" sz="1400" dirty="0" smtClean="0"/>
              <a:t>) </a:t>
            </a:r>
          </a:p>
          <a:p>
            <a:pPr lvl="2" eaLnBrk="1" hangingPunct="1"/>
            <a:r>
              <a:rPr lang="en-US" sz="1400" b="1" dirty="0" smtClean="0"/>
              <a:t>Tip</a:t>
            </a:r>
            <a:r>
              <a:rPr lang="en-US" sz="1400" dirty="0" smtClean="0"/>
              <a:t>: Enter as % for simplicity</a:t>
            </a:r>
            <a:endParaRPr lang="en-US" sz="1200" dirty="0" smtClean="0"/>
          </a:p>
        </p:txBody>
      </p:sp>
      <p:pic>
        <p:nvPicPr>
          <p:cNvPr id="4102" name="Picture 5" descr="CORMIX1-Discharge-Definitio"/>
          <p:cNvPicPr>
            <a:picLocks noGrp="1" noChangeAspect="1" noChangeArrowheads="1"/>
          </p:cNvPicPr>
          <p:nvPr>
            <p:ph sz="half" idx="4294967295"/>
          </p:nvPr>
        </p:nvPicPr>
        <p:blipFill>
          <a:blip r:embed="rId3"/>
          <a:srcRect/>
          <a:stretch>
            <a:fillRect/>
          </a:stretch>
        </p:blipFill>
        <p:spPr>
          <a:xfrm>
            <a:off x="1336675" y="933450"/>
            <a:ext cx="6394450" cy="2495550"/>
          </a:xfrm>
          <a:ln>
            <a:solidFill>
              <a:schemeClr val="accent4"/>
            </a:solidFill>
          </a:ln>
        </p:spPr>
      </p:pic>
      <p:sp>
        <p:nvSpPr>
          <p:cNvPr id="4101" name="Text Box 7"/>
          <p:cNvSpPr txBox="1">
            <a:spLocks noChangeArrowheads="1"/>
          </p:cNvSpPr>
          <p:nvPr/>
        </p:nvSpPr>
        <p:spPr bwMode="auto">
          <a:xfrm>
            <a:off x="6934200" y="8382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200" b="1" dirty="0">
                <a:latin typeface="Arial Narrow" pitchFamily="34" charset="0"/>
              </a:rPr>
              <a:t>Side View</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29</a:t>
            </a:fld>
            <a:endParaRPr lang="en-US" b="1" dirty="0"/>
          </a:p>
        </p:txBody>
      </p:sp>
    </p:spTree>
    <p:extLst>
      <p:ext uri="{BB962C8B-B14F-4D97-AF65-F5344CB8AC3E}">
        <p14:creationId xmlns:p14="http://schemas.microsoft.com/office/powerpoint/2010/main" val="1797194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noFill/>
        </p:spPr>
        <p:txBody>
          <a:bodyPr/>
          <a:lstStyle/>
          <a:p>
            <a:pPr eaLnBrk="1" hangingPunct="1"/>
            <a:r>
              <a:rPr lang="en-US" sz="2400" dirty="0" smtClean="0"/>
              <a:t>Models for Mixing Processes: Part1</a:t>
            </a:r>
          </a:p>
        </p:txBody>
      </p:sp>
      <p:sp>
        <p:nvSpPr>
          <p:cNvPr id="16386" name="Rectangle 3"/>
          <p:cNvSpPr>
            <a:spLocks noGrp="1" noChangeArrowheads="1"/>
          </p:cNvSpPr>
          <p:nvPr>
            <p:ph type="subTitle" idx="4294967295"/>
          </p:nvPr>
        </p:nvSpPr>
        <p:spPr>
          <a:xfrm>
            <a:off x="723900" y="5867400"/>
            <a:ext cx="7696200" cy="533400"/>
          </a:xfrm>
        </p:spPr>
        <p:txBody>
          <a:bodyPr>
            <a:noAutofit/>
          </a:bodyPr>
          <a:lstStyle/>
          <a:p>
            <a:pPr marL="0" indent="0" algn="ctr">
              <a:spcBef>
                <a:spcPct val="0"/>
              </a:spcBef>
              <a:spcAft>
                <a:spcPct val="0"/>
              </a:spcAft>
              <a:buNone/>
            </a:pPr>
            <a:r>
              <a:rPr lang="en-US" sz="1400" b="1" i="1" dirty="0" smtClean="0">
                <a:solidFill>
                  <a:schemeClr val="tx2"/>
                </a:solidFill>
                <a:latin typeface="Arial Narrow" pitchFamily="34" charset="0"/>
              </a:rPr>
              <a:t>CorPlot visualization of sediment bottom deposition contours </a:t>
            </a:r>
          </a:p>
          <a:p>
            <a:pPr marL="0" indent="0" algn="ctr">
              <a:spcBef>
                <a:spcPct val="0"/>
              </a:spcBef>
              <a:spcAft>
                <a:spcPct val="0"/>
              </a:spcAft>
              <a:buNone/>
            </a:pPr>
            <a:r>
              <a:rPr lang="en-US" sz="1400" b="1" i="1" dirty="0" smtClean="0">
                <a:solidFill>
                  <a:schemeClr val="tx2"/>
                </a:solidFill>
                <a:latin typeface="Arial Narrow" pitchFamily="34" charset="0"/>
              </a:rPr>
              <a:t>of a offshore WBM discharge study – modeled using CORMIX</a:t>
            </a:r>
          </a:p>
        </p:txBody>
      </p:sp>
      <p:pic>
        <p:nvPicPr>
          <p:cNvPr id="16389" name="Picture 6" descr="case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02" y="914400"/>
            <a:ext cx="4952196" cy="48702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a:t>
            </a:fld>
            <a:endParaRPr lang="en-US" b="1" dirty="0"/>
          </a:p>
        </p:txBody>
      </p:sp>
    </p:spTree>
    <p:extLst>
      <p:ext uri="{BB962C8B-B14F-4D97-AF65-F5344CB8AC3E}">
        <p14:creationId xmlns:p14="http://schemas.microsoft.com/office/powerpoint/2010/main" val="1512669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title"/>
          </p:nvPr>
        </p:nvSpPr>
        <p:spPr/>
        <p:txBody>
          <a:bodyPr>
            <a:normAutofit/>
          </a:bodyPr>
          <a:lstStyle/>
          <a:p>
            <a:pPr eaLnBrk="1" hangingPunct="1"/>
            <a:r>
              <a:rPr lang="en-US" sz="2400" dirty="0" smtClean="0"/>
              <a:t>CORMIX1 - Coordinate System</a:t>
            </a:r>
          </a:p>
        </p:txBody>
      </p:sp>
      <p:sp>
        <p:nvSpPr>
          <p:cNvPr id="6149" name="Rectangle 4"/>
          <p:cNvSpPr>
            <a:spLocks noGrp="1" noChangeArrowheads="1"/>
          </p:cNvSpPr>
          <p:nvPr>
            <p:ph type="body" sz="half" idx="4294967295"/>
          </p:nvPr>
        </p:nvSpPr>
        <p:spPr>
          <a:xfrm>
            <a:off x="381000" y="990600"/>
            <a:ext cx="3581400" cy="4800600"/>
          </a:xfrm>
          <a:noFill/>
        </p:spPr>
        <p:txBody>
          <a:bodyPr/>
          <a:lstStyle/>
          <a:p>
            <a:pPr eaLnBrk="1" hangingPunct="1">
              <a:lnSpc>
                <a:spcPct val="150000"/>
              </a:lnSpc>
            </a:pPr>
            <a:r>
              <a:rPr lang="en-US" sz="1800" b="1" i="1" dirty="0" smtClean="0"/>
              <a:t>Right hand</a:t>
            </a:r>
            <a:r>
              <a:rPr lang="en-US" sz="1800" dirty="0" smtClean="0"/>
              <a:t> coordinate system</a:t>
            </a:r>
          </a:p>
          <a:p>
            <a:pPr eaLnBrk="1" hangingPunct="1">
              <a:lnSpc>
                <a:spcPct val="150000"/>
              </a:lnSpc>
            </a:pPr>
            <a:r>
              <a:rPr lang="en-US" sz="1800" b="1" i="1" dirty="0" smtClean="0"/>
              <a:t>Origin</a:t>
            </a:r>
            <a:r>
              <a:rPr lang="en-US" sz="1800" dirty="0" smtClean="0"/>
              <a:t>: (0,0,0) on bottom directly </a:t>
            </a:r>
            <a:r>
              <a:rPr lang="en-US" sz="1800" b="1" i="1" dirty="0" smtClean="0"/>
              <a:t>below port</a:t>
            </a:r>
            <a:endParaRPr lang="en-US" sz="1800" dirty="0" smtClean="0"/>
          </a:p>
          <a:p>
            <a:pPr lvl="1" eaLnBrk="1" hangingPunct="1">
              <a:lnSpc>
                <a:spcPct val="150000"/>
              </a:lnSpc>
            </a:pPr>
            <a:r>
              <a:rPr lang="en-US" sz="1600" dirty="0" smtClean="0"/>
              <a:t>Index finger</a:t>
            </a:r>
          </a:p>
          <a:p>
            <a:pPr lvl="2" eaLnBrk="1" hangingPunct="1">
              <a:lnSpc>
                <a:spcPct val="150000"/>
              </a:lnSpc>
            </a:pPr>
            <a:r>
              <a:rPr lang="en-US" sz="1600" b="1" dirty="0" smtClean="0"/>
              <a:t>+x direction</a:t>
            </a:r>
            <a:r>
              <a:rPr lang="en-US" sz="1600" dirty="0" smtClean="0"/>
              <a:t> of </a:t>
            </a:r>
            <a:r>
              <a:rPr lang="en-US" sz="1600" b="1" i="1" dirty="0" smtClean="0"/>
              <a:t>ambient flow, </a:t>
            </a:r>
            <a:r>
              <a:rPr lang="en-US" sz="1600" dirty="0" smtClean="0"/>
              <a:t>u</a:t>
            </a:r>
            <a:r>
              <a:rPr lang="en-US" sz="1600" baseline="-25000" dirty="0" smtClean="0"/>
              <a:t>a</a:t>
            </a:r>
            <a:r>
              <a:rPr lang="en-US" sz="1600" dirty="0" smtClean="0"/>
              <a:t> </a:t>
            </a:r>
          </a:p>
          <a:p>
            <a:pPr lvl="1" eaLnBrk="1" hangingPunct="1">
              <a:lnSpc>
                <a:spcPct val="150000"/>
              </a:lnSpc>
            </a:pPr>
            <a:r>
              <a:rPr lang="en-US" sz="1600" dirty="0" smtClean="0"/>
              <a:t>Middle finger: </a:t>
            </a:r>
          </a:p>
          <a:p>
            <a:pPr lvl="2" eaLnBrk="1" hangingPunct="1">
              <a:lnSpc>
                <a:spcPct val="150000"/>
              </a:lnSpc>
            </a:pPr>
            <a:r>
              <a:rPr lang="en-US" sz="1600" dirty="0" smtClean="0"/>
              <a:t>+</a:t>
            </a:r>
            <a:r>
              <a:rPr lang="en-US" sz="1600" b="1" i="1" dirty="0" smtClean="0"/>
              <a:t>y lateral </a:t>
            </a:r>
            <a:r>
              <a:rPr lang="en-US" sz="1600" dirty="0" smtClean="0"/>
              <a:t>direction</a:t>
            </a:r>
          </a:p>
          <a:p>
            <a:pPr lvl="1" eaLnBrk="1" hangingPunct="1">
              <a:lnSpc>
                <a:spcPct val="150000"/>
              </a:lnSpc>
            </a:pPr>
            <a:r>
              <a:rPr lang="en-US" sz="1600" dirty="0" smtClean="0"/>
              <a:t>Thumb: </a:t>
            </a:r>
          </a:p>
          <a:p>
            <a:pPr lvl="2" eaLnBrk="1" hangingPunct="1">
              <a:lnSpc>
                <a:spcPct val="150000"/>
              </a:lnSpc>
            </a:pPr>
            <a:r>
              <a:rPr lang="en-US" sz="1600" dirty="0" smtClean="0"/>
              <a:t>+</a:t>
            </a:r>
            <a:r>
              <a:rPr lang="en-US" sz="1600" b="1" i="1" dirty="0" smtClean="0"/>
              <a:t>z direction</a:t>
            </a:r>
            <a:r>
              <a:rPr lang="en-US" sz="1600" dirty="0" smtClean="0"/>
              <a:t> upwards</a:t>
            </a:r>
          </a:p>
          <a:p>
            <a:pPr lvl="1" eaLnBrk="1" hangingPunct="1">
              <a:lnSpc>
                <a:spcPct val="150000"/>
              </a:lnSpc>
            </a:pPr>
            <a:r>
              <a:rPr lang="en-US" sz="1600" dirty="0" smtClean="0"/>
              <a:t>Always specified in PRD file</a:t>
            </a:r>
          </a:p>
          <a:p>
            <a:pPr lvl="1" eaLnBrk="1" hangingPunct="1">
              <a:lnSpc>
                <a:spcPct val="80000"/>
              </a:lnSpc>
              <a:buFontTx/>
              <a:buNone/>
            </a:pPr>
            <a:endParaRPr lang="en-US" sz="1600" dirty="0" smtClean="0"/>
          </a:p>
        </p:txBody>
      </p:sp>
      <p:pic>
        <p:nvPicPr>
          <p:cNvPr id="6147" name="Picture 2" descr="SinglePort"/>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317207" y="990600"/>
            <a:ext cx="4606925" cy="3749675"/>
          </a:xfrm>
          <a:ln>
            <a:solidFill>
              <a:schemeClr val="tx1"/>
            </a:solidFill>
            <a:miter lim="800000"/>
            <a:headEnd/>
            <a:tailEnd/>
          </a:ln>
        </p:spPr>
      </p:pic>
      <p:sp>
        <p:nvSpPr>
          <p:cNvPr id="6150" name="Text Box 5"/>
          <p:cNvSpPr txBox="1">
            <a:spLocks noChangeArrowheads="1"/>
          </p:cNvSpPr>
          <p:nvPr/>
        </p:nvSpPr>
        <p:spPr bwMode="auto">
          <a:xfrm>
            <a:off x="5943600" y="1096963"/>
            <a:ext cx="8683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+z -axis</a:t>
            </a:r>
          </a:p>
        </p:txBody>
      </p:sp>
      <p:sp>
        <p:nvSpPr>
          <p:cNvPr id="6151" name="Text Box 6"/>
          <p:cNvSpPr txBox="1">
            <a:spLocks noChangeArrowheads="1"/>
          </p:cNvSpPr>
          <p:nvPr/>
        </p:nvSpPr>
        <p:spPr bwMode="auto">
          <a:xfrm>
            <a:off x="7970837" y="3078163"/>
            <a:ext cx="8683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+x -axis</a:t>
            </a:r>
          </a:p>
        </p:txBody>
      </p:sp>
      <p:sp>
        <p:nvSpPr>
          <p:cNvPr id="6152" name="Text Box 7"/>
          <p:cNvSpPr txBox="1">
            <a:spLocks noChangeArrowheads="1"/>
          </p:cNvSpPr>
          <p:nvPr/>
        </p:nvSpPr>
        <p:spPr bwMode="auto">
          <a:xfrm>
            <a:off x="4389438" y="3230562"/>
            <a:ext cx="868362"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+y -axis</a:t>
            </a:r>
          </a:p>
        </p:txBody>
      </p:sp>
      <p:sp>
        <p:nvSpPr>
          <p:cNvPr id="6153" name="Text Box 8"/>
          <p:cNvSpPr txBox="1">
            <a:spLocks noChangeArrowheads="1"/>
          </p:cNvSpPr>
          <p:nvPr/>
        </p:nvSpPr>
        <p:spPr bwMode="auto">
          <a:xfrm>
            <a:off x="4334669" y="4876800"/>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600" b="1" dirty="0">
                <a:solidFill>
                  <a:schemeClr val="tx2"/>
                </a:solidFill>
                <a:latin typeface="Arial Narrow" pitchFamily="34" charset="0"/>
              </a:rPr>
              <a:t>Coordinate System shown in CorSpy for co-flow discharge</a:t>
            </a:r>
            <a:r>
              <a:rPr lang="en-US" sz="1600" b="1" dirty="0" smtClean="0">
                <a:solidFill>
                  <a:schemeClr val="tx2"/>
                </a:solidFill>
                <a:latin typeface="Arial Narrow" pitchFamily="34" charset="0"/>
              </a:rPr>
              <a:t>. +</a:t>
            </a:r>
            <a:r>
              <a:rPr lang="en-US" sz="1600" b="1" dirty="0">
                <a:solidFill>
                  <a:schemeClr val="tx2"/>
                </a:solidFill>
                <a:latin typeface="Arial Narrow" pitchFamily="34" charset="0"/>
              </a:rPr>
              <a:t>x is the direction of the ambient velocity </a:t>
            </a:r>
            <a:r>
              <a:rPr lang="en-US" sz="1600" b="1" dirty="0">
                <a:latin typeface="Arial Narrow" pitchFamily="34" charset="0"/>
              </a:rPr>
              <a:t>u</a:t>
            </a:r>
            <a:r>
              <a:rPr lang="en-US" sz="1600" b="1" baseline="-25000" dirty="0">
                <a:latin typeface="Arial Narrow" pitchFamily="34" charset="0"/>
              </a:rPr>
              <a:t>a</a:t>
            </a:r>
            <a:r>
              <a:rPr lang="en-US" sz="1600" b="1" dirty="0">
                <a:latin typeface="Arial Narrow" pitchFamily="34" charset="0"/>
              </a:rPr>
              <a:t> </a:t>
            </a:r>
            <a:endParaRPr lang="en-US" sz="1600" b="1" dirty="0">
              <a:solidFill>
                <a:schemeClr val="tx2"/>
              </a:solidFill>
              <a:latin typeface="Arial Narrow" pitchFamily="34" charset="0"/>
            </a:endParaRPr>
          </a:p>
        </p:txBody>
      </p:sp>
      <p:sp>
        <p:nvSpPr>
          <p:cNvPr id="6154" name="Text Box 9"/>
          <p:cNvSpPr txBox="1">
            <a:spLocks noChangeArrowheads="1"/>
          </p:cNvSpPr>
          <p:nvPr/>
        </p:nvSpPr>
        <p:spPr bwMode="auto">
          <a:xfrm>
            <a:off x="6400800" y="4191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800" dirty="0"/>
              <a:t>Origin (0,0,0)</a:t>
            </a:r>
          </a:p>
        </p:txBody>
      </p:sp>
      <p:sp>
        <p:nvSpPr>
          <p:cNvPr id="6155" name="Line 10"/>
          <p:cNvSpPr>
            <a:spLocks noChangeShapeType="1"/>
          </p:cNvSpPr>
          <p:nvPr/>
        </p:nvSpPr>
        <p:spPr bwMode="auto">
          <a:xfrm flipH="1" flipV="1">
            <a:off x="6646986" y="3657600"/>
            <a:ext cx="152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30</a:t>
            </a:fld>
            <a:endParaRPr lang="en-US" b="1" dirty="0"/>
          </a:p>
        </p:txBody>
      </p:sp>
    </p:spTree>
    <p:extLst>
      <p:ext uri="{BB962C8B-B14F-4D97-AF65-F5344CB8AC3E}">
        <p14:creationId xmlns:p14="http://schemas.microsoft.com/office/powerpoint/2010/main" val="592457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normAutofit/>
          </a:bodyPr>
          <a:lstStyle/>
          <a:p>
            <a:pPr eaLnBrk="1" hangingPunct="1"/>
            <a:r>
              <a:rPr lang="en-US" sz="2400" dirty="0" smtClean="0"/>
              <a:t>CORMIX1- Discharge Location</a:t>
            </a:r>
          </a:p>
        </p:txBody>
      </p:sp>
      <p:sp>
        <p:nvSpPr>
          <p:cNvPr id="7172" name="Rectangle 3"/>
          <p:cNvSpPr>
            <a:spLocks noGrp="1" noChangeArrowheads="1"/>
          </p:cNvSpPr>
          <p:nvPr>
            <p:ph type="body" sz="half" idx="4294967295"/>
          </p:nvPr>
        </p:nvSpPr>
        <p:spPr>
          <a:xfrm>
            <a:off x="609600" y="1066800"/>
            <a:ext cx="4038600" cy="4525963"/>
          </a:xfrm>
          <a:noFill/>
        </p:spPr>
        <p:txBody>
          <a:bodyPr/>
          <a:lstStyle/>
          <a:p>
            <a:pPr eaLnBrk="1" hangingPunct="1"/>
            <a:r>
              <a:rPr lang="en-US" sz="1800" b="1" i="1" dirty="0" smtClean="0"/>
              <a:t>Nearest bank</a:t>
            </a:r>
          </a:p>
          <a:p>
            <a:pPr lvl="1" eaLnBrk="1" hangingPunct="1"/>
            <a:r>
              <a:rPr lang="en-US" sz="1600" b="1" dirty="0" smtClean="0"/>
              <a:t>Left </a:t>
            </a:r>
            <a:r>
              <a:rPr lang="en-US" sz="1600" dirty="0" smtClean="0"/>
              <a:t>or </a:t>
            </a:r>
            <a:r>
              <a:rPr lang="en-US" sz="1600" b="1" dirty="0" smtClean="0"/>
              <a:t>Right </a:t>
            </a:r>
            <a:r>
              <a:rPr lang="en-US" sz="1600" dirty="0" smtClean="0"/>
              <a:t>as seen by observing facing downstream</a:t>
            </a:r>
          </a:p>
          <a:p>
            <a:pPr eaLnBrk="1" hangingPunct="1"/>
            <a:r>
              <a:rPr lang="en-US" sz="1800" b="1" dirty="0" smtClean="0"/>
              <a:t>DISTB</a:t>
            </a:r>
          </a:p>
          <a:p>
            <a:pPr lvl="1" eaLnBrk="1" hangingPunct="1"/>
            <a:r>
              <a:rPr lang="en-US" sz="1600" dirty="0" smtClean="0"/>
              <a:t>lateral </a:t>
            </a:r>
            <a:r>
              <a:rPr lang="en-US" sz="1600" b="1" i="1" dirty="0" smtClean="0"/>
              <a:t>distance to nearest bank</a:t>
            </a:r>
          </a:p>
          <a:p>
            <a:pPr eaLnBrk="1" hangingPunct="1"/>
            <a:r>
              <a:rPr lang="en-US" sz="1800" b="1" i="1" dirty="0" smtClean="0"/>
              <a:t>Port diameter (D</a:t>
            </a:r>
            <a:r>
              <a:rPr lang="en-US" sz="1800" b="1" i="1" baseline="-25000" dirty="0" smtClean="0"/>
              <a:t>0</a:t>
            </a:r>
            <a:r>
              <a:rPr lang="en-US" sz="1800" b="1" i="1" dirty="0" smtClean="0"/>
              <a:t>), or cross-sectional area (A</a:t>
            </a:r>
            <a:r>
              <a:rPr lang="en-US" sz="1800" b="1" i="1" baseline="-25000" dirty="0" smtClean="0"/>
              <a:t>0</a:t>
            </a:r>
            <a:r>
              <a:rPr lang="en-US" sz="1800" b="1" i="1" dirty="0" smtClean="0"/>
              <a:t>)</a:t>
            </a:r>
          </a:p>
          <a:p>
            <a:pPr eaLnBrk="1" hangingPunct="1"/>
            <a:r>
              <a:rPr lang="en-US" sz="1800" b="1" i="1" dirty="0" smtClean="0"/>
              <a:t>Height of port above bottom (H</a:t>
            </a:r>
            <a:r>
              <a:rPr lang="en-US" sz="1800" b="1" i="1" baseline="-25000" dirty="0" smtClean="0"/>
              <a:t>0</a:t>
            </a:r>
            <a:r>
              <a:rPr lang="en-US" sz="1800" b="1" i="1" dirty="0" smtClean="0"/>
              <a:t>)</a:t>
            </a:r>
          </a:p>
        </p:txBody>
      </p:sp>
      <p:pic>
        <p:nvPicPr>
          <p:cNvPr id="7174" name="Picture 5" descr="CORMIX1-theta3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690394" y="3657600"/>
            <a:ext cx="2106612" cy="1981200"/>
          </a:xfrm>
          <a:ln>
            <a:solidFill>
              <a:schemeClr val="tx1"/>
            </a:solidFill>
            <a:miter lim="800000"/>
            <a:headEnd/>
            <a:tailEnd/>
          </a:ln>
        </p:spPr>
      </p:pic>
      <p:pic>
        <p:nvPicPr>
          <p:cNvPr id="7173" name="Picture 4" descr="CORMIX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5162550" y="1263126"/>
            <a:ext cx="3162300" cy="2333625"/>
          </a:xfrm>
          <a:ln>
            <a:solidFill>
              <a:schemeClr val="tx1"/>
            </a:solidFill>
            <a:miter lim="800000"/>
            <a:headEnd/>
            <a:tailEnd/>
          </a:ln>
        </p:spPr>
      </p:pic>
      <p:sp>
        <p:nvSpPr>
          <p:cNvPr id="7175" name="Text Box 6"/>
          <p:cNvSpPr txBox="1">
            <a:spLocks noChangeArrowheads="1"/>
          </p:cNvSpPr>
          <p:nvPr/>
        </p:nvSpPr>
        <p:spPr bwMode="auto">
          <a:xfrm>
            <a:off x="5029200" y="5715000"/>
            <a:ext cx="342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800" b="1" i="1" dirty="0">
                <a:solidFill>
                  <a:schemeClr val="tx2"/>
                </a:solidFill>
                <a:latin typeface="Arial Narrow" pitchFamily="34" charset="0"/>
              </a:rPr>
              <a:t>A) Distance to bank DISTB, and </a:t>
            </a:r>
          </a:p>
          <a:p>
            <a:pPr algn="ctr" eaLnBrk="1" hangingPunct="1">
              <a:lnSpc>
                <a:spcPct val="100000"/>
              </a:lnSpc>
              <a:spcBef>
                <a:spcPct val="0"/>
              </a:spcBef>
            </a:pPr>
            <a:r>
              <a:rPr lang="en-US" sz="1800" b="1" i="1" dirty="0">
                <a:solidFill>
                  <a:schemeClr val="tx2"/>
                </a:solidFill>
                <a:latin typeface="Arial Narrow" pitchFamily="34" charset="0"/>
              </a:rPr>
              <a:t>B) Port height H0 in CorSpy</a:t>
            </a:r>
          </a:p>
        </p:txBody>
      </p:sp>
      <p:sp>
        <p:nvSpPr>
          <p:cNvPr id="7176" name="Text Box 7"/>
          <p:cNvSpPr txBox="1">
            <a:spLocks noChangeArrowheads="1"/>
          </p:cNvSpPr>
          <p:nvPr/>
        </p:nvSpPr>
        <p:spPr bwMode="auto">
          <a:xfrm>
            <a:off x="4705350" y="99060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200" dirty="0"/>
              <a:t>A)</a:t>
            </a:r>
          </a:p>
        </p:txBody>
      </p:sp>
      <p:sp>
        <p:nvSpPr>
          <p:cNvPr id="7177" name="Text Box 8"/>
          <p:cNvSpPr txBox="1">
            <a:spLocks noChangeArrowheads="1"/>
          </p:cNvSpPr>
          <p:nvPr/>
        </p:nvSpPr>
        <p:spPr bwMode="auto">
          <a:xfrm>
            <a:off x="4705350" y="365760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200" dirty="0"/>
              <a:t>B)</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31</a:t>
            </a:fld>
            <a:endParaRPr lang="en-US" b="1" dirty="0"/>
          </a:p>
        </p:txBody>
      </p:sp>
    </p:spTree>
    <p:extLst>
      <p:ext uri="{BB962C8B-B14F-4D97-AF65-F5344CB8AC3E}">
        <p14:creationId xmlns:p14="http://schemas.microsoft.com/office/powerpoint/2010/main" val="334191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z="2400" dirty="0" smtClean="0"/>
              <a:t>Port Orientation - Vertical Angle of Discharge </a:t>
            </a:r>
            <a:r>
              <a:rPr lang="en-US" sz="2400" dirty="0" smtClean="0">
                <a:sym typeface="Symbol" pitchFamily="18" charset="2"/>
              </a:rPr>
              <a:t></a:t>
            </a:r>
          </a:p>
        </p:txBody>
      </p:sp>
      <p:sp>
        <p:nvSpPr>
          <p:cNvPr id="8196" name="Rectangle 3"/>
          <p:cNvSpPr>
            <a:spLocks noGrp="1" noChangeArrowheads="1"/>
          </p:cNvSpPr>
          <p:nvPr>
            <p:ph type="body" sz="half" idx="4294967295"/>
          </p:nvPr>
        </p:nvSpPr>
        <p:spPr>
          <a:xfrm>
            <a:off x="533400" y="1143000"/>
            <a:ext cx="4038600" cy="3962400"/>
          </a:xfrm>
          <a:noFill/>
        </p:spPr>
        <p:txBody>
          <a:bodyPr/>
          <a:lstStyle/>
          <a:p>
            <a:pPr eaLnBrk="1" hangingPunct="1">
              <a:buFontTx/>
              <a:buNone/>
            </a:pPr>
            <a:r>
              <a:rPr lang="en-US" sz="1800" b="1" i="1" dirty="0" smtClean="0"/>
              <a:t>Vertical angle of discharge </a:t>
            </a:r>
            <a:r>
              <a:rPr lang="en-US" sz="1800" b="1" dirty="0" smtClean="0"/>
              <a:t>THETA</a:t>
            </a:r>
            <a:endParaRPr lang="en-US" sz="1800" dirty="0" smtClean="0"/>
          </a:p>
          <a:p>
            <a:pPr eaLnBrk="1" hangingPunct="1"/>
            <a:r>
              <a:rPr lang="en-US" sz="1800" dirty="0" smtClean="0"/>
              <a:t>Angle between </a:t>
            </a:r>
            <a:r>
              <a:rPr lang="en-US" sz="1800" b="1" dirty="0" smtClean="0"/>
              <a:t>port centerline </a:t>
            </a:r>
            <a:r>
              <a:rPr lang="en-US" sz="1800" dirty="0" smtClean="0"/>
              <a:t>and </a:t>
            </a:r>
            <a:r>
              <a:rPr lang="en-US" sz="1800" b="1" dirty="0" smtClean="0"/>
              <a:t>horizontal </a:t>
            </a:r>
            <a:r>
              <a:rPr lang="en-US" sz="1800" dirty="0" smtClean="0"/>
              <a:t>plane</a:t>
            </a:r>
          </a:p>
          <a:p>
            <a:pPr eaLnBrk="1" hangingPunct="1"/>
            <a:r>
              <a:rPr lang="en-US" sz="1800" dirty="0" smtClean="0"/>
              <a:t>Near Bottom Discharges</a:t>
            </a:r>
          </a:p>
          <a:p>
            <a:pPr lvl="1" eaLnBrk="1" hangingPunct="1"/>
            <a:r>
              <a:rPr lang="en-US" sz="1600" dirty="0" smtClean="0"/>
              <a:t>-45 &lt;= θ &lt;= 90</a:t>
            </a:r>
            <a:r>
              <a:rPr lang="en-US" sz="1600" baseline="30000" dirty="0" smtClean="0"/>
              <a:t>o</a:t>
            </a:r>
          </a:p>
          <a:p>
            <a:pPr eaLnBrk="1" hangingPunct="1"/>
            <a:r>
              <a:rPr lang="en-US" sz="1800" dirty="0" smtClean="0"/>
              <a:t>Near Surface Discharges</a:t>
            </a:r>
          </a:p>
          <a:p>
            <a:pPr lvl="1" eaLnBrk="1" hangingPunct="1"/>
            <a:r>
              <a:rPr lang="en-US" sz="1600" dirty="0" smtClean="0"/>
              <a:t>-90 &lt;= θ &lt;= 90</a:t>
            </a:r>
            <a:r>
              <a:rPr lang="en-US" sz="1600" baseline="30000" dirty="0" smtClean="0"/>
              <a:t>o</a:t>
            </a:r>
            <a:endParaRPr lang="en-US" baseline="30000" dirty="0" smtClean="0"/>
          </a:p>
          <a:p>
            <a:pPr eaLnBrk="1" hangingPunct="1">
              <a:buFontTx/>
              <a:buNone/>
            </a:pPr>
            <a:endParaRPr lang="en-US" sz="1800" baseline="30000" dirty="0" smtClean="0"/>
          </a:p>
        </p:txBody>
      </p:sp>
      <p:pic>
        <p:nvPicPr>
          <p:cNvPr id="8197" name="Picture 4" descr="CORMIX1-theta1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625182" y="914400"/>
            <a:ext cx="3216275" cy="2268538"/>
          </a:xfrm>
        </p:spPr>
      </p:pic>
      <p:pic>
        <p:nvPicPr>
          <p:cNvPr id="8198" name="Picture 5" descr="CORMIX1-theta4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855369" y="3352800"/>
            <a:ext cx="2755900" cy="2525713"/>
          </a:xfrm>
        </p:spPr>
      </p:pic>
      <p:sp>
        <p:nvSpPr>
          <p:cNvPr id="8199" name="Text Box 6"/>
          <p:cNvSpPr txBox="1">
            <a:spLocks noChangeArrowheads="1"/>
          </p:cNvSpPr>
          <p:nvPr/>
        </p:nvSpPr>
        <p:spPr bwMode="auto">
          <a:xfrm>
            <a:off x="5753100" y="987425"/>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z- axis</a:t>
            </a:r>
          </a:p>
        </p:txBody>
      </p:sp>
      <p:sp>
        <p:nvSpPr>
          <p:cNvPr id="8200" name="Text Box 7"/>
          <p:cNvSpPr txBox="1">
            <a:spLocks noChangeArrowheads="1"/>
          </p:cNvSpPr>
          <p:nvPr/>
        </p:nvSpPr>
        <p:spPr bwMode="auto">
          <a:xfrm>
            <a:off x="7162800" y="2968625"/>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x- axis</a:t>
            </a:r>
          </a:p>
        </p:txBody>
      </p:sp>
      <p:sp>
        <p:nvSpPr>
          <p:cNvPr id="8201" name="Text Box 8"/>
          <p:cNvSpPr txBox="1">
            <a:spLocks noChangeArrowheads="1"/>
          </p:cNvSpPr>
          <p:nvPr/>
        </p:nvSpPr>
        <p:spPr bwMode="auto">
          <a:xfrm>
            <a:off x="6896100" y="160020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buFont typeface="Symbol" pitchFamily="18" charset="2"/>
              <a:buChar char="q"/>
            </a:pPr>
            <a:r>
              <a:rPr lang="en-US" sz="1400" b="1" dirty="0">
                <a:sym typeface="Symbol" pitchFamily="18" charset="2"/>
              </a:rPr>
              <a:t>= </a:t>
            </a:r>
            <a:r>
              <a:rPr lang="en-US" sz="1400" b="1" dirty="0"/>
              <a:t>15</a:t>
            </a:r>
            <a:r>
              <a:rPr lang="en-US" sz="1400" b="1" baseline="30000" dirty="0"/>
              <a:t>0</a:t>
            </a:r>
            <a:endParaRPr lang="el-GR" sz="1400" b="1" baseline="30000">
              <a:cs typeface="Arial" charset="0"/>
            </a:endParaRPr>
          </a:p>
        </p:txBody>
      </p:sp>
      <p:sp>
        <p:nvSpPr>
          <p:cNvPr id="8202" name="Text Box 9"/>
          <p:cNvSpPr txBox="1">
            <a:spLocks noChangeArrowheads="1"/>
          </p:cNvSpPr>
          <p:nvPr/>
        </p:nvSpPr>
        <p:spPr bwMode="auto">
          <a:xfrm>
            <a:off x="6896100" y="442595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b="1" dirty="0">
                <a:sym typeface="Symbol" pitchFamily="18" charset="2"/>
              </a:rPr>
              <a:t> = </a:t>
            </a:r>
            <a:r>
              <a:rPr lang="en-US" sz="1400" b="1" dirty="0"/>
              <a:t>45</a:t>
            </a:r>
            <a:r>
              <a:rPr lang="en-US" sz="1400" b="1" baseline="30000" dirty="0"/>
              <a:t>0</a:t>
            </a:r>
          </a:p>
        </p:txBody>
      </p:sp>
      <p:sp>
        <p:nvSpPr>
          <p:cNvPr id="8203" name="Text Box 10"/>
          <p:cNvSpPr txBox="1">
            <a:spLocks noChangeArrowheads="1"/>
          </p:cNvSpPr>
          <p:nvPr/>
        </p:nvSpPr>
        <p:spPr bwMode="auto">
          <a:xfrm>
            <a:off x="7162800" y="5635625"/>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x- axis</a:t>
            </a:r>
          </a:p>
        </p:txBody>
      </p:sp>
      <p:sp>
        <p:nvSpPr>
          <p:cNvPr id="8204" name="Text Box 11"/>
          <p:cNvSpPr txBox="1">
            <a:spLocks noChangeArrowheads="1"/>
          </p:cNvSpPr>
          <p:nvPr/>
        </p:nvSpPr>
        <p:spPr bwMode="auto">
          <a:xfrm>
            <a:off x="5753100" y="3276600"/>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z- axis</a:t>
            </a:r>
          </a:p>
        </p:txBody>
      </p:sp>
      <p:sp>
        <p:nvSpPr>
          <p:cNvPr id="8205" name="Text Box 12"/>
          <p:cNvSpPr txBox="1">
            <a:spLocks noChangeArrowheads="1"/>
          </p:cNvSpPr>
          <p:nvPr/>
        </p:nvSpPr>
        <p:spPr bwMode="auto">
          <a:xfrm>
            <a:off x="4267200" y="5943600"/>
            <a:ext cx="393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600" b="1" i="1" dirty="0">
                <a:solidFill>
                  <a:schemeClr val="tx2"/>
                </a:solidFill>
                <a:latin typeface="Arial Narrow" pitchFamily="34" charset="0"/>
              </a:rPr>
              <a:t>Side views of single port discharge showing the discharge angle </a:t>
            </a:r>
            <a:r>
              <a:rPr lang="en-US" sz="1600" b="1" i="1" dirty="0">
                <a:latin typeface="Arial Narrow" pitchFamily="34" charset="0"/>
              </a:rPr>
              <a:t>θ, in CorSpy</a:t>
            </a:r>
            <a:endParaRPr lang="en-US" sz="1600" b="1" i="1" dirty="0">
              <a:solidFill>
                <a:schemeClr val="tx2"/>
              </a:solidFill>
              <a:latin typeface="Arial Narrow" pitchFamily="34" charset="0"/>
            </a:endParaRPr>
          </a:p>
        </p:txBody>
      </p:sp>
      <p:sp>
        <p:nvSpPr>
          <p:cNvPr id="8206" name="Text Box 13"/>
          <p:cNvSpPr txBox="1">
            <a:spLocks noChangeArrowheads="1"/>
          </p:cNvSpPr>
          <p:nvPr/>
        </p:nvSpPr>
        <p:spPr bwMode="auto">
          <a:xfrm>
            <a:off x="6896100" y="198120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buFont typeface="Symbol" pitchFamily="18" charset="2"/>
              <a:buNone/>
            </a:pPr>
            <a:r>
              <a:rPr lang="el-GR" sz="1400" b="1">
                <a:cs typeface="Arial" charset="0"/>
                <a:sym typeface="Symbol" pitchFamily="18" charset="2"/>
              </a:rPr>
              <a:t>σ</a:t>
            </a:r>
            <a:r>
              <a:rPr lang="en-US" sz="1400" b="1" dirty="0">
                <a:sym typeface="Symbol" pitchFamily="18" charset="2"/>
              </a:rPr>
              <a:t>= </a:t>
            </a:r>
            <a:r>
              <a:rPr lang="en-US" sz="1400" b="1" dirty="0"/>
              <a:t>0</a:t>
            </a:r>
            <a:r>
              <a:rPr lang="en-US" sz="1400" b="1" baseline="30000" dirty="0"/>
              <a:t>0</a:t>
            </a:r>
            <a:endParaRPr lang="el-GR" sz="1400" b="1" baseline="30000">
              <a:cs typeface="Arial" charset="0"/>
            </a:endParaRPr>
          </a:p>
        </p:txBody>
      </p:sp>
      <p:sp>
        <p:nvSpPr>
          <p:cNvPr id="8207" name="Text Box 14"/>
          <p:cNvSpPr txBox="1">
            <a:spLocks noChangeArrowheads="1"/>
          </p:cNvSpPr>
          <p:nvPr/>
        </p:nvSpPr>
        <p:spPr bwMode="auto">
          <a:xfrm>
            <a:off x="6896100" y="473075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buFont typeface="Symbol" pitchFamily="18" charset="2"/>
              <a:buNone/>
            </a:pPr>
            <a:r>
              <a:rPr lang="el-GR" sz="1400" b="1">
                <a:cs typeface="Arial" charset="0"/>
                <a:sym typeface="Symbol" pitchFamily="18" charset="2"/>
              </a:rPr>
              <a:t>σ</a:t>
            </a:r>
            <a:r>
              <a:rPr lang="en-US" sz="1400" b="1" dirty="0">
                <a:sym typeface="Symbol" pitchFamily="18" charset="2"/>
              </a:rPr>
              <a:t>= </a:t>
            </a:r>
            <a:r>
              <a:rPr lang="en-US" sz="1400" b="1" dirty="0"/>
              <a:t>0</a:t>
            </a:r>
            <a:r>
              <a:rPr lang="en-US" sz="1400" b="1" baseline="30000" dirty="0"/>
              <a:t>0</a:t>
            </a:r>
            <a:endParaRPr lang="el-GR" sz="1400" b="1" baseline="30000">
              <a:cs typeface="Arial" charset="0"/>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32</a:t>
            </a:fld>
            <a:endParaRPr lang="en-US" b="1" dirty="0"/>
          </a:p>
        </p:txBody>
      </p:sp>
    </p:spTree>
    <p:extLst>
      <p:ext uri="{BB962C8B-B14F-4D97-AF65-F5344CB8AC3E}">
        <p14:creationId xmlns:p14="http://schemas.microsoft.com/office/powerpoint/2010/main" val="1668677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z="2400" dirty="0" smtClean="0"/>
              <a:t>Port Orientation - Horizontal Angle of Discharge </a:t>
            </a:r>
            <a:r>
              <a:rPr lang="el-GR" sz="2400" dirty="0" smtClean="0">
                <a:cs typeface="Arial" charset="0"/>
              </a:rPr>
              <a:t>σ</a:t>
            </a:r>
            <a:endParaRPr lang="el-GR" sz="2400" dirty="0" smtClean="0">
              <a:cs typeface="Arial" charset="0"/>
              <a:sym typeface="Symbol" pitchFamily="18" charset="2"/>
            </a:endParaRPr>
          </a:p>
        </p:txBody>
      </p:sp>
      <p:sp>
        <p:nvSpPr>
          <p:cNvPr id="9220" name="Rectangle 3"/>
          <p:cNvSpPr>
            <a:spLocks noGrp="1" noChangeArrowheads="1"/>
          </p:cNvSpPr>
          <p:nvPr>
            <p:ph type="body" sz="half" idx="4294967295"/>
          </p:nvPr>
        </p:nvSpPr>
        <p:spPr>
          <a:xfrm>
            <a:off x="457200" y="990600"/>
            <a:ext cx="4343400" cy="4525963"/>
          </a:xfrm>
          <a:noFill/>
        </p:spPr>
        <p:txBody>
          <a:bodyPr/>
          <a:lstStyle/>
          <a:p>
            <a:pPr eaLnBrk="1" hangingPunct="1">
              <a:buFontTx/>
              <a:buNone/>
            </a:pPr>
            <a:r>
              <a:rPr lang="en-US" sz="1800" b="1" i="1" dirty="0" smtClean="0"/>
              <a:t>Horizontal angle of discharge </a:t>
            </a:r>
            <a:r>
              <a:rPr lang="en-US" sz="1800" b="1" dirty="0" smtClean="0"/>
              <a:t>SIGMA</a:t>
            </a:r>
            <a:endParaRPr lang="en-US" sz="1800" dirty="0" smtClean="0"/>
          </a:p>
          <a:p>
            <a:pPr eaLnBrk="1" hangingPunct="1"/>
            <a:r>
              <a:rPr lang="en-US" sz="1800" dirty="0" smtClean="0"/>
              <a:t>Angle between </a:t>
            </a:r>
            <a:r>
              <a:rPr lang="en-US" sz="1800" b="1" dirty="0" smtClean="0"/>
              <a:t>ambient current </a:t>
            </a:r>
            <a:r>
              <a:rPr lang="en-US" sz="1800" dirty="0" smtClean="0"/>
              <a:t>and </a:t>
            </a:r>
            <a:r>
              <a:rPr lang="en-US" sz="1800" b="1" dirty="0" smtClean="0"/>
              <a:t>plan projection </a:t>
            </a:r>
            <a:r>
              <a:rPr lang="en-US" sz="1800" dirty="0" smtClean="0"/>
              <a:t>of </a:t>
            </a:r>
            <a:r>
              <a:rPr lang="en-US" sz="1800" b="1" dirty="0" smtClean="0"/>
              <a:t>port centerline </a:t>
            </a:r>
            <a:r>
              <a:rPr lang="en-US" sz="1800" dirty="0" smtClean="0"/>
              <a:t>measured </a:t>
            </a:r>
            <a:r>
              <a:rPr lang="en-US" sz="1800" b="1" dirty="0" smtClean="0"/>
              <a:t>counterclockwise</a:t>
            </a:r>
            <a:endParaRPr lang="en-US" sz="1800" dirty="0" smtClean="0"/>
          </a:p>
          <a:p>
            <a:pPr eaLnBrk="1" hangingPunct="1"/>
            <a:r>
              <a:rPr lang="en-US" sz="1800" dirty="0" smtClean="0"/>
              <a:t>0</a:t>
            </a:r>
            <a:r>
              <a:rPr lang="en-US" sz="1800" baseline="30000" dirty="0" smtClean="0"/>
              <a:t>o</a:t>
            </a:r>
            <a:r>
              <a:rPr lang="en-US" sz="1800" dirty="0" smtClean="0"/>
              <a:t> </a:t>
            </a:r>
            <a:r>
              <a:rPr lang="en-US" sz="1800" dirty="0" smtClean="0">
                <a:cs typeface="Arial" charset="0"/>
              </a:rPr>
              <a:t>≤</a:t>
            </a:r>
            <a:r>
              <a:rPr lang="en-US" sz="1800" dirty="0" smtClean="0"/>
              <a:t>  σ </a:t>
            </a:r>
            <a:r>
              <a:rPr lang="en-US" sz="1800" dirty="0" smtClean="0">
                <a:cs typeface="Arial" charset="0"/>
              </a:rPr>
              <a:t>≤</a:t>
            </a:r>
            <a:r>
              <a:rPr lang="en-US" sz="1800" dirty="0" smtClean="0"/>
              <a:t> 360</a:t>
            </a:r>
            <a:r>
              <a:rPr lang="en-US" sz="1800" baseline="30000" dirty="0" smtClean="0"/>
              <a:t>o</a:t>
            </a:r>
          </a:p>
          <a:p>
            <a:pPr lvl="1" eaLnBrk="1" hangingPunct="1"/>
            <a:r>
              <a:rPr lang="en-US" sz="1600" dirty="0" smtClean="0"/>
              <a:t>σ = 0</a:t>
            </a:r>
            <a:r>
              <a:rPr lang="en-US" sz="1600" baseline="30000" dirty="0" smtClean="0"/>
              <a:t>o</a:t>
            </a:r>
            <a:r>
              <a:rPr lang="en-US" sz="1600" dirty="0" smtClean="0"/>
              <a:t> or 360</a:t>
            </a:r>
            <a:r>
              <a:rPr lang="en-US" sz="1600" baseline="30000" dirty="0" smtClean="0"/>
              <a:t>o</a:t>
            </a:r>
            <a:r>
              <a:rPr lang="en-US" sz="1600" dirty="0" smtClean="0"/>
              <a:t> : </a:t>
            </a:r>
            <a:r>
              <a:rPr lang="en-US" sz="1600" b="1" dirty="0" smtClean="0"/>
              <a:t>Co-flow</a:t>
            </a:r>
            <a:endParaRPr lang="en-US" sz="1600" dirty="0" smtClean="0"/>
          </a:p>
          <a:p>
            <a:pPr lvl="1" eaLnBrk="1" hangingPunct="1"/>
            <a:r>
              <a:rPr lang="en-US" sz="1600" dirty="0" smtClean="0"/>
              <a:t>σ = 90</a:t>
            </a:r>
            <a:r>
              <a:rPr lang="en-US" sz="1600" baseline="30000" dirty="0" smtClean="0"/>
              <a:t>o</a:t>
            </a:r>
            <a:r>
              <a:rPr lang="en-US" sz="1600" dirty="0" smtClean="0"/>
              <a:t>   : </a:t>
            </a:r>
            <a:r>
              <a:rPr lang="en-US" sz="1600" b="1" dirty="0" smtClean="0"/>
              <a:t>Crossflow </a:t>
            </a:r>
            <a:r>
              <a:rPr lang="en-US" sz="1600" dirty="0" smtClean="0"/>
              <a:t>to left</a:t>
            </a:r>
          </a:p>
          <a:p>
            <a:pPr lvl="1" eaLnBrk="1" hangingPunct="1"/>
            <a:r>
              <a:rPr lang="en-US" sz="1600" dirty="0" smtClean="0"/>
              <a:t>σ = 180</a:t>
            </a:r>
            <a:r>
              <a:rPr lang="en-US" sz="1600" baseline="30000" dirty="0" smtClean="0"/>
              <a:t>o</a:t>
            </a:r>
            <a:r>
              <a:rPr lang="en-US" sz="1600" dirty="0" smtClean="0"/>
              <a:t> : </a:t>
            </a:r>
            <a:r>
              <a:rPr lang="en-US" sz="1600" b="1" dirty="0" smtClean="0"/>
              <a:t>Counter-flow</a:t>
            </a:r>
          </a:p>
        </p:txBody>
      </p:sp>
      <p:sp>
        <p:nvSpPr>
          <p:cNvPr id="9221" name="Text Box 7"/>
          <p:cNvSpPr txBox="1">
            <a:spLocks noChangeArrowheads="1"/>
          </p:cNvSpPr>
          <p:nvPr/>
        </p:nvSpPr>
        <p:spPr bwMode="auto">
          <a:xfrm>
            <a:off x="4724400" y="8382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A)</a:t>
            </a:r>
          </a:p>
        </p:txBody>
      </p:sp>
      <p:sp>
        <p:nvSpPr>
          <p:cNvPr id="9222" name="Text Box 8"/>
          <p:cNvSpPr txBox="1">
            <a:spLocks noChangeArrowheads="1"/>
          </p:cNvSpPr>
          <p:nvPr/>
        </p:nvSpPr>
        <p:spPr bwMode="auto">
          <a:xfrm>
            <a:off x="5105400" y="5257800"/>
            <a:ext cx="3581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marL="1203325" indent="-1203325"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0"/>
              </a:spcBef>
            </a:pPr>
            <a:r>
              <a:rPr lang="en-US" sz="1800" i="1" dirty="0">
                <a:solidFill>
                  <a:schemeClr val="tx2"/>
                </a:solidFill>
                <a:latin typeface="Arial Narrow" pitchFamily="34" charset="0"/>
              </a:rPr>
              <a:t>Plan Views of  A) </a:t>
            </a:r>
            <a:r>
              <a:rPr lang="el-GR" sz="1800" i="1" dirty="0">
                <a:solidFill>
                  <a:schemeClr val="tx2"/>
                </a:solidFill>
                <a:latin typeface="Arial Narrow" pitchFamily="34" charset="0"/>
                <a:cs typeface="Arial" charset="0"/>
              </a:rPr>
              <a:t>σ</a:t>
            </a:r>
            <a:r>
              <a:rPr lang="en-US" sz="1800" i="1" dirty="0">
                <a:solidFill>
                  <a:schemeClr val="tx2"/>
                </a:solidFill>
                <a:latin typeface="Arial Narrow" pitchFamily="34" charset="0"/>
                <a:cs typeface="Arial" charset="0"/>
              </a:rPr>
              <a:t> = 0</a:t>
            </a:r>
            <a:r>
              <a:rPr lang="en-US" sz="1800" i="1" baseline="30000" dirty="0">
                <a:solidFill>
                  <a:schemeClr val="tx2"/>
                </a:solidFill>
                <a:latin typeface="Arial Narrow" pitchFamily="34" charset="0"/>
                <a:cs typeface="Arial" charset="0"/>
              </a:rPr>
              <a:t>o</a:t>
            </a:r>
            <a:r>
              <a:rPr lang="en-US" sz="1800" i="1" dirty="0">
                <a:solidFill>
                  <a:schemeClr val="tx2"/>
                </a:solidFill>
                <a:latin typeface="Arial Narrow" pitchFamily="34" charset="0"/>
                <a:cs typeface="Arial" charset="0"/>
              </a:rPr>
              <a:t>, </a:t>
            </a:r>
            <a:br>
              <a:rPr lang="en-US" sz="1800" i="1" dirty="0">
                <a:solidFill>
                  <a:schemeClr val="tx2"/>
                </a:solidFill>
                <a:latin typeface="Arial Narrow" pitchFamily="34" charset="0"/>
                <a:cs typeface="Arial" charset="0"/>
              </a:rPr>
            </a:br>
            <a:r>
              <a:rPr lang="en-US" sz="1800" i="1" dirty="0">
                <a:solidFill>
                  <a:schemeClr val="tx2"/>
                </a:solidFill>
                <a:latin typeface="Arial Narrow" pitchFamily="34" charset="0"/>
                <a:cs typeface="Arial" charset="0"/>
              </a:rPr>
              <a:t>B) </a:t>
            </a:r>
            <a:r>
              <a:rPr lang="el-GR" sz="1800" i="1" dirty="0">
                <a:solidFill>
                  <a:schemeClr val="tx2"/>
                </a:solidFill>
                <a:latin typeface="Arial Narrow" pitchFamily="34" charset="0"/>
              </a:rPr>
              <a:t>σ</a:t>
            </a:r>
            <a:r>
              <a:rPr lang="en-US" sz="1800" i="1" dirty="0">
                <a:solidFill>
                  <a:schemeClr val="tx2"/>
                </a:solidFill>
                <a:latin typeface="Arial Narrow" pitchFamily="34" charset="0"/>
              </a:rPr>
              <a:t> = 90</a:t>
            </a:r>
            <a:r>
              <a:rPr lang="en-US" sz="1800" i="1" baseline="30000" dirty="0">
                <a:solidFill>
                  <a:schemeClr val="tx2"/>
                </a:solidFill>
                <a:latin typeface="Arial Narrow" pitchFamily="34" charset="0"/>
              </a:rPr>
              <a:t>o</a:t>
            </a:r>
            <a:r>
              <a:rPr lang="en-US" sz="1800" i="1" dirty="0">
                <a:solidFill>
                  <a:schemeClr val="tx2"/>
                </a:solidFill>
                <a:latin typeface="Arial Narrow" pitchFamily="34" charset="0"/>
              </a:rPr>
              <a:t>, and, </a:t>
            </a:r>
            <a:br>
              <a:rPr lang="en-US" sz="1800" i="1" dirty="0">
                <a:solidFill>
                  <a:schemeClr val="tx2"/>
                </a:solidFill>
                <a:latin typeface="Arial Narrow" pitchFamily="34" charset="0"/>
              </a:rPr>
            </a:br>
            <a:r>
              <a:rPr lang="en-US" sz="1800" i="1" dirty="0">
                <a:solidFill>
                  <a:schemeClr val="tx2"/>
                </a:solidFill>
                <a:latin typeface="Arial Narrow" pitchFamily="34" charset="0"/>
              </a:rPr>
              <a:t>C) </a:t>
            </a:r>
            <a:r>
              <a:rPr lang="el-GR" sz="1800" i="1" dirty="0">
                <a:solidFill>
                  <a:schemeClr val="tx2"/>
                </a:solidFill>
                <a:latin typeface="Arial Narrow" pitchFamily="34" charset="0"/>
              </a:rPr>
              <a:t>σ</a:t>
            </a:r>
            <a:r>
              <a:rPr lang="en-US" sz="1800" i="1" dirty="0">
                <a:solidFill>
                  <a:schemeClr val="tx2"/>
                </a:solidFill>
                <a:latin typeface="Arial Narrow" pitchFamily="34" charset="0"/>
              </a:rPr>
              <a:t> = 235</a:t>
            </a:r>
            <a:r>
              <a:rPr lang="en-US" sz="1800" i="1" baseline="30000" dirty="0">
                <a:solidFill>
                  <a:schemeClr val="tx2"/>
                </a:solidFill>
                <a:latin typeface="Arial Narrow" pitchFamily="34" charset="0"/>
              </a:rPr>
              <a:t>o</a:t>
            </a:r>
            <a:r>
              <a:rPr lang="en-US" sz="1800" i="1" dirty="0">
                <a:solidFill>
                  <a:schemeClr val="tx2"/>
                </a:solidFill>
                <a:latin typeface="Arial Narrow" pitchFamily="34" charset="0"/>
              </a:rPr>
              <a:t> in CorSpy</a:t>
            </a:r>
          </a:p>
        </p:txBody>
      </p:sp>
      <p:grpSp>
        <p:nvGrpSpPr>
          <p:cNvPr id="9223" name="Group 19"/>
          <p:cNvGrpSpPr>
            <a:grpSpLocks/>
          </p:cNvGrpSpPr>
          <p:nvPr/>
        </p:nvGrpSpPr>
        <p:grpSpPr bwMode="auto">
          <a:xfrm>
            <a:off x="7086600" y="3429000"/>
            <a:ext cx="1843088" cy="1728788"/>
            <a:chOff x="4464" y="2064"/>
            <a:chExt cx="1161" cy="1089"/>
          </a:xfrm>
        </p:grpSpPr>
        <p:pic>
          <p:nvPicPr>
            <p:cNvPr id="9234" name="Picture 6" descr="CORMI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 y="2064"/>
              <a:ext cx="1161"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Text Box 11"/>
            <p:cNvSpPr txBox="1">
              <a:spLocks noChangeArrowheads="1"/>
            </p:cNvSpPr>
            <p:nvPr/>
          </p:nvSpPr>
          <p:spPr bwMode="auto">
            <a:xfrm>
              <a:off x="5136" y="2640"/>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+x axis</a:t>
              </a:r>
            </a:p>
          </p:txBody>
        </p:sp>
        <p:sp>
          <p:nvSpPr>
            <p:cNvPr id="9236" name="Text Box 13"/>
            <p:cNvSpPr txBox="1">
              <a:spLocks noChangeArrowheads="1"/>
            </p:cNvSpPr>
            <p:nvPr/>
          </p:nvSpPr>
          <p:spPr bwMode="auto">
            <a:xfrm>
              <a:off x="4848" y="2064"/>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+y axis</a:t>
              </a:r>
            </a:p>
          </p:txBody>
        </p:sp>
      </p:grpSp>
      <p:grpSp>
        <p:nvGrpSpPr>
          <p:cNvPr id="9224" name="Group 18"/>
          <p:cNvGrpSpPr>
            <a:grpSpLocks/>
          </p:cNvGrpSpPr>
          <p:nvPr/>
        </p:nvGrpSpPr>
        <p:grpSpPr bwMode="auto">
          <a:xfrm>
            <a:off x="4876800" y="3429000"/>
            <a:ext cx="2057400" cy="1722438"/>
            <a:chOff x="3120" y="1968"/>
            <a:chExt cx="1296" cy="1085"/>
          </a:xfrm>
        </p:grpSpPr>
        <p:pic>
          <p:nvPicPr>
            <p:cNvPr id="9231" name="Picture 5" descr="CORMIX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 y="2064"/>
              <a:ext cx="1209"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 Box 12"/>
            <p:cNvSpPr txBox="1">
              <a:spLocks noChangeArrowheads="1"/>
            </p:cNvSpPr>
            <p:nvPr/>
          </p:nvSpPr>
          <p:spPr bwMode="auto">
            <a:xfrm>
              <a:off x="3936" y="2592"/>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+x axis</a:t>
              </a:r>
            </a:p>
          </p:txBody>
        </p:sp>
        <p:sp>
          <p:nvSpPr>
            <p:cNvPr id="9233" name="Text Box 14"/>
            <p:cNvSpPr txBox="1">
              <a:spLocks noChangeArrowheads="1"/>
            </p:cNvSpPr>
            <p:nvPr/>
          </p:nvSpPr>
          <p:spPr bwMode="auto">
            <a:xfrm>
              <a:off x="3504" y="1968"/>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+y axis</a:t>
              </a:r>
            </a:p>
          </p:txBody>
        </p:sp>
      </p:grpSp>
      <p:grpSp>
        <p:nvGrpSpPr>
          <p:cNvPr id="9225" name="Group 17"/>
          <p:cNvGrpSpPr>
            <a:grpSpLocks/>
          </p:cNvGrpSpPr>
          <p:nvPr/>
        </p:nvGrpSpPr>
        <p:grpSpPr bwMode="auto">
          <a:xfrm>
            <a:off x="5486400" y="914400"/>
            <a:ext cx="2962275" cy="2262188"/>
            <a:chOff x="3216" y="480"/>
            <a:chExt cx="1866" cy="1425"/>
          </a:xfrm>
        </p:grpSpPr>
        <p:pic>
          <p:nvPicPr>
            <p:cNvPr id="9228" name="Picture 4" descr="CORMI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6" y="528"/>
              <a:ext cx="1866"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15"/>
            <p:cNvSpPr txBox="1">
              <a:spLocks noChangeArrowheads="1"/>
            </p:cNvSpPr>
            <p:nvPr/>
          </p:nvSpPr>
          <p:spPr bwMode="auto">
            <a:xfrm>
              <a:off x="3696" y="480"/>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+y axis</a:t>
              </a:r>
            </a:p>
          </p:txBody>
        </p:sp>
        <p:sp>
          <p:nvSpPr>
            <p:cNvPr id="9230" name="Text Box 16"/>
            <p:cNvSpPr txBox="1">
              <a:spLocks noChangeArrowheads="1"/>
            </p:cNvSpPr>
            <p:nvPr/>
          </p:nvSpPr>
          <p:spPr bwMode="auto">
            <a:xfrm>
              <a:off x="4416" y="1584"/>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+x axis</a:t>
              </a:r>
            </a:p>
          </p:txBody>
        </p:sp>
      </p:grpSp>
      <p:sp>
        <p:nvSpPr>
          <p:cNvPr id="9226" name="Text Box 9"/>
          <p:cNvSpPr txBox="1">
            <a:spLocks noChangeArrowheads="1"/>
          </p:cNvSpPr>
          <p:nvPr/>
        </p:nvSpPr>
        <p:spPr bwMode="auto">
          <a:xfrm>
            <a:off x="4724400" y="35814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B)</a:t>
            </a:r>
          </a:p>
        </p:txBody>
      </p:sp>
      <p:sp>
        <p:nvSpPr>
          <p:cNvPr id="9227" name="Text Box 10"/>
          <p:cNvSpPr txBox="1">
            <a:spLocks noChangeArrowheads="1"/>
          </p:cNvSpPr>
          <p:nvPr/>
        </p:nvSpPr>
        <p:spPr bwMode="auto">
          <a:xfrm>
            <a:off x="7010400" y="35814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C)</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33</a:t>
            </a:fld>
            <a:endParaRPr lang="en-US" b="1" dirty="0"/>
          </a:p>
        </p:txBody>
      </p:sp>
    </p:spTree>
    <p:extLst>
      <p:ext uri="{BB962C8B-B14F-4D97-AF65-F5344CB8AC3E}">
        <p14:creationId xmlns:p14="http://schemas.microsoft.com/office/powerpoint/2010/main" val="4250493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rmAutofit/>
          </a:bodyPr>
          <a:lstStyle/>
          <a:p>
            <a:pPr eaLnBrk="1" hangingPunct="1"/>
            <a:r>
              <a:rPr lang="en-US" sz="2400" dirty="0" smtClean="0"/>
              <a:t>CORMIX2 - Multiport Diffuser Data Entry</a:t>
            </a:r>
          </a:p>
        </p:txBody>
      </p:sp>
      <p:sp>
        <p:nvSpPr>
          <p:cNvPr id="32772" name="Rectangle 3"/>
          <p:cNvSpPr>
            <a:spLocks noGrp="1" noChangeArrowheads="1"/>
          </p:cNvSpPr>
          <p:nvPr>
            <p:ph type="body" sz="half" idx="4294967295"/>
          </p:nvPr>
        </p:nvSpPr>
        <p:spPr>
          <a:xfrm>
            <a:off x="609600" y="1066800"/>
            <a:ext cx="7924800" cy="914400"/>
          </a:xfrm>
          <a:noFill/>
        </p:spPr>
        <p:txBody>
          <a:bodyPr>
            <a:normAutofit/>
          </a:bodyPr>
          <a:lstStyle/>
          <a:p>
            <a:pPr eaLnBrk="1" hangingPunct="1">
              <a:lnSpc>
                <a:spcPct val="90000"/>
              </a:lnSpc>
            </a:pPr>
            <a:r>
              <a:rPr lang="en-US" dirty="0" smtClean="0"/>
              <a:t>Generalized definition sketch appears below</a:t>
            </a:r>
          </a:p>
          <a:p>
            <a:pPr eaLnBrk="1" hangingPunct="1">
              <a:lnSpc>
                <a:spcPct val="90000"/>
              </a:lnSpc>
            </a:pPr>
            <a:r>
              <a:rPr lang="en-US" dirty="0" smtClean="0"/>
              <a:t>Many parameters similar to single port definitions</a:t>
            </a:r>
            <a:endParaRPr lang="en-US" b="1" dirty="0" smtClean="0"/>
          </a:p>
        </p:txBody>
      </p:sp>
      <p:pic>
        <p:nvPicPr>
          <p:cNvPr id="32774" name="Picture 11" descr="Fi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181100" y="2286000"/>
            <a:ext cx="6781800" cy="3382963"/>
          </a:xfrm>
          <a:noFill/>
          <a:ln>
            <a:solidFill>
              <a:schemeClr val="tx1"/>
            </a:solidFill>
            <a:miter lim="800000"/>
            <a:headEnd/>
            <a:tailEnd/>
          </a:ln>
        </p:spPr>
      </p:pic>
      <p:sp>
        <p:nvSpPr>
          <p:cNvPr id="32773" name="Rectangle 5"/>
          <p:cNvSpPr>
            <a:spLocks noChangeArrowheads="1"/>
          </p:cNvSpPr>
          <p:nvPr/>
        </p:nvSpPr>
        <p:spPr bwMode="auto">
          <a:xfrm>
            <a:off x="571500" y="6096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800" b="1" i="1" dirty="0">
                <a:latin typeface="Arial Narrow" pitchFamily="34" charset="0"/>
              </a:rPr>
              <a:t>Definition Diagram for CORMIX2 (special case HA= HD)</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34</a:t>
            </a:fld>
            <a:endParaRPr lang="en-US" b="1" dirty="0"/>
          </a:p>
        </p:txBody>
      </p:sp>
    </p:spTree>
    <p:extLst>
      <p:ext uri="{BB962C8B-B14F-4D97-AF65-F5344CB8AC3E}">
        <p14:creationId xmlns:p14="http://schemas.microsoft.com/office/powerpoint/2010/main" val="2695506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0FEB0E2C-2366-47BB-B535-5D90153F8FB9}" type="slidenum">
              <a:rPr lang="en-US" sz="900" b="1" smtClean="0"/>
              <a:pPr eaLnBrk="1" hangingPunct="1"/>
              <a:t>35</a:t>
            </a:fld>
            <a:endParaRPr lang="en-US" sz="900" b="1" dirty="0" smtClean="0"/>
          </a:p>
        </p:txBody>
      </p:sp>
      <p:sp>
        <p:nvSpPr>
          <p:cNvPr id="6147" name="Rectangle 2"/>
          <p:cNvSpPr>
            <a:spLocks noGrp="1" noChangeArrowheads="1"/>
          </p:cNvSpPr>
          <p:nvPr>
            <p:ph type="title"/>
          </p:nvPr>
        </p:nvSpPr>
        <p:spPr/>
        <p:txBody>
          <a:bodyPr/>
          <a:lstStyle/>
          <a:p>
            <a:pPr eaLnBrk="1" hangingPunct="1"/>
            <a:r>
              <a:rPr lang="en-US" sz="2400" dirty="0" smtClean="0"/>
              <a:t>CORMIX2 - Basic Diffuser Definitions</a:t>
            </a:r>
          </a:p>
        </p:txBody>
      </p:sp>
      <p:sp>
        <p:nvSpPr>
          <p:cNvPr id="6148" name="Rectangle 3"/>
          <p:cNvSpPr>
            <a:spLocks noGrp="1" noChangeArrowheads="1"/>
          </p:cNvSpPr>
          <p:nvPr>
            <p:ph type="body" sz="half" idx="1"/>
          </p:nvPr>
        </p:nvSpPr>
        <p:spPr>
          <a:xfrm>
            <a:off x="457200" y="990600"/>
            <a:ext cx="3124200" cy="5334000"/>
          </a:xfrm>
          <a:noFill/>
        </p:spPr>
        <p:txBody>
          <a:bodyPr/>
          <a:lstStyle/>
          <a:p>
            <a:pPr eaLnBrk="1" hangingPunct="1">
              <a:lnSpc>
                <a:spcPct val="80000"/>
              </a:lnSpc>
            </a:pPr>
            <a:r>
              <a:rPr lang="en-US" sz="1800" b="1" i="1" dirty="0" smtClean="0"/>
              <a:t>Multiport diffuser:</a:t>
            </a:r>
          </a:p>
          <a:p>
            <a:pPr lvl="1" eaLnBrk="1" hangingPunct="1">
              <a:lnSpc>
                <a:spcPct val="80000"/>
              </a:lnSpc>
            </a:pPr>
            <a:r>
              <a:rPr lang="en-US" sz="1600" dirty="0" smtClean="0"/>
              <a:t>Linear structure w/ many port/nozzles discharging w/ high velocity</a:t>
            </a:r>
          </a:p>
          <a:p>
            <a:pPr lvl="1" eaLnBrk="1" hangingPunct="1">
              <a:lnSpc>
                <a:spcPct val="80000"/>
              </a:lnSpc>
              <a:buFontTx/>
              <a:buNone/>
            </a:pPr>
            <a:endParaRPr lang="en-US" sz="1600" dirty="0" smtClean="0"/>
          </a:p>
          <a:p>
            <a:pPr eaLnBrk="1" hangingPunct="1">
              <a:lnSpc>
                <a:spcPct val="80000"/>
              </a:lnSpc>
            </a:pPr>
            <a:r>
              <a:rPr lang="en-US" sz="1800" b="1" i="1" dirty="0" smtClean="0"/>
              <a:t>Diffuser line/main/trunk:</a:t>
            </a:r>
          </a:p>
          <a:p>
            <a:pPr lvl="1" eaLnBrk="1" hangingPunct="1">
              <a:lnSpc>
                <a:spcPct val="80000"/>
              </a:lnSpc>
            </a:pPr>
            <a:r>
              <a:rPr lang="en-US" sz="1600" dirty="0" smtClean="0"/>
              <a:t>Line connecting first port to last port</a:t>
            </a:r>
          </a:p>
          <a:p>
            <a:pPr marL="457200" lvl="1" indent="0" eaLnBrk="1" hangingPunct="1">
              <a:lnSpc>
                <a:spcPct val="80000"/>
              </a:lnSpc>
              <a:buNone/>
            </a:pPr>
            <a:endParaRPr lang="en-US" sz="1600" dirty="0" smtClean="0"/>
          </a:p>
          <a:p>
            <a:pPr eaLnBrk="1" hangingPunct="1">
              <a:lnSpc>
                <a:spcPct val="80000"/>
              </a:lnSpc>
            </a:pPr>
            <a:r>
              <a:rPr lang="en-US" sz="1800" b="1" dirty="0" smtClean="0"/>
              <a:t>Ports/Nozzles</a:t>
            </a:r>
            <a:r>
              <a:rPr lang="en-US" sz="1800" dirty="0" smtClean="0"/>
              <a:t> may be connected to </a:t>
            </a:r>
            <a:r>
              <a:rPr lang="en-US" sz="1800" b="1" i="1" dirty="0" smtClean="0"/>
              <a:t>vertical risers</a:t>
            </a:r>
          </a:p>
          <a:p>
            <a:pPr marL="0" indent="0" eaLnBrk="1" hangingPunct="1">
              <a:lnSpc>
                <a:spcPct val="80000"/>
              </a:lnSpc>
              <a:buNone/>
            </a:pPr>
            <a:endParaRPr lang="en-US" sz="1800" dirty="0" smtClean="0"/>
          </a:p>
          <a:p>
            <a:pPr eaLnBrk="1" hangingPunct="1">
              <a:lnSpc>
                <a:spcPct val="80000"/>
              </a:lnSpc>
            </a:pPr>
            <a:r>
              <a:rPr lang="en-US" sz="1800" dirty="0" smtClean="0"/>
              <a:t>Simple pipe openings</a:t>
            </a:r>
          </a:p>
          <a:p>
            <a:pPr eaLnBrk="1" hangingPunct="1">
              <a:lnSpc>
                <a:spcPct val="80000"/>
              </a:lnSpc>
            </a:pPr>
            <a:endParaRPr lang="en-US" sz="1800" dirty="0" smtClean="0"/>
          </a:p>
          <a:p>
            <a:pPr eaLnBrk="1" hangingPunct="1">
              <a:lnSpc>
                <a:spcPct val="80000"/>
              </a:lnSpc>
            </a:pPr>
            <a:r>
              <a:rPr lang="en-US" sz="1800" dirty="0" smtClean="0"/>
              <a:t>CORMIX2 assumes a </a:t>
            </a:r>
            <a:r>
              <a:rPr lang="en-US" sz="1800" b="1" dirty="0" smtClean="0"/>
              <a:t>straight diffuser line</a:t>
            </a:r>
          </a:p>
          <a:p>
            <a:pPr lvl="1" eaLnBrk="1" hangingPunct="1">
              <a:lnSpc>
                <a:spcPct val="80000"/>
              </a:lnSpc>
            </a:pPr>
            <a:r>
              <a:rPr lang="en-US" sz="1600" dirty="0" smtClean="0"/>
              <a:t>If NOT, Approximate by straight line</a:t>
            </a:r>
            <a:endParaRPr lang="en-US" dirty="0" smtClean="0"/>
          </a:p>
        </p:txBody>
      </p:sp>
      <p:pic>
        <p:nvPicPr>
          <p:cNvPr id="6149" name="Picture 4" descr="Multipor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57600" y="990600"/>
            <a:ext cx="5257800" cy="4652963"/>
          </a:xfrm>
          <a:ln>
            <a:solidFill>
              <a:schemeClr val="tx1"/>
            </a:solidFill>
            <a:miter lim="800000"/>
            <a:headEnd/>
            <a:tailEnd/>
          </a:ln>
        </p:spPr>
      </p:pic>
      <p:sp>
        <p:nvSpPr>
          <p:cNvPr id="6150" name="Rectangle 5"/>
          <p:cNvSpPr>
            <a:spLocks noChangeArrowheads="1"/>
          </p:cNvSpPr>
          <p:nvPr/>
        </p:nvSpPr>
        <p:spPr bwMode="auto">
          <a:xfrm>
            <a:off x="3810000" y="5791200"/>
            <a:ext cx="495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a:solidFill>
                  <a:schemeClr val="tx2"/>
                </a:solidFill>
                <a:latin typeface="Arial Narrow" pitchFamily="34" charset="0"/>
              </a:rPr>
              <a:t>Multiport Diffuser Specification &amp; Visualization  In CorSpy</a:t>
            </a:r>
            <a:endParaRPr lang="en-US" sz="1600" b="1" i="1" baseline="-25000" dirty="0">
              <a:solidFill>
                <a:schemeClr val="tx2"/>
              </a:solidFill>
              <a:latin typeface="Arial Narrow" pitchFamily="34" charset="0"/>
            </a:endParaRPr>
          </a:p>
        </p:txBody>
      </p:sp>
    </p:spTree>
    <p:extLst>
      <p:ext uri="{BB962C8B-B14F-4D97-AF65-F5344CB8AC3E}">
        <p14:creationId xmlns:p14="http://schemas.microsoft.com/office/powerpoint/2010/main" val="12561221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2400" dirty="0" smtClean="0"/>
              <a:t>CORMIX2 - Coordinate System</a:t>
            </a:r>
          </a:p>
        </p:txBody>
      </p:sp>
      <p:sp>
        <p:nvSpPr>
          <p:cNvPr id="4099" name="Rectangle 3"/>
          <p:cNvSpPr>
            <a:spLocks noGrp="1" noChangeArrowheads="1"/>
          </p:cNvSpPr>
          <p:nvPr>
            <p:ph type="body" sz="half" idx="4294967295"/>
          </p:nvPr>
        </p:nvSpPr>
        <p:spPr>
          <a:xfrm>
            <a:off x="457200" y="914400"/>
            <a:ext cx="4041738" cy="5486400"/>
          </a:xfrm>
          <a:noFill/>
        </p:spPr>
        <p:txBody>
          <a:bodyPr>
            <a:normAutofit/>
          </a:bodyPr>
          <a:lstStyle/>
          <a:p>
            <a:pPr eaLnBrk="1" hangingPunct="1"/>
            <a:r>
              <a:rPr lang="en-US" sz="1800" dirty="0" smtClean="0"/>
              <a:t>Similar Ambient and Effluent Discharge data as Single Port</a:t>
            </a:r>
          </a:p>
          <a:p>
            <a:pPr eaLnBrk="1" hangingPunct="1">
              <a:lnSpc>
                <a:spcPct val="90000"/>
              </a:lnSpc>
              <a:defRPr/>
            </a:pPr>
            <a:r>
              <a:rPr lang="en-US" sz="1800" dirty="0"/>
              <a:t>R</a:t>
            </a:r>
            <a:r>
              <a:rPr lang="en-US" sz="1800" b="1" dirty="0"/>
              <a:t>ight hand coordinate system:</a:t>
            </a:r>
          </a:p>
          <a:p>
            <a:pPr lvl="1" eaLnBrk="1" hangingPunct="1">
              <a:lnSpc>
                <a:spcPct val="90000"/>
              </a:lnSpc>
              <a:defRPr/>
            </a:pPr>
            <a:r>
              <a:rPr lang="en-US" sz="1600" dirty="0"/>
              <a:t>Index finger: </a:t>
            </a:r>
            <a:r>
              <a:rPr lang="en-US" sz="1600" i="1" dirty="0"/>
              <a:t>+x </a:t>
            </a:r>
            <a:r>
              <a:rPr lang="en-US" sz="1600" dirty="0"/>
              <a:t>direction of </a:t>
            </a:r>
            <a:r>
              <a:rPr lang="en-US" sz="1600" b="1" i="1" dirty="0"/>
              <a:t>ambient flow </a:t>
            </a:r>
            <a:r>
              <a:rPr lang="en-US" sz="1600" dirty="0"/>
              <a:t>UA</a:t>
            </a:r>
          </a:p>
          <a:p>
            <a:pPr lvl="1" eaLnBrk="1" hangingPunct="1">
              <a:lnSpc>
                <a:spcPct val="90000"/>
              </a:lnSpc>
              <a:buFontTx/>
              <a:buNone/>
              <a:defRPr/>
            </a:pPr>
            <a:endParaRPr lang="en-US" sz="1600" dirty="0"/>
          </a:p>
          <a:p>
            <a:pPr lvl="1" eaLnBrk="1" hangingPunct="1">
              <a:defRPr/>
            </a:pPr>
            <a:r>
              <a:rPr lang="en-US" sz="1600" dirty="0"/>
              <a:t>Middle finger: +</a:t>
            </a:r>
            <a:r>
              <a:rPr lang="en-US" sz="1600" i="1" dirty="0"/>
              <a:t>y</a:t>
            </a:r>
            <a:r>
              <a:rPr lang="en-US" sz="1600" dirty="0"/>
              <a:t> </a:t>
            </a:r>
            <a:r>
              <a:rPr lang="en-US" sz="1600" b="1" i="1" dirty="0"/>
              <a:t>lateral </a:t>
            </a:r>
            <a:r>
              <a:rPr lang="en-US" sz="1600" dirty="0"/>
              <a:t>direction</a:t>
            </a:r>
          </a:p>
          <a:p>
            <a:pPr lvl="1" eaLnBrk="1" hangingPunct="1">
              <a:buFontTx/>
              <a:buNone/>
              <a:defRPr/>
            </a:pPr>
            <a:endParaRPr lang="en-US" sz="1600" dirty="0"/>
          </a:p>
          <a:p>
            <a:pPr lvl="1" eaLnBrk="1" hangingPunct="1">
              <a:defRPr/>
            </a:pPr>
            <a:r>
              <a:rPr lang="en-US" sz="1600" dirty="0"/>
              <a:t>Thumb : +</a:t>
            </a:r>
            <a:r>
              <a:rPr lang="en-US" sz="1600" i="1" dirty="0"/>
              <a:t>z</a:t>
            </a:r>
            <a:r>
              <a:rPr lang="en-US" sz="1600" dirty="0"/>
              <a:t> direction </a:t>
            </a:r>
            <a:r>
              <a:rPr lang="en-US" sz="1600" b="1" i="1" dirty="0"/>
              <a:t>upwards</a:t>
            </a:r>
          </a:p>
          <a:p>
            <a:pPr eaLnBrk="1" hangingPunct="1">
              <a:lnSpc>
                <a:spcPct val="90000"/>
              </a:lnSpc>
              <a:defRPr/>
            </a:pPr>
            <a:r>
              <a:rPr lang="en-US" sz="1800" dirty="0" smtClean="0"/>
              <a:t>Origin</a:t>
            </a:r>
            <a:r>
              <a:rPr lang="en-US" sz="1800" dirty="0"/>
              <a:t>: (0,0,0) on bottom, at depth HD below water </a:t>
            </a:r>
            <a:r>
              <a:rPr lang="en-US" sz="1800" dirty="0" smtClean="0"/>
              <a:t>surface</a:t>
            </a:r>
            <a:endParaRPr lang="en-US" dirty="0"/>
          </a:p>
          <a:p>
            <a:pPr eaLnBrk="1" hangingPunct="1">
              <a:lnSpc>
                <a:spcPct val="90000"/>
              </a:lnSpc>
              <a:defRPr/>
            </a:pPr>
            <a:r>
              <a:rPr lang="en-US" sz="1800" dirty="0"/>
              <a:t>Origin (0,0,0) located at </a:t>
            </a:r>
            <a:r>
              <a:rPr lang="en-US" sz="1800" b="1" i="1" dirty="0"/>
              <a:t>diffuser mid –</a:t>
            </a:r>
            <a:r>
              <a:rPr lang="en-US" sz="1800" b="1" i="1" dirty="0" smtClean="0"/>
              <a:t>point</a:t>
            </a:r>
            <a:endParaRPr lang="en-US" dirty="0"/>
          </a:p>
          <a:p>
            <a:pPr eaLnBrk="1" hangingPunct="1">
              <a:lnSpc>
                <a:spcPct val="90000"/>
              </a:lnSpc>
              <a:defRPr/>
            </a:pPr>
            <a:r>
              <a:rPr lang="en-US" sz="1800" dirty="0"/>
              <a:t>If diffuser starts on shoreline, </a:t>
            </a:r>
            <a:r>
              <a:rPr lang="en-US" sz="1800" b="1" i="1" dirty="0"/>
              <a:t>origin on </a:t>
            </a:r>
            <a:r>
              <a:rPr lang="en-US" sz="1800" b="1" i="1" dirty="0" smtClean="0"/>
              <a:t>shoreline</a:t>
            </a:r>
            <a:endParaRPr lang="en-US" sz="14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36</a:t>
            </a:fld>
            <a:endParaRPr lang="en-US" b="1" dirty="0"/>
          </a:p>
        </p:txBody>
      </p:sp>
      <p:grpSp>
        <p:nvGrpSpPr>
          <p:cNvPr id="4" name="Group 3"/>
          <p:cNvGrpSpPr>
            <a:grpSpLocks noChangeAspect="1"/>
          </p:cNvGrpSpPr>
          <p:nvPr/>
        </p:nvGrpSpPr>
        <p:grpSpPr>
          <a:xfrm>
            <a:off x="4498938" y="968277"/>
            <a:ext cx="3617239" cy="2711367"/>
            <a:chOff x="4114799" y="1524000"/>
            <a:chExt cx="4822985" cy="3615155"/>
          </a:xfrm>
        </p:grpSpPr>
        <p:pic>
          <p:nvPicPr>
            <p:cNvPr id="7" name="Picture 4" descr="CORMI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00200"/>
              <a:ext cx="4822984" cy="318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7238999" y="2892425"/>
              <a:ext cx="935615" cy="3282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000" b="1" dirty="0" smtClean="0"/>
                <a:t>+ x- </a:t>
              </a:r>
              <a:r>
                <a:rPr lang="en-US" sz="1000" b="1" dirty="0"/>
                <a:t>axis</a:t>
              </a:r>
            </a:p>
          </p:txBody>
        </p:sp>
        <p:sp>
          <p:nvSpPr>
            <p:cNvPr id="11" name="Text Box 7"/>
            <p:cNvSpPr txBox="1">
              <a:spLocks noChangeArrowheads="1"/>
            </p:cNvSpPr>
            <p:nvPr/>
          </p:nvSpPr>
          <p:spPr bwMode="auto">
            <a:xfrm>
              <a:off x="6172199" y="1887379"/>
              <a:ext cx="986415" cy="3282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000" b="1" dirty="0" smtClean="0"/>
                <a:t>+ z - axis</a:t>
              </a:r>
              <a:endParaRPr lang="en-US" sz="1000" b="1" dirty="0"/>
            </a:p>
          </p:txBody>
        </p:sp>
        <p:sp>
          <p:nvSpPr>
            <p:cNvPr id="12" name="Text Box 7"/>
            <p:cNvSpPr txBox="1">
              <a:spLocks noChangeArrowheads="1"/>
            </p:cNvSpPr>
            <p:nvPr/>
          </p:nvSpPr>
          <p:spPr bwMode="auto">
            <a:xfrm>
              <a:off x="4114799" y="1524000"/>
              <a:ext cx="1011815" cy="3282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000" b="1" dirty="0" smtClean="0"/>
                <a:t>+ </a:t>
              </a:r>
              <a:r>
                <a:rPr lang="en-US" sz="1000" b="1" dirty="0"/>
                <a:t>y</a:t>
              </a:r>
              <a:r>
                <a:rPr lang="en-US" sz="1000" b="1" dirty="0" smtClean="0"/>
                <a:t> - axis</a:t>
              </a:r>
              <a:endParaRPr lang="en-US" sz="1000" b="1" dirty="0"/>
            </a:p>
          </p:txBody>
        </p:sp>
        <p:sp>
          <p:nvSpPr>
            <p:cNvPr id="13" name="Text Box 9"/>
            <p:cNvSpPr txBox="1">
              <a:spLocks noChangeArrowheads="1"/>
            </p:cNvSpPr>
            <p:nvPr/>
          </p:nvSpPr>
          <p:spPr bwMode="auto">
            <a:xfrm>
              <a:off x="6324599" y="4800600"/>
              <a:ext cx="1545215"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050" b="1" dirty="0"/>
                <a:t>Origin (0,0,0)</a:t>
              </a:r>
            </a:p>
          </p:txBody>
        </p:sp>
        <p:sp>
          <p:nvSpPr>
            <p:cNvPr id="14" name="Line 10"/>
            <p:cNvSpPr>
              <a:spLocks noChangeShapeType="1"/>
            </p:cNvSpPr>
            <p:nvPr/>
          </p:nvSpPr>
          <p:spPr bwMode="auto">
            <a:xfrm flipH="1" flipV="1">
              <a:off x="6553200" y="3209448"/>
              <a:ext cx="381000" cy="1591152"/>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pic>
        <p:nvPicPr>
          <p:cNvPr id="16" name="Picture 4" descr="Multi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59770" y="3895725"/>
            <a:ext cx="2695575" cy="2505075"/>
          </a:xfrm>
          <a:prstGeom prst="rect">
            <a:avLst/>
          </a:prstGeom>
          <a:ln>
            <a:noFill/>
            <a:miter lim="800000"/>
            <a:headEnd/>
            <a:tailEnd/>
          </a:ln>
        </p:spPr>
      </p:pic>
    </p:spTree>
    <p:extLst>
      <p:ext uri="{BB962C8B-B14F-4D97-AF65-F5344CB8AC3E}">
        <p14:creationId xmlns:p14="http://schemas.microsoft.com/office/powerpoint/2010/main" val="1351808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z="2400" dirty="0" smtClean="0"/>
              <a:t>CORMIX2 - Diffuser Geometry</a:t>
            </a:r>
          </a:p>
        </p:txBody>
      </p:sp>
      <p:sp>
        <p:nvSpPr>
          <p:cNvPr id="8196" name="Rectangle 3"/>
          <p:cNvSpPr>
            <a:spLocks noGrp="1" noChangeArrowheads="1"/>
          </p:cNvSpPr>
          <p:nvPr>
            <p:ph type="body" idx="1"/>
          </p:nvPr>
        </p:nvSpPr>
        <p:spPr>
          <a:xfrm>
            <a:off x="457200" y="1219200"/>
            <a:ext cx="7848600" cy="4800600"/>
          </a:xfrm>
          <a:noFill/>
        </p:spPr>
        <p:txBody>
          <a:bodyPr/>
          <a:lstStyle/>
          <a:p>
            <a:pPr eaLnBrk="1" hangingPunct="1">
              <a:lnSpc>
                <a:spcPct val="90000"/>
              </a:lnSpc>
            </a:pPr>
            <a:r>
              <a:rPr lang="en-US" sz="1800" dirty="0" smtClean="0"/>
              <a:t>CORMIX2 assumes </a:t>
            </a:r>
            <a:r>
              <a:rPr lang="en-US" sz="1800" b="1" u="sng" dirty="0" smtClean="0"/>
              <a:t>uniform discharge conditions</a:t>
            </a:r>
            <a:r>
              <a:rPr lang="en-US" sz="1800" b="1" dirty="0" smtClean="0"/>
              <a:t> </a:t>
            </a:r>
            <a:r>
              <a:rPr lang="en-US" sz="1800" dirty="0" smtClean="0"/>
              <a:t>along diffuser line</a:t>
            </a:r>
          </a:p>
          <a:p>
            <a:pPr eaLnBrk="1" hangingPunct="1">
              <a:lnSpc>
                <a:spcPct val="90000"/>
              </a:lnSpc>
            </a:pPr>
            <a:r>
              <a:rPr lang="en-US" sz="1800" b="1" i="1" dirty="0" smtClean="0"/>
              <a:t>Local ambient depth at discharge </a:t>
            </a:r>
            <a:r>
              <a:rPr lang="en-US" sz="1800" b="1" dirty="0" smtClean="0"/>
              <a:t>HD</a:t>
            </a:r>
            <a:endParaRPr lang="en-US" sz="1800" dirty="0" smtClean="0"/>
          </a:p>
          <a:p>
            <a:pPr lvl="1" eaLnBrk="1" hangingPunct="1">
              <a:lnSpc>
                <a:spcPct val="90000"/>
              </a:lnSpc>
            </a:pPr>
            <a:r>
              <a:rPr lang="en-US" sz="1600" dirty="0" smtClean="0"/>
              <a:t>Offshore slopes should be approximated by </a:t>
            </a:r>
            <a:r>
              <a:rPr lang="en-US" sz="1600" b="1" i="1" dirty="0" smtClean="0"/>
              <a:t>mean depth</a:t>
            </a:r>
          </a:p>
          <a:p>
            <a:pPr lvl="1" eaLnBrk="1" hangingPunct="1">
              <a:lnSpc>
                <a:spcPct val="90000"/>
              </a:lnSpc>
            </a:pPr>
            <a:r>
              <a:rPr lang="en-US" sz="1600" dirty="0" smtClean="0"/>
              <a:t>w/ possible bias to </a:t>
            </a:r>
            <a:r>
              <a:rPr lang="en-US" sz="1600" b="1" i="1" dirty="0" smtClean="0"/>
              <a:t>shallow near-shore </a:t>
            </a:r>
            <a:r>
              <a:rPr lang="en-US" sz="1600" dirty="0" smtClean="0"/>
              <a:t>conditions</a:t>
            </a:r>
          </a:p>
          <a:p>
            <a:pPr eaLnBrk="1" hangingPunct="1">
              <a:lnSpc>
                <a:spcPct val="90000"/>
              </a:lnSpc>
            </a:pPr>
            <a:r>
              <a:rPr lang="en-US" sz="1800" b="1" i="1" dirty="0" smtClean="0"/>
              <a:t>Mean values </a:t>
            </a:r>
            <a:r>
              <a:rPr lang="en-US" sz="1800" dirty="0" smtClean="0"/>
              <a:t>should be specified for </a:t>
            </a:r>
            <a:r>
              <a:rPr lang="en-US" sz="1800" b="1" i="1" dirty="0" smtClean="0"/>
              <a:t>variable diffuser </a:t>
            </a:r>
            <a:r>
              <a:rPr lang="en-US" sz="1800" dirty="0" smtClean="0"/>
              <a:t>geometry</a:t>
            </a:r>
          </a:p>
          <a:p>
            <a:pPr eaLnBrk="1" hangingPunct="1">
              <a:lnSpc>
                <a:spcPct val="90000"/>
              </a:lnSpc>
            </a:pPr>
            <a:r>
              <a:rPr lang="en-US" sz="1800" b="1" i="1" dirty="0" smtClean="0"/>
              <a:t>Average diameter </a:t>
            </a:r>
            <a:r>
              <a:rPr lang="en-US" sz="1800" b="1" dirty="0" smtClean="0"/>
              <a:t>D</a:t>
            </a:r>
            <a:r>
              <a:rPr lang="en-US" sz="1800" b="1" baseline="-25000" dirty="0" smtClean="0"/>
              <a:t>0</a:t>
            </a:r>
            <a:r>
              <a:rPr lang="en-US" sz="1800" b="1" dirty="0" smtClean="0"/>
              <a:t> </a:t>
            </a:r>
            <a:r>
              <a:rPr lang="en-US" sz="1800" dirty="0" smtClean="0"/>
              <a:t>of discharge ports/nozzles</a:t>
            </a:r>
          </a:p>
          <a:p>
            <a:pPr eaLnBrk="1" hangingPunct="1">
              <a:lnSpc>
                <a:spcPct val="90000"/>
              </a:lnSpc>
            </a:pPr>
            <a:r>
              <a:rPr lang="en-US" sz="1800" b="1" i="1" dirty="0" smtClean="0"/>
              <a:t>Number</a:t>
            </a:r>
            <a:r>
              <a:rPr lang="en-US" sz="1800" dirty="0" smtClean="0"/>
              <a:t> of ports or risers and number of ports per riser</a:t>
            </a:r>
          </a:p>
          <a:p>
            <a:pPr eaLnBrk="1" hangingPunct="1">
              <a:lnSpc>
                <a:spcPct val="90000"/>
              </a:lnSpc>
            </a:pPr>
            <a:r>
              <a:rPr lang="en-US" sz="1800" dirty="0" smtClean="0"/>
              <a:t>Jet contraction coefficient value</a:t>
            </a:r>
          </a:p>
          <a:p>
            <a:pPr lvl="1" eaLnBrk="1" hangingPunct="1">
              <a:lnSpc>
                <a:spcPct val="90000"/>
              </a:lnSpc>
            </a:pPr>
            <a:r>
              <a:rPr lang="en-US" sz="1600" dirty="0" smtClean="0"/>
              <a:t>Set = 1.0 for conservative design</a:t>
            </a:r>
          </a:p>
        </p:txBody>
      </p:sp>
      <p:sp>
        <p:nvSpPr>
          <p:cNvPr id="2" name="Slide Number Placeholder 1"/>
          <p:cNvSpPr>
            <a:spLocks noGrp="1"/>
          </p:cNvSpPr>
          <p:nvPr>
            <p:ph type="sldNum" sz="quarter" idx="10"/>
          </p:nvPr>
        </p:nvSpPr>
        <p:spPr/>
        <p:txBody>
          <a:bodyPr/>
          <a:lstStyle/>
          <a:p>
            <a:pPr>
              <a:defRPr/>
            </a:pPr>
            <a:fld id="{9F8323B2-B423-438A-B915-0E4EB3850A18}" type="slidenum">
              <a:rPr lang="en-US" b="1" smtClean="0"/>
              <a:pPr>
                <a:defRPr/>
              </a:pPr>
              <a:t>37</a:t>
            </a:fld>
            <a:endParaRPr lang="en-US" b="1" dirty="0"/>
          </a:p>
        </p:txBody>
      </p:sp>
    </p:spTree>
    <p:extLst>
      <p:ext uri="{BB962C8B-B14F-4D97-AF65-F5344CB8AC3E}">
        <p14:creationId xmlns:p14="http://schemas.microsoft.com/office/powerpoint/2010/main" val="3796039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152400"/>
            <a:ext cx="8001000" cy="547688"/>
          </a:xfrm>
        </p:spPr>
        <p:txBody>
          <a:bodyPr/>
          <a:lstStyle/>
          <a:p>
            <a:pPr eaLnBrk="1" hangingPunct="1"/>
            <a:r>
              <a:rPr lang="en-US" sz="2400" dirty="0" smtClean="0"/>
              <a:t>CORMIX2 - Diffuser Geometry –  Alignment Angle </a:t>
            </a:r>
            <a:r>
              <a:rPr lang="el-GR" sz="2400" dirty="0" smtClean="0">
                <a:cs typeface="Arial" charset="0"/>
              </a:rPr>
              <a:t>γ</a:t>
            </a:r>
            <a:r>
              <a:rPr lang="en-US" sz="2400" dirty="0" smtClean="0"/>
              <a:t> </a:t>
            </a:r>
            <a:endParaRPr lang="en-US" sz="2400" dirty="0" smtClean="0">
              <a:sym typeface="Symbol" pitchFamily="18" charset="2"/>
            </a:endParaRPr>
          </a:p>
        </p:txBody>
      </p:sp>
      <p:sp>
        <p:nvSpPr>
          <p:cNvPr id="9220" name="Rectangle 3"/>
          <p:cNvSpPr>
            <a:spLocks noGrp="1" noChangeArrowheads="1"/>
          </p:cNvSpPr>
          <p:nvPr>
            <p:ph type="body" sz="half" idx="1"/>
          </p:nvPr>
        </p:nvSpPr>
        <p:spPr>
          <a:xfrm>
            <a:off x="457200" y="1066800"/>
            <a:ext cx="3352800" cy="4953000"/>
          </a:xfrm>
          <a:noFill/>
        </p:spPr>
        <p:txBody>
          <a:bodyPr/>
          <a:lstStyle/>
          <a:p>
            <a:pPr eaLnBrk="1" hangingPunct="1">
              <a:lnSpc>
                <a:spcPct val="90000"/>
              </a:lnSpc>
              <a:buFontTx/>
              <a:buNone/>
            </a:pPr>
            <a:r>
              <a:rPr lang="en-US" sz="1800" dirty="0" smtClean="0"/>
              <a:t>Average alignment angle</a:t>
            </a:r>
            <a:r>
              <a:rPr lang="en-US" sz="1800" b="1" i="1" dirty="0" smtClean="0"/>
              <a:t> </a:t>
            </a:r>
            <a:r>
              <a:rPr lang="en-US" sz="1800" b="1" dirty="0" smtClean="0"/>
              <a:t>GAMMA</a:t>
            </a:r>
            <a:endParaRPr lang="en-US" sz="1800" dirty="0" smtClean="0"/>
          </a:p>
          <a:p>
            <a:pPr eaLnBrk="1" hangingPunct="1">
              <a:lnSpc>
                <a:spcPct val="90000"/>
              </a:lnSpc>
            </a:pPr>
            <a:r>
              <a:rPr lang="en-US" sz="1800" dirty="0" smtClean="0"/>
              <a:t>Measured counterclockwise from </a:t>
            </a:r>
            <a:r>
              <a:rPr lang="en-US" sz="1800" b="1" i="1" dirty="0" smtClean="0"/>
              <a:t>ambient current</a:t>
            </a:r>
            <a:r>
              <a:rPr lang="en-US" sz="1800" dirty="0" smtClean="0"/>
              <a:t> (x-axis) to </a:t>
            </a:r>
            <a:r>
              <a:rPr lang="en-US" sz="1800" b="1" i="1" dirty="0" smtClean="0"/>
              <a:t>diffuser axis</a:t>
            </a:r>
          </a:p>
          <a:p>
            <a:pPr lvl="1" eaLnBrk="1" hangingPunct="1">
              <a:lnSpc>
                <a:spcPct val="90000"/>
              </a:lnSpc>
            </a:pPr>
            <a:r>
              <a:rPr lang="en-US" sz="1600" dirty="0" smtClean="0"/>
              <a:t>0</a:t>
            </a:r>
            <a:r>
              <a:rPr lang="en-US" sz="1600" baseline="30000" dirty="0" smtClean="0"/>
              <a:t>o</a:t>
            </a:r>
            <a:r>
              <a:rPr lang="en-US" sz="1600" dirty="0" smtClean="0"/>
              <a:t>&lt;= γ &lt;= 180</a:t>
            </a:r>
            <a:r>
              <a:rPr lang="en-US" sz="1600" baseline="30000" dirty="0" smtClean="0"/>
              <a:t>o</a:t>
            </a:r>
          </a:p>
          <a:p>
            <a:pPr eaLnBrk="1" hangingPunct="1">
              <a:lnSpc>
                <a:spcPct val="90000"/>
              </a:lnSpc>
            </a:pPr>
            <a:r>
              <a:rPr lang="en-US" sz="1800" dirty="0" smtClean="0"/>
              <a:t>Distance from the shore to the </a:t>
            </a:r>
            <a:r>
              <a:rPr lang="en-US" sz="1800" b="1" i="1" dirty="0" smtClean="0"/>
              <a:t>first </a:t>
            </a:r>
            <a:r>
              <a:rPr lang="en-US" sz="1800" dirty="0" smtClean="0"/>
              <a:t>and</a:t>
            </a:r>
            <a:r>
              <a:rPr lang="en-US" sz="1800" b="1" i="1" dirty="0" smtClean="0"/>
              <a:t> last</a:t>
            </a:r>
            <a:r>
              <a:rPr lang="en-US" sz="1800" dirty="0" smtClean="0"/>
              <a:t> port/riser YB1, YB2</a:t>
            </a:r>
            <a:endParaRPr lang="en-US" sz="1800" baseline="30000" dirty="0" smtClean="0"/>
          </a:p>
          <a:p>
            <a:pPr eaLnBrk="1" hangingPunct="1">
              <a:lnSpc>
                <a:spcPct val="90000"/>
              </a:lnSpc>
            </a:pPr>
            <a:r>
              <a:rPr lang="en-US" sz="1800" dirty="0" smtClean="0"/>
              <a:t>Figure shows an </a:t>
            </a:r>
            <a:r>
              <a:rPr lang="en-US" sz="1800" b="1" i="1" dirty="0" smtClean="0"/>
              <a:t>alternating perpendicular diffuser</a:t>
            </a:r>
            <a:r>
              <a:rPr lang="en-US" sz="1800" dirty="0" smtClean="0"/>
              <a:t> </a:t>
            </a:r>
          </a:p>
          <a:p>
            <a:pPr lvl="1" eaLnBrk="1" hangingPunct="1">
              <a:lnSpc>
                <a:spcPct val="90000"/>
              </a:lnSpc>
            </a:pPr>
            <a:r>
              <a:rPr lang="en-US" sz="1600" dirty="0" smtClean="0"/>
              <a:t>Length LD = 10m</a:t>
            </a:r>
          </a:p>
          <a:p>
            <a:pPr lvl="1" eaLnBrk="1" hangingPunct="1">
              <a:lnSpc>
                <a:spcPct val="90000"/>
              </a:lnSpc>
            </a:pPr>
            <a:r>
              <a:rPr lang="en-US" sz="1600" dirty="0" smtClean="0"/>
              <a:t> </a:t>
            </a:r>
            <a:r>
              <a:rPr lang="el-GR" sz="1600" dirty="0" smtClean="0">
                <a:cs typeface="Arial" charset="0"/>
              </a:rPr>
              <a:t>γ</a:t>
            </a:r>
            <a:r>
              <a:rPr lang="en-US" sz="1600" dirty="0" smtClean="0"/>
              <a:t> = 90</a:t>
            </a:r>
            <a:r>
              <a:rPr lang="en-US" sz="1600" baseline="30000" dirty="0" smtClean="0"/>
              <a:t>o</a:t>
            </a:r>
          </a:p>
        </p:txBody>
      </p:sp>
      <p:sp>
        <p:nvSpPr>
          <p:cNvPr id="9221" name="Rectangle 5"/>
          <p:cNvSpPr>
            <a:spLocks noChangeArrowheads="1"/>
          </p:cNvSpPr>
          <p:nvPr/>
        </p:nvSpPr>
        <p:spPr bwMode="auto">
          <a:xfrm>
            <a:off x="3886200" y="57912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a:latin typeface="Arial Narrow" pitchFamily="34" charset="0"/>
              </a:rPr>
              <a:t>Multiport diffuser geometry example for typical alternating diffuser.</a:t>
            </a:r>
            <a:endParaRPr lang="en-US" sz="1600" b="1" i="1" baseline="-25000" dirty="0">
              <a:latin typeface="Arial Narrow" pitchFamily="34" charset="0"/>
            </a:endParaRPr>
          </a:p>
        </p:txBody>
      </p:sp>
      <p:pic>
        <p:nvPicPr>
          <p:cNvPr id="9222" name="Picture 7" descr="AlternatiingDiffus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975100" y="1066800"/>
            <a:ext cx="4699000" cy="4538663"/>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38</a:t>
            </a:fld>
            <a:endParaRPr lang="en-US" b="1" dirty="0"/>
          </a:p>
        </p:txBody>
      </p:sp>
    </p:spTree>
    <p:extLst>
      <p:ext uri="{BB962C8B-B14F-4D97-AF65-F5344CB8AC3E}">
        <p14:creationId xmlns:p14="http://schemas.microsoft.com/office/powerpoint/2010/main" val="2581670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2" descr="AlternatiingRosetteDiffus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92" t="6557"/>
          <a:stretch>
            <a:fillRect/>
          </a:stretch>
        </p:blipFill>
        <p:spPr>
          <a:xfrm>
            <a:off x="4135438" y="990600"/>
            <a:ext cx="4621212" cy="4876800"/>
          </a:xfrm>
          <a:ln>
            <a:solidFill>
              <a:schemeClr val="tx1"/>
            </a:solidFill>
            <a:miter lim="800000"/>
            <a:headEnd/>
            <a:tailEnd/>
          </a:ln>
        </p:spPr>
      </p:pic>
      <p:sp>
        <p:nvSpPr>
          <p:cNvPr id="10244" name="Rectangle 3"/>
          <p:cNvSpPr>
            <a:spLocks noGrp="1" noChangeArrowheads="1"/>
          </p:cNvSpPr>
          <p:nvPr>
            <p:ph type="title"/>
          </p:nvPr>
        </p:nvSpPr>
        <p:spPr>
          <a:xfrm>
            <a:off x="457200" y="152400"/>
            <a:ext cx="8001000" cy="547688"/>
          </a:xfrm>
        </p:spPr>
        <p:txBody>
          <a:bodyPr/>
          <a:lstStyle/>
          <a:p>
            <a:pPr eaLnBrk="1" hangingPunct="1"/>
            <a:r>
              <a:rPr lang="en-US" sz="2400" dirty="0" smtClean="0"/>
              <a:t>CORMIX2 - Diffuser Geometry –  Alignment Angle </a:t>
            </a:r>
            <a:r>
              <a:rPr lang="el-GR" sz="2400" dirty="0" smtClean="0">
                <a:cs typeface="Arial" charset="0"/>
              </a:rPr>
              <a:t>γ</a:t>
            </a:r>
            <a:r>
              <a:rPr lang="en-US" sz="2400" dirty="0" smtClean="0"/>
              <a:t> </a:t>
            </a:r>
            <a:endParaRPr lang="en-US" sz="2400" dirty="0" smtClean="0">
              <a:sym typeface="Symbol" pitchFamily="18" charset="2"/>
            </a:endParaRPr>
          </a:p>
        </p:txBody>
      </p:sp>
      <p:sp>
        <p:nvSpPr>
          <p:cNvPr id="10245" name="Rectangle 4"/>
          <p:cNvSpPr>
            <a:spLocks noChangeArrowheads="1"/>
          </p:cNvSpPr>
          <p:nvPr/>
        </p:nvSpPr>
        <p:spPr bwMode="auto">
          <a:xfrm>
            <a:off x="457200" y="990600"/>
            <a:ext cx="3581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a:lnSpc>
                <a:spcPct val="90000"/>
              </a:lnSpc>
              <a:spcBef>
                <a:spcPct val="30000"/>
              </a:spcBef>
              <a:spcAft>
                <a:spcPct val="20000"/>
              </a:spcAft>
            </a:pPr>
            <a:r>
              <a:rPr lang="en-US" sz="1800" dirty="0"/>
              <a:t>Average alignment angle</a:t>
            </a:r>
            <a:r>
              <a:rPr lang="en-US" sz="1800" b="1" i="1" dirty="0"/>
              <a:t> </a:t>
            </a:r>
            <a:r>
              <a:rPr lang="en-US" sz="1800" b="1" dirty="0"/>
              <a:t>GAMMA</a:t>
            </a:r>
            <a:endParaRPr lang="en-US" sz="1800" dirty="0"/>
          </a:p>
          <a:p>
            <a:pPr marL="230188" indent="-230188">
              <a:lnSpc>
                <a:spcPct val="90000"/>
              </a:lnSpc>
              <a:spcBef>
                <a:spcPct val="30000"/>
              </a:spcBef>
              <a:spcAft>
                <a:spcPct val="20000"/>
              </a:spcAft>
              <a:buFontTx/>
              <a:buChar char="•"/>
            </a:pPr>
            <a:r>
              <a:rPr lang="en-US" sz="1800" dirty="0"/>
              <a:t>Measured counterclockwise from </a:t>
            </a:r>
            <a:r>
              <a:rPr lang="en-US" sz="1800" b="1" i="1" dirty="0"/>
              <a:t>ambient current</a:t>
            </a:r>
            <a:r>
              <a:rPr lang="en-US" sz="1800" dirty="0"/>
              <a:t> (x-axis) to </a:t>
            </a:r>
            <a:r>
              <a:rPr lang="en-US" sz="1800" b="1" i="1" dirty="0"/>
              <a:t>diffuser axis</a:t>
            </a:r>
          </a:p>
          <a:p>
            <a:pPr marL="742950" lvl="1" indent="-285750">
              <a:lnSpc>
                <a:spcPct val="90000"/>
              </a:lnSpc>
              <a:spcBef>
                <a:spcPct val="0"/>
              </a:spcBef>
              <a:spcAft>
                <a:spcPct val="5000"/>
              </a:spcAft>
              <a:buFontTx/>
              <a:buChar char="–"/>
            </a:pPr>
            <a:r>
              <a:rPr lang="en-US" sz="1600" dirty="0"/>
              <a:t>0</a:t>
            </a:r>
            <a:r>
              <a:rPr lang="en-US" sz="1600" baseline="30000" dirty="0"/>
              <a:t>o</a:t>
            </a:r>
            <a:r>
              <a:rPr lang="en-US" sz="1600" dirty="0"/>
              <a:t>&lt;= γ &lt;= 180</a:t>
            </a:r>
            <a:r>
              <a:rPr lang="en-US" sz="1600" baseline="30000" dirty="0"/>
              <a:t>o</a:t>
            </a:r>
          </a:p>
          <a:p>
            <a:pPr marL="230188" indent="-230188">
              <a:lnSpc>
                <a:spcPct val="90000"/>
              </a:lnSpc>
              <a:spcBef>
                <a:spcPct val="30000"/>
              </a:spcBef>
              <a:spcAft>
                <a:spcPct val="20000"/>
              </a:spcAft>
              <a:buFontTx/>
              <a:buChar char="•"/>
            </a:pPr>
            <a:r>
              <a:rPr lang="en-US" sz="1800" dirty="0"/>
              <a:t>Distance from the shore to the </a:t>
            </a:r>
            <a:r>
              <a:rPr lang="en-US" sz="1800" b="1" i="1" dirty="0"/>
              <a:t>first</a:t>
            </a:r>
            <a:r>
              <a:rPr lang="en-US" sz="1800" dirty="0"/>
              <a:t> and </a:t>
            </a:r>
            <a:r>
              <a:rPr lang="en-US" sz="1800" b="1" i="1" dirty="0"/>
              <a:t>last</a:t>
            </a:r>
            <a:r>
              <a:rPr lang="en-US" sz="1800" dirty="0"/>
              <a:t> port/riser YB1, YB2</a:t>
            </a:r>
            <a:endParaRPr lang="en-US" sz="1800" baseline="30000" dirty="0"/>
          </a:p>
          <a:p>
            <a:pPr marL="230188" indent="-230188">
              <a:lnSpc>
                <a:spcPct val="90000"/>
              </a:lnSpc>
              <a:spcBef>
                <a:spcPct val="30000"/>
              </a:spcBef>
              <a:spcAft>
                <a:spcPct val="20000"/>
              </a:spcAft>
              <a:buFontTx/>
              <a:buChar char="•"/>
            </a:pPr>
            <a:r>
              <a:rPr lang="en-US" sz="1800" dirty="0"/>
              <a:t>Figure shows an </a:t>
            </a:r>
            <a:r>
              <a:rPr lang="en-US" sz="1800" b="1" i="1" dirty="0"/>
              <a:t>alternating rosette diffuser</a:t>
            </a:r>
            <a:endParaRPr lang="en-US" sz="1800" dirty="0"/>
          </a:p>
          <a:p>
            <a:pPr marL="742950" lvl="1" indent="-285750">
              <a:lnSpc>
                <a:spcPct val="90000"/>
              </a:lnSpc>
              <a:spcBef>
                <a:spcPct val="0"/>
              </a:spcBef>
              <a:spcAft>
                <a:spcPct val="5000"/>
              </a:spcAft>
              <a:buFontTx/>
              <a:buChar char="–"/>
            </a:pPr>
            <a:r>
              <a:rPr lang="el-GR" sz="1600" dirty="0">
                <a:cs typeface="Arial" charset="0"/>
              </a:rPr>
              <a:t>γ</a:t>
            </a:r>
            <a:r>
              <a:rPr lang="en-US" sz="1600" dirty="0"/>
              <a:t> = 60</a:t>
            </a:r>
            <a:r>
              <a:rPr lang="en-US" sz="1600" baseline="30000" dirty="0"/>
              <a:t>o</a:t>
            </a:r>
          </a:p>
        </p:txBody>
      </p:sp>
      <p:sp>
        <p:nvSpPr>
          <p:cNvPr id="10246" name="Rectangle 5"/>
          <p:cNvSpPr>
            <a:spLocks noChangeArrowheads="1"/>
          </p:cNvSpPr>
          <p:nvPr/>
        </p:nvSpPr>
        <p:spPr bwMode="auto">
          <a:xfrm>
            <a:off x="4006850" y="59436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400" b="1" i="1" dirty="0">
                <a:latin typeface="Arial Narrow" pitchFamily="34" charset="0"/>
              </a:rPr>
              <a:t>Multiport diffuser geometry example for oblique rosette alternating diffuser.</a:t>
            </a:r>
            <a:endParaRPr lang="en-US" sz="1400" b="1" i="1" baseline="-25000" dirty="0">
              <a:latin typeface="Arial Narrow" pitchFamily="34" charset="0"/>
            </a:endParaRPr>
          </a:p>
          <a:p>
            <a:pPr algn="ctr">
              <a:spcBef>
                <a:spcPct val="30000"/>
              </a:spcBef>
              <a:spcAft>
                <a:spcPct val="20000"/>
              </a:spcAft>
            </a:pPr>
            <a:endParaRPr lang="en-US" sz="1400" b="1" i="1" baseline="-25000" dirty="0">
              <a:latin typeface="Arial Narrow" pitchFamily="34" charset="0"/>
            </a:endParaRPr>
          </a:p>
        </p:txBody>
      </p:sp>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39</a:t>
            </a:fld>
            <a:endParaRPr lang="en-US" b="1" dirty="0"/>
          </a:p>
        </p:txBody>
      </p:sp>
    </p:spTree>
    <p:extLst>
      <p:ext uri="{BB962C8B-B14F-4D97-AF65-F5344CB8AC3E}">
        <p14:creationId xmlns:p14="http://schemas.microsoft.com/office/powerpoint/2010/main" val="309390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dirty="0" smtClean="0"/>
              <a:t>Predictive Models for Mixing Processes – Types &amp; Scale</a:t>
            </a:r>
          </a:p>
        </p:txBody>
      </p:sp>
      <p:grpSp>
        <p:nvGrpSpPr>
          <p:cNvPr id="18435" name="Group 4"/>
          <p:cNvGrpSpPr>
            <a:grpSpLocks/>
          </p:cNvGrpSpPr>
          <p:nvPr/>
        </p:nvGrpSpPr>
        <p:grpSpPr bwMode="auto">
          <a:xfrm>
            <a:off x="647700" y="4419600"/>
            <a:ext cx="7848600" cy="1828800"/>
            <a:chOff x="-2" y="-2"/>
            <a:chExt cx="2767" cy="2496"/>
          </a:xfrm>
        </p:grpSpPr>
        <p:grpSp>
          <p:nvGrpSpPr>
            <p:cNvPr id="18438" name="Group 5"/>
            <p:cNvGrpSpPr>
              <a:grpSpLocks/>
            </p:cNvGrpSpPr>
            <p:nvPr/>
          </p:nvGrpSpPr>
          <p:grpSpPr bwMode="auto">
            <a:xfrm>
              <a:off x="0" y="0"/>
              <a:ext cx="2763" cy="2492"/>
              <a:chOff x="0" y="0"/>
              <a:chExt cx="2763" cy="2492"/>
            </a:xfrm>
          </p:grpSpPr>
          <p:grpSp>
            <p:nvGrpSpPr>
              <p:cNvPr id="18440" name="Group 6"/>
              <p:cNvGrpSpPr>
                <a:grpSpLocks/>
              </p:cNvGrpSpPr>
              <p:nvPr/>
            </p:nvGrpSpPr>
            <p:grpSpPr bwMode="auto">
              <a:xfrm>
                <a:off x="0" y="0"/>
                <a:ext cx="921" cy="556"/>
                <a:chOff x="0" y="0"/>
                <a:chExt cx="921" cy="556"/>
              </a:xfrm>
            </p:grpSpPr>
            <p:sp>
              <p:nvSpPr>
                <p:cNvPr id="42" name="Rectangle 7"/>
                <p:cNvSpPr>
                  <a:spLocks noChangeArrowheads="1"/>
                </p:cNvSpPr>
                <p:nvPr/>
              </p:nvSpPr>
              <p:spPr bwMode="auto">
                <a:xfrm>
                  <a:off x="28" y="0"/>
                  <a:ext cx="865" cy="557"/>
                </a:xfrm>
                <a:prstGeom prst="rect">
                  <a:avLst/>
                </a:prstGeom>
                <a:noFill/>
                <a:ln w="9525">
                  <a:noFill/>
                  <a:miter lim="800000"/>
                  <a:headEnd/>
                  <a:tailEnd/>
                </a:ln>
              </p:spPr>
              <p:txBody>
                <a:bodyPr anchor="ctr"/>
                <a:lstStyle/>
                <a:p>
                  <a:pPr algn="ctr">
                    <a:tabLst>
                      <a:tab pos="342900" algn="l"/>
                    </a:tabLst>
                    <a:defRPr/>
                  </a:pPr>
                  <a:r>
                    <a:rPr lang="en-US" sz="1400" dirty="0">
                      <a:latin typeface="+mn-lt"/>
                      <a:cs typeface="Times New Roman" pitchFamily="18" charset="0"/>
                    </a:rPr>
                    <a:t>Model</a:t>
                  </a:r>
                  <a:endParaRPr lang="en-GB" sz="1400" b="0" dirty="0">
                    <a:latin typeface="+mn-lt"/>
                  </a:endParaRPr>
                </a:p>
              </p:txBody>
            </p:sp>
            <p:sp>
              <p:nvSpPr>
                <p:cNvPr id="43" name="Rectangle 8"/>
                <p:cNvSpPr>
                  <a:spLocks noChangeArrowheads="1"/>
                </p:cNvSpPr>
                <p:nvPr/>
              </p:nvSpPr>
              <p:spPr bwMode="auto">
                <a:xfrm>
                  <a:off x="0" y="0"/>
                  <a:ext cx="921" cy="557"/>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1" name="Group 9"/>
              <p:cNvGrpSpPr>
                <a:grpSpLocks/>
              </p:cNvGrpSpPr>
              <p:nvPr/>
            </p:nvGrpSpPr>
            <p:grpSpPr bwMode="auto">
              <a:xfrm>
                <a:off x="921" y="0"/>
                <a:ext cx="921" cy="556"/>
                <a:chOff x="921" y="0"/>
                <a:chExt cx="921" cy="556"/>
              </a:xfrm>
            </p:grpSpPr>
            <p:sp>
              <p:nvSpPr>
                <p:cNvPr id="40" name="Rectangle 10"/>
                <p:cNvSpPr>
                  <a:spLocks noChangeArrowheads="1"/>
                </p:cNvSpPr>
                <p:nvPr/>
              </p:nvSpPr>
              <p:spPr bwMode="auto">
                <a:xfrm>
                  <a:off x="949" y="0"/>
                  <a:ext cx="865" cy="557"/>
                </a:xfrm>
                <a:prstGeom prst="rect">
                  <a:avLst/>
                </a:prstGeom>
                <a:noFill/>
                <a:ln w="9525">
                  <a:noFill/>
                  <a:miter lim="800000"/>
                  <a:headEnd/>
                  <a:tailEnd/>
                </a:ln>
              </p:spPr>
              <p:txBody>
                <a:bodyPr anchor="ctr"/>
                <a:lstStyle/>
                <a:p>
                  <a:pPr algn="ctr">
                    <a:tabLst>
                      <a:tab pos="342900" algn="l"/>
                    </a:tabLst>
                    <a:defRPr/>
                  </a:pPr>
                  <a:r>
                    <a:rPr lang="en-US" sz="1400" dirty="0">
                      <a:latin typeface="+mn-lt"/>
                      <a:cs typeface="Times New Roman" pitchFamily="18" charset="0"/>
                    </a:rPr>
                    <a:t>Scale</a:t>
                  </a:r>
                  <a:endParaRPr lang="en-GB" sz="1400" b="0" dirty="0">
                    <a:latin typeface="+mn-lt"/>
                  </a:endParaRPr>
                </a:p>
              </p:txBody>
            </p:sp>
            <p:sp>
              <p:nvSpPr>
                <p:cNvPr id="41" name="Rectangle 11"/>
                <p:cNvSpPr>
                  <a:spLocks noChangeArrowheads="1"/>
                </p:cNvSpPr>
                <p:nvPr/>
              </p:nvSpPr>
              <p:spPr bwMode="auto">
                <a:xfrm>
                  <a:off x="921" y="0"/>
                  <a:ext cx="921" cy="557"/>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2" name="Group 12"/>
              <p:cNvGrpSpPr>
                <a:grpSpLocks/>
              </p:cNvGrpSpPr>
              <p:nvPr/>
            </p:nvGrpSpPr>
            <p:grpSpPr bwMode="auto">
              <a:xfrm>
                <a:off x="1842" y="0"/>
                <a:ext cx="921" cy="556"/>
                <a:chOff x="1842" y="0"/>
                <a:chExt cx="921" cy="556"/>
              </a:xfrm>
            </p:grpSpPr>
            <p:sp>
              <p:nvSpPr>
                <p:cNvPr id="38" name="Rectangle 13"/>
                <p:cNvSpPr>
                  <a:spLocks noChangeArrowheads="1"/>
                </p:cNvSpPr>
                <p:nvPr/>
              </p:nvSpPr>
              <p:spPr bwMode="auto">
                <a:xfrm>
                  <a:off x="1870" y="0"/>
                  <a:ext cx="865" cy="557"/>
                </a:xfrm>
                <a:prstGeom prst="rect">
                  <a:avLst/>
                </a:prstGeom>
                <a:noFill/>
                <a:ln w="9525">
                  <a:noFill/>
                  <a:miter lim="800000"/>
                  <a:headEnd/>
                  <a:tailEnd/>
                </a:ln>
              </p:spPr>
              <p:txBody>
                <a:bodyPr anchor="ctr"/>
                <a:lstStyle/>
                <a:p>
                  <a:pPr algn="ctr">
                    <a:tabLst>
                      <a:tab pos="342900" algn="l"/>
                    </a:tabLst>
                    <a:defRPr/>
                  </a:pPr>
                  <a:r>
                    <a:rPr lang="en-US" sz="1400" dirty="0">
                      <a:latin typeface="+mn-lt"/>
                      <a:cs typeface="Times New Roman" pitchFamily="18" charset="0"/>
                    </a:rPr>
                    <a:t>Typical Grid Resolution</a:t>
                  </a:r>
                  <a:endParaRPr lang="en-GB" sz="1400" b="0" dirty="0">
                    <a:latin typeface="+mn-lt"/>
                  </a:endParaRPr>
                </a:p>
              </p:txBody>
            </p:sp>
            <p:sp>
              <p:nvSpPr>
                <p:cNvPr id="39" name="Rectangle 14"/>
                <p:cNvSpPr>
                  <a:spLocks noChangeArrowheads="1"/>
                </p:cNvSpPr>
                <p:nvPr/>
              </p:nvSpPr>
              <p:spPr bwMode="auto">
                <a:xfrm>
                  <a:off x="1842" y="0"/>
                  <a:ext cx="921" cy="557"/>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3" name="Group 15"/>
              <p:cNvGrpSpPr>
                <a:grpSpLocks/>
              </p:cNvGrpSpPr>
              <p:nvPr/>
            </p:nvGrpSpPr>
            <p:grpSpPr bwMode="auto">
              <a:xfrm>
                <a:off x="0" y="556"/>
                <a:ext cx="921" cy="556"/>
                <a:chOff x="0" y="556"/>
                <a:chExt cx="921" cy="556"/>
              </a:xfrm>
            </p:grpSpPr>
            <p:sp>
              <p:nvSpPr>
                <p:cNvPr id="36" name="Rectangle 16"/>
                <p:cNvSpPr>
                  <a:spLocks noChangeArrowheads="1"/>
                </p:cNvSpPr>
                <p:nvPr/>
              </p:nvSpPr>
              <p:spPr bwMode="auto">
                <a:xfrm>
                  <a:off x="28" y="557"/>
                  <a:ext cx="865" cy="555"/>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Ocean Circulation</a:t>
                  </a:r>
                  <a:endParaRPr lang="en-GB" sz="1400" b="0" dirty="0">
                    <a:latin typeface="+mn-lt"/>
                  </a:endParaRPr>
                </a:p>
              </p:txBody>
            </p:sp>
            <p:sp>
              <p:nvSpPr>
                <p:cNvPr id="37" name="Rectangle 17"/>
                <p:cNvSpPr>
                  <a:spLocks noChangeArrowheads="1"/>
                </p:cNvSpPr>
                <p:nvPr/>
              </p:nvSpPr>
              <p:spPr bwMode="auto">
                <a:xfrm>
                  <a:off x="0" y="557"/>
                  <a:ext cx="921" cy="555"/>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4" name="Group 18"/>
              <p:cNvGrpSpPr>
                <a:grpSpLocks/>
              </p:cNvGrpSpPr>
              <p:nvPr/>
            </p:nvGrpSpPr>
            <p:grpSpPr bwMode="auto">
              <a:xfrm>
                <a:off x="921" y="556"/>
                <a:ext cx="921" cy="556"/>
                <a:chOff x="921" y="556"/>
                <a:chExt cx="921" cy="556"/>
              </a:xfrm>
            </p:grpSpPr>
            <p:sp>
              <p:nvSpPr>
                <p:cNvPr id="34" name="Rectangle 19"/>
                <p:cNvSpPr>
                  <a:spLocks noChangeArrowheads="1"/>
                </p:cNvSpPr>
                <p:nvPr/>
              </p:nvSpPr>
              <p:spPr bwMode="auto">
                <a:xfrm>
                  <a:off x="949" y="557"/>
                  <a:ext cx="865" cy="555"/>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Ocean wide</a:t>
                  </a:r>
                  <a:endParaRPr lang="en-GB" sz="1400" b="0" dirty="0">
                    <a:latin typeface="+mn-lt"/>
                  </a:endParaRPr>
                </a:p>
              </p:txBody>
            </p:sp>
            <p:sp>
              <p:nvSpPr>
                <p:cNvPr id="35" name="Rectangle 20"/>
                <p:cNvSpPr>
                  <a:spLocks noChangeArrowheads="1"/>
                </p:cNvSpPr>
                <p:nvPr/>
              </p:nvSpPr>
              <p:spPr bwMode="auto">
                <a:xfrm>
                  <a:off x="921" y="557"/>
                  <a:ext cx="921" cy="555"/>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5" name="Group 21"/>
              <p:cNvGrpSpPr>
                <a:grpSpLocks/>
              </p:cNvGrpSpPr>
              <p:nvPr/>
            </p:nvGrpSpPr>
            <p:grpSpPr bwMode="auto">
              <a:xfrm>
                <a:off x="1842" y="556"/>
                <a:ext cx="921" cy="556"/>
                <a:chOff x="1842" y="556"/>
                <a:chExt cx="921" cy="556"/>
              </a:xfrm>
            </p:grpSpPr>
            <p:sp>
              <p:nvSpPr>
                <p:cNvPr id="32" name="Rectangle 22"/>
                <p:cNvSpPr>
                  <a:spLocks noChangeArrowheads="1"/>
                </p:cNvSpPr>
                <p:nvPr/>
              </p:nvSpPr>
              <p:spPr bwMode="auto">
                <a:xfrm>
                  <a:off x="1870" y="557"/>
                  <a:ext cx="865" cy="555"/>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10 - 100 of km</a:t>
                  </a:r>
                  <a:endParaRPr lang="en-GB" sz="1400" b="0" dirty="0">
                    <a:latin typeface="+mn-lt"/>
                  </a:endParaRPr>
                </a:p>
              </p:txBody>
            </p:sp>
            <p:sp>
              <p:nvSpPr>
                <p:cNvPr id="33" name="Rectangle 23"/>
                <p:cNvSpPr>
                  <a:spLocks noChangeArrowheads="1"/>
                </p:cNvSpPr>
                <p:nvPr/>
              </p:nvSpPr>
              <p:spPr bwMode="auto">
                <a:xfrm>
                  <a:off x="1842" y="557"/>
                  <a:ext cx="921" cy="555"/>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6" name="Group 24"/>
              <p:cNvGrpSpPr>
                <a:grpSpLocks/>
              </p:cNvGrpSpPr>
              <p:nvPr/>
            </p:nvGrpSpPr>
            <p:grpSpPr bwMode="auto">
              <a:xfrm>
                <a:off x="0" y="1112"/>
                <a:ext cx="921" cy="690"/>
                <a:chOff x="0" y="1112"/>
                <a:chExt cx="921" cy="690"/>
              </a:xfrm>
            </p:grpSpPr>
            <p:sp>
              <p:nvSpPr>
                <p:cNvPr id="30" name="Rectangle 25"/>
                <p:cNvSpPr>
                  <a:spLocks noChangeArrowheads="1"/>
                </p:cNvSpPr>
                <p:nvPr/>
              </p:nvSpPr>
              <p:spPr bwMode="auto">
                <a:xfrm>
                  <a:off x="28" y="1112"/>
                  <a:ext cx="865" cy="691"/>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Coastal Circulation (Far-field)</a:t>
                  </a:r>
                  <a:endParaRPr lang="en-GB" sz="1400" b="0" dirty="0">
                    <a:latin typeface="+mn-lt"/>
                  </a:endParaRPr>
                </a:p>
              </p:txBody>
            </p:sp>
            <p:sp>
              <p:nvSpPr>
                <p:cNvPr id="31" name="Rectangle 26"/>
                <p:cNvSpPr>
                  <a:spLocks noChangeArrowheads="1"/>
                </p:cNvSpPr>
                <p:nvPr/>
              </p:nvSpPr>
              <p:spPr bwMode="auto">
                <a:xfrm>
                  <a:off x="0" y="1112"/>
                  <a:ext cx="921" cy="691"/>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7" name="Group 27"/>
              <p:cNvGrpSpPr>
                <a:grpSpLocks/>
              </p:cNvGrpSpPr>
              <p:nvPr/>
            </p:nvGrpSpPr>
            <p:grpSpPr bwMode="auto">
              <a:xfrm>
                <a:off x="921" y="1112"/>
                <a:ext cx="921" cy="690"/>
                <a:chOff x="921" y="1112"/>
                <a:chExt cx="921" cy="690"/>
              </a:xfrm>
            </p:grpSpPr>
            <p:sp>
              <p:nvSpPr>
                <p:cNvPr id="28" name="Rectangle 28"/>
                <p:cNvSpPr>
                  <a:spLocks noChangeArrowheads="1"/>
                </p:cNvSpPr>
                <p:nvPr/>
              </p:nvSpPr>
              <p:spPr bwMode="auto">
                <a:xfrm>
                  <a:off x="949" y="1112"/>
                  <a:ext cx="865" cy="691"/>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Coastal Zones, Estuaries</a:t>
                  </a:r>
                  <a:endParaRPr lang="en-GB" sz="1400" b="0" dirty="0">
                    <a:latin typeface="+mn-lt"/>
                  </a:endParaRPr>
                </a:p>
              </p:txBody>
            </p:sp>
            <p:sp>
              <p:nvSpPr>
                <p:cNvPr id="29" name="Rectangle 29"/>
                <p:cNvSpPr>
                  <a:spLocks noChangeArrowheads="1"/>
                </p:cNvSpPr>
                <p:nvPr/>
              </p:nvSpPr>
              <p:spPr bwMode="auto">
                <a:xfrm>
                  <a:off x="921" y="1112"/>
                  <a:ext cx="921" cy="691"/>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8" name="Group 30"/>
              <p:cNvGrpSpPr>
                <a:grpSpLocks/>
              </p:cNvGrpSpPr>
              <p:nvPr/>
            </p:nvGrpSpPr>
            <p:grpSpPr bwMode="auto">
              <a:xfrm>
                <a:off x="1842" y="1112"/>
                <a:ext cx="921" cy="690"/>
                <a:chOff x="1842" y="1112"/>
                <a:chExt cx="921" cy="690"/>
              </a:xfrm>
            </p:grpSpPr>
            <p:sp>
              <p:nvSpPr>
                <p:cNvPr id="26" name="Rectangle 31"/>
                <p:cNvSpPr>
                  <a:spLocks noChangeArrowheads="1"/>
                </p:cNvSpPr>
                <p:nvPr/>
              </p:nvSpPr>
              <p:spPr bwMode="auto">
                <a:xfrm>
                  <a:off x="1870" y="1112"/>
                  <a:ext cx="865" cy="691"/>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0,1 - 1km</a:t>
                  </a:r>
                  <a:endParaRPr lang="en-GB" sz="1400" b="0" dirty="0">
                    <a:latin typeface="+mn-lt"/>
                  </a:endParaRPr>
                </a:p>
              </p:txBody>
            </p:sp>
            <p:sp>
              <p:nvSpPr>
                <p:cNvPr id="27" name="Rectangle 32"/>
                <p:cNvSpPr>
                  <a:spLocks noChangeArrowheads="1"/>
                </p:cNvSpPr>
                <p:nvPr/>
              </p:nvSpPr>
              <p:spPr bwMode="auto">
                <a:xfrm>
                  <a:off x="1842" y="1112"/>
                  <a:ext cx="921" cy="691"/>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9" name="Group 33"/>
              <p:cNvGrpSpPr>
                <a:grpSpLocks/>
              </p:cNvGrpSpPr>
              <p:nvPr/>
            </p:nvGrpSpPr>
            <p:grpSpPr bwMode="auto">
              <a:xfrm>
                <a:off x="0" y="1802"/>
                <a:ext cx="921" cy="690"/>
                <a:chOff x="0" y="1802"/>
                <a:chExt cx="921" cy="690"/>
              </a:xfrm>
            </p:grpSpPr>
            <p:sp>
              <p:nvSpPr>
                <p:cNvPr id="24" name="Rectangle 34"/>
                <p:cNvSpPr>
                  <a:spLocks noChangeArrowheads="1"/>
                </p:cNvSpPr>
                <p:nvPr/>
              </p:nvSpPr>
              <p:spPr bwMode="auto">
                <a:xfrm>
                  <a:off x="28" y="1803"/>
                  <a:ext cx="865" cy="689"/>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Discharge Mixing Models (Near-field)</a:t>
                  </a:r>
                  <a:endParaRPr lang="en-GB" sz="1400" b="0" dirty="0">
                    <a:latin typeface="+mn-lt"/>
                  </a:endParaRPr>
                </a:p>
              </p:txBody>
            </p:sp>
            <p:sp>
              <p:nvSpPr>
                <p:cNvPr id="25" name="Rectangle 35"/>
                <p:cNvSpPr>
                  <a:spLocks noChangeArrowheads="1"/>
                </p:cNvSpPr>
                <p:nvPr/>
              </p:nvSpPr>
              <p:spPr bwMode="auto">
                <a:xfrm>
                  <a:off x="0" y="1803"/>
                  <a:ext cx="921" cy="689"/>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50" name="Group 36"/>
              <p:cNvGrpSpPr>
                <a:grpSpLocks/>
              </p:cNvGrpSpPr>
              <p:nvPr/>
            </p:nvGrpSpPr>
            <p:grpSpPr bwMode="auto">
              <a:xfrm>
                <a:off x="921" y="1802"/>
                <a:ext cx="921" cy="690"/>
                <a:chOff x="921" y="1802"/>
                <a:chExt cx="921" cy="690"/>
              </a:xfrm>
            </p:grpSpPr>
            <p:sp>
              <p:nvSpPr>
                <p:cNvPr id="22" name="Rectangle 37"/>
                <p:cNvSpPr>
                  <a:spLocks noChangeArrowheads="1"/>
                </p:cNvSpPr>
                <p:nvPr/>
              </p:nvSpPr>
              <p:spPr bwMode="auto">
                <a:xfrm>
                  <a:off x="949" y="1803"/>
                  <a:ext cx="865" cy="689"/>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Local (scale of outfall)</a:t>
                  </a:r>
                  <a:endParaRPr lang="en-GB" sz="1400" b="0" dirty="0">
                    <a:latin typeface="+mn-lt"/>
                  </a:endParaRPr>
                </a:p>
              </p:txBody>
            </p:sp>
            <p:sp>
              <p:nvSpPr>
                <p:cNvPr id="23" name="Rectangle 38"/>
                <p:cNvSpPr>
                  <a:spLocks noChangeArrowheads="1"/>
                </p:cNvSpPr>
                <p:nvPr/>
              </p:nvSpPr>
              <p:spPr bwMode="auto">
                <a:xfrm>
                  <a:off x="921" y="1803"/>
                  <a:ext cx="921" cy="689"/>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51" name="Group 39"/>
              <p:cNvGrpSpPr>
                <a:grpSpLocks/>
              </p:cNvGrpSpPr>
              <p:nvPr/>
            </p:nvGrpSpPr>
            <p:grpSpPr bwMode="auto">
              <a:xfrm>
                <a:off x="1842" y="1802"/>
                <a:ext cx="921" cy="690"/>
                <a:chOff x="1842" y="1802"/>
                <a:chExt cx="921" cy="690"/>
              </a:xfrm>
            </p:grpSpPr>
            <p:sp>
              <p:nvSpPr>
                <p:cNvPr id="20" name="Rectangle 40"/>
                <p:cNvSpPr>
                  <a:spLocks noChangeArrowheads="1"/>
                </p:cNvSpPr>
                <p:nvPr/>
              </p:nvSpPr>
              <p:spPr bwMode="auto">
                <a:xfrm>
                  <a:off x="1870" y="1803"/>
                  <a:ext cx="865" cy="689"/>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no grid;</a:t>
                  </a:r>
                  <a:br>
                    <a:rPr lang="en-US" sz="1400" b="0" dirty="0">
                      <a:solidFill>
                        <a:srgbClr val="333333"/>
                      </a:solidFill>
                      <a:latin typeface="+mn-lt"/>
                      <a:cs typeface="Times New Roman" pitchFamily="18" charset="0"/>
                    </a:rPr>
                  </a:br>
                  <a:r>
                    <a:rPr lang="en-US" sz="1400" b="0" dirty="0">
                      <a:solidFill>
                        <a:srgbClr val="333333"/>
                      </a:solidFill>
                      <a:latin typeface="+mn-lt"/>
                      <a:cs typeface="Times New Roman" pitchFamily="18" charset="0"/>
                    </a:rPr>
                    <a:t>predictions up to 10m - 5km</a:t>
                  </a:r>
                  <a:endParaRPr lang="en-GB" sz="1400" b="0" dirty="0">
                    <a:latin typeface="+mn-lt"/>
                  </a:endParaRPr>
                </a:p>
              </p:txBody>
            </p:sp>
            <p:sp>
              <p:nvSpPr>
                <p:cNvPr id="21" name="Rectangle 41"/>
                <p:cNvSpPr>
                  <a:spLocks noChangeArrowheads="1"/>
                </p:cNvSpPr>
                <p:nvPr/>
              </p:nvSpPr>
              <p:spPr bwMode="auto">
                <a:xfrm>
                  <a:off x="1842" y="1803"/>
                  <a:ext cx="921" cy="689"/>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sp>
          <p:nvSpPr>
            <p:cNvPr id="7" name="Rectangle 42"/>
            <p:cNvSpPr>
              <a:spLocks noChangeArrowheads="1"/>
            </p:cNvSpPr>
            <p:nvPr/>
          </p:nvSpPr>
          <p:spPr bwMode="auto">
            <a:xfrm>
              <a:off x="-2" y="-2"/>
              <a:ext cx="2767" cy="2496"/>
            </a:xfrm>
            <a:prstGeom prst="rect">
              <a:avLst/>
            </a:prstGeom>
            <a:noFill/>
            <a:ln w="6350">
              <a:solidFill>
                <a:srgbClr val="A0A0A0"/>
              </a:solidFill>
              <a:miter lim="800000"/>
              <a:headEnd/>
              <a:tailEnd/>
            </a:ln>
          </p:spPr>
          <p:txBody>
            <a:bodyPr/>
            <a:lstStyle/>
            <a:p>
              <a:pPr>
                <a:defRPr/>
              </a:pPr>
              <a:endParaRPr lang="en-US" sz="1400" dirty="0">
                <a:latin typeface="+mn-lt"/>
              </a:endParaRPr>
            </a:p>
          </p:txBody>
        </p:sp>
      </p:grpSp>
      <p:sp>
        <p:nvSpPr>
          <p:cNvPr id="45" name="Rectangle 3"/>
          <p:cNvSpPr txBox="1">
            <a:spLocks noChangeArrowheads="1"/>
          </p:cNvSpPr>
          <p:nvPr/>
        </p:nvSpPr>
        <p:spPr>
          <a:xfrm>
            <a:off x="533400" y="914400"/>
            <a:ext cx="7962900" cy="3352800"/>
          </a:xfrm>
          <a:prstGeom prst="rect">
            <a:avLst/>
          </a:prstGeom>
        </p:spPr>
        <p:txBody>
          <a:bodyPr/>
          <a:lstStyle/>
          <a:p>
            <a:pPr marL="233363" indent="-233363" fontAlgn="auto">
              <a:lnSpc>
                <a:spcPct val="80000"/>
              </a:lnSpc>
              <a:spcBef>
                <a:spcPct val="20000"/>
              </a:spcBef>
              <a:spcAft>
                <a:spcPts val="0"/>
              </a:spcAft>
              <a:buFont typeface="Arial" pitchFamily="34" charset="0"/>
              <a:buNone/>
              <a:defRPr/>
            </a:pPr>
            <a:r>
              <a:rPr lang="en-US" sz="1600" b="1" dirty="0">
                <a:latin typeface="+mn-lt"/>
              </a:rPr>
              <a:t>Complete Models:</a:t>
            </a:r>
          </a:p>
          <a:p>
            <a:pPr marL="233363" indent="-233363" fontAlgn="auto">
              <a:lnSpc>
                <a:spcPct val="80000"/>
              </a:lnSpc>
              <a:spcBef>
                <a:spcPct val="20000"/>
              </a:spcBef>
              <a:spcAft>
                <a:spcPts val="0"/>
              </a:spcAft>
              <a:buFont typeface="Arial" pitchFamily="34" charset="0"/>
              <a:buChar char="•"/>
              <a:defRPr/>
            </a:pPr>
            <a:r>
              <a:rPr lang="en-US" sz="1600" b="0" dirty="0">
                <a:latin typeface="+mn-lt"/>
              </a:rPr>
              <a:t>Single </a:t>
            </a:r>
            <a:r>
              <a:rPr lang="en-US" sz="1600" i="1" dirty="0">
                <a:latin typeface="+mn-lt"/>
              </a:rPr>
              <a:t>domain </a:t>
            </a:r>
            <a:r>
              <a:rPr lang="en-US" sz="1600" b="0" dirty="0">
                <a:latin typeface="+mn-lt"/>
              </a:rPr>
              <a:t>with </a:t>
            </a:r>
            <a:r>
              <a:rPr lang="en-US" sz="1600" i="1" dirty="0">
                <a:latin typeface="+mn-lt"/>
              </a:rPr>
              <a:t>one set </a:t>
            </a:r>
            <a:r>
              <a:rPr lang="en-US" sz="1600" b="0" dirty="0">
                <a:latin typeface="+mn-lt"/>
              </a:rPr>
              <a:t>of governing </a:t>
            </a:r>
            <a:r>
              <a:rPr lang="en-US" sz="1600" i="1" dirty="0">
                <a:latin typeface="+mn-lt"/>
              </a:rPr>
              <a:t>equations</a:t>
            </a:r>
            <a:endParaRPr lang="en-US" sz="1600" b="0" dirty="0">
              <a:latin typeface="+mn-lt"/>
            </a:endParaRPr>
          </a:p>
          <a:p>
            <a:pPr marL="801688" lvl="1" indent="-342900" fontAlgn="auto">
              <a:lnSpc>
                <a:spcPct val="80000"/>
              </a:lnSpc>
              <a:spcBef>
                <a:spcPct val="20000"/>
              </a:spcBef>
              <a:spcAft>
                <a:spcPts val="0"/>
              </a:spcAft>
              <a:buFont typeface="Arial" pitchFamily="34" charset="0"/>
              <a:buChar char="–"/>
              <a:defRPr/>
            </a:pPr>
            <a:r>
              <a:rPr lang="en-US" sz="1600" b="0" dirty="0">
                <a:latin typeface="+mn-lt"/>
              </a:rPr>
              <a:t>Drawbacks</a:t>
            </a:r>
          </a:p>
          <a:p>
            <a:pPr marL="1220788" lvl="2" indent="-304800" fontAlgn="auto">
              <a:lnSpc>
                <a:spcPct val="80000"/>
              </a:lnSpc>
              <a:spcBef>
                <a:spcPct val="20000"/>
              </a:spcBef>
              <a:spcAft>
                <a:spcPts val="0"/>
              </a:spcAft>
              <a:buFont typeface="Arial" pitchFamily="34" charset="0"/>
              <a:buChar char="•"/>
              <a:defRPr/>
            </a:pPr>
            <a:r>
              <a:rPr lang="en-US" sz="1600" b="0" dirty="0">
                <a:latin typeface="+mn-lt"/>
              </a:rPr>
              <a:t>Numerical limitations</a:t>
            </a:r>
          </a:p>
          <a:p>
            <a:pPr marL="1220788" lvl="2" indent="-304800" fontAlgn="auto">
              <a:lnSpc>
                <a:spcPct val="80000"/>
              </a:lnSpc>
              <a:spcBef>
                <a:spcPct val="20000"/>
              </a:spcBef>
              <a:spcAft>
                <a:spcPts val="0"/>
              </a:spcAft>
              <a:buFont typeface="Arial" pitchFamily="34" charset="0"/>
              <a:buChar char="•"/>
              <a:defRPr/>
            </a:pPr>
            <a:r>
              <a:rPr lang="en-US" sz="1600" b="0" dirty="0">
                <a:latin typeface="+mn-lt"/>
              </a:rPr>
              <a:t>Turbulence Models</a:t>
            </a:r>
          </a:p>
          <a:p>
            <a:pPr marL="1220788" lvl="2" indent="-304800" fontAlgn="auto">
              <a:lnSpc>
                <a:spcPct val="80000"/>
              </a:lnSpc>
              <a:spcBef>
                <a:spcPct val="20000"/>
              </a:spcBef>
              <a:spcAft>
                <a:spcPts val="0"/>
              </a:spcAft>
              <a:buFont typeface="Arial" pitchFamily="34" charset="0"/>
              <a:buChar char="•"/>
              <a:defRPr/>
            </a:pPr>
            <a:r>
              <a:rPr lang="en-US" sz="1600" b="0" dirty="0">
                <a:latin typeface="+mn-lt"/>
              </a:rPr>
              <a:t>Boundary Conditions</a:t>
            </a:r>
          </a:p>
          <a:p>
            <a:pPr marL="233363" indent="-233363" fontAlgn="auto">
              <a:lnSpc>
                <a:spcPct val="80000"/>
              </a:lnSpc>
              <a:spcBef>
                <a:spcPct val="20000"/>
              </a:spcBef>
              <a:spcAft>
                <a:spcPts val="0"/>
              </a:spcAft>
              <a:buFont typeface="Arial" pitchFamily="34" charset="0"/>
              <a:buChar char="•"/>
              <a:defRPr/>
            </a:pPr>
            <a:r>
              <a:rPr lang="en-US" sz="1600" b="0" dirty="0">
                <a:latin typeface="+mn-lt"/>
              </a:rPr>
              <a:t>Fluent, Flow3D, STAR3D</a:t>
            </a:r>
          </a:p>
          <a:p>
            <a:pPr marL="1220788" lvl="2" indent="-304800" fontAlgn="auto">
              <a:lnSpc>
                <a:spcPct val="80000"/>
              </a:lnSpc>
              <a:spcBef>
                <a:spcPct val="20000"/>
              </a:spcBef>
              <a:spcAft>
                <a:spcPts val="0"/>
              </a:spcAft>
              <a:buFont typeface="Arial" pitchFamily="34" charset="0"/>
              <a:buChar char="•"/>
              <a:defRPr/>
            </a:pPr>
            <a:endParaRPr lang="en-US" sz="1600" b="0" dirty="0">
              <a:latin typeface="+mn-lt"/>
            </a:endParaRPr>
          </a:p>
          <a:p>
            <a:pPr marL="233363" indent="-233363" fontAlgn="auto">
              <a:lnSpc>
                <a:spcPct val="80000"/>
              </a:lnSpc>
              <a:spcBef>
                <a:spcPct val="20000"/>
              </a:spcBef>
              <a:spcAft>
                <a:spcPts val="0"/>
              </a:spcAft>
              <a:defRPr/>
            </a:pPr>
            <a:r>
              <a:rPr lang="en-US" sz="1600" b="1" dirty="0">
                <a:latin typeface="+mn-lt"/>
              </a:rPr>
              <a:t>Zone Models:</a:t>
            </a:r>
          </a:p>
          <a:p>
            <a:pPr marL="233363" indent="-233363" fontAlgn="auto">
              <a:lnSpc>
                <a:spcPct val="80000"/>
              </a:lnSpc>
              <a:spcBef>
                <a:spcPct val="20000"/>
              </a:spcBef>
              <a:spcAft>
                <a:spcPts val="0"/>
              </a:spcAft>
              <a:buFont typeface="Arial" pitchFamily="34" charset="0"/>
              <a:buChar char="•"/>
              <a:defRPr/>
            </a:pPr>
            <a:r>
              <a:rPr lang="en-US" sz="1600" b="0" dirty="0">
                <a:latin typeface="+mn-lt"/>
              </a:rPr>
              <a:t>Divide domain into sub-regions with specific mixing processes</a:t>
            </a:r>
          </a:p>
          <a:p>
            <a:pPr marL="801688" lvl="1" indent="-342900" fontAlgn="auto">
              <a:lnSpc>
                <a:spcPct val="80000"/>
              </a:lnSpc>
              <a:spcBef>
                <a:spcPct val="20000"/>
              </a:spcBef>
              <a:spcAft>
                <a:spcPts val="0"/>
              </a:spcAft>
              <a:buFont typeface="Arial" pitchFamily="34" charset="0"/>
              <a:buChar char="–"/>
              <a:defRPr/>
            </a:pPr>
            <a:r>
              <a:rPr lang="en-US" sz="1600" b="0" dirty="0">
                <a:latin typeface="+mn-lt"/>
              </a:rPr>
              <a:t>Allows use of simplified equations</a:t>
            </a:r>
            <a:endParaRPr lang="en-US" sz="1600" dirty="0">
              <a:latin typeface="+mn-lt"/>
            </a:endParaRPr>
          </a:p>
          <a:p>
            <a:pPr marL="233363" indent="-233363" fontAlgn="auto">
              <a:lnSpc>
                <a:spcPct val="80000"/>
              </a:lnSpc>
              <a:spcBef>
                <a:spcPct val="20000"/>
              </a:spcBef>
              <a:spcAft>
                <a:spcPts val="0"/>
              </a:spcAft>
              <a:buFont typeface="Arial" pitchFamily="34" charset="0"/>
              <a:buChar char="•"/>
              <a:defRPr/>
            </a:pPr>
            <a:r>
              <a:rPr lang="en-US" sz="1600" b="0" dirty="0">
                <a:latin typeface="+mn-lt"/>
              </a:rPr>
              <a:t>Jet Integral </a:t>
            </a:r>
            <a:r>
              <a:rPr lang="en-US" sz="1600" b="0" dirty="0" smtClean="0">
                <a:latin typeface="+mn-lt"/>
              </a:rPr>
              <a:t>Models</a:t>
            </a:r>
            <a:endParaRPr lang="en-US" sz="1600" b="0" dirty="0">
              <a:latin typeface="+mn-lt"/>
            </a:endParaRPr>
          </a:p>
          <a:p>
            <a:pPr marL="233363" indent="-233363" fontAlgn="auto">
              <a:lnSpc>
                <a:spcPct val="80000"/>
              </a:lnSpc>
              <a:spcBef>
                <a:spcPct val="20000"/>
              </a:spcBef>
              <a:spcAft>
                <a:spcPts val="0"/>
              </a:spcAft>
              <a:buFont typeface="Arial" pitchFamily="34" charset="0"/>
              <a:buChar char="•"/>
              <a:defRPr/>
            </a:pPr>
            <a:r>
              <a:rPr lang="en-US" sz="1600" b="0" dirty="0">
                <a:latin typeface="+mn-lt"/>
              </a:rPr>
              <a:t>Mixing Zone Expert System – CORMIX</a:t>
            </a:r>
          </a:p>
          <a:p>
            <a:pPr marL="233363" indent="-233363" fontAlgn="auto">
              <a:lnSpc>
                <a:spcPct val="80000"/>
              </a:lnSpc>
              <a:spcBef>
                <a:spcPct val="20000"/>
              </a:spcBef>
              <a:spcAft>
                <a:spcPts val="0"/>
              </a:spcAft>
              <a:defRPr/>
            </a:pPr>
            <a:endParaRPr lang="en-US" sz="1600" b="0" dirty="0">
              <a:latin typeface="+mn-lt"/>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a:t>
            </a:fld>
            <a:endParaRPr lang="en-US" b="1" dirty="0"/>
          </a:p>
        </p:txBody>
      </p:sp>
    </p:spTree>
    <p:extLst>
      <p:ext uri="{BB962C8B-B14F-4D97-AF65-F5344CB8AC3E}">
        <p14:creationId xmlns:p14="http://schemas.microsoft.com/office/powerpoint/2010/main" val="137668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71500" y="152400"/>
            <a:ext cx="8001000" cy="547688"/>
          </a:xfrm>
        </p:spPr>
        <p:txBody>
          <a:bodyPr/>
          <a:lstStyle/>
          <a:p>
            <a:pPr eaLnBrk="1" hangingPunct="1"/>
            <a:r>
              <a:rPr lang="en-US" sz="2400" dirty="0" smtClean="0"/>
              <a:t>CORMIX2 - Diffuser Geometry –  Alignment Angle </a:t>
            </a:r>
            <a:r>
              <a:rPr lang="el-GR" sz="2400" dirty="0" smtClean="0">
                <a:cs typeface="Arial" charset="0"/>
              </a:rPr>
              <a:t>γ</a:t>
            </a:r>
            <a:r>
              <a:rPr lang="en-US" sz="2400" dirty="0" smtClean="0"/>
              <a:t> </a:t>
            </a:r>
            <a:endParaRPr lang="en-US" sz="2400" dirty="0" smtClean="0">
              <a:sym typeface="Symbol" pitchFamily="18" charset="2"/>
            </a:endParaRPr>
          </a:p>
        </p:txBody>
      </p:sp>
      <p:sp>
        <p:nvSpPr>
          <p:cNvPr id="11268" name="Rectangle 3"/>
          <p:cNvSpPr>
            <a:spLocks noGrp="1" noChangeArrowheads="1"/>
          </p:cNvSpPr>
          <p:nvPr>
            <p:ph type="body" sz="half" idx="1"/>
          </p:nvPr>
        </p:nvSpPr>
        <p:spPr>
          <a:xfrm>
            <a:off x="457200" y="1143000"/>
            <a:ext cx="3276600" cy="4876800"/>
          </a:xfrm>
          <a:noFill/>
        </p:spPr>
        <p:txBody>
          <a:bodyPr/>
          <a:lstStyle/>
          <a:p>
            <a:pPr eaLnBrk="1" hangingPunct="1">
              <a:lnSpc>
                <a:spcPct val="90000"/>
              </a:lnSpc>
              <a:buFontTx/>
              <a:buNone/>
            </a:pPr>
            <a:r>
              <a:rPr lang="en-US" sz="1800" dirty="0" smtClean="0"/>
              <a:t>Average alignment angle</a:t>
            </a:r>
            <a:r>
              <a:rPr lang="en-US" sz="1800" b="1" i="1" dirty="0" smtClean="0"/>
              <a:t> </a:t>
            </a:r>
            <a:r>
              <a:rPr lang="en-US" sz="1800" b="1" dirty="0" smtClean="0"/>
              <a:t>GAMMA</a:t>
            </a:r>
            <a:endParaRPr lang="en-US" sz="1800" dirty="0" smtClean="0"/>
          </a:p>
          <a:p>
            <a:pPr eaLnBrk="1" hangingPunct="1">
              <a:lnSpc>
                <a:spcPct val="90000"/>
              </a:lnSpc>
            </a:pPr>
            <a:r>
              <a:rPr lang="en-US" sz="1800" dirty="0" smtClean="0"/>
              <a:t>Measured counterclockwise from ambient current (x-axis) to diffuser axis</a:t>
            </a:r>
          </a:p>
          <a:p>
            <a:pPr lvl="1" eaLnBrk="1" hangingPunct="1">
              <a:lnSpc>
                <a:spcPct val="90000"/>
              </a:lnSpc>
            </a:pPr>
            <a:r>
              <a:rPr lang="en-US" sz="1600" dirty="0" smtClean="0"/>
              <a:t>0</a:t>
            </a:r>
            <a:r>
              <a:rPr lang="en-US" sz="1600" baseline="30000" dirty="0" smtClean="0"/>
              <a:t>o</a:t>
            </a:r>
            <a:r>
              <a:rPr lang="en-US" sz="1600" dirty="0" smtClean="0">
                <a:cs typeface="Arial" charset="0"/>
              </a:rPr>
              <a:t>≤</a:t>
            </a:r>
            <a:r>
              <a:rPr lang="en-US" sz="1600" dirty="0" smtClean="0"/>
              <a:t> γ </a:t>
            </a:r>
            <a:r>
              <a:rPr lang="en-US" sz="1600" dirty="0" smtClean="0">
                <a:cs typeface="Arial" charset="0"/>
              </a:rPr>
              <a:t>≤</a:t>
            </a:r>
            <a:r>
              <a:rPr lang="en-US" sz="1600" dirty="0" smtClean="0"/>
              <a:t> 180</a:t>
            </a:r>
            <a:r>
              <a:rPr lang="en-US" sz="1600" baseline="30000" dirty="0" smtClean="0"/>
              <a:t>o</a:t>
            </a:r>
          </a:p>
          <a:p>
            <a:pPr eaLnBrk="1" hangingPunct="1">
              <a:lnSpc>
                <a:spcPct val="90000"/>
              </a:lnSpc>
            </a:pPr>
            <a:r>
              <a:rPr lang="en-US" sz="1800" dirty="0" smtClean="0"/>
              <a:t>Figure shows an </a:t>
            </a:r>
            <a:r>
              <a:rPr lang="en-US" sz="1800" b="1" i="1" dirty="0" smtClean="0"/>
              <a:t>staged diffuser</a:t>
            </a:r>
          </a:p>
          <a:p>
            <a:pPr lvl="1" eaLnBrk="1" hangingPunct="1">
              <a:lnSpc>
                <a:spcPct val="90000"/>
              </a:lnSpc>
            </a:pPr>
            <a:r>
              <a:rPr lang="en-US" sz="1600" dirty="0" smtClean="0"/>
              <a:t> </a:t>
            </a:r>
            <a:r>
              <a:rPr lang="el-GR" sz="1600" dirty="0" smtClean="0">
                <a:cs typeface="Arial" charset="0"/>
              </a:rPr>
              <a:t>γ</a:t>
            </a:r>
            <a:r>
              <a:rPr lang="en-US" sz="1600" dirty="0" smtClean="0"/>
              <a:t> = 0</a:t>
            </a:r>
            <a:r>
              <a:rPr lang="en-US" sz="1600" baseline="30000" dirty="0" smtClean="0"/>
              <a:t>o</a:t>
            </a:r>
          </a:p>
        </p:txBody>
      </p:sp>
      <p:sp>
        <p:nvSpPr>
          <p:cNvPr id="11269" name="Rectangle 4"/>
          <p:cNvSpPr>
            <a:spLocks noChangeArrowheads="1"/>
          </p:cNvSpPr>
          <p:nvPr/>
        </p:nvSpPr>
        <p:spPr bwMode="auto">
          <a:xfrm>
            <a:off x="4154488" y="4267200"/>
            <a:ext cx="426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i="1" dirty="0">
                <a:latin typeface="Arial Narrow" pitchFamily="34" charset="0"/>
              </a:rPr>
              <a:t>Multiport diffuser geometry example for co-flowing staged diffuser.</a:t>
            </a:r>
            <a:endParaRPr lang="en-US" sz="1600" i="1" baseline="-25000" dirty="0">
              <a:latin typeface="Arial Narrow" pitchFamily="34" charset="0"/>
            </a:endParaRPr>
          </a:p>
          <a:p>
            <a:pPr algn="ctr">
              <a:spcBef>
                <a:spcPct val="30000"/>
              </a:spcBef>
              <a:spcAft>
                <a:spcPct val="20000"/>
              </a:spcAft>
            </a:pPr>
            <a:endParaRPr lang="en-US" sz="1600" i="1" baseline="-25000" dirty="0">
              <a:latin typeface="Arial Narrow" pitchFamily="34" charset="0"/>
            </a:endParaRPr>
          </a:p>
        </p:txBody>
      </p:sp>
      <p:pic>
        <p:nvPicPr>
          <p:cNvPr id="11270" name="Picture 5" descr="StagedCoflowDiffus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733800" y="1143000"/>
            <a:ext cx="5108575" cy="2930525"/>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40</a:t>
            </a:fld>
            <a:endParaRPr lang="en-US" b="1" dirty="0"/>
          </a:p>
        </p:txBody>
      </p:sp>
    </p:spTree>
    <p:extLst>
      <p:ext uri="{BB962C8B-B14F-4D97-AF65-F5344CB8AC3E}">
        <p14:creationId xmlns:p14="http://schemas.microsoft.com/office/powerpoint/2010/main" val="38924947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152400"/>
            <a:ext cx="8001000" cy="547688"/>
          </a:xfrm>
        </p:spPr>
        <p:txBody>
          <a:bodyPr/>
          <a:lstStyle/>
          <a:p>
            <a:pPr eaLnBrk="1" hangingPunct="1"/>
            <a:r>
              <a:rPr lang="en-US" sz="2000" dirty="0" smtClean="0"/>
              <a:t>CORMIX2 - Diffuser Geometry - Vertical Angle </a:t>
            </a:r>
            <a:r>
              <a:rPr lang="en-US" sz="2000" dirty="0" smtClean="0">
                <a:sym typeface="Symbol" pitchFamily="18" charset="2"/>
              </a:rPr>
              <a:t>, Port Height H</a:t>
            </a:r>
            <a:r>
              <a:rPr lang="en-US" sz="2000" baseline="-25000" dirty="0" smtClean="0">
                <a:sym typeface="Symbol" pitchFamily="18" charset="2"/>
              </a:rPr>
              <a:t>0</a:t>
            </a:r>
          </a:p>
        </p:txBody>
      </p:sp>
      <p:sp>
        <p:nvSpPr>
          <p:cNvPr id="12292" name="Rectangle 3"/>
          <p:cNvSpPr>
            <a:spLocks noGrp="1" noChangeArrowheads="1"/>
          </p:cNvSpPr>
          <p:nvPr>
            <p:ph type="body" sz="half" idx="1"/>
          </p:nvPr>
        </p:nvSpPr>
        <p:spPr>
          <a:xfrm>
            <a:off x="457200" y="1143000"/>
            <a:ext cx="3124200" cy="4648200"/>
          </a:xfrm>
          <a:noFill/>
        </p:spPr>
        <p:txBody>
          <a:bodyPr/>
          <a:lstStyle/>
          <a:p>
            <a:pPr eaLnBrk="1" hangingPunct="1">
              <a:lnSpc>
                <a:spcPct val="90000"/>
              </a:lnSpc>
            </a:pPr>
            <a:r>
              <a:rPr lang="en-US" sz="1800" dirty="0" smtClean="0"/>
              <a:t>Average </a:t>
            </a:r>
            <a:r>
              <a:rPr lang="en-US" sz="1800" b="1" i="1" dirty="0" smtClean="0"/>
              <a:t>Vertical angle of discharge </a:t>
            </a:r>
            <a:r>
              <a:rPr lang="en-US" sz="1800" b="1" dirty="0" smtClean="0"/>
              <a:t>THETA (</a:t>
            </a:r>
            <a:r>
              <a:rPr lang="en-US" sz="1800" b="1" dirty="0" smtClean="0">
                <a:sym typeface="Symbol" pitchFamily="18" charset="2"/>
              </a:rPr>
              <a:t>)</a:t>
            </a:r>
            <a:endParaRPr lang="en-US" sz="1800" b="1" baseline="-25000" dirty="0" smtClean="0"/>
          </a:p>
          <a:p>
            <a:pPr lvl="1" eaLnBrk="1" hangingPunct="1">
              <a:lnSpc>
                <a:spcPct val="90000"/>
              </a:lnSpc>
            </a:pPr>
            <a:r>
              <a:rPr lang="en-US" sz="1600" dirty="0" smtClean="0"/>
              <a:t>Angle between port centerline and horizontal plane</a:t>
            </a:r>
          </a:p>
          <a:p>
            <a:pPr lvl="1" eaLnBrk="1" hangingPunct="1">
              <a:lnSpc>
                <a:spcPct val="90000"/>
              </a:lnSpc>
              <a:buFontTx/>
              <a:buNone/>
            </a:pPr>
            <a:endParaRPr lang="en-US" sz="1600" dirty="0" smtClean="0"/>
          </a:p>
          <a:p>
            <a:pPr lvl="1" eaLnBrk="1" hangingPunct="1">
              <a:lnSpc>
                <a:spcPct val="90000"/>
              </a:lnSpc>
            </a:pPr>
            <a:r>
              <a:rPr lang="en-US" sz="1600" dirty="0" smtClean="0"/>
              <a:t>-45</a:t>
            </a:r>
            <a:r>
              <a:rPr lang="en-US" sz="1600" baseline="30000" dirty="0" smtClean="0"/>
              <a:t>o</a:t>
            </a:r>
            <a:r>
              <a:rPr lang="en-US" sz="1600" dirty="0" smtClean="0"/>
              <a:t> </a:t>
            </a:r>
            <a:r>
              <a:rPr lang="en-US" sz="1600" dirty="0" smtClean="0">
                <a:cs typeface="Arial" charset="0"/>
              </a:rPr>
              <a:t>≤</a:t>
            </a:r>
            <a:r>
              <a:rPr lang="en-US" sz="1600" dirty="0" smtClean="0"/>
              <a:t>θ </a:t>
            </a:r>
            <a:r>
              <a:rPr lang="en-US" sz="1600" dirty="0" smtClean="0">
                <a:cs typeface="Arial" charset="0"/>
              </a:rPr>
              <a:t>≤</a:t>
            </a:r>
            <a:r>
              <a:rPr lang="en-US" sz="1600" dirty="0" smtClean="0"/>
              <a:t>  90</a:t>
            </a:r>
            <a:r>
              <a:rPr lang="en-US" sz="1600" baseline="30000" dirty="0" smtClean="0"/>
              <a:t>o</a:t>
            </a:r>
          </a:p>
          <a:p>
            <a:pPr lvl="1" eaLnBrk="1" hangingPunct="1">
              <a:lnSpc>
                <a:spcPct val="90000"/>
              </a:lnSpc>
              <a:buFontTx/>
              <a:buNone/>
            </a:pPr>
            <a:endParaRPr lang="en-US" sz="1600" baseline="30000" dirty="0" smtClean="0"/>
          </a:p>
          <a:p>
            <a:pPr lvl="1" eaLnBrk="1" hangingPunct="1">
              <a:lnSpc>
                <a:spcPct val="90000"/>
              </a:lnSpc>
            </a:pPr>
            <a:r>
              <a:rPr lang="en-US" sz="1600" dirty="0" smtClean="0"/>
              <a:t>Horizontal discharges θ = 0</a:t>
            </a:r>
            <a:r>
              <a:rPr lang="en-US" sz="1600" baseline="30000" dirty="0" smtClean="0"/>
              <a:t>o</a:t>
            </a:r>
          </a:p>
          <a:p>
            <a:pPr lvl="1" eaLnBrk="1" hangingPunct="1">
              <a:lnSpc>
                <a:spcPct val="90000"/>
              </a:lnSpc>
              <a:buFontTx/>
              <a:buNone/>
            </a:pPr>
            <a:endParaRPr lang="en-US" sz="1600" baseline="30000" dirty="0" smtClean="0"/>
          </a:p>
          <a:p>
            <a:pPr lvl="1" eaLnBrk="1" hangingPunct="1">
              <a:lnSpc>
                <a:spcPct val="90000"/>
              </a:lnSpc>
            </a:pPr>
            <a:r>
              <a:rPr lang="en-US" sz="1600" dirty="0" smtClean="0"/>
              <a:t>Vertical discharges θ = 90</a:t>
            </a:r>
            <a:r>
              <a:rPr lang="en-US" sz="1600" baseline="30000" dirty="0" smtClean="0"/>
              <a:t>o</a:t>
            </a:r>
          </a:p>
          <a:p>
            <a:pPr eaLnBrk="1" hangingPunct="1">
              <a:lnSpc>
                <a:spcPct val="90000"/>
              </a:lnSpc>
            </a:pPr>
            <a:r>
              <a:rPr lang="en-US" sz="1800" b="1" i="1" dirty="0" smtClean="0"/>
              <a:t>Average height of port centers </a:t>
            </a:r>
            <a:r>
              <a:rPr lang="en-US" sz="1800" b="1" dirty="0" smtClean="0"/>
              <a:t>H</a:t>
            </a:r>
            <a:r>
              <a:rPr lang="en-US" sz="1800" b="1" baseline="-25000" dirty="0" smtClean="0"/>
              <a:t>0</a:t>
            </a:r>
            <a:r>
              <a:rPr lang="en-US" sz="1800" b="1" dirty="0" smtClean="0"/>
              <a:t> </a:t>
            </a:r>
            <a:r>
              <a:rPr lang="en-US" sz="1800" dirty="0" smtClean="0"/>
              <a:t>above bottom</a:t>
            </a:r>
          </a:p>
          <a:p>
            <a:pPr lvl="1" eaLnBrk="1" hangingPunct="1">
              <a:lnSpc>
                <a:spcPct val="90000"/>
              </a:lnSpc>
            </a:pPr>
            <a:endParaRPr lang="en-US" sz="1600" baseline="30000" dirty="0" smtClean="0"/>
          </a:p>
          <a:p>
            <a:pPr eaLnBrk="1" hangingPunct="1">
              <a:lnSpc>
                <a:spcPct val="90000"/>
              </a:lnSpc>
            </a:pPr>
            <a:endParaRPr lang="en-US" sz="1800" dirty="0" smtClean="0"/>
          </a:p>
        </p:txBody>
      </p:sp>
      <p:pic>
        <p:nvPicPr>
          <p:cNvPr id="12293" name="Picture 4" descr="Multipor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86200" y="1143000"/>
            <a:ext cx="5054600" cy="3884613"/>
          </a:xfrm>
          <a:ln>
            <a:solidFill>
              <a:schemeClr val="tx1"/>
            </a:solidFill>
            <a:miter lim="800000"/>
            <a:headEnd/>
            <a:tailEnd/>
          </a:ln>
        </p:spPr>
      </p:pic>
      <p:sp>
        <p:nvSpPr>
          <p:cNvPr id="12294" name="Rectangle 5"/>
          <p:cNvSpPr>
            <a:spLocks noChangeArrowheads="1"/>
          </p:cNvSpPr>
          <p:nvPr/>
        </p:nvSpPr>
        <p:spPr bwMode="auto">
          <a:xfrm>
            <a:off x="3975100" y="5257800"/>
            <a:ext cx="487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i="1" dirty="0">
                <a:latin typeface="Arial Narrow" pitchFamily="34" charset="0"/>
              </a:rPr>
              <a:t>Example of local port geometry for multiport diffuser</a:t>
            </a:r>
          </a:p>
        </p:txBody>
      </p:sp>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41</a:t>
            </a:fld>
            <a:endParaRPr lang="en-US" b="1" dirty="0"/>
          </a:p>
        </p:txBody>
      </p:sp>
    </p:spTree>
    <p:extLst>
      <p:ext uri="{BB962C8B-B14F-4D97-AF65-F5344CB8AC3E}">
        <p14:creationId xmlns:p14="http://schemas.microsoft.com/office/powerpoint/2010/main" val="3039206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idx="4294967295"/>
          </p:nvPr>
        </p:nvSpPr>
        <p:spPr>
          <a:xfrm>
            <a:off x="457200" y="152400"/>
            <a:ext cx="8229600" cy="457200"/>
          </a:xfrm>
        </p:spPr>
        <p:txBody>
          <a:bodyPr/>
          <a:lstStyle/>
          <a:p>
            <a:pPr eaLnBrk="1" hangingPunct="1"/>
            <a:r>
              <a:rPr lang="en-US" sz="2400" dirty="0" smtClean="0"/>
              <a:t>CORMIX2 - Diffuser Geometry – Horizontal Angle </a:t>
            </a:r>
            <a:r>
              <a:rPr lang="el-GR" sz="2400" dirty="0" smtClean="0">
                <a:cs typeface="Arial" charset="0"/>
              </a:rPr>
              <a:t>σ</a:t>
            </a:r>
            <a:endParaRPr lang="en-US" sz="2400" dirty="0" smtClean="0"/>
          </a:p>
        </p:txBody>
      </p:sp>
      <p:sp>
        <p:nvSpPr>
          <p:cNvPr id="1028" name="Rectangle 4"/>
          <p:cNvSpPr>
            <a:spLocks noGrp="1" noChangeArrowheads="1"/>
          </p:cNvSpPr>
          <p:nvPr>
            <p:ph type="body" sz="half" idx="4294967295"/>
          </p:nvPr>
        </p:nvSpPr>
        <p:spPr>
          <a:xfrm>
            <a:off x="457200" y="1219200"/>
            <a:ext cx="5410200" cy="2362200"/>
          </a:xfrm>
          <a:noFill/>
        </p:spPr>
        <p:txBody>
          <a:bodyPr/>
          <a:lstStyle/>
          <a:p>
            <a:pPr eaLnBrk="1" hangingPunct="1">
              <a:lnSpc>
                <a:spcPct val="90000"/>
              </a:lnSpc>
              <a:buFontTx/>
              <a:buNone/>
            </a:pPr>
            <a:r>
              <a:rPr lang="en-US" sz="1800" dirty="0" smtClean="0"/>
              <a:t>For </a:t>
            </a:r>
            <a:r>
              <a:rPr lang="en-US" sz="1800" b="1" u="sng" dirty="0" smtClean="0"/>
              <a:t>unidirectional and staged diffusers</a:t>
            </a:r>
            <a:r>
              <a:rPr lang="en-US" sz="1800" b="1" dirty="0" smtClean="0"/>
              <a:t> </a:t>
            </a:r>
            <a:r>
              <a:rPr lang="en-US" sz="1800" dirty="0" smtClean="0"/>
              <a:t>only:</a:t>
            </a:r>
          </a:p>
          <a:p>
            <a:pPr eaLnBrk="1" hangingPunct="1">
              <a:lnSpc>
                <a:spcPct val="90000"/>
              </a:lnSpc>
            </a:pPr>
            <a:r>
              <a:rPr lang="en-US" sz="1600" b="1" i="1" dirty="0" smtClean="0"/>
              <a:t>Horizontal angle of discharge </a:t>
            </a:r>
            <a:r>
              <a:rPr lang="en-US" sz="1600" b="1" dirty="0" smtClean="0"/>
              <a:t>SIGMA (</a:t>
            </a:r>
            <a:r>
              <a:rPr lang="el-GR" sz="1600" b="1" dirty="0" smtClean="0">
                <a:cs typeface="Arial" charset="0"/>
              </a:rPr>
              <a:t>σ</a:t>
            </a:r>
            <a:r>
              <a:rPr lang="en-US" sz="1600" b="1" dirty="0" smtClean="0">
                <a:cs typeface="Arial" charset="0"/>
              </a:rPr>
              <a:t>)</a:t>
            </a:r>
            <a:endParaRPr lang="en-US" sz="1600" b="1" baseline="-25000" dirty="0" smtClean="0">
              <a:cs typeface="Arial" charset="0"/>
            </a:endParaRPr>
          </a:p>
          <a:p>
            <a:pPr eaLnBrk="1" hangingPunct="1">
              <a:lnSpc>
                <a:spcPct val="90000"/>
              </a:lnSpc>
              <a:buFontTx/>
              <a:buNone/>
            </a:pPr>
            <a:endParaRPr lang="el-GR" sz="1600" b="1" baseline="-25000" dirty="0" smtClean="0">
              <a:cs typeface="Arial" charset="0"/>
            </a:endParaRPr>
          </a:p>
          <a:p>
            <a:pPr eaLnBrk="1" hangingPunct="1">
              <a:lnSpc>
                <a:spcPct val="90000"/>
              </a:lnSpc>
            </a:pPr>
            <a:r>
              <a:rPr lang="en-US" sz="1600" dirty="0" smtClean="0"/>
              <a:t>Angle between ambient current and plan projection of port centerline measured counterclockwise</a:t>
            </a:r>
          </a:p>
          <a:p>
            <a:pPr lvl="1" eaLnBrk="1" hangingPunct="1">
              <a:lnSpc>
                <a:spcPct val="90000"/>
              </a:lnSpc>
            </a:pPr>
            <a:r>
              <a:rPr lang="en-US" sz="1600" dirty="0" smtClean="0"/>
              <a:t>0</a:t>
            </a:r>
            <a:r>
              <a:rPr lang="en-US" sz="1600" baseline="30000" dirty="0" smtClean="0"/>
              <a:t>o</a:t>
            </a:r>
            <a:r>
              <a:rPr lang="en-US" sz="1600" dirty="0" smtClean="0"/>
              <a:t> &lt;= </a:t>
            </a:r>
            <a:r>
              <a:rPr lang="el-GR" sz="1600" dirty="0" smtClean="0">
                <a:cs typeface="Arial" charset="0"/>
              </a:rPr>
              <a:t>σ</a:t>
            </a:r>
            <a:r>
              <a:rPr lang="en-US" sz="1600" dirty="0" smtClean="0"/>
              <a:t> &lt;= 360</a:t>
            </a:r>
            <a:r>
              <a:rPr lang="en-US" sz="1600" baseline="30000" dirty="0" smtClean="0"/>
              <a:t>o</a:t>
            </a:r>
          </a:p>
          <a:p>
            <a:pPr lvl="1" eaLnBrk="1" hangingPunct="1">
              <a:lnSpc>
                <a:spcPct val="90000"/>
              </a:lnSpc>
            </a:pPr>
            <a:r>
              <a:rPr lang="en-US" sz="1600" b="1" dirty="0" smtClean="0"/>
              <a:t>Coflow: </a:t>
            </a:r>
            <a:r>
              <a:rPr lang="el-GR" sz="1600" dirty="0" smtClean="0">
                <a:cs typeface="Arial" charset="0"/>
              </a:rPr>
              <a:t>σ</a:t>
            </a:r>
            <a:r>
              <a:rPr lang="en-US" sz="1600" dirty="0" smtClean="0"/>
              <a:t> = 0</a:t>
            </a:r>
            <a:r>
              <a:rPr lang="en-US" sz="1600" baseline="30000" dirty="0" smtClean="0"/>
              <a:t>o</a:t>
            </a:r>
            <a:r>
              <a:rPr lang="en-US" sz="1600" dirty="0" smtClean="0"/>
              <a:t> or 360</a:t>
            </a:r>
            <a:r>
              <a:rPr lang="en-US" sz="1600" baseline="30000" dirty="0" smtClean="0"/>
              <a:t>o</a:t>
            </a:r>
            <a:r>
              <a:rPr lang="en-US" sz="1600" dirty="0" smtClean="0"/>
              <a:t> :</a:t>
            </a:r>
          </a:p>
          <a:p>
            <a:pPr lvl="1" eaLnBrk="1" hangingPunct="1">
              <a:lnSpc>
                <a:spcPct val="90000"/>
              </a:lnSpc>
            </a:pPr>
            <a:r>
              <a:rPr lang="en-US" sz="1600" b="1" dirty="0" smtClean="0"/>
              <a:t>Crossflow: </a:t>
            </a:r>
            <a:r>
              <a:rPr lang="el-GR" sz="1600" dirty="0" smtClean="0">
                <a:cs typeface="Arial" charset="0"/>
              </a:rPr>
              <a:t>σ</a:t>
            </a:r>
            <a:r>
              <a:rPr lang="en-US" sz="1600" dirty="0" smtClean="0"/>
              <a:t> = 90</a:t>
            </a:r>
            <a:r>
              <a:rPr lang="en-US" sz="1600" baseline="30000" dirty="0" smtClean="0"/>
              <a:t>o</a:t>
            </a:r>
            <a:r>
              <a:rPr lang="en-US" sz="1600" dirty="0" smtClean="0"/>
              <a:t> </a:t>
            </a:r>
          </a:p>
        </p:txBody>
      </p:sp>
      <p:pic>
        <p:nvPicPr>
          <p:cNvPr id="13315" name="Picture 2" descr="UnidrectionalDiffuser"/>
          <p:cNvPicPr>
            <a:picLocks noGrp="1" noChangeAspect="1" noChangeArrowheads="1"/>
          </p:cNvPicPr>
          <p:nvPr/>
        </p:nvPicPr>
        <p:blipFill>
          <a:blip r:embed="rId3"/>
          <a:srcRect/>
          <a:stretch>
            <a:fillRect/>
          </a:stretch>
        </p:blipFill>
        <p:spPr>
          <a:xfrm>
            <a:off x="2147483647" y="1451611588"/>
            <a:ext cx="2147482688" cy="2147483647"/>
          </a:xfrm>
          <a:prstGeom prst="rect">
            <a:avLst/>
          </a:prstGeom>
          <a:ln>
            <a:solidFill>
              <a:schemeClr val="accent4"/>
            </a:solidFill>
          </a:ln>
        </p:spPr>
      </p:pic>
      <p:pic>
        <p:nvPicPr>
          <p:cNvPr id="13318" name="Picture 5" descr="StagedCoflowDiffuser"/>
          <p:cNvPicPr>
            <a:picLocks noGrp="1" noChangeAspect="1" noChangeArrowheads="1"/>
          </p:cNvPicPr>
          <p:nvPr/>
        </p:nvPicPr>
        <p:blipFill>
          <a:blip r:embed="rId4"/>
          <a:srcRect/>
          <a:stretch>
            <a:fillRect/>
          </a:stretch>
        </p:blipFill>
        <p:spPr>
          <a:xfrm>
            <a:off x="2147483647" y="2147483647"/>
            <a:ext cx="2147482688" cy="2147482688"/>
          </a:xfrm>
          <a:prstGeom prst="rect">
            <a:avLst/>
          </a:prstGeom>
          <a:ln>
            <a:solidFill>
              <a:schemeClr val="accent4"/>
            </a:solidFill>
          </a:ln>
        </p:spPr>
      </p:pic>
      <p:pic>
        <p:nvPicPr>
          <p:cNvPr id="7" name="Picture 2" descr="UnidrectionalDiffuser"/>
          <p:cNvPicPr>
            <a:picLocks noChangeAspect="1" noChangeArrowheads="1"/>
          </p:cNvPicPr>
          <p:nvPr/>
        </p:nvPicPr>
        <p:blipFill>
          <a:blip r:embed="rId3"/>
          <a:srcRect/>
          <a:stretch>
            <a:fillRect/>
          </a:stretch>
        </p:blipFill>
        <p:spPr>
          <a:xfrm>
            <a:off x="6161088" y="1219200"/>
            <a:ext cx="2373312" cy="3625850"/>
          </a:xfrm>
          <a:prstGeom prst="rect">
            <a:avLst/>
          </a:prstGeom>
          <a:ln>
            <a:solidFill>
              <a:schemeClr val="accent4"/>
            </a:solidFill>
          </a:ln>
        </p:spPr>
      </p:pic>
      <p:pic>
        <p:nvPicPr>
          <p:cNvPr id="8" name="Picture 5" descr="StagedCoflowDiffuser"/>
          <p:cNvPicPr>
            <a:picLocks noChangeAspect="1" noChangeArrowheads="1"/>
          </p:cNvPicPr>
          <p:nvPr/>
        </p:nvPicPr>
        <p:blipFill>
          <a:blip r:embed="rId4"/>
          <a:srcRect/>
          <a:stretch>
            <a:fillRect/>
          </a:stretch>
        </p:blipFill>
        <p:spPr>
          <a:xfrm>
            <a:off x="1058863" y="3733800"/>
            <a:ext cx="4206875" cy="2413000"/>
          </a:xfrm>
          <a:prstGeom prst="rect">
            <a:avLst/>
          </a:prstGeom>
          <a:ln>
            <a:solidFill>
              <a:schemeClr val="accent4"/>
            </a:solidFill>
          </a:ln>
        </p:spPr>
      </p:pic>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42</a:t>
            </a:fld>
            <a:endParaRPr lang="en-US" b="1" dirty="0"/>
          </a:p>
        </p:txBody>
      </p:sp>
    </p:spTree>
    <p:extLst>
      <p:ext uri="{BB962C8B-B14F-4D97-AF65-F5344CB8AC3E}">
        <p14:creationId xmlns:p14="http://schemas.microsoft.com/office/powerpoint/2010/main" val="83049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sz="half" idx="4294967295"/>
          </p:nvPr>
        </p:nvSpPr>
        <p:spPr>
          <a:xfrm>
            <a:off x="304800" y="990600"/>
            <a:ext cx="4648200" cy="4700588"/>
          </a:xfrm>
          <a:noFill/>
        </p:spPr>
        <p:txBody>
          <a:bodyPr/>
          <a:lstStyle/>
          <a:p>
            <a:pPr eaLnBrk="1" hangingPunct="1">
              <a:lnSpc>
                <a:spcPct val="80000"/>
              </a:lnSpc>
              <a:buFontTx/>
              <a:buNone/>
            </a:pPr>
            <a:r>
              <a:rPr lang="en-US" sz="1800" dirty="0" smtClean="0"/>
              <a:t>For </a:t>
            </a:r>
            <a:r>
              <a:rPr lang="en-US" sz="1800" b="1" u="sng" dirty="0" smtClean="0"/>
              <a:t>unidirectional and staged diffusers</a:t>
            </a:r>
            <a:r>
              <a:rPr lang="en-US" sz="1800" b="1" dirty="0" smtClean="0"/>
              <a:t> </a:t>
            </a:r>
            <a:r>
              <a:rPr lang="en-US" sz="1800" dirty="0" smtClean="0"/>
              <a:t>only:</a:t>
            </a:r>
          </a:p>
          <a:p>
            <a:pPr eaLnBrk="1" hangingPunct="1">
              <a:lnSpc>
                <a:spcPct val="80000"/>
              </a:lnSpc>
            </a:pPr>
            <a:r>
              <a:rPr lang="en-US" b="1" i="1" dirty="0" smtClean="0"/>
              <a:t>Relative orientation angle </a:t>
            </a:r>
            <a:r>
              <a:rPr lang="en-US" b="1" dirty="0" smtClean="0"/>
              <a:t>BETA </a:t>
            </a:r>
            <a:r>
              <a:rPr lang="el-GR" b="1" smtClean="0">
                <a:cs typeface="Arial" charset="0"/>
              </a:rPr>
              <a:t>β</a:t>
            </a:r>
            <a:endParaRPr lang="el-GR" smtClean="0">
              <a:cs typeface="Arial" charset="0"/>
            </a:endParaRPr>
          </a:p>
          <a:p>
            <a:pPr lvl="1" eaLnBrk="1" hangingPunct="1">
              <a:lnSpc>
                <a:spcPct val="80000"/>
              </a:lnSpc>
            </a:pPr>
            <a:r>
              <a:rPr lang="en-US" dirty="0" smtClean="0"/>
              <a:t>Measured from average plan projections of port centerlines to nearest diffuser axis (clockwise or counterclockwise)</a:t>
            </a:r>
          </a:p>
          <a:p>
            <a:pPr lvl="1" eaLnBrk="1" hangingPunct="1">
              <a:lnSpc>
                <a:spcPct val="80000"/>
              </a:lnSpc>
            </a:pPr>
            <a:r>
              <a:rPr lang="en-US" dirty="0" smtClean="0"/>
              <a:t>0</a:t>
            </a:r>
            <a:r>
              <a:rPr lang="en-US" baseline="30000" dirty="0" smtClean="0"/>
              <a:t>o</a:t>
            </a:r>
            <a:r>
              <a:rPr lang="en-US" dirty="0" smtClean="0"/>
              <a:t>&lt;= β &lt;=360</a:t>
            </a:r>
            <a:r>
              <a:rPr lang="en-US" baseline="30000" dirty="0" smtClean="0"/>
              <a:t>o</a:t>
            </a:r>
          </a:p>
          <a:p>
            <a:pPr eaLnBrk="1" hangingPunct="1">
              <a:lnSpc>
                <a:spcPct val="80000"/>
              </a:lnSpc>
            </a:pPr>
            <a:r>
              <a:rPr lang="en-US" dirty="0" smtClean="0"/>
              <a:t>Unidirectional diffuser</a:t>
            </a:r>
          </a:p>
          <a:p>
            <a:pPr lvl="1" eaLnBrk="1" hangingPunct="1">
              <a:lnSpc>
                <a:spcPct val="80000"/>
              </a:lnSpc>
            </a:pPr>
            <a:r>
              <a:rPr lang="en-US" dirty="0" smtClean="0"/>
              <a:t> β </a:t>
            </a:r>
            <a:r>
              <a:rPr lang="en-US" dirty="0" smtClean="0">
                <a:sym typeface="Symbol Set SWA" pitchFamily="18" charset="2"/>
              </a:rPr>
              <a:t> </a:t>
            </a:r>
            <a:r>
              <a:rPr lang="en-US" dirty="0" smtClean="0"/>
              <a:t>90</a:t>
            </a:r>
            <a:r>
              <a:rPr lang="en-US" baseline="30000" dirty="0" smtClean="0"/>
              <a:t>o</a:t>
            </a:r>
          </a:p>
          <a:p>
            <a:pPr eaLnBrk="1" hangingPunct="1">
              <a:lnSpc>
                <a:spcPct val="80000"/>
              </a:lnSpc>
            </a:pPr>
            <a:r>
              <a:rPr lang="en-US" dirty="0" smtClean="0"/>
              <a:t>Staged diffuser</a:t>
            </a:r>
          </a:p>
          <a:p>
            <a:pPr lvl="1" eaLnBrk="1" hangingPunct="1">
              <a:lnSpc>
                <a:spcPct val="80000"/>
              </a:lnSpc>
            </a:pPr>
            <a:r>
              <a:rPr lang="en-US" dirty="0" smtClean="0"/>
              <a:t> β </a:t>
            </a:r>
            <a:r>
              <a:rPr lang="en-US" dirty="0" smtClean="0">
                <a:sym typeface="Symbol Set SWA" pitchFamily="18" charset="2"/>
              </a:rPr>
              <a:t></a:t>
            </a:r>
            <a:r>
              <a:rPr lang="en-US" dirty="0" smtClean="0"/>
              <a:t> 0</a:t>
            </a:r>
            <a:r>
              <a:rPr lang="en-US" baseline="30000" dirty="0" smtClean="0"/>
              <a:t>o</a:t>
            </a:r>
            <a:endParaRPr lang="en-US" dirty="0" smtClean="0"/>
          </a:p>
        </p:txBody>
      </p:sp>
      <p:pic>
        <p:nvPicPr>
          <p:cNvPr id="14341" name="Picture 4" descr="UnidrectionalDiffuser"/>
          <p:cNvPicPr>
            <a:picLocks noGrp="1" noChangeAspect="1" noChangeArrowheads="1"/>
          </p:cNvPicPr>
          <p:nvPr>
            <p:ph sz="half" idx="4294967295"/>
          </p:nvPr>
        </p:nvPicPr>
        <p:blipFill>
          <a:blip r:embed="rId3"/>
          <a:srcRect/>
          <a:stretch>
            <a:fillRect/>
          </a:stretch>
        </p:blipFill>
        <p:spPr>
          <a:xfrm>
            <a:off x="5029200" y="990600"/>
            <a:ext cx="3963988" cy="5214938"/>
          </a:xfrm>
          <a:ln>
            <a:solidFill>
              <a:schemeClr val="accent4"/>
            </a:solidFill>
          </a:ln>
        </p:spPr>
      </p:pic>
      <p:sp>
        <p:nvSpPr>
          <p:cNvPr id="7" name="Rectangle 3"/>
          <p:cNvSpPr txBox="1">
            <a:spLocks noChangeArrowheads="1"/>
          </p:cNvSpPr>
          <p:nvPr/>
        </p:nvSpPr>
        <p:spPr bwMode="auto">
          <a:xfrm>
            <a:off x="457200" y="152400"/>
            <a:ext cx="8229600" cy="457200"/>
          </a:xfrm>
          <a:prstGeom prst="rect">
            <a:avLst/>
          </a:prstGeom>
          <a:noFill/>
          <a:ln w="9525">
            <a:noFill/>
            <a:miter lim="800000"/>
            <a:headEnd/>
            <a:tailEnd/>
          </a:ln>
        </p:spPr>
        <p:txBody>
          <a:bodyPr anchor="ctr"/>
          <a:lstStyle/>
          <a:p>
            <a:pPr algn="ctr">
              <a:lnSpc>
                <a:spcPct val="100000"/>
              </a:lnSpc>
              <a:spcBef>
                <a:spcPct val="0"/>
              </a:spcBef>
              <a:defRPr/>
            </a:pPr>
            <a:r>
              <a:rPr lang="en-US" sz="2400" b="1" kern="0" dirty="0">
                <a:solidFill>
                  <a:schemeClr val="tx2"/>
                </a:solidFill>
                <a:latin typeface="+mj-lt"/>
                <a:ea typeface="+mj-ea"/>
                <a:cs typeface="+mj-cs"/>
              </a:rPr>
              <a:t>CORMIX2 - Diffuser Geometry – Relative Orientation </a:t>
            </a:r>
            <a:r>
              <a:rPr lang="el-GR" sz="2400" b="1" dirty="0">
                <a:solidFill>
                  <a:schemeClr val="tx2"/>
                </a:solidFill>
                <a:latin typeface="+mj-lt"/>
                <a:cs typeface="Arial" charset="0"/>
              </a:rPr>
              <a:t>β</a:t>
            </a:r>
            <a:endParaRPr lang="en-US" sz="2400" b="1" kern="0" dirty="0">
              <a:solidFill>
                <a:schemeClr val="tx2"/>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43</a:t>
            </a:fld>
            <a:endParaRPr lang="en-US" b="1" dirty="0"/>
          </a:p>
        </p:txBody>
      </p:sp>
    </p:spTree>
    <p:extLst>
      <p:ext uri="{BB962C8B-B14F-4D97-AF65-F5344CB8AC3E}">
        <p14:creationId xmlns:p14="http://schemas.microsoft.com/office/powerpoint/2010/main" val="2011400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normAutofit/>
          </a:bodyPr>
          <a:lstStyle/>
          <a:p>
            <a:pPr eaLnBrk="1" hangingPunct="1"/>
            <a:r>
              <a:rPr lang="en-US" sz="2400" dirty="0" smtClean="0"/>
              <a:t>CORMIX2 Multiport Diffuser Types</a:t>
            </a:r>
          </a:p>
        </p:txBody>
      </p:sp>
      <p:sp>
        <p:nvSpPr>
          <p:cNvPr id="41988" name="Rectangle 3"/>
          <p:cNvSpPr>
            <a:spLocks noGrp="1" noChangeArrowheads="1"/>
          </p:cNvSpPr>
          <p:nvPr>
            <p:ph idx="4294967295"/>
          </p:nvPr>
        </p:nvSpPr>
        <p:spPr>
          <a:xfrm>
            <a:off x="457200" y="1066800"/>
            <a:ext cx="8229600" cy="5105400"/>
          </a:xfrm>
          <a:noFill/>
        </p:spPr>
        <p:txBody>
          <a:bodyPr>
            <a:normAutofit lnSpcReduction="10000"/>
          </a:bodyPr>
          <a:lstStyle/>
          <a:p>
            <a:pPr eaLnBrk="1" hangingPunct="1">
              <a:lnSpc>
                <a:spcPct val="90000"/>
              </a:lnSpc>
              <a:buFontTx/>
              <a:buNone/>
            </a:pPr>
            <a:r>
              <a:rPr lang="en-US" b="1" dirty="0" smtClean="0"/>
              <a:t>3 Major CORMIX2 Diffuser Types</a:t>
            </a:r>
            <a:endParaRPr lang="en-US" dirty="0" smtClean="0"/>
          </a:p>
          <a:p>
            <a:pPr eaLnBrk="1" hangingPunct="1">
              <a:lnSpc>
                <a:spcPct val="90000"/>
              </a:lnSpc>
            </a:pPr>
            <a:r>
              <a:rPr lang="en-US" b="1" i="1" dirty="0" smtClean="0"/>
              <a:t>Unidirectional diffuser: </a:t>
            </a:r>
            <a:r>
              <a:rPr lang="en-US" dirty="0" smtClean="0"/>
              <a:t>all ports point to one side of diffuser line, more or less horizontally </a:t>
            </a:r>
          </a:p>
          <a:p>
            <a:pPr lvl="1" eaLnBrk="1" hangingPunct="1">
              <a:lnSpc>
                <a:spcPct val="90000"/>
              </a:lnSpc>
            </a:pPr>
            <a:r>
              <a:rPr lang="en-US" dirty="0"/>
              <a:t>Imparts </a:t>
            </a:r>
            <a:r>
              <a:rPr lang="en-US" b="1" dirty="0" smtClean="0"/>
              <a:t>n</a:t>
            </a:r>
            <a:r>
              <a:rPr lang="en-US" b="1" i="1" dirty="0" smtClean="0"/>
              <a:t>et </a:t>
            </a:r>
            <a:r>
              <a:rPr lang="en-US" b="1" i="1" dirty="0"/>
              <a:t>horizontal </a:t>
            </a:r>
            <a:r>
              <a:rPr lang="en-US" b="1" i="1" dirty="0" smtClean="0"/>
              <a:t>momentum </a:t>
            </a:r>
            <a:r>
              <a:rPr lang="en-US" b="1" dirty="0" smtClean="0"/>
              <a:t>perpendicular</a:t>
            </a:r>
            <a:r>
              <a:rPr lang="en-US" dirty="0" smtClean="0"/>
              <a:t> to diffuser line</a:t>
            </a:r>
            <a:endParaRPr lang="en-US" dirty="0"/>
          </a:p>
          <a:p>
            <a:pPr lvl="1" eaLnBrk="1" hangingPunct="1">
              <a:lnSpc>
                <a:spcPct val="90000"/>
              </a:lnSpc>
            </a:pPr>
            <a:endParaRPr lang="en-US" dirty="0" smtClean="0"/>
          </a:p>
          <a:p>
            <a:pPr eaLnBrk="1" hangingPunct="1">
              <a:lnSpc>
                <a:spcPct val="90000"/>
              </a:lnSpc>
            </a:pPr>
            <a:r>
              <a:rPr lang="en-US" b="1" i="1" dirty="0" smtClean="0"/>
              <a:t>Staged diffuser: </a:t>
            </a:r>
            <a:r>
              <a:rPr lang="en-US" dirty="0" smtClean="0"/>
              <a:t>all ports point in one direction along diffuser line, more or less horizontally </a:t>
            </a:r>
          </a:p>
          <a:p>
            <a:pPr lvl="1" eaLnBrk="1" hangingPunct="1">
              <a:lnSpc>
                <a:spcPct val="90000"/>
              </a:lnSpc>
            </a:pPr>
            <a:r>
              <a:rPr lang="en-US" dirty="0"/>
              <a:t>Imparts </a:t>
            </a:r>
            <a:r>
              <a:rPr lang="en-US" b="1" dirty="0"/>
              <a:t>n</a:t>
            </a:r>
            <a:r>
              <a:rPr lang="en-US" b="1" i="1" dirty="0"/>
              <a:t>et horizontal momentum </a:t>
            </a:r>
            <a:r>
              <a:rPr lang="en-US" b="1" dirty="0" smtClean="0"/>
              <a:t>along</a:t>
            </a:r>
            <a:r>
              <a:rPr lang="en-US" dirty="0" smtClean="0"/>
              <a:t> </a:t>
            </a:r>
            <a:r>
              <a:rPr lang="en-US" dirty="0"/>
              <a:t>diffuser line</a:t>
            </a:r>
          </a:p>
          <a:p>
            <a:pPr marL="457200" lvl="1" indent="0" eaLnBrk="1" hangingPunct="1">
              <a:lnSpc>
                <a:spcPct val="90000"/>
              </a:lnSpc>
              <a:buNone/>
            </a:pPr>
            <a:endParaRPr lang="en-US" dirty="0" smtClean="0"/>
          </a:p>
          <a:p>
            <a:pPr eaLnBrk="1" hangingPunct="1">
              <a:lnSpc>
                <a:spcPct val="90000"/>
              </a:lnSpc>
            </a:pPr>
            <a:r>
              <a:rPr lang="en-US" b="1" i="1" dirty="0" smtClean="0"/>
              <a:t>Alternating diffuser: </a:t>
            </a:r>
            <a:r>
              <a:rPr lang="en-US" dirty="0" smtClean="0"/>
              <a:t>ports do not point in single horizontal direction </a:t>
            </a:r>
          </a:p>
          <a:p>
            <a:pPr lvl="1" eaLnBrk="1" hangingPunct="1">
              <a:lnSpc>
                <a:spcPct val="160000"/>
              </a:lnSpc>
              <a:spcAft>
                <a:spcPts val="125"/>
              </a:spcAft>
            </a:pPr>
            <a:r>
              <a:rPr lang="en-US" dirty="0" smtClean="0"/>
              <a:t>Imparts </a:t>
            </a:r>
            <a:r>
              <a:rPr lang="en-US" b="1" i="1" dirty="0" smtClean="0"/>
              <a:t>no net horizontal momentum</a:t>
            </a:r>
            <a:endParaRPr lang="en-US" dirty="0" smtClean="0"/>
          </a:p>
          <a:p>
            <a:pPr lvl="1" eaLnBrk="1" hangingPunct="1">
              <a:lnSpc>
                <a:spcPct val="160000"/>
              </a:lnSpc>
              <a:spcAft>
                <a:spcPts val="125"/>
              </a:spcAft>
            </a:pPr>
            <a:r>
              <a:rPr lang="en-US" dirty="0" smtClean="0"/>
              <a:t>May point more or less </a:t>
            </a:r>
            <a:r>
              <a:rPr lang="en-US" b="1" i="1" dirty="0" smtClean="0"/>
              <a:t>horizontally </a:t>
            </a:r>
            <a:r>
              <a:rPr lang="en-US" dirty="0" smtClean="0"/>
              <a:t>in </a:t>
            </a:r>
            <a:r>
              <a:rPr lang="en-US" b="1" i="1" dirty="0" smtClean="0"/>
              <a:t>alternating directions</a:t>
            </a:r>
            <a:endParaRPr lang="en-US" dirty="0" smtClean="0"/>
          </a:p>
          <a:p>
            <a:pPr lvl="1" eaLnBrk="1" hangingPunct="1">
              <a:lnSpc>
                <a:spcPct val="160000"/>
              </a:lnSpc>
              <a:spcAft>
                <a:spcPts val="125"/>
              </a:spcAft>
            </a:pPr>
            <a:r>
              <a:rPr lang="en-US" dirty="0" smtClean="0"/>
              <a:t>May point </a:t>
            </a:r>
            <a:r>
              <a:rPr lang="en-US" b="1" i="1" dirty="0" smtClean="0"/>
              <a:t>vertically upwards</a:t>
            </a:r>
          </a:p>
          <a:p>
            <a:pPr eaLnBrk="1" hangingPunct="1">
              <a:lnSpc>
                <a:spcPct val="90000"/>
              </a:lnSpc>
            </a:pPr>
            <a:r>
              <a:rPr lang="en-US" dirty="0" smtClean="0"/>
              <a:t>CORMIX always assumes </a:t>
            </a:r>
            <a:r>
              <a:rPr lang="en-US" b="1" i="1" dirty="0" smtClean="0"/>
              <a:t>uniform spacing</a:t>
            </a:r>
            <a:r>
              <a:rPr lang="en-US" dirty="0" smtClean="0"/>
              <a:t> and </a:t>
            </a:r>
            <a:r>
              <a:rPr lang="en-US" b="1" i="1" dirty="0" smtClean="0"/>
              <a:t>round</a:t>
            </a:r>
            <a:r>
              <a:rPr lang="en-US" dirty="0" smtClean="0"/>
              <a:t> port </a:t>
            </a:r>
            <a:br>
              <a:rPr lang="en-US" dirty="0" smtClean="0"/>
            </a:br>
            <a:r>
              <a:rPr lang="en-US" dirty="0" smtClean="0"/>
              <a:t>cross-sections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44</a:t>
            </a:fld>
            <a:endParaRPr lang="en-US" b="1" dirty="0"/>
          </a:p>
        </p:txBody>
      </p:sp>
    </p:spTree>
    <p:extLst>
      <p:ext uri="{BB962C8B-B14F-4D97-AF65-F5344CB8AC3E}">
        <p14:creationId xmlns:p14="http://schemas.microsoft.com/office/powerpoint/2010/main" val="23178257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normAutofit/>
          </a:bodyPr>
          <a:lstStyle/>
          <a:p>
            <a:pPr eaLnBrk="1" hangingPunct="1"/>
            <a:r>
              <a:rPr lang="en-US" sz="2400" dirty="0" smtClean="0"/>
              <a:t>Unidirectional Diffusers</a:t>
            </a:r>
          </a:p>
        </p:txBody>
      </p:sp>
      <p:pic>
        <p:nvPicPr>
          <p:cNvPr id="43016" name="Picture 12" descr="Unidirectional"/>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81027" y="990600"/>
            <a:ext cx="4395773" cy="4973638"/>
          </a:xfrm>
          <a:noFill/>
        </p:spPr>
      </p:pic>
      <p:grpSp>
        <p:nvGrpSpPr>
          <p:cNvPr id="43012" name="Group 16"/>
          <p:cNvGrpSpPr>
            <a:grpSpLocks/>
          </p:cNvGrpSpPr>
          <p:nvPr/>
        </p:nvGrpSpPr>
        <p:grpSpPr bwMode="auto">
          <a:xfrm>
            <a:off x="5181600" y="1066800"/>
            <a:ext cx="3492500" cy="5257800"/>
            <a:chOff x="5257800" y="863600"/>
            <a:chExt cx="3492500" cy="5613400"/>
          </a:xfrm>
        </p:grpSpPr>
        <p:pic>
          <p:nvPicPr>
            <p:cNvPr id="43021" name="Picture 3" descr="CORMI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63600"/>
              <a:ext cx="3492500" cy="17272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022" name="Picture 4" descr="CORMI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745038"/>
              <a:ext cx="34925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5" descr="CORMIX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827338"/>
              <a:ext cx="34925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3" name="Rectangle 8"/>
          <p:cNvSpPr>
            <a:spLocks noChangeArrowheads="1"/>
          </p:cNvSpPr>
          <p:nvPr/>
        </p:nvSpPr>
        <p:spPr bwMode="auto">
          <a:xfrm>
            <a:off x="4876800" y="1066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A)</a:t>
            </a:r>
            <a:endParaRPr lang="en-US" sz="1400" b="1" baseline="-25000" dirty="0">
              <a:latin typeface="Arial" charset="0"/>
            </a:endParaRPr>
          </a:p>
        </p:txBody>
      </p:sp>
      <p:sp>
        <p:nvSpPr>
          <p:cNvPr id="43014" name="Rectangle 9"/>
          <p:cNvSpPr>
            <a:spLocks noChangeArrowheads="1"/>
          </p:cNvSpPr>
          <p:nvPr/>
        </p:nvSpPr>
        <p:spPr bwMode="auto">
          <a:xfrm>
            <a:off x="4876800" y="2943225"/>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B)</a:t>
            </a:r>
            <a:endParaRPr lang="en-US" sz="1400" b="1" baseline="-25000" dirty="0">
              <a:latin typeface="Arial" charset="0"/>
            </a:endParaRPr>
          </a:p>
        </p:txBody>
      </p:sp>
      <p:sp>
        <p:nvSpPr>
          <p:cNvPr id="43015" name="Rectangle 10"/>
          <p:cNvSpPr>
            <a:spLocks noChangeArrowheads="1"/>
          </p:cNvSpPr>
          <p:nvPr/>
        </p:nvSpPr>
        <p:spPr bwMode="auto">
          <a:xfrm>
            <a:off x="4876800" y="4876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C)</a:t>
            </a:r>
            <a:endParaRPr lang="en-US" sz="1400" b="1" baseline="-25000" dirty="0">
              <a:latin typeface="Arial" charset="0"/>
            </a:endParaRPr>
          </a:p>
        </p:txBody>
      </p:sp>
      <p:sp>
        <p:nvSpPr>
          <p:cNvPr id="43017" name="Text Box 15"/>
          <p:cNvSpPr txBox="1">
            <a:spLocks noChangeArrowheads="1"/>
          </p:cNvSpPr>
          <p:nvPr/>
        </p:nvSpPr>
        <p:spPr bwMode="auto">
          <a:xfrm>
            <a:off x="1321556" y="3083719"/>
            <a:ext cx="4572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000" b="1" dirty="0">
                <a:latin typeface="Arial" charset="0"/>
              </a:rPr>
              <a:t>L</a:t>
            </a:r>
            <a:r>
              <a:rPr lang="en-US" sz="800" b="1" dirty="0">
                <a:latin typeface="Arial" charset="0"/>
              </a:rPr>
              <a:t>D</a:t>
            </a:r>
          </a:p>
        </p:txBody>
      </p:sp>
      <p:sp>
        <p:nvSpPr>
          <p:cNvPr id="43018" name="Rectangle 1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12" tIns="914112" rIns="914112" bIns="914112" anchor="ctr">
            <a:spAutoFit/>
          </a:bodyPr>
          <a:lstStyle/>
          <a:p>
            <a:endParaRPr lang="en-US" dirty="0"/>
          </a:p>
        </p:txBody>
      </p:sp>
      <p:sp>
        <p:nvSpPr>
          <p:cNvPr id="43019" name="Rectangle 18"/>
          <p:cNvSpPr>
            <a:spLocks noChangeArrowheads="1"/>
          </p:cNvSpPr>
          <p:nvPr/>
        </p:nvSpPr>
        <p:spPr bwMode="auto">
          <a:xfrm>
            <a:off x="0" y="6477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dirty="0">
              <a:latin typeface="Arial" charset="0"/>
            </a:endParaRPr>
          </a:p>
        </p:txBody>
      </p:sp>
      <p:pic>
        <p:nvPicPr>
          <p:cNvPr id="43020" name="Picture 1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5334000"/>
            <a:ext cx="381000"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45</a:t>
            </a:fld>
            <a:endParaRPr lang="en-US" b="1" dirty="0"/>
          </a:p>
        </p:txBody>
      </p:sp>
    </p:spTree>
    <p:extLst>
      <p:ext uri="{BB962C8B-B14F-4D97-AF65-F5344CB8AC3E}">
        <p14:creationId xmlns:p14="http://schemas.microsoft.com/office/powerpoint/2010/main" val="2941145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p:txBody>
          <a:bodyPr>
            <a:normAutofit/>
          </a:bodyPr>
          <a:lstStyle/>
          <a:p>
            <a:pPr eaLnBrk="1" hangingPunct="1"/>
            <a:r>
              <a:rPr lang="en-US" sz="2400" dirty="0" smtClean="0"/>
              <a:t>Staged Diffusers</a:t>
            </a:r>
          </a:p>
        </p:txBody>
      </p:sp>
      <p:pic>
        <p:nvPicPr>
          <p:cNvPr id="44040" name="Picture 15" descr="StagedDiffusers"/>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62902" y="1447800"/>
            <a:ext cx="4971098" cy="3627120"/>
          </a:xfrm>
          <a:noFill/>
        </p:spPr>
      </p:pic>
      <p:grpSp>
        <p:nvGrpSpPr>
          <p:cNvPr id="44036" name="Group 12"/>
          <p:cNvGrpSpPr>
            <a:grpSpLocks/>
          </p:cNvGrpSpPr>
          <p:nvPr/>
        </p:nvGrpSpPr>
        <p:grpSpPr bwMode="auto">
          <a:xfrm>
            <a:off x="5562600" y="990600"/>
            <a:ext cx="3048000" cy="4876800"/>
            <a:chOff x="5486400" y="881063"/>
            <a:chExt cx="3429000" cy="5062537"/>
          </a:xfrm>
        </p:grpSpPr>
        <p:pic>
          <p:nvPicPr>
            <p:cNvPr id="44042" name="Picture 5" descr="CORMI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881063"/>
              <a:ext cx="342900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6" descr="CORMI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26670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 descr="CORMIX2"/>
            <p:cNvPicPr>
              <a:picLocks noChangeAspect="1" noChangeArrowheads="1"/>
            </p:cNvPicPr>
            <p:nvPr/>
          </p:nvPicPr>
          <p:blipFill>
            <a:blip r:embed="rId6">
              <a:extLst>
                <a:ext uri="{28A0092B-C50C-407E-A947-70E740481C1C}">
                  <a14:useLocalDpi xmlns:a14="http://schemas.microsoft.com/office/drawing/2010/main" val="0"/>
                </a:ext>
              </a:extLst>
            </a:blip>
            <a:srcRect l="11658"/>
            <a:stretch>
              <a:fillRect/>
            </a:stretch>
          </p:blipFill>
          <p:spPr bwMode="auto">
            <a:xfrm>
              <a:off x="5486400" y="44958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7" name="Rectangle 11"/>
          <p:cNvSpPr>
            <a:spLocks noChangeArrowheads="1"/>
          </p:cNvSpPr>
          <p:nvPr/>
        </p:nvSpPr>
        <p:spPr bwMode="auto">
          <a:xfrm>
            <a:off x="5410200" y="1447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A)</a:t>
            </a:r>
            <a:endParaRPr lang="en-US" sz="1400" b="1" baseline="-25000" dirty="0">
              <a:latin typeface="Arial" charset="0"/>
            </a:endParaRPr>
          </a:p>
        </p:txBody>
      </p:sp>
      <p:sp>
        <p:nvSpPr>
          <p:cNvPr id="44038" name="Rectangle 12"/>
          <p:cNvSpPr>
            <a:spLocks noChangeArrowheads="1"/>
          </p:cNvSpPr>
          <p:nvPr/>
        </p:nvSpPr>
        <p:spPr bwMode="auto">
          <a:xfrm>
            <a:off x="5410200" y="3124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B)</a:t>
            </a:r>
            <a:endParaRPr lang="en-US" sz="1400" b="1" baseline="-25000" dirty="0">
              <a:latin typeface="Arial" charset="0"/>
            </a:endParaRPr>
          </a:p>
        </p:txBody>
      </p:sp>
      <p:sp>
        <p:nvSpPr>
          <p:cNvPr id="44039" name="Rectangle 13"/>
          <p:cNvSpPr>
            <a:spLocks noChangeArrowheads="1"/>
          </p:cNvSpPr>
          <p:nvPr/>
        </p:nvSpPr>
        <p:spPr bwMode="auto">
          <a:xfrm>
            <a:off x="5410200" y="5257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C)</a:t>
            </a:r>
            <a:endParaRPr lang="en-US" sz="1400" b="1" baseline="-25000" dirty="0">
              <a:latin typeface="Arial" charset="0"/>
            </a:endParaRPr>
          </a:p>
        </p:txBody>
      </p:sp>
      <p:sp>
        <p:nvSpPr>
          <p:cNvPr id="44041" name="Text Box 17"/>
          <p:cNvSpPr txBox="1">
            <a:spLocks noChangeArrowheads="1"/>
          </p:cNvSpPr>
          <p:nvPr/>
        </p:nvSpPr>
        <p:spPr bwMode="auto">
          <a:xfrm>
            <a:off x="2286000" y="2346325"/>
            <a:ext cx="3810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000" b="1" dirty="0">
                <a:latin typeface="Arial" charset="0"/>
              </a:rPr>
              <a:t>L</a:t>
            </a:r>
            <a:r>
              <a:rPr lang="en-US" sz="800" b="1" dirty="0">
                <a:latin typeface="Arial" charset="0"/>
              </a:rPr>
              <a:t>D</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46</a:t>
            </a:fld>
            <a:endParaRPr lang="en-US" b="1" dirty="0"/>
          </a:p>
        </p:txBody>
      </p:sp>
    </p:spTree>
    <p:extLst>
      <p:ext uri="{BB962C8B-B14F-4D97-AF65-F5344CB8AC3E}">
        <p14:creationId xmlns:p14="http://schemas.microsoft.com/office/powerpoint/2010/main" val="5054761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descr="Alternating"/>
          <p:cNvPicPr>
            <a:picLocks noChangeAspect="1" noChangeArrowheads="1"/>
          </p:cNvPicPr>
          <p:nvPr/>
        </p:nvPicPr>
        <p:blipFill>
          <a:blip r:embed="rId3" cstate="print">
            <a:extLst>
              <a:ext uri="{28A0092B-C50C-407E-A947-70E740481C1C}">
                <a14:useLocalDpi xmlns:a14="http://schemas.microsoft.com/office/drawing/2010/main" val="0"/>
              </a:ext>
            </a:extLst>
          </a:blip>
          <a:srcRect l="13725" t="17804" r="19608" b="10316"/>
          <a:stretch>
            <a:fillRect/>
          </a:stretch>
        </p:blipFill>
        <p:spPr bwMode="auto">
          <a:xfrm>
            <a:off x="6858000" y="4613112"/>
            <a:ext cx="2209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CORMIX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2438400"/>
            <a:ext cx="20574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3"/>
          <p:cNvSpPr>
            <a:spLocks noGrp="1" noChangeArrowheads="1"/>
          </p:cNvSpPr>
          <p:nvPr>
            <p:ph type="title"/>
          </p:nvPr>
        </p:nvSpPr>
        <p:spPr/>
        <p:txBody>
          <a:bodyPr>
            <a:normAutofit/>
          </a:bodyPr>
          <a:lstStyle/>
          <a:p>
            <a:pPr eaLnBrk="1" hangingPunct="1"/>
            <a:r>
              <a:rPr lang="en-US" sz="2400" dirty="0" smtClean="0"/>
              <a:t>Alternating Diffusers</a:t>
            </a:r>
          </a:p>
        </p:txBody>
      </p:sp>
      <p:pic>
        <p:nvPicPr>
          <p:cNvPr id="45070" name="Picture 16" descr="AlternatingDiffusers"/>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tretch>
            <a:fillRect/>
          </a:stretch>
        </p:blipFill>
        <p:spPr>
          <a:xfrm>
            <a:off x="533401" y="1041614"/>
            <a:ext cx="4267200" cy="5130586"/>
          </a:xfrm>
          <a:noFill/>
        </p:spPr>
      </p:pic>
      <p:pic>
        <p:nvPicPr>
          <p:cNvPr id="45061" name="Picture 5" descr="CORMIX2"/>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4724400" y="842963"/>
            <a:ext cx="2438400" cy="1443037"/>
          </a:xfrm>
          <a:noFill/>
        </p:spPr>
      </p:pic>
      <p:pic>
        <p:nvPicPr>
          <p:cNvPr id="45062" name="Picture 6" descr="CORMIX2"/>
          <p:cNvPicPr>
            <a:picLocks noGrp="1"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a:xfrm>
            <a:off x="4876800" y="2635251"/>
            <a:ext cx="2133600" cy="1516062"/>
          </a:xfrm>
          <a:noFill/>
        </p:spPr>
      </p:pic>
      <p:pic>
        <p:nvPicPr>
          <p:cNvPr id="45063" name="Picture 9" descr="CORMIX2"/>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4838700" y="4478337"/>
            <a:ext cx="2209800" cy="1465263"/>
          </a:xfrm>
          <a:noFill/>
        </p:spPr>
      </p:pic>
      <p:sp>
        <p:nvSpPr>
          <p:cNvPr id="45065" name="Rectangle 10"/>
          <p:cNvSpPr>
            <a:spLocks noChangeArrowheads="1"/>
          </p:cNvSpPr>
          <p:nvPr/>
        </p:nvSpPr>
        <p:spPr bwMode="auto">
          <a:xfrm>
            <a:off x="4876800" y="10668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A)</a:t>
            </a:r>
            <a:endParaRPr lang="en-US" sz="1400" b="1" baseline="-25000" dirty="0">
              <a:latin typeface="Arial" charset="0"/>
            </a:endParaRPr>
          </a:p>
        </p:txBody>
      </p:sp>
      <p:sp>
        <p:nvSpPr>
          <p:cNvPr id="45066" name="Rectangle 11"/>
          <p:cNvSpPr>
            <a:spLocks noChangeArrowheads="1"/>
          </p:cNvSpPr>
          <p:nvPr/>
        </p:nvSpPr>
        <p:spPr bwMode="auto">
          <a:xfrm>
            <a:off x="4914900" y="2743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B)</a:t>
            </a:r>
            <a:endParaRPr lang="en-US" sz="1400" b="1" baseline="-25000" dirty="0">
              <a:latin typeface="Arial" charset="0"/>
            </a:endParaRPr>
          </a:p>
        </p:txBody>
      </p:sp>
      <p:sp>
        <p:nvSpPr>
          <p:cNvPr id="45067" name="Rectangle 12"/>
          <p:cNvSpPr>
            <a:spLocks noChangeArrowheads="1"/>
          </p:cNvSpPr>
          <p:nvPr/>
        </p:nvSpPr>
        <p:spPr bwMode="auto">
          <a:xfrm>
            <a:off x="4914900" y="45720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C)</a:t>
            </a:r>
            <a:endParaRPr lang="en-US" sz="1400" b="1" baseline="-25000" dirty="0">
              <a:latin typeface="Arial" charset="0"/>
            </a:endParaRPr>
          </a:p>
        </p:txBody>
      </p:sp>
      <p:sp>
        <p:nvSpPr>
          <p:cNvPr id="45068" name="Rectangle 13"/>
          <p:cNvSpPr>
            <a:spLocks noChangeArrowheads="1"/>
          </p:cNvSpPr>
          <p:nvPr/>
        </p:nvSpPr>
        <p:spPr bwMode="auto">
          <a:xfrm>
            <a:off x="7010400" y="2743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D)</a:t>
            </a:r>
            <a:endParaRPr lang="en-US" sz="1400" b="1" baseline="-25000" dirty="0">
              <a:latin typeface="Arial" charset="0"/>
            </a:endParaRPr>
          </a:p>
        </p:txBody>
      </p:sp>
      <p:sp>
        <p:nvSpPr>
          <p:cNvPr id="45069" name="Rectangle 14"/>
          <p:cNvSpPr>
            <a:spLocks noChangeArrowheads="1"/>
          </p:cNvSpPr>
          <p:nvPr/>
        </p:nvSpPr>
        <p:spPr bwMode="auto">
          <a:xfrm>
            <a:off x="7010400" y="4876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E)</a:t>
            </a:r>
            <a:endParaRPr lang="en-US" sz="1400" b="1" baseline="-25000" dirty="0">
              <a:latin typeface="Arial" charset="0"/>
            </a:endParaRPr>
          </a:p>
        </p:txBody>
      </p:sp>
      <p:pic>
        <p:nvPicPr>
          <p:cNvPr id="45071" name="Picture 1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276600" y="5638800"/>
            <a:ext cx="342857" cy="190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47</a:t>
            </a:fld>
            <a:endParaRPr lang="en-US" b="1" dirty="0"/>
          </a:p>
        </p:txBody>
      </p:sp>
    </p:spTree>
    <p:extLst>
      <p:ext uri="{BB962C8B-B14F-4D97-AF65-F5344CB8AC3E}">
        <p14:creationId xmlns:p14="http://schemas.microsoft.com/office/powerpoint/2010/main" val="7485710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1 Summary</a:t>
            </a:r>
          </a:p>
        </p:txBody>
      </p:sp>
      <p:sp>
        <p:nvSpPr>
          <p:cNvPr id="3" name="Rectangle 3"/>
          <p:cNvSpPr txBox="1">
            <a:spLocks noChangeArrowheads="1"/>
          </p:cNvSpPr>
          <p:nvPr/>
        </p:nvSpPr>
        <p:spPr bwMode="auto">
          <a:xfrm>
            <a:off x="647700" y="11319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spcAft>
                <a:spcPts val="150"/>
              </a:spcAft>
            </a:pPr>
            <a:r>
              <a:rPr lang="en-US" dirty="0" smtClean="0"/>
              <a:t>Types </a:t>
            </a:r>
            <a:r>
              <a:rPr lang="en-US" dirty="0"/>
              <a:t>&amp; Scale of mixing models</a:t>
            </a:r>
          </a:p>
          <a:p>
            <a:pPr eaLnBrk="1" hangingPunct="1">
              <a:spcAft>
                <a:spcPts val="150"/>
              </a:spcAft>
            </a:pPr>
            <a:r>
              <a:rPr lang="en-US" dirty="0"/>
              <a:t>CORMIX </a:t>
            </a:r>
            <a:r>
              <a:rPr lang="en-US" dirty="0" smtClean="0"/>
              <a:t>Model</a:t>
            </a:r>
          </a:p>
          <a:p>
            <a:pPr lvl="1" eaLnBrk="1" hangingPunct="1">
              <a:spcAft>
                <a:spcPts val="150"/>
              </a:spcAft>
            </a:pPr>
            <a:r>
              <a:rPr lang="en-US" dirty="0" smtClean="0"/>
              <a:t>CORMIX Input Specification</a:t>
            </a:r>
          </a:p>
          <a:p>
            <a:pPr marL="0" indent="0" eaLnBrk="1" hangingPunct="1">
              <a:buNone/>
            </a:pPr>
            <a:endParaRPr lang="en-US" sz="9600" dirty="0" smtClean="0"/>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48</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Tree>
    <p:extLst>
      <p:ext uri="{BB962C8B-B14F-4D97-AF65-F5344CB8AC3E}">
        <p14:creationId xmlns:p14="http://schemas.microsoft.com/office/powerpoint/2010/main" val="25448637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noFill/>
        </p:spPr>
        <p:txBody>
          <a:bodyPr/>
          <a:lstStyle/>
          <a:p>
            <a:pPr eaLnBrk="1" hangingPunct="1"/>
            <a:r>
              <a:rPr lang="en-US" sz="2400" dirty="0" smtClean="0"/>
              <a:t>Break</a:t>
            </a:r>
          </a:p>
        </p:txBody>
      </p:sp>
      <p:sp>
        <p:nvSpPr>
          <p:cNvPr id="23556" name="Rectangle 3"/>
          <p:cNvSpPr>
            <a:spLocks noGrp="1" noChangeArrowheads="1"/>
          </p:cNvSpPr>
          <p:nvPr>
            <p:ph type="body" sz="half" idx="4294967295"/>
          </p:nvPr>
        </p:nvSpPr>
        <p:spPr>
          <a:xfrm>
            <a:off x="495300" y="2628900"/>
            <a:ext cx="8153400" cy="1600200"/>
          </a:xfrm>
        </p:spPr>
        <p:txBody>
          <a:bodyPr/>
          <a:lstStyle/>
          <a:p>
            <a:pPr marL="0" indent="0" algn="ctr" eaLnBrk="1" hangingPunct="1">
              <a:buNone/>
            </a:pPr>
            <a:r>
              <a:rPr lang="en-US" sz="8000" dirty="0" smtClean="0"/>
              <a:t>10 minute break</a:t>
            </a:r>
          </a:p>
        </p:txBody>
      </p:sp>
      <p:pic>
        <p:nvPicPr>
          <p:cNvPr id="1026" name="Picture 2" descr="C:\Users\adiram\AppData\Local\Microsoft\Windows\Temporary Internet Files\Content.IE5\C4IDN4PO\MP9004491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114800"/>
            <a:ext cx="200914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49</a:t>
            </a:fld>
            <a:endParaRPr lang="en-US" b="1" dirty="0"/>
          </a:p>
        </p:txBody>
      </p:sp>
    </p:spTree>
    <p:extLst>
      <p:ext uri="{BB962C8B-B14F-4D97-AF65-F5344CB8AC3E}">
        <p14:creationId xmlns:p14="http://schemas.microsoft.com/office/powerpoint/2010/main" val="2616046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eaLnBrk="1" hangingPunct="1"/>
            <a:r>
              <a:rPr lang="en-US" sz="2400" dirty="0" smtClean="0"/>
              <a:t>Physical Mixing Processes</a:t>
            </a: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838200"/>
            <a:ext cx="56959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a:t>
            </a:fld>
            <a:endParaRPr lang="en-US" b="1" dirty="0"/>
          </a:p>
        </p:txBody>
      </p:sp>
    </p:spTree>
    <p:extLst>
      <p:ext uri="{BB962C8B-B14F-4D97-AF65-F5344CB8AC3E}">
        <p14:creationId xmlns:p14="http://schemas.microsoft.com/office/powerpoint/2010/main" val="1218304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 – GUI </a:t>
            </a:r>
            <a:r>
              <a:rPr lang="en-US" sz="2400" u="sng" dirty="0" smtClean="0">
                <a:solidFill>
                  <a:srgbClr val="92D050"/>
                </a:solidFill>
              </a:rPr>
              <a:t>Demo</a:t>
            </a:r>
          </a:p>
        </p:txBody>
      </p:sp>
      <p:sp>
        <p:nvSpPr>
          <p:cNvPr id="3" name="Rectangle 3"/>
          <p:cNvSpPr txBox="1">
            <a:spLocks noChangeArrowheads="1"/>
          </p:cNvSpPr>
          <p:nvPr/>
        </p:nvSpPr>
        <p:spPr bwMode="auto">
          <a:xfrm>
            <a:off x="533400" y="914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sz="1600" dirty="0" smtClean="0"/>
              <a:t>GUI Components</a:t>
            </a:r>
          </a:p>
          <a:p>
            <a:pPr lvl="1" eaLnBrk="1" hangingPunct="1"/>
            <a:r>
              <a:rPr lang="en-US" sz="1400" dirty="0" smtClean="0"/>
              <a:t>Menu &amp; Tool bars</a:t>
            </a:r>
          </a:p>
          <a:p>
            <a:pPr lvl="1" eaLnBrk="1" hangingPunct="1"/>
            <a:r>
              <a:rPr lang="en-US" sz="1400" dirty="0" smtClean="0"/>
              <a:t>Input Tab </a:t>
            </a:r>
            <a:r>
              <a:rPr lang="en-US" sz="1400" dirty="0"/>
              <a:t>P</a:t>
            </a:r>
            <a:r>
              <a:rPr lang="en-US" sz="1400" dirty="0" smtClean="0"/>
              <a:t>ages</a:t>
            </a:r>
          </a:p>
          <a:p>
            <a:pPr eaLnBrk="1" hangingPunct="1"/>
            <a:r>
              <a:rPr lang="en-US" sz="1600" dirty="0" smtClean="0"/>
              <a:t>Levels of Help</a:t>
            </a:r>
          </a:p>
          <a:p>
            <a:pPr lvl="1" eaLnBrk="1" hangingPunct="1"/>
            <a:r>
              <a:rPr lang="en-US" sz="1400" dirty="0" smtClean="0"/>
              <a:t>Tool Tips</a:t>
            </a:r>
          </a:p>
          <a:p>
            <a:pPr lvl="1" eaLnBrk="1" hangingPunct="1"/>
            <a:r>
              <a:rPr lang="en-US" sz="1400" dirty="0" smtClean="0"/>
              <a:t>Help Windows</a:t>
            </a:r>
          </a:p>
          <a:p>
            <a:pPr lvl="1" eaLnBrk="1" hangingPunct="1"/>
            <a:r>
              <a:rPr lang="en-US" sz="1400" dirty="0" smtClean="0"/>
              <a:t>Online Context sensitive help</a:t>
            </a:r>
          </a:p>
          <a:p>
            <a:pPr lvl="1" eaLnBrk="1" hangingPunct="1"/>
            <a:r>
              <a:rPr lang="en-US" sz="1400" dirty="0" smtClean="0"/>
              <a:t>CORMIX User Manual</a:t>
            </a:r>
          </a:p>
          <a:p>
            <a:pPr lvl="1" eaLnBrk="1" hangingPunct="1"/>
            <a:r>
              <a:rPr lang="en-US" sz="1400" dirty="0" smtClean="0"/>
              <a:t>CorHelp – Online User Interface Help</a:t>
            </a:r>
          </a:p>
          <a:p>
            <a:pPr lvl="1" eaLnBrk="1" hangingPunct="1"/>
            <a:r>
              <a:rPr lang="en-US" sz="1400" dirty="0" smtClean="0"/>
              <a:t>Flow class tree – FC-DTree Button</a:t>
            </a:r>
          </a:p>
          <a:p>
            <a:pPr eaLnBrk="1" hangingPunct="1"/>
            <a:r>
              <a:rPr lang="en-US" sz="1600" dirty="0" smtClean="0"/>
              <a:t>CORMIX Files</a:t>
            </a:r>
          </a:p>
          <a:p>
            <a:pPr lvl="1" eaLnBrk="1" hangingPunct="1"/>
            <a:r>
              <a:rPr lang="en-US" sz="1400" dirty="0" smtClean="0"/>
              <a:t>Input file (*.cmx)</a:t>
            </a:r>
          </a:p>
          <a:p>
            <a:pPr lvl="1" eaLnBrk="1" hangingPunct="1"/>
            <a:r>
              <a:rPr lang="en-US" sz="1400" dirty="0" smtClean="0"/>
              <a:t>Prediction File (*.prd)</a:t>
            </a:r>
          </a:p>
          <a:p>
            <a:pPr lvl="1" eaLnBrk="1" hangingPunct="1"/>
            <a:r>
              <a:rPr lang="en-US" sz="1400" dirty="0" smtClean="0"/>
              <a:t>Sessions Report (*.ses)</a:t>
            </a:r>
          </a:p>
          <a:p>
            <a:pPr lvl="1" eaLnBrk="1" hangingPunct="1"/>
            <a:r>
              <a:rPr lang="en-US" sz="1400" dirty="0" smtClean="0"/>
              <a:t>Processing Journal (*.jrn)</a:t>
            </a:r>
          </a:p>
          <a:p>
            <a:pPr eaLnBrk="1" hangingPunct="1"/>
            <a:r>
              <a:rPr lang="en-US" sz="1600" dirty="0" smtClean="0"/>
              <a:t>Brief Overview of CORMIX Pre-Post Processing and Advanced Tools</a:t>
            </a:r>
          </a:p>
          <a:p>
            <a:pPr lvl="1" eaLnBrk="1" hangingPunct="1"/>
            <a:r>
              <a:rPr lang="en-US" sz="1400" dirty="0" smtClean="0"/>
              <a:t>CorVue, CorSpy</a:t>
            </a:r>
          </a:p>
          <a:p>
            <a:pPr lvl="1" eaLnBrk="1" hangingPunct="1"/>
            <a:r>
              <a:rPr lang="en-US" sz="1400" dirty="0" smtClean="0"/>
              <a:t>CorSens</a:t>
            </a:r>
          </a:p>
          <a:p>
            <a:pPr lvl="1" eaLnBrk="1" hangingPunct="1"/>
            <a:r>
              <a:rPr lang="en-US" sz="1400" dirty="0" smtClean="0"/>
              <a:t>CorPlot</a:t>
            </a:r>
          </a:p>
          <a:p>
            <a:pPr lvl="1" eaLnBrk="1" hangingPunct="1"/>
            <a:r>
              <a:rPr lang="en-US" sz="1400" dirty="0" smtClean="0"/>
              <a:t>CorHyd</a:t>
            </a:r>
          </a:p>
          <a:p>
            <a:pPr lvl="1" eaLnBrk="1" hangingPunct="1"/>
            <a:r>
              <a:rPr lang="en-US" sz="1400" dirty="0" smtClean="0"/>
              <a:t>CorTime</a:t>
            </a:r>
          </a:p>
          <a:p>
            <a:pPr eaLnBrk="1" hangingPunct="1"/>
            <a:endParaRPr lang="en-US" sz="1600" dirty="0" smtClean="0"/>
          </a:p>
          <a:p>
            <a:pPr marL="0" indent="0" eaLnBrk="1" hangingPunct="1">
              <a:buNone/>
            </a:pPr>
            <a:endParaRPr lang="en-US" sz="1600" dirty="0" smtClean="0"/>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50</a:t>
            </a:fld>
            <a:endParaRPr lang="en-US" b="1" dirty="0"/>
          </a:p>
        </p:txBody>
      </p:sp>
    </p:spTree>
    <p:extLst>
      <p:ext uri="{BB962C8B-B14F-4D97-AF65-F5344CB8AC3E}">
        <p14:creationId xmlns:p14="http://schemas.microsoft.com/office/powerpoint/2010/main" val="19824399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51</a:t>
            </a:fld>
            <a:endParaRPr lang="en-US" b="1" dirty="0"/>
          </a:p>
        </p:txBody>
      </p:sp>
      <p:sp>
        <p:nvSpPr>
          <p:cNvPr id="4" name="Rectangle 4"/>
          <p:cNvSpPr>
            <a:spLocks noGrp="1" noChangeArrowheads="1"/>
          </p:cNvSpPr>
          <p:nvPr>
            <p:ph type="title"/>
          </p:nvPr>
        </p:nvSpPr>
        <p:spPr>
          <a:noFill/>
        </p:spPr>
        <p:txBody>
          <a:bodyPr/>
          <a:lstStyle/>
          <a:p>
            <a:pPr eaLnBrk="1" hangingPunct="1"/>
            <a:r>
              <a:rPr lang="en-US" sz="2400" dirty="0" smtClean="0"/>
              <a:t>Models for Mixing Processes: Part 2</a:t>
            </a:r>
          </a:p>
        </p:txBody>
      </p:sp>
      <p:sp>
        <p:nvSpPr>
          <p:cNvPr id="5" name="Rectangle 3"/>
          <p:cNvSpPr txBox="1">
            <a:spLocks noChangeArrowheads="1"/>
          </p:cNvSpPr>
          <p:nvPr/>
        </p:nvSpPr>
        <p:spPr bwMode="auto">
          <a:xfrm>
            <a:off x="533400" y="1143000"/>
            <a:ext cx="7627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Flow Classification Procedure</a:t>
            </a:r>
          </a:p>
          <a:p>
            <a:pPr lvl="1" eaLnBrk="1" hangingPunct="1"/>
            <a:r>
              <a:rPr lang="en-US" dirty="0" smtClean="0"/>
              <a:t>Flow Classification - </a:t>
            </a:r>
            <a:r>
              <a:rPr lang="en-US" i="1" dirty="0" smtClean="0"/>
              <a:t>Basic Parameters</a:t>
            </a:r>
          </a:p>
          <a:p>
            <a:pPr lvl="1" eaLnBrk="1" hangingPunct="1"/>
            <a:r>
              <a:rPr lang="en-US" dirty="0" smtClean="0"/>
              <a:t>Basic Flux quantities </a:t>
            </a:r>
            <a:r>
              <a:rPr lang="en-US" i="1" dirty="0" smtClean="0"/>
              <a:t>– Source Properties</a:t>
            </a:r>
          </a:p>
          <a:p>
            <a:pPr lvl="1" eaLnBrk="1" hangingPunct="1"/>
            <a:r>
              <a:rPr lang="en-US" dirty="0" smtClean="0"/>
              <a:t>Length Scales </a:t>
            </a:r>
            <a:r>
              <a:rPr lang="en-US" i="1" dirty="0" smtClean="0"/>
              <a:t>– Measures of Influence</a:t>
            </a:r>
          </a:p>
          <a:p>
            <a:pPr eaLnBrk="1" hangingPunct="1"/>
            <a:r>
              <a:rPr lang="en-US" dirty="0" smtClean="0"/>
              <a:t>CORMIX Output</a:t>
            </a:r>
          </a:p>
          <a:p>
            <a:pPr lvl="1" eaLnBrk="1" hangingPunct="1"/>
            <a:r>
              <a:rPr lang="en-US" dirty="0" smtClean="0"/>
              <a:t>Hydrodynamic Simulation Module</a:t>
            </a:r>
          </a:p>
          <a:p>
            <a:pPr lvl="1" eaLnBrk="1" hangingPunct="1"/>
            <a:r>
              <a:rPr lang="en-US" dirty="0" smtClean="0"/>
              <a:t>Prediction File</a:t>
            </a:r>
          </a:p>
          <a:p>
            <a:pPr lvl="1" eaLnBrk="1" hangingPunct="1"/>
            <a:r>
              <a:rPr lang="en-US" dirty="0"/>
              <a:t>Processing Journal</a:t>
            </a:r>
          </a:p>
          <a:p>
            <a:pPr lvl="1" eaLnBrk="1" hangingPunct="1"/>
            <a:r>
              <a:rPr lang="en-US" dirty="0" smtClean="0"/>
              <a:t>Session Report</a:t>
            </a:r>
          </a:p>
          <a:p>
            <a:pPr lvl="1" eaLnBrk="1" hangingPunct="1"/>
            <a:endParaRPr lang="en-US" dirty="0" smtClean="0"/>
          </a:p>
          <a:p>
            <a:pPr lvl="1" eaLnBrk="1" hangingPunct="1"/>
            <a:endParaRPr lang="en-US" dirty="0" smtClean="0"/>
          </a:p>
          <a:p>
            <a:pPr eaLnBrk="1" hangingPunct="1">
              <a:buFontTx/>
              <a:buNone/>
            </a:pPr>
            <a:endParaRPr lang="en-US" dirty="0" smtClean="0"/>
          </a:p>
        </p:txBody>
      </p:sp>
    </p:spTree>
    <p:extLst>
      <p:ext uri="{BB962C8B-B14F-4D97-AF65-F5344CB8AC3E}">
        <p14:creationId xmlns:p14="http://schemas.microsoft.com/office/powerpoint/2010/main" val="2652099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sz="2400" dirty="0" smtClean="0"/>
              <a:t>CORMIX Flow Classification – Basic Parameters</a:t>
            </a:r>
          </a:p>
        </p:txBody>
      </p:sp>
      <p:sp>
        <p:nvSpPr>
          <p:cNvPr id="4099" name="Rectangle 3"/>
          <p:cNvSpPr>
            <a:spLocks noGrp="1" noChangeArrowheads="1"/>
          </p:cNvSpPr>
          <p:nvPr>
            <p:ph idx="4294967295"/>
          </p:nvPr>
        </p:nvSpPr>
        <p:spPr>
          <a:xfrm>
            <a:off x="533400" y="838200"/>
            <a:ext cx="8001000" cy="5486400"/>
          </a:xfrm>
        </p:spPr>
        <p:txBody>
          <a:bodyPr>
            <a:normAutofit/>
          </a:bodyPr>
          <a:lstStyle/>
          <a:p>
            <a:pPr eaLnBrk="1" hangingPunct="1">
              <a:lnSpc>
                <a:spcPct val="90000"/>
              </a:lnSpc>
            </a:pPr>
            <a:r>
              <a:rPr lang="en-US" dirty="0" smtClean="0"/>
              <a:t>u</a:t>
            </a:r>
            <a:r>
              <a:rPr lang="en-US" baseline="-25000" dirty="0" smtClean="0"/>
              <a:t>a</a:t>
            </a:r>
            <a:r>
              <a:rPr lang="en-US" dirty="0" smtClean="0"/>
              <a:t> = ambient velocity</a:t>
            </a:r>
          </a:p>
          <a:p>
            <a:pPr eaLnBrk="1" hangingPunct="1">
              <a:lnSpc>
                <a:spcPct val="90000"/>
              </a:lnSpc>
            </a:pPr>
            <a:r>
              <a:rPr lang="en-US" dirty="0" smtClean="0"/>
              <a:t>u</a:t>
            </a:r>
            <a:r>
              <a:rPr lang="en-US" baseline="-25000" dirty="0" smtClean="0"/>
              <a:t>o</a:t>
            </a:r>
            <a:r>
              <a:rPr lang="en-US" dirty="0" smtClean="0"/>
              <a:t> = discharge velocity</a:t>
            </a:r>
          </a:p>
          <a:p>
            <a:pPr eaLnBrk="1" hangingPunct="1">
              <a:lnSpc>
                <a:spcPct val="90000"/>
              </a:lnSpc>
            </a:pPr>
            <a:r>
              <a:rPr lang="en-US" dirty="0" smtClean="0"/>
              <a:t>A</a:t>
            </a:r>
            <a:r>
              <a:rPr lang="en-US" baseline="-25000" dirty="0" smtClean="0"/>
              <a:t>0</a:t>
            </a:r>
            <a:r>
              <a:rPr lang="en-US" dirty="0" smtClean="0"/>
              <a:t> = port area</a:t>
            </a:r>
          </a:p>
          <a:p>
            <a:pPr eaLnBrk="1" hangingPunct="1">
              <a:lnSpc>
                <a:spcPct val="90000"/>
              </a:lnSpc>
            </a:pPr>
            <a:r>
              <a:rPr lang="en-US" dirty="0" smtClean="0"/>
              <a:t>H  = water depth</a:t>
            </a:r>
          </a:p>
          <a:p>
            <a:pPr eaLnBrk="1" hangingPunct="1">
              <a:lnSpc>
                <a:spcPct val="90000"/>
              </a:lnSpc>
            </a:pPr>
            <a:r>
              <a:rPr lang="en-US" dirty="0" smtClean="0"/>
              <a:t>h</a:t>
            </a:r>
            <a:r>
              <a:rPr lang="en-US" baseline="-25000" dirty="0" smtClean="0"/>
              <a:t>int</a:t>
            </a:r>
            <a:r>
              <a:rPr lang="en-US" dirty="0" smtClean="0"/>
              <a:t>= pycnocline height</a:t>
            </a:r>
          </a:p>
          <a:p>
            <a:pPr eaLnBrk="1" hangingPunct="1">
              <a:lnSpc>
                <a:spcPct val="90000"/>
              </a:lnSpc>
            </a:pPr>
            <a:r>
              <a:rPr lang="en-US" dirty="0" smtClean="0"/>
              <a:t>W = width of channel</a:t>
            </a:r>
          </a:p>
          <a:p>
            <a:pPr eaLnBrk="1" hangingPunct="1">
              <a:lnSpc>
                <a:spcPct val="90000"/>
              </a:lnSpc>
            </a:pPr>
            <a:r>
              <a:rPr lang="en-US" dirty="0" smtClean="0"/>
              <a:t>g’</a:t>
            </a:r>
            <a:r>
              <a:rPr lang="en-US" baseline="-25000" dirty="0" smtClean="0"/>
              <a:t>0</a:t>
            </a:r>
            <a:r>
              <a:rPr lang="en-US" dirty="0" smtClean="0"/>
              <a:t> = discharge buoyancy </a:t>
            </a:r>
          </a:p>
          <a:p>
            <a:pPr lvl="1" eaLnBrk="1" hangingPunct="1">
              <a:lnSpc>
                <a:spcPct val="90000"/>
              </a:lnSpc>
            </a:pPr>
            <a:r>
              <a:rPr lang="en-US" dirty="0" smtClean="0"/>
              <a:t>Reduced gravitational acceleration due to density difference</a:t>
            </a:r>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pPr>
            <a:r>
              <a:rPr lang="en-US" dirty="0" smtClean="0"/>
              <a:t>ε = ambient buoyancy gradient</a:t>
            </a:r>
          </a:p>
        </p:txBody>
      </p:sp>
      <p:sp>
        <p:nvSpPr>
          <p:cNvPr id="410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4102" name="Rectangle 7"/>
          <p:cNvSpPr>
            <a:spLocks noChangeArrowheads="1"/>
          </p:cNvSpPr>
          <p:nvPr/>
        </p:nvSpPr>
        <p:spPr bwMode="auto">
          <a:xfrm>
            <a:off x="0" y="313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4103" name="Object 6"/>
          <p:cNvGraphicFramePr>
            <a:graphicFrameLocks noChangeAspect="1"/>
          </p:cNvGraphicFramePr>
          <p:nvPr>
            <p:extLst>
              <p:ext uri="{D42A27DB-BD31-4B8C-83A1-F6EECF244321}">
                <p14:modId xmlns:p14="http://schemas.microsoft.com/office/powerpoint/2010/main" val="3948629343"/>
              </p:ext>
            </p:extLst>
          </p:nvPr>
        </p:nvGraphicFramePr>
        <p:xfrm>
          <a:off x="3463131" y="4070350"/>
          <a:ext cx="1905000" cy="806450"/>
        </p:xfrm>
        <a:graphic>
          <a:graphicData uri="http://schemas.openxmlformats.org/presentationml/2006/ole">
            <mc:AlternateContent xmlns:mc="http://schemas.openxmlformats.org/markup-compatibility/2006">
              <mc:Choice xmlns:v="urn:schemas-microsoft-com:vml" Requires="v">
                <p:oleObj spid="_x0000_s4486" name="Equation" r:id="rId4" imgW="1028254" imgH="431613" progId="Equation.DSMT4">
                  <p:embed/>
                </p:oleObj>
              </mc:Choice>
              <mc:Fallback>
                <p:oleObj name="Equation" r:id="rId4" imgW="1028254" imgH="431613"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131" y="4070350"/>
                        <a:ext cx="1905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4"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4105" name="Object 8"/>
          <p:cNvGraphicFramePr>
            <a:graphicFrameLocks noChangeAspect="1"/>
          </p:cNvGraphicFramePr>
          <p:nvPr>
            <p:extLst>
              <p:ext uri="{D42A27DB-BD31-4B8C-83A1-F6EECF244321}">
                <p14:modId xmlns:p14="http://schemas.microsoft.com/office/powerpoint/2010/main" val="246372606"/>
              </p:ext>
            </p:extLst>
          </p:nvPr>
        </p:nvGraphicFramePr>
        <p:xfrm>
          <a:off x="3509169" y="5410200"/>
          <a:ext cx="1812925" cy="841375"/>
        </p:xfrm>
        <a:graphic>
          <a:graphicData uri="http://schemas.openxmlformats.org/presentationml/2006/ole">
            <mc:AlternateContent xmlns:mc="http://schemas.openxmlformats.org/markup-compatibility/2006">
              <mc:Choice xmlns:v="urn:schemas-microsoft-com:vml" Requires="v">
                <p:oleObj spid="_x0000_s4487" name="Equation" r:id="rId6" imgW="939392" imgH="431613" progId="Equation.DSMT4">
                  <p:embed/>
                </p:oleObj>
              </mc:Choice>
              <mc:Fallback>
                <p:oleObj name="Equation" r:id="rId6" imgW="939392" imgH="431613"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9169" y="5410200"/>
                        <a:ext cx="1812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52</a:t>
            </a:fld>
            <a:endParaRPr lang="en-US" b="1" dirty="0"/>
          </a:p>
        </p:txBody>
      </p:sp>
    </p:spTree>
    <p:extLst>
      <p:ext uri="{BB962C8B-B14F-4D97-AF65-F5344CB8AC3E}">
        <p14:creationId xmlns:p14="http://schemas.microsoft.com/office/powerpoint/2010/main" val="21307174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sz="2400" dirty="0" smtClean="0"/>
              <a:t>Basic Discharge Flux Quantities – </a:t>
            </a:r>
            <a:r>
              <a:rPr lang="en-US" sz="2400" i="1" dirty="0" smtClean="0"/>
              <a:t>Source Properties</a:t>
            </a:r>
            <a:endParaRPr lang="en-US" sz="2400" dirty="0" smtClean="0"/>
          </a:p>
        </p:txBody>
      </p:sp>
      <p:sp>
        <p:nvSpPr>
          <p:cNvPr id="512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8" name="Rectangle 3"/>
          <p:cNvSpPr txBox="1">
            <a:spLocks noChangeArrowheads="1"/>
          </p:cNvSpPr>
          <p:nvPr/>
        </p:nvSpPr>
        <p:spPr bwMode="auto">
          <a:xfrm>
            <a:off x="573088" y="1143000"/>
            <a:ext cx="7997825" cy="4724400"/>
          </a:xfrm>
          <a:prstGeom prst="rect">
            <a:avLst/>
          </a:prstGeom>
          <a:noFill/>
          <a:ln w="9525">
            <a:noFill/>
            <a:miter lim="800000"/>
            <a:headEnd/>
            <a:tailEnd/>
          </a:ln>
        </p:spPr>
        <p:txBody>
          <a:bodyPr/>
          <a:lstStyle/>
          <a:p>
            <a:pPr marL="230188" indent="-230188">
              <a:spcBef>
                <a:spcPct val="30000"/>
              </a:spcBef>
              <a:spcAft>
                <a:spcPct val="20000"/>
              </a:spcAft>
              <a:buFontTx/>
              <a:buChar char="•"/>
              <a:defRPr/>
            </a:pPr>
            <a:r>
              <a:rPr lang="en-US" sz="2000" b="1" kern="0" dirty="0">
                <a:latin typeface="+mn-lt"/>
              </a:rPr>
              <a:t>Discharge Volume Flux Q</a:t>
            </a:r>
            <a:r>
              <a:rPr lang="en-US" sz="2000" b="1" kern="0" baseline="-25000" dirty="0">
                <a:latin typeface="+mn-lt"/>
              </a:rPr>
              <a:t>0 </a:t>
            </a:r>
            <a:r>
              <a:rPr lang="en-US" sz="2000" i="1" kern="0" dirty="0">
                <a:latin typeface="+mn-lt"/>
              </a:rPr>
              <a:t>- Source Strength</a:t>
            </a:r>
            <a:endParaRPr lang="en-US" sz="2000" i="1" kern="0" baseline="-25000" dirty="0">
              <a:latin typeface="+mn-lt"/>
            </a:endParaRPr>
          </a:p>
          <a:p>
            <a:pPr marL="742950" lvl="1" indent="-285750">
              <a:spcAft>
                <a:spcPct val="5000"/>
              </a:spcAft>
              <a:defRPr/>
            </a:pPr>
            <a:r>
              <a:rPr lang="en-US" sz="1800" i="1" kern="0" dirty="0">
                <a:latin typeface="+mn-lt"/>
              </a:rPr>
              <a:t>	</a:t>
            </a:r>
            <a:r>
              <a:rPr lang="en-US" sz="2000" i="1" kern="0" dirty="0">
                <a:latin typeface="+mn-lt"/>
              </a:rPr>
              <a:t>Q</a:t>
            </a:r>
            <a:r>
              <a:rPr lang="en-US" sz="2000" kern="0" baseline="-25000" dirty="0">
                <a:latin typeface="+mn-lt"/>
              </a:rPr>
              <a:t>0</a:t>
            </a:r>
            <a:r>
              <a:rPr lang="en-US" sz="2000" i="1" kern="0" baseline="-25000" dirty="0">
                <a:latin typeface="+mn-lt"/>
              </a:rPr>
              <a:t> </a:t>
            </a:r>
            <a:r>
              <a:rPr lang="en-US" sz="2000" kern="0" dirty="0">
                <a:latin typeface="+mn-lt"/>
              </a:rPr>
              <a:t>= </a:t>
            </a:r>
            <a:r>
              <a:rPr lang="en-US" sz="2000" i="1" kern="0" dirty="0">
                <a:latin typeface="+mn-lt"/>
              </a:rPr>
              <a:t>U</a:t>
            </a:r>
            <a:r>
              <a:rPr lang="en-US" sz="2000" kern="0" baseline="-25000" dirty="0">
                <a:latin typeface="+mn-lt"/>
              </a:rPr>
              <a:t>0</a:t>
            </a:r>
            <a:r>
              <a:rPr lang="en-US" sz="2000" i="1" kern="0" dirty="0">
                <a:latin typeface="+mn-lt"/>
              </a:rPr>
              <a:t>A</a:t>
            </a:r>
            <a:r>
              <a:rPr lang="en-US" sz="2000" kern="0" baseline="-25000" dirty="0">
                <a:latin typeface="+mn-lt"/>
              </a:rPr>
              <a:t>0</a:t>
            </a:r>
            <a:r>
              <a:rPr lang="en-US" sz="2000" i="1" kern="0" dirty="0">
                <a:latin typeface="+mn-lt"/>
              </a:rPr>
              <a:t> 			</a:t>
            </a:r>
            <a:r>
              <a:rPr lang="en-US" sz="2000" i="1" kern="0" dirty="0">
                <a:solidFill>
                  <a:srgbClr val="00B0F0"/>
                </a:solidFill>
                <a:latin typeface="+mn-lt"/>
              </a:rPr>
              <a:t>[L</a:t>
            </a:r>
            <a:r>
              <a:rPr lang="en-US" sz="2000" kern="0" baseline="30000" dirty="0">
                <a:solidFill>
                  <a:srgbClr val="00B0F0"/>
                </a:solidFill>
                <a:latin typeface="+mn-lt"/>
              </a:rPr>
              <a:t>3</a:t>
            </a:r>
            <a:r>
              <a:rPr lang="en-US" sz="2000" kern="0" dirty="0">
                <a:solidFill>
                  <a:srgbClr val="00B0F0"/>
                </a:solidFill>
                <a:latin typeface="+mn-lt"/>
              </a:rPr>
              <a:t>/</a:t>
            </a:r>
            <a:r>
              <a:rPr lang="en-US" sz="2000" i="1" kern="0" dirty="0">
                <a:solidFill>
                  <a:srgbClr val="00B0F0"/>
                </a:solidFill>
                <a:latin typeface="+mn-lt"/>
              </a:rPr>
              <a:t>T]</a:t>
            </a:r>
            <a:endParaRPr lang="de-DE" sz="2000" kern="0" dirty="0">
              <a:solidFill>
                <a:srgbClr val="00B0F0"/>
              </a:solidFill>
              <a:latin typeface="+mn-lt"/>
            </a:endParaRPr>
          </a:p>
          <a:p>
            <a:pPr marL="230188" indent="-230188">
              <a:spcBef>
                <a:spcPct val="30000"/>
              </a:spcBef>
              <a:spcAft>
                <a:spcPct val="20000"/>
              </a:spcAft>
              <a:buFontTx/>
              <a:buChar char="•"/>
              <a:defRPr/>
            </a:pPr>
            <a:endParaRPr lang="de-DE" sz="2000" b="1" kern="0" dirty="0">
              <a:latin typeface="+mn-lt"/>
            </a:endParaRPr>
          </a:p>
          <a:p>
            <a:pPr marL="230188" indent="-230188">
              <a:spcBef>
                <a:spcPct val="30000"/>
              </a:spcBef>
              <a:spcAft>
                <a:spcPct val="20000"/>
              </a:spcAft>
              <a:buFontTx/>
              <a:buChar char="•"/>
              <a:defRPr/>
            </a:pPr>
            <a:r>
              <a:rPr lang="de-DE" sz="2000" b="1" kern="0" dirty="0">
                <a:latin typeface="+mn-lt"/>
              </a:rPr>
              <a:t>Discharge Momentum Flux M</a:t>
            </a:r>
            <a:r>
              <a:rPr lang="de-DE" sz="2000" b="1" kern="0" baseline="-25000" dirty="0">
                <a:latin typeface="+mn-lt"/>
              </a:rPr>
              <a:t>0</a:t>
            </a:r>
            <a:r>
              <a:rPr lang="en-US" sz="2000" i="1" kern="0" dirty="0">
                <a:latin typeface="+mn-lt"/>
              </a:rPr>
              <a:t> - Source Kinetic Energy</a:t>
            </a:r>
            <a:endParaRPr lang="de-DE" sz="2000" b="1" kern="0" baseline="-25000" dirty="0">
              <a:latin typeface="+mn-lt"/>
            </a:endParaRPr>
          </a:p>
          <a:p>
            <a:pPr marL="742950" lvl="1" indent="-285750">
              <a:spcAft>
                <a:spcPct val="5000"/>
              </a:spcAft>
              <a:defRPr/>
            </a:pPr>
            <a:r>
              <a:rPr lang="de-DE" sz="1800" i="1" kern="0" dirty="0">
                <a:latin typeface="+mn-lt"/>
              </a:rPr>
              <a:t>	</a:t>
            </a:r>
            <a:r>
              <a:rPr lang="de-DE" sz="2000" i="1" kern="0" dirty="0">
                <a:latin typeface="+mn-lt"/>
              </a:rPr>
              <a:t>M</a:t>
            </a:r>
            <a:r>
              <a:rPr lang="de-DE" sz="2000" kern="0" baseline="-25000" dirty="0">
                <a:latin typeface="+mn-lt"/>
              </a:rPr>
              <a:t>0</a:t>
            </a:r>
            <a:r>
              <a:rPr lang="de-DE" sz="2000" i="1" kern="0" dirty="0">
                <a:latin typeface="+mn-lt"/>
              </a:rPr>
              <a:t> </a:t>
            </a:r>
            <a:r>
              <a:rPr lang="de-DE" sz="2000" kern="0" dirty="0">
                <a:latin typeface="+mn-lt"/>
              </a:rPr>
              <a:t>= </a:t>
            </a:r>
            <a:r>
              <a:rPr lang="de-DE" sz="2000" i="1" kern="0" dirty="0">
                <a:latin typeface="+mn-lt"/>
              </a:rPr>
              <a:t>Q</a:t>
            </a:r>
            <a:r>
              <a:rPr lang="de-DE" sz="2000" kern="0" baseline="-25000" dirty="0">
                <a:latin typeface="+mn-lt"/>
              </a:rPr>
              <a:t>0</a:t>
            </a:r>
            <a:r>
              <a:rPr lang="de-DE" sz="2000" i="1" kern="0" dirty="0">
                <a:latin typeface="+mn-lt"/>
              </a:rPr>
              <a:t>U</a:t>
            </a:r>
            <a:r>
              <a:rPr lang="de-DE" sz="2000" kern="0" baseline="-25000" dirty="0">
                <a:latin typeface="+mn-lt"/>
              </a:rPr>
              <a:t>0</a:t>
            </a:r>
            <a:r>
              <a:rPr lang="de-DE" sz="2000" i="1" kern="0" dirty="0">
                <a:latin typeface="+mn-lt"/>
              </a:rPr>
              <a:t> 			</a:t>
            </a:r>
            <a:r>
              <a:rPr lang="de-DE" sz="2000" i="1" kern="0" dirty="0">
                <a:solidFill>
                  <a:srgbClr val="00B0F0"/>
                </a:solidFill>
                <a:latin typeface="+mn-lt"/>
              </a:rPr>
              <a:t>[L</a:t>
            </a:r>
            <a:r>
              <a:rPr lang="de-DE" sz="2000" kern="0" baseline="30000" dirty="0">
                <a:solidFill>
                  <a:srgbClr val="00B0F0"/>
                </a:solidFill>
                <a:latin typeface="+mn-lt"/>
              </a:rPr>
              <a:t>4</a:t>
            </a:r>
            <a:r>
              <a:rPr lang="de-DE" sz="2000" kern="0" dirty="0">
                <a:solidFill>
                  <a:srgbClr val="00B0F0"/>
                </a:solidFill>
                <a:latin typeface="+mn-lt"/>
              </a:rPr>
              <a:t>/</a:t>
            </a:r>
            <a:r>
              <a:rPr lang="de-DE" sz="2000" i="1" kern="0" dirty="0">
                <a:solidFill>
                  <a:srgbClr val="00B0F0"/>
                </a:solidFill>
                <a:latin typeface="+mn-lt"/>
              </a:rPr>
              <a:t>T</a:t>
            </a:r>
            <a:r>
              <a:rPr lang="de-DE" sz="2000" kern="0" baseline="30000" dirty="0">
                <a:solidFill>
                  <a:srgbClr val="00B0F0"/>
                </a:solidFill>
                <a:latin typeface="+mn-lt"/>
              </a:rPr>
              <a:t>2</a:t>
            </a:r>
            <a:r>
              <a:rPr lang="de-DE" sz="2000" i="1" kern="0" dirty="0">
                <a:solidFill>
                  <a:srgbClr val="00B0F0"/>
                </a:solidFill>
                <a:latin typeface="+mn-lt"/>
              </a:rPr>
              <a:t>]</a:t>
            </a:r>
            <a:endParaRPr lang="de-DE" sz="2000" b="1" kern="0" dirty="0">
              <a:solidFill>
                <a:srgbClr val="00B0F0"/>
              </a:solidFill>
              <a:latin typeface="+mn-lt"/>
            </a:endParaRPr>
          </a:p>
          <a:p>
            <a:pPr marL="230188" indent="-230188">
              <a:spcBef>
                <a:spcPct val="30000"/>
              </a:spcBef>
              <a:spcAft>
                <a:spcPct val="20000"/>
              </a:spcAft>
              <a:buFontTx/>
              <a:buChar char="•"/>
              <a:defRPr/>
            </a:pPr>
            <a:endParaRPr lang="de-DE" sz="2000" b="1" kern="0" dirty="0">
              <a:latin typeface="+mn-lt"/>
            </a:endParaRPr>
          </a:p>
          <a:p>
            <a:pPr marL="230188" indent="-230188">
              <a:spcBef>
                <a:spcPct val="30000"/>
              </a:spcBef>
              <a:spcAft>
                <a:spcPct val="20000"/>
              </a:spcAft>
              <a:buFontTx/>
              <a:buChar char="•"/>
              <a:defRPr/>
            </a:pPr>
            <a:r>
              <a:rPr lang="de-DE" sz="2000" b="1" kern="0" dirty="0">
                <a:latin typeface="+mn-lt"/>
              </a:rPr>
              <a:t>Discharge Buoyancy Flux J</a:t>
            </a:r>
            <a:r>
              <a:rPr lang="de-DE" sz="2000" b="1" kern="0" baseline="-25000" dirty="0">
                <a:latin typeface="+mn-lt"/>
              </a:rPr>
              <a:t>0 </a:t>
            </a:r>
            <a:r>
              <a:rPr lang="en-US" sz="2000" i="1" kern="0" dirty="0">
                <a:latin typeface="+mn-lt"/>
              </a:rPr>
              <a:t>- Source Gravitational Energy</a:t>
            </a:r>
          </a:p>
          <a:p>
            <a:pPr marL="230188" indent="-230188">
              <a:spcBef>
                <a:spcPct val="30000"/>
              </a:spcBef>
              <a:spcAft>
                <a:spcPct val="20000"/>
              </a:spcAft>
              <a:buFontTx/>
              <a:buChar char="•"/>
              <a:defRPr/>
            </a:pPr>
            <a:endParaRPr lang="de-DE" b="1" kern="0" baseline="-25000" dirty="0">
              <a:latin typeface="+mn-lt"/>
            </a:endParaRPr>
          </a:p>
          <a:p>
            <a:pPr marL="230188" indent="-230188">
              <a:spcBef>
                <a:spcPct val="30000"/>
              </a:spcBef>
              <a:spcAft>
                <a:spcPct val="20000"/>
              </a:spcAft>
              <a:defRPr/>
            </a:pPr>
            <a:r>
              <a:rPr lang="de-DE" sz="2000" i="1" kern="0" dirty="0">
                <a:latin typeface="+mn-lt"/>
              </a:rPr>
              <a:t>						</a:t>
            </a:r>
            <a:r>
              <a:rPr lang="de-DE" sz="2000" i="1" kern="0" dirty="0">
                <a:solidFill>
                  <a:srgbClr val="00B0F0"/>
                </a:solidFill>
                <a:latin typeface="+mn-lt"/>
              </a:rPr>
              <a:t>[L</a:t>
            </a:r>
            <a:r>
              <a:rPr lang="de-DE" sz="2000" kern="0" baseline="30000" dirty="0">
                <a:solidFill>
                  <a:srgbClr val="00B0F0"/>
                </a:solidFill>
                <a:latin typeface="+mn-lt"/>
              </a:rPr>
              <a:t>4</a:t>
            </a:r>
            <a:r>
              <a:rPr lang="de-DE" sz="2000" kern="0" dirty="0">
                <a:solidFill>
                  <a:srgbClr val="00B0F0"/>
                </a:solidFill>
                <a:latin typeface="+mn-lt"/>
              </a:rPr>
              <a:t>/</a:t>
            </a:r>
            <a:r>
              <a:rPr lang="de-DE" sz="2000" i="1" kern="0" dirty="0">
                <a:solidFill>
                  <a:srgbClr val="00B0F0"/>
                </a:solidFill>
                <a:latin typeface="+mn-lt"/>
              </a:rPr>
              <a:t>T</a:t>
            </a:r>
            <a:r>
              <a:rPr lang="de-DE" sz="2000" kern="0" baseline="30000" dirty="0">
                <a:solidFill>
                  <a:srgbClr val="00B0F0"/>
                </a:solidFill>
                <a:latin typeface="+mn-lt"/>
              </a:rPr>
              <a:t>3</a:t>
            </a:r>
            <a:r>
              <a:rPr lang="de-DE" sz="2000" i="1" kern="0" dirty="0">
                <a:solidFill>
                  <a:srgbClr val="00B0F0"/>
                </a:solidFill>
                <a:latin typeface="+mn-lt"/>
              </a:rPr>
              <a:t>]</a:t>
            </a:r>
            <a:endParaRPr lang="de-DE" sz="1800" b="1" kern="0" dirty="0">
              <a:solidFill>
                <a:srgbClr val="00B0F0"/>
              </a:solidFill>
              <a:latin typeface="+mn-lt"/>
            </a:endParaRPr>
          </a:p>
          <a:p>
            <a:pPr marL="230188" indent="-230188">
              <a:spcBef>
                <a:spcPct val="30000"/>
              </a:spcBef>
              <a:spcAft>
                <a:spcPct val="20000"/>
              </a:spcAft>
              <a:buFontTx/>
              <a:buChar char="•"/>
              <a:defRPr/>
            </a:pPr>
            <a:endParaRPr lang="de-DE" sz="1800" b="1" kern="0" baseline="-25000" dirty="0">
              <a:latin typeface="+mn-lt"/>
            </a:endParaRPr>
          </a:p>
          <a:p>
            <a:pPr marL="230188" indent="-230188">
              <a:spcBef>
                <a:spcPct val="30000"/>
              </a:spcBef>
              <a:spcAft>
                <a:spcPct val="20000"/>
              </a:spcAft>
              <a:defRPr/>
            </a:pPr>
            <a:endParaRPr lang="en-US" sz="2000" kern="0" dirty="0">
              <a:latin typeface="+mn-lt"/>
            </a:endParaRPr>
          </a:p>
        </p:txBody>
      </p:sp>
      <p:graphicFrame>
        <p:nvGraphicFramePr>
          <p:cNvPr id="5126" name="Object 4"/>
          <p:cNvGraphicFramePr>
            <a:graphicFrameLocks noChangeAspect="1"/>
          </p:cNvGraphicFramePr>
          <p:nvPr/>
        </p:nvGraphicFramePr>
        <p:xfrm>
          <a:off x="1295400" y="4271963"/>
          <a:ext cx="3063875" cy="833437"/>
        </p:xfrm>
        <a:graphic>
          <a:graphicData uri="http://schemas.openxmlformats.org/presentationml/2006/ole">
            <mc:AlternateContent xmlns:mc="http://schemas.openxmlformats.org/markup-compatibility/2006">
              <mc:Choice xmlns:v="urn:schemas-microsoft-com:vml" Requires="v">
                <p:oleObj spid="_x0000_s5315" name="Equation" r:id="rId4" imgW="1600200" imgH="431800" progId="Equation.DSMT4">
                  <p:embed/>
                </p:oleObj>
              </mc:Choice>
              <mc:Fallback>
                <p:oleObj name="Equation" r:id="rId4" imgW="1600200" imgH="431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271963"/>
                        <a:ext cx="30638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53</a:t>
            </a:fld>
            <a:endParaRPr lang="en-US" b="1" dirty="0"/>
          </a:p>
        </p:txBody>
      </p:sp>
    </p:spTree>
    <p:extLst>
      <p:ext uri="{BB962C8B-B14F-4D97-AF65-F5344CB8AC3E}">
        <p14:creationId xmlns:p14="http://schemas.microsoft.com/office/powerpoint/2010/main" val="13032305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dirty="0" smtClean="0"/>
              <a:t>Length Scales – Discharge Length Scale L</a:t>
            </a:r>
            <a:r>
              <a:rPr lang="en-US" sz="2400" baseline="-25000" dirty="0" smtClean="0"/>
              <a:t>Q</a:t>
            </a:r>
            <a:endParaRPr lang="en-US" sz="2400" dirty="0" smtClean="0"/>
          </a:p>
        </p:txBody>
      </p:sp>
      <p:sp>
        <p:nvSpPr>
          <p:cNvPr id="18435" name="Rectangle 3"/>
          <p:cNvSpPr>
            <a:spLocks noGrp="1" noChangeArrowheads="1"/>
          </p:cNvSpPr>
          <p:nvPr>
            <p:ph idx="4294967295"/>
          </p:nvPr>
        </p:nvSpPr>
        <p:spPr>
          <a:xfrm>
            <a:off x="573088" y="1143000"/>
            <a:ext cx="7997825" cy="4953000"/>
          </a:xfrm>
        </p:spPr>
        <p:txBody>
          <a:bodyPr>
            <a:normAutofit/>
          </a:bodyPr>
          <a:lstStyle/>
          <a:p>
            <a:pPr eaLnBrk="1" hangingPunct="1"/>
            <a:r>
              <a:rPr lang="en-US" b="1" u="sng" dirty="0" smtClean="0"/>
              <a:t>NOT </a:t>
            </a:r>
            <a:r>
              <a:rPr lang="en-US" b="1" i="1" u="sng" dirty="0" smtClean="0"/>
              <a:t>precise measurements </a:t>
            </a:r>
            <a:r>
              <a:rPr lang="en-US" u="sng" dirty="0" smtClean="0"/>
              <a:t>for influence of different processes</a:t>
            </a:r>
            <a:endParaRPr lang="en-US" dirty="0" smtClean="0"/>
          </a:p>
          <a:p>
            <a:pPr eaLnBrk="1" hangingPunct="1"/>
            <a:r>
              <a:rPr lang="en-US" dirty="0" smtClean="0"/>
              <a:t>Only </a:t>
            </a:r>
            <a:r>
              <a:rPr lang="en-US" b="1" i="1" dirty="0" smtClean="0"/>
              <a:t>scale estimates, .i.e. “on the order of”</a:t>
            </a:r>
            <a:endParaRPr lang="en-US" b="1" dirty="0" smtClean="0"/>
          </a:p>
          <a:p>
            <a:pPr eaLnBrk="1" hangingPunct="1"/>
            <a:r>
              <a:rPr lang="en-US" b="1" dirty="0" smtClean="0"/>
              <a:t>Discharge (volume, geometric) </a:t>
            </a:r>
            <a:r>
              <a:rPr lang="en-US" dirty="0" smtClean="0"/>
              <a:t>length scale </a:t>
            </a:r>
            <a:r>
              <a:rPr lang="en-US" b="1" dirty="0" smtClean="0"/>
              <a:t>L</a:t>
            </a:r>
            <a:r>
              <a:rPr lang="en-US" b="1" baseline="-25000" dirty="0" smtClean="0"/>
              <a:t>Q</a:t>
            </a:r>
          </a:p>
          <a:p>
            <a:pPr eaLnBrk="1" hangingPunct="1"/>
            <a:endParaRPr lang="en-US" b="1" baseline="-25000" dirty="0" smtClean="0"/>
          </a:p>
          <a:p>
            <a:pPr eaLnBrk="1" hangingPunct="1"/>
            <a:endParaRPr lang="en-US" b="1" baseline="-25000" dirty="0" smtClean="0"/>
          </a:p>
          <a:p>
            <a:pPr eaLnBrk="1" hangingPunct="1"/>
            <a:endParaRPr lang="en-US" b="1" baseline="-25000" dirty="0" smtClean="0"/>
          </a:p>
          <a:p>
            <a:pPr eaLnBrk="1" hangingPunct="1"/>
            <a:endParaRPr lang="en-US" b="1" baseline="-25000" dirty="0" smtClean="0"/>
          </a:p>
          <a:p>
            <a:pPr eaLnBrk="1" hangingPunct="1"/>
            <a:endParaRPr lang="en-US" b="1" baseline="-25000" dirty="0" smtClean="0"/>
          </a:p>
          <a:p>
            <a:pPr eaLnBrk="1" hangingPunct="1">
              <a:buFontTx/>
              <a:buNone/>
            </a:pPr>
            <a:endParaRPr lang="en-US" b="1" baseline="-25000" dirty="0" smtClean="0"/>
          </a:p>
          <a:p>
            <a:pPr eaLnBrk="1" hangingPunct="1"/>
            <a:r>
              <a:rPr lang="en-US" dirty="0" smtClean="0"/>
              <a:t>Measures Length of </a:t>
            </a:r>
            <a:r>
              <a:rPr lang="en-US" b="1" i="1" dirty="0" smtClean="0"/>
              <a:t>Zone of Flow Establishment (ZOFE)</a:t>
            </a:r>
          </a:p>
          <a:p>
            <a:pPr lvl="1" eaLnBrk="1" hangingPunct="1"/>
            <a:r>
              <a:rPr lang="en-US" dirty="0" smtClean="0"/>
              <a:t>Change in velocity profile from logarithmic to free jet</a:t>
            </a:r>
          </a:p>
          <a:p>
            <a:pPr eaLnBrk="1" hangingPunct="1"/>
            <a:endParaRPr lang="en-US" b="1" baseline="-25000" dirty="0" smtClean="0"/>
          </a:p>
          <a:p>
            <a:pPr eaLnBrk="1" hangingPunct="1"/>
            <a:endParaRPr lang="en-US" b="1" baseline="-25000" dirty="0" smtClean="0"/>
          </a:p>
        </p:txBody>
      </p:sp>
      <p:sp>
        <p:nvSpPr>
          <p:cNvPr id="1843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18437" name="Object 4"/>
          <p:cNvGraphicFramePr>
            <a:graphicFrameLocks noChangeAspect="1"/>
          </p:cNvGraphicFramePr>
          <p:nvPr/>
        </p:nvGraphicFramePr>
        <p:xfrm>
          <a:off x="1828800" y="2873375"/>
          <a:ext cx="5486400" cy="1135063"/>
        </p:xfrm>
        <a:graphic>
          <a:graphicData uri="http://schemas.openxmlformats.org/presentationml/2006/ole">
            <mc:AlternateContent xmlns:mc="http://schemas.openxmlformats.org/markup-compatibility/2006">
              <mc:Choice xmlns:v="urn:schemas-microsoft-com:vml" Requires="v">
                <p:oleObj spid="_x0000_s6339" name="Equation" r:id="rId4" imgW="2286000" imgH="469900" progId="Equation.DSMT4">
                  <p:embed/>
                </p:oleObj>
              </mc:Choice>
              <mc:Fallback>
                <p:oleObj name="Equation" r:id="rId4" imgW="2286000" imgH="469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873375"/>
                        <a:ext cx="54864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TextBox 6"/>
          <p:cNvSpPr txBox="1">
            <a:spLocks noChangeArrowheads="1"/>
          </p:cNvSpPr>
          <p:nvPr/>
        </p:nvSpPr>
        <p:spPr bwMode="auto">
          <a:xfrm>
            <a:off x="4267200" y="3505200"/>
            <a:ext cx="2286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600" dirty="0"/>
              <a:t>*</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54</a:t>
            </a:fld>
            <a:endParaRPr lang="en-US" b="1" dirty="0"/>
          </a:p>
        </p:txBody>
      </p:sp>
    </p:spTree>
    <p:extLst>
      <p:ext uri="{BB962C8B-B14F-4D97-AF65-F5344CB8AC3E}">
        <p14:creationId xmlns:p14="http://schemas.microsoft.com/office/powerpoint/2010/main" val="15270532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sz="2400" dirty="0" smtClean="0"/>
              <a:t>Length Scales - Jet/Plume Transition Length Scale L</a:t>
            </a:r>
            <a:r>
              <a:rPr lang="en-US" sz="2400" baseline="-25000" dirty="0" smtClean="0"/>
              <a:t>M</a:t>
            </a:r>
          </a:p>
        </p:txBody>
      </p:sp>
      <p:sp>
        <p:nvSpPr>
          <p:cNvPr id="19460" name="Rectangle 3"/>
          <p:cNvSpPr>
            <a:spLocks noGrp="1" noChangeArrowheads="1"/>
          </p:cNvSpPr>
          <p:nvPr>
            <p:ph type="body" sz="half" idx="4294967295"/>
          </p:nvPr>
        </p:nvSpPr>
        <p:spPr>
          <a:xfrm>
            <a:off x="647700" y="1143000"/>
            <a:ext cx="7848600" cy="609600"/>
          </a:xfrm>
        </p:spPr>
        <p:txBody>
          <a:bodyPr>
            <a:normAutofit fontScale="92500"/>
          </a:bodyPr>
          <a:lstStyle/>
          <a:p>
            <a:pPr eaLnBrk="1" hangingPunct="1">
              <a:lnSpc>
                <a:spcPct val="80000"/>
              </a:lnSpc>
            </a:pPr>
            <a:r>
              <a:rPr lang="en-US" dirty="0" smtClean="0"/>
              <a:t>For </a:t>
            </a:r>
            <a:r>
              <a:rPr lang="en-US" b="1" i="1" dirty="0" smtClean="0"/>
              <a:t>combined buoyant</a:t>
            </a:r>
            <a:r>
              <a:rPr lang="en-US" i="1" dirty="0" smtClean="0"/>
              <a:t> jet </a:t>
            </a:r>
            <a:r>
              <a:rPr lang="en-US" dirty="0" smtClean="0"/>
              <a:t>flow, the distance at which the transition from jet to plume behavior occurs in stagnant uniform ambient </a:t>
            </a:r>
          </a:p>
        </p:txBody>
      </p:sp>
      <p:pic>
        <p:nvPicPr>
          <p:cNvPr id="4100" name="Picture 7" descr="Fig"/>
          <p:cNvPicPr>
            <a:picLocks noGrp="1" noChangeAspect="1" noChangeArrowheads="1"/>
          </p:cNvPicPr>
          <p:nvPr>
            <p:ph sz="half" idx="4294967295"/>
          </p:nvPr>
        </p:nvPicPr>
        <p:blipFill>
          <a:blip r:embed="rId4"/>
          <a:srcRect/>
          <a:stretch>
            <a:fillRect/>
          </a:stretch>
        </p:blipFill>
        <p:spPr>
          <a:xfrm>
            <a:off x="2109788" y="3657600"/>
            <a:ext cx="4924425" cy="2501900"/>
          </a:xfrm>
          <a:ln>
            <a:solidFill>
              <a:schemeClr val="accent4"/>
            </a:solidFill>
          </a:ln>
        </p:spPr>
      </p:pic>
      <p:sp>
        <p:nvSpPr>
          <p:cNvPr id="1946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19462" name="Object 4"/>
          <p:cNvGraphicFramePr>
            <a:graphicFrameLocks noChangeAspect="1"/>
          </p:cNvGraphicFramePr>
          <p:nvPr/>
        </p:nvGraphicFramePr>
        <p:xfrm>
          <a:off x="2819400" y="1981200"/>
          <a:ext cx="3505200" cy="1535113"/>
        </p:xfrm>
        <a:graphic>
          <a:graphicData uri="http://schemas.openxmlformats.org/presentationml/2006/ole">
            <mc:AlternateContent xmlns:mc="http://schemas.openxmlformats.org/markup-compatibility/2006">
              <mc:Choice xmlns:v="urn:schemas-microsoft-com:vml" Requires="v">
                <p:oleObj spid="_x0000_s7363" name="Equation" r:id="rId5" imgW="1790700" imgH="787400" progId="Equation.DSMT4">
                  <p:embed/>
                </p:oleObj>
              </mc:Choice>
              <mc:Fallback>
                <p:oleObj name="Equation" r:id="rId5" imgW="1790700" imgH="787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981200"/>
                        <a:ext cx="35052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55</a:t>
            </a:fld>
            <a:endParaRPr lang="en-US" b="1" dirty="0"/>
          </a:p>
        </p:txBody>
      </p:sp>
    </p:spTree>
    <p:extLst>
      <p:ext uri="{BB962C8B-B14F-4D97-AF65-F5344CB8AC3E}">
        <p14:creationId xmlns:p14="http://schemas.microsoft.com/office/powerpoint/2010/main" val="882199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2400" dirty="0" smtClean="0"/>
              <a:t>Length Scales - Jet/Crossflow Transition Length Scale L</a:t>
            </a:r>
            <a:r>
              <a:rPr lang="en-US" sz="2400" baseline="-25000" dirty="0" smtClean="0"/>
              <a:t>m</a:t>
            </a:r>
          </a:p>
        </p:txBody>
      </p:sp>
      <p:sp>
        <p:nvSpPr>
          <p:cNvPr id="20483" name="Rectangle 3"/>
          <p:cNvSpPr>
            <a:spLocks noGrp="1" noChangeArrowheads="1"/>
          </p:cNvSpPr>
          <p:nvPr>
            <p:ph type="body" sz="half" idx="4294967295"/>
          </p:nvPr>
        </p:nvSpPr>
        <p:spPr>
          <a:xfrm>
            <a:off x="533400" y="914400"/>
            <a:ext cx="8077200" cy="762000"/>
          </a:xfrm>
        </p:spPr>
        <p:txBody>
          <a:bodyPr>
            <a:normAutofit/>
          </a:bodyPr>
          <a:lstStyle/>
          <a:p>
            <a:pPr eaLnBrk="1" hangingPunct="1">
              <a:lnSpc>
                <a:spcPct val="90000"/>
              </a:lnSpc>
            </a:pPr>
            <a:r>
              <a:rPr lang="en-US" dirty="0" smtClean="0"/>
              <a:t>In the presence of </a:t>
            </a:r>
            <a:r>
              <a:rPr lang="en-US" b="1" i="1" dirty="0" smtClean="0"/>
              <a:t>crossflow, </a:t>
            </a:r>
            <a:r>
              <a:rPr lang="en-US" dirty="0" smtClean="0"/>
              <a:t>the </a:t>
            </a:r>
            <a:r>
              <a:rPr lang="en-US" b="1" dirty="0" smtClean="0"/>
              <a:t>distance </a:t>
            </a:r>
            <a:r>
              <a:rPr lang="en-US" dirty="0" smtClean="0"/>
              <a:t>of </a:t>
            </a:r>
            <a:r>
              <a:rPr lang="en-US" b="1" dirty="0" smtClean="0"/>
              <a:t>jet penetration </a:t>
            </a:r>
            <a:r>
              <a:rPr lang="en-US" dirty="0" smtClean="0"/>
              <a:t>before jet is </a:t>
            </a:r>
            <a:r>
              <a:rPr lang="en-US" b="1" dirty="0" smtClean="0"/>
              <a:t>strongly deflected </a:t>
            </a:r>
            <a:r>
              <a:rPr lang="en-US" dirty="0" smtClean="0"/>
              <a:t>by ambient flow</a:t>
            </a:r>
            <a:endParaRPr lang="en-US" b="1" dirty="0" smtClean="0"/>
          </a:p>
        </p:txBody>
      </p:sp>
      <p:pic>
        <p:nvPicPr>
          <p:cNvPr id="5128" name="Picture 7" descr="Fig"/>
          <p:cNvPicPr>
            <a:picLocks noGrp="1" noChangeAspect="1" noChangeArrowheads="1"/>
          </p:cNvPicPr>
          <p:nvPr>
            <p:ph sz="half" idx="4294967295"/>
          </p:nvPr>
        </p:nvPicPr>
        <p:blipFill>
          <a:blip r:embed="rId4"/>
          <a:srcRect/>
          <a:stretch>
            <a:fillRect/>
          </a:stretch>
        </p:blipFill>
        <p:spPr>
          <a:xfrm>
            <a:off x="1450975" y="2590800"/>
            <a:ext cx="6242050" cy="1968500"/>
          </a:xfrm>
          <a:ln>
            <a:solidFill>
              <a:schemeClr val="accent4"/>
            </a:solidFill>
          </a:ln>
        </p:spPr>
      </p:pic>
      <p:sp>
        <p:nvSpPr>
          <p:cNvPr id="20484" name="Rectangle 5"/>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20485" name="Object 4"/>
          <p:cNvGraphicFramePr>
            <a:graphicFrameLocks noChangeAspect="1"/>
          </p:cNvGraphicFramePr>
          <p:nvPr>
            <p:extLst>
              <p:ext uri="{D42A27DB-BD31-4B8C-83A1-F6EECF244321}">
                <p14:modId xmlns:p14="http://schemas.microsoft.com/office/powerpoint/2010/main" val="4120460300"/>
              </p:ext>
            </p:extLst>
          </p:nvPr>
        </p:nvGraphicFramePr>
        <p:xfrm>
          <a:off x="3467100" y="1676400"/>
          <a:ext cx="2209800" cy="866775"/>
        </p:xfrm>
        <a:graphic>
          <a:graphicData uri="http://schemas.openxmlformats.org/presentationml/2006/ole">
            <mc:AlternateContent xmlns:mc="http://schemas.openxmlformats.org/markup-compatibility/2006">
              <mc:Choice xmlns:v="urn:schemas-microsoft-com:vml" Requires="v">
                <p:oleObj spid="_x0000_s8388" name="Equation" r:id="rId5" imgW="1168400" imgH="457200" progId="Equation.DSMT4">
                  <p:embed/>
                </p:oleObj>
              </mc:Choice>
              <mc:Fallback>
                <p:oleObj name="Equation" r:id="rId5" imgW="11684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100" y="1676400"/>
                        <a:ext cx="22098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3"/>
          <p:cNvSpPr txBox="1">
            <a:spLocks noChangeArrowheads="1"/>
          </p:cNvSpPr>
          <p:nvPr/>
        </p:nvSpPr>
        <p:spPr bwMode="auto">
          <a:xfrm>
            <a:off x="668784" y="4800600"/>
            <a:ext cx="807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90000"/>
              </a:lnSpc>
            </a:pPr>
            <a:r>
              <a:rPr lang="en-US" dirty="0" smtClean="0"/>
              <a:t>Several length scales defined for various transitions, interactions</a:t>
            </a:r>
          </a:p>
          <a:p>
            <a:pPr eaLnBrk="1" hangingPunct="1">
              <a:lnSpc>
                <a:spcPct val="90000"/>
              </a:lnSpc>
            </a:pPr>
            <a:r>
              <a:rPr lang="en-US" b="1" dirty="0" smtClean="0"/>
              <a:t>Similar length scales defined for CORMIX2 and CORMIX3</a:t>
            </a:r>
          </a:p>
          <a:p>
            <a:pPr lvl="1" eaLnBrk="1" hangingPunct="1">
              <a:lnSpc>
                <a:spcPct val="110000"/>
              </a:lnSpc>
              <a:spcAft>
                <a:spcPts val="125"/>
              </a:spcAft>
            </a:pPr>
            <a:r>
              <a:rPr lang="en-US" dirty="0" smtClean="0"/>
              <a:t>User Manual</a:t>
            </a:r>
          </a:p>
          <a:p>
            <a:pPr lvl="1" eaLnBrk="1" hangingPunct="1">
              <a:lnSpc>
                <a:spcPct val="110000"/>
              </a:lnSpc>
              <a:spcAft>
                <a:spcPts val="125"/>
              </a:spcAft>
            </a:pPr>
            <a:r>
              <a:rPr lang="en-US" dirty="0" smtClean="0"/>
              <a:t>Technical Reports</a:t>
            </a:r>
          </a:p>
          <a:p>
            <a:pPr lvl="1" eaLnBrk="1" hangingPunct="1">
              <a:lnSpc>
                <a:spcPct val="110000"/>
              </a:lnSpc>
              <a:spcAft>
                <a:spcPts val="125"/>
              </a:spcAft>
            </a:pPr>
            <a:r>
              <a:rPr lang="en-US" dirty="0" smtClean="0"/>
              <a:t>CORMIX Workshops, Online Training</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56</a:t>
            </a:fld>
            <a:endParaRPr lang="en-US" b="1" dirty="0"/>
          </a:p>
        </p:txBody>
      </p:sp>
    </p:spTree>
    <p:extLst>
      <p:ext uri="{BB962C8B-B14F-4D97-AF65-F5344CB8AC3E}">
        <p14:creationId xmlns:p14="http://schemas.microsoft.com/office/powerpoint/2010/main" val="37697221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sz="quarter" idx="4294967295"/>
          </p:nvPr>
        </p:nvSpPr>
        <p:spPr/>
        <p:txBody>
          <a:bodyPr/>
          <a:lstStyle/>
          <a:p>
            <a:pPr eaLnBrk="1" hangingPunct="1"/>
            <a:r>
              <a:rPr lang="en-US" sz="2400" dirty="0" smtClean="0"/>
              <a:t>Stable vs. Unstable Discharge Conditions</a:t>
            </a:r>
          </a:p>
        </p:txBody>
      </p:sp>
      <p:pic>
        <p:nvPicPr>
          <p:cNvPr id="54275" name="Picture 3" descr="Fig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l="14461" t="5478" r="24553"/>
          <a:stretch>
            <a:fillRect/>
          </a:stretch>
        </p:blipFill>
        <p:spPr>
          <a:xfrm>
            <a:off x="1062829" y="1176338"/>
            <a:ext cx="3331994" cy="1987911"/>
          </a:xfrm>
          <a:noFill/>
        </p:spPr>
      </p:pic>
      <p:pic>
        <p:nvPicPr>
          <p:cNvPr id="54276" name="Picture 4" descr="Fig2"/>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4533900" y="1528763"/>
            <a:ext cx="4176713" cy="952500"/>
          </a:xfrm>
          <a:noFill/>
        </p:spPr>
      </p:pic>
      <p:pic>
        <p:nvPicPr>
          <p:cNvPr id="54277" name="Picture 8" descr="Unstabl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64113" y="3041650"/>
            <a:ext cx="3316287" cy="2236788"/>
          </a:xfrm>
          <a:noFill/>
          <a:ln>
            <a:solidFill>
              <a:schemeClr val="tx1"/>
            </a:solidFill>
            <a:miter lim="800000"/>
            <a:headEnd/>
            <a:tailEnd/>
          </a:ln>
        </p:spPr>
      </p:pic>
      <p:sp>
        <p:nvSpPr>
          <p:cNvPr id="54278" name="Text Box 6"/>
          <p:cNvSpPr txBox="1">
            <a:spLocks noChangeArrowheads="1"/>
          </p:cNvSpPr>
          <p:nvPr/>
        </p:nvSpPr>
        <p:spPr bwMode="auto">
          <a:xfrm>
            <a:off x="2081126" y="5383213"/>
            <a:ext cx="129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en-US" sz="1400" b="1" dirty="0">
                <a:latin typeface="Arial Narrow" pitchFamily="34" charset="0"/>
              </a:rPr>
              <a:t>Stable</a:t>
            </a:r>
          </a:p>
        </p:txBody>
      </p:sp>
      <p:sp>
        <p:nvSpPr>
          <p:cNvPr id="54279" name="Text Box 7"/>
          <p:cNvSpPr txBox="1">
            <a:spLocks noChangeArrowheads="1"/>
          </p:cNvSpPr>
          <p:nvPr/>
        </p:nvSpPr>
        <p:spPr bwMode="auto">
          <a:xfrm>
            <a:off x="5936456" y="5383213"/>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en-US" sz="1400" b="1" dirty="0">
                <a:latin typeface="Arial Narrow" pitchFamily="34" charset="0"/>
              </a:rPr>
              <a:t>Unstable</a:t>
            </a:r>
          </a:p>
        </p:txBody>
      </p:sp>
      <p:sp>
        <p:nvSpPr>
          <p:cNvPr id="54280" name="TextBox 9"/>
          <p:cNvSpPr txBox="1">
            <a:spLocks noChangeArrowheads="1"/>
          </p:cNvSpPr>
          <p:nvPr/>
        </p:nvSpPr>
        <p:spPr bwMode="auto">
          <a:xfrm>
            <a:off x="461963" y="6016625"/>
            <a:ext cx="8220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r>
              <a:rPr lang="en-US" sz="1400" b="1" dirty="0">
                <a:solidFill>
                  <a:schemeClr val="tx2"/>
                </a:solidFill>
                <a:latin typeface="Arial Narrow" pitchFamily="34" charset="0"/>
              </a:rPr>
              <a:t>Experiments and Photos: Philip J.W. Roberts, Georgia Institute of Technology</a:t>
            </a:r>
          </a:p>
        </p:txBody>
      </p:sp>
      <p:pic>
        <p:nvPicPr>
          <p:cNvPr id="54281" name="Picture 5" descr="St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20" y="3263898"/>
            <a:ext cx="3302813" cy="2090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412E740F-0639-4B63-9B32-32037D5C5354}" type="slidenum">
              <a:rPr lang="en-US" b="1" smtClean="0"/>
              <a:pPr>
                <a:defRPr/>
              </a:pPr>
              <a:t>57</a:t>
            </a:fld>
            <a:endParaRPr lang="en-US" b="1" dirty="0"/>
          </a:p>
        </p:txBody>
      </p:sp>
    </p:spTree>
    <p:extLst>
      <p:ext uri="{BB962C8B-B14F-4D97-AF65-F5344CB8AC3E}">
        <p14:creationId xmlns:p14="http://schemas.microsoft.com/office/powerpoint/2010/main" val="33482711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2400" dirty="0" smtClean="0"/>
              <a:t>General CORMIX Flow Classification Procedure</a:t>
            </a:r>
          </a:p>
        </p:txBody>
      </p:sp>
      <p:sp>
        <p:nvSpPr>
          <p:cNvPr id="34820" name="Rectangle 3"/>
          <p:cNvSpPr>
            <a:spLocks noGrp="1" noChangeArrowheads="1"/>
          </p:cNvSpPr>
          <p:nvPr>
            <p:ph type="body" idx="4294967295"/>
          </p:nvPr>
        </p:nvSpPr>
        <p:spPr>
          <a:xfrm>
            <a:off x="457200" y="1066800"/>
            <a:ext cx="8229600" cy="5181600"/>
          </a:xfrm>
        </p:spPr>
        <p:txBody>
          <a:bodyPr>
            <a:normAutofit/>
          </a:bodyPr>
          <a:lstStyle/>
          <a:p>
            <a:pPr marL="381000" indent="-381000" eaLnBrk="1" hangingPunct="1">
              <a:lnSpc>
                <a:spcPct val="80000"/>
              </a:lnSpc>
              <a:defRPr/>
            </a:pPr>
            <a:r>
              <a:rPr lang="en-US" dirty="0" smtClean="0"/>
              <a:t>CORMIX analyzes the </a:t>
            </a:r>
            <a:r>
              <a:rPr lang="en-US" b="1" i="1" dirty="0" smtClean="0"/>
              <a:t>dynamic interaction </a:t>
            </a:r>
            <a:r>
              <a:rPr lang="en-US" dirty="0" smtClean="0"/>
              <a:t>of the </a:t>
            </a:r>
            <a:r>
              <a:rPr lang="en-US" b="1" i="1" dirty="0" smtClean="0"/>
              <a:t>plume </a:t>
            </a:r>
            <a:r>
              <a:rPr lang="en-US" dirty="0" smtClean="0"/>
              <a:t>with the </a:t>
            </a:r>
            <a:r>
              <a:rPr lang="en-US" b="1" i="1" dirty="0" smtClean="0"/>
              <a:t>ambient environment</a:t>
            </a:r>
            <a:endParaRPr lang="en-US" dirty="0" smtClean="0"/>
          </a:p>
          <a:p>
            <a:pPr marL="381000" indent="-381000" eaLnBrk="1" hangingPunct="1">
              <a:lnSpc>
                <a:spcPct val="80000"/>
              </a:lnSpc>
              <a:defRPr/>
            </a:pPr>
            <a:r>
              <a:rPr lang="en-US" dirty="0" smtClean="0"/>
              <a:t>Plume </a:t>
            </a:r>
            <a:r>
              <a:rPr lang="en-US" b="1" i="1" dirty="0" smtClean="0"/>
              <a:t>momentum </a:t>
            </a:r>
            <a:r>
              <a:rPr lang="en-US" dirty="0" smtClean="0"/>
              <a:t>and </a:t>
            </a:r>
            <a:r>
              <a:rPr lang="en-US" b="1" i="1" dirty="0" smtClean="0"/>
              <a:t>buoyancy </a:t>
            </a:r>
            <a:r>
              <a:rPr lang="en-US" dirty="0" smtClean="0"/>
              <a:t>at </a:t>
            </a:r>
            <a:r>
              <a:rPr lang="en-US" b="1" i="1" dirty="0" smtClean="0"/>
              <a:t>boundary interaction </a:t>
            </a:r>
            <a:r>
              <a:rPr lang="en-US" dirty="0" smtClean="0"/>
              <a:t>control </a:t>
            </a:r>
            <a:r>
              <a:rPr lang="en-US" b="1" i="1" dirty="0" smtClean="0"/>
              <a:t>mixing </a:t>
            </a:r>
            <a:r>
              <a:rPr lang="en-US" dirty="0" smtClean="0"/>
              <a:t>hydrodynamics and flow </a:t>
            </a:r>
            <a:r>
              <a:rPr lang="en-US" b="1" i="1" dirty="0" smtClean="0"/>
              <a:t>classification</a:t>
            </a:r>
            <a:endParaRPr lang="en-US" dirty="0" smtClean="0"/>
          </a:p>
          <a:p>
            <a:pPr marL="381000" indent="-381000" eaLnBrk="1" hangingPunct="1">
              <a:lnSpc>
                <a:spcPct val="80000"/>
              </a:lnSpc>
              <a:defRPr/>
            </a:pPr>
            <a:r>
              <a:rPr lang="en-US" dirty="0" smtClean="0"/>
              <a:t>Example for CORMIX1 Flow Classification:</a:t>
            </a:r>
          </a:p>
          <a:p>
            <a:pPr marL="800100" lvl="1" indent="-342900" eaLnBrk="1" hangingPunct="1">
              <a:buFontTx/>
              <a:buAutoNum type="arabicPeriod"/>
              <a:defRPr/>
            </a:pPr>
            <a:r>
              <a:rPr lang="en-US" sz="2000" dirty="0" smtClean="0"/>
              <a:t>Is stratification </a:t>
            </a:r>
            <a:r>
              <a:rPr lang="en-US" sz="2000" b="1" dirty="0" smtClean="0"/>
              <a:t>dynamically important?</a:t>
            </a:r>
            <a:endParaRPr lang="en-US" sz="2000" dirty="0" smtClean="0"/>
          </a:p>
          <a:p>
            <a:pPr marL="1314450" lvl="2" indent="-457200" eaLnBrk="1" hangingPunct="1">
              <a:buFont typeface="Wingdings" pitchFamily="2" charset="2"/>
              <a:buChar char="§"/>
              <a:defRPr/>
            </a:pPr>
            <a:r>
              <a:rPr lang="en-US" sz="2000" dirty="0" smtClean="0"/>
              <a:t>Does jet/plume </a:t>
            </a:r>
            <a:r>
              <a:rPr lang="en-US" sz="2000" b="1" dirty="0" smtClean="0"/>
              <a:t>get trapped?</a:t>
            </a:r>
            <a:endParaRPr lang="en-US" sz="2000" dirty="0" smtClean="0"/>
          </a:p>
          <a:p>
            <a:pPr marL="1314450" lvl="2" indent="-457200" eaLnBrk="1" hangingPunct="1">
              <a:buFont typeface="Wingdings" pitchFamily="2" charset="2"/>
              <a:buChar char="§"/>
              <a:defRPr/>
            </a:pPr>
            <a:r>
              <a:rPr lang="en-US" sz="2000" dirty="0" smtClean="0"/>
              <a:t>Yes: Stratified flow classes </a:t>
            </a:r>
            <a:r>
              <a:rPr lang="en-US" sz="2000" b="1" dirty="0" smtClean="0"/>
              <a:t>S </a:t>
            </a:r>
            <a:r>
              <a:rPr lang="en-US" sz="2000" dirty="0" smtClean="0"/>
              <a:t>(e.g. S1, S2, etc)</a:t>
            </a:r>
            <a:endParaRPr lang="en-US" sz="2000" b="1" dirty="0" smtClean="0"/>
          </a:p>
          <a:p>
            <a:pPr marL="800100" lvl="1" indent="-342900" eaLnBrk="1" hangingPunct="1">
              <a:buFontTx/>
              <a:buAutoNum type="arabicPeriod"/>
              <a:defRPr/>
            </a:pPr>
            <a:r>
              <a:rPr lang="en-US" sz="2000" b="1" dirty="0" smtClean="0"/>
              <a:t>Negatively </a:t>
            </a:r>
            <a:r>
              <a:rPr lang="en-US" sz="2000" dirty="0" smtClean="0"/>
              <a:t>buoyant?</a:t>
            </a:r>
          </a:p>
          <a:p>
            <a:pPr marL="1314450" lvl="2" indent="-457200" eaLnBrk="1" hangingPunct="1">
              <a:buFont typeface="Wingdings" pitchFamily="2" charset="2"/>
              <a:buChar char="§"/>
              <a:defRPr/>
            </a:pPr>
            <a:r>
              <a:rPr lang="en-US" sz="2000" dirty="0" smtClean="0"/>
              <a:t>Yes: Negatively buoyant flow classes </a:t>
            </a:r>
            <a:r>
              <a:rPr lang="en-US" sz="2000" b="1" dirty="0" smtClean="0"/>
              <a:t>N </a:t>
            </a:r>
            <a:r>
              <a:rPr lang="en-US" sz="2000" dirty="0" smtClean="0"/>
              <a:t>(e.g. NV1, NH3, etc.)</a:t>
            </a:r>
            <a:endParaRPr lang="en-US" sz="2000" b="1" dirty="0" smtClean="0"/>
          </a:p>
          <a:p>
            <a:pPr marL="800100" lvl="1" indent="-342900" eaLnBrk="1" hangingPunct="1">
              <a:buFontTx/>
              <a:buAutoNum type="arabicPeriod"/>
              <a:defRPr/>
            </a:pPr>
            <a:r>
              <a:rPr lang="en-US" sz="2000" b="1" dirty="0" smtClean="0"/>
              <a:t>Positively </a:t>
            </a:r>
            <a:r>
              <a:rPr lang="en-US" sz="2000" dirty="0" smtClean="0"/>
              <a:t>buoyant or neutral?</a:t>
            </a:r>
          </a:p>
          <a:p>
            <a:pPr marL="1200150" lvl="2" indent="-342900" eaLnBrk="1" hangingPunct="1">
              <a:buFont typeface="Wingdings" pitchFamily="2" charset="2"/>
              <a:buChar char="§"/>
              <a:defRPr/>
            </a:pPr>
            <a:r>
              <a:rPr lang="en-US" sz="2000" dirty="0" smtClean="0"/>
              <a:t>Yes: Buoyant flow classes </a:t>
            </a:r>
            <a:r>
              <a:rPr lang="en-US" sz="2000" b="1" dirty="0" smtClean="0"/>
              <a:t>V,H </a:t>
            </a:r>
            <a:r>
              <a:rPr lang="en-US" sz="2000" dirty="0" smtClean="0"/>
              <a:t>(e.g. V1, H4-0, etc)</a:t>
            </a:r>
            <a:endParaRPr lang="en-US" sz="2000" b="1" dirty="0" smtClean="0"/>
          </a:p>
          <a:p>
            <a:pPr marL="800100" lvl="1" indent="-342900" eaLnBrk="1" hangingPunct="1">
              <a:buFontTx/>
              <a:buAutoNum type="arabicPeriod"/>
              <a:defRPr/>
            </a:pPr>
            <a:r>
              <a:rPr lang="en-US" sz="2000" b="1" dirty="0" smtClean="0"/>
              <a:t>Bottom attachment </a:t>
            </a:r>
            <a:r>
              <a:rPr lang="en-US" sz="2000" dirty="0" smtClean="0"/>
              <a:t>effects?</a:t>
            </a:r>
          </a:p>
          <a:p>
            <a:pPr marL="1200150" lvl="2" indent="-342900" eaLnBrk="1" hangingPunct="1">
              <a:buFont typeface="Wingdings" pitchFamily="2" charset="2"/>
              <a:buChar char="§"/>
              <a:defRPr/>
            </a:pPr>
            <a:r>
              <a:rPr lang="en-US" sz="2000" dirty="0" smtClean="0"/>
              <a:t>Yes: Attached flow classes </a:t>
            </a:r>
            <a:r>
              <a:rPr lang="en-US" sz="2000" b="1" dirty="0" smtClean="0"/>
              <a:t>..A </a:t>
            </a:r>
            <a:r>
              <a:rPr lang="en-US" sz="2000" dirty="0" smtClean="0"/>
              <a:t>(e.g. V1A2, S3A3, etc)</a:t>
            </a:r>
            <a:endParaRPr lang="en-US" sz="2000" b="1"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58</a:t>
            </a:fld>
            <a:endParaRPr lang="en-US" b="1" dirty="0"/>
          </a:p>
        </p:txBody>
      </p:sp>
    </p:spTree>
    <p:extLst>
      <p:ext uri="{BB962C8B-B14F-4D97-AF65-F5344CB8AC3E}">
        <p14:creationId xmlns:p14="http://schemas.microsoft.com/office/powerpoint/2010/main" val="9269585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sz="2400" dirty="0" smtClean="0"/>
              <a:t>CORMIX Flow Class</a:t>
            </a:r>
          </a:p>
        </p:txBody>
      </p:sp>
      <p:sp>
        <p:nvSpPr>
          <p:cNvPr id="25604" name="Rectangle 3"/>
          <p:cNvSpPr>
            <a:spLocks noGrp="1" noChangeArrowheads="1"/>
          </p:cNvSpPr>
          <p:nvPr>
            <p:ph idx="4294967295"/>
          </p:nvPr>
        </p:nvSpPr>
        <p:spPr>
          <a:xfrm>
            <a:off x="457200" y="990600"/>
            <a:ext cx="8229600" cy="5334000"/>
          </a:xfrm>
        </p:spPr>
        <p:txBody>
          <a:bodyPr>
            <a:normAutofit/>
          </a:bodyPr>
          <a:lstStyle/>
          <a:p>
            <a:pPr eaLnBrk="1" hangingPunct="1">
              <a:lnSpc>
                <a:spcPct val="80000"/>
              </a:lnSpc>
              <a:buFontTx/>
              <a:buNone/>
              <a:tabLst>
                <a:tab pos="2062163" algn="l"/>
              </a:tabLst>
            </a:pPr>
            <a:r>
              <a:rPr lang="en-US" sz="1800" b="1" u="sng" dirty="0" smtClean="0"/>
              <a:t>CORMIX1 </a:t>
            </a:r>
            <a:r>
              <a:rPr lang="en-US" sz="1800" u="sng" dirty="0" smtClean="0"/>
              <a:t>(126 flow classes)</a:t>
            </a:r>
            <a:br>
              <a:rPr lang="en-US" sz="1800" u="sng" dirty="0" smtClean="0"/>
            </a:br>
            <a:endParaRPr lang="en-US" sz="1800" dirty="0" smtClean="0"/>
          </a:p>
          <a:p>
            <a:pPr lvl="1" eaLnBrk="1" hangingPunct="1">
              <a:lnSpc>
                <a:spcPct val="80000"/>
              </a:lnSpc>
              <a:buFontTx/>
              <a:buNone/>
              <a:tabLst>
                <a:tab pos="2062163" algn="l"/>
              </a:tabLst>
            </a:pPr>
            <a:r>
              <a:rPr lang="en-US" sz="1600" dirty="0" smtClean="0"/>
              <a:t>Classes </a:t>
            </a:r>
            <a:r>
              <a:rPr lang="en-US" sz="1600" b="1" dirty="0" smtClean="0"/>
              <a:t>S</a:t>
            </a:r>
            <a:r>
              <a:rPr lang="en-US" sz="1600" dirty="0" smtClean="0"/>
              <a:t>	Flows trapped within </a:t>
            </a:r>
            <a:r>
              <a:rPr lang="en-US" sz="1600" b="1" dirty="0" smtClean="0"/>
              <a:t>linear stratification</a:t>
            </a:r>
          </a:p>
          <a:p>
            <a:pPr lvl="1" eaLnBrk="1" hangingPunct="1">
              <a:lnSpc>
                <a:spcPct val="80000"/>
              </a:lnSpc>
              <a:buFontTx/>
              <a:buNone/>
              <a:tabLst>
                <a:tab pos="2062163" algn="l"/>
              </a:tabLst>
            </a:pPr>
            <a:r>
              <a:rPr lang="en-US" sz="1600" dirty="0" smtClean="0"/>
              <a:t>Classes </a:t>
            </a:r>
            <a:r>
              <a:rPr lang="en-US" sz="1600" b="1" dirty="0" smtClean="0"/>
              <a:t>V,H</a:t>
            </a:r>
            <a:r>
              <a:rPr lang="en-US" sz="1600" dirty="0" smtClean="0"/>
              <a:t>	</a:t>
            </a:r>
            <a:r>
              <a:rPr lang="en-US" sz="1600" b="1" dirty="0" smtClean="0"/>
              <a:t>Positively </a:t>
            </a:r>
            <a:r>
              <a:rPr lang="en-US" sz="1600" dirty="0" smtClean="0"/>
              <a:t>buoyant flows in </a:t>
            </a:r>
            <a:r>
              <a:rPr lang="en-US" sz="1600" b="1" dirty="0" smtClean="0"/>
              <a:t>uniform</a:t>
            </a:r>
            <a:r>
              <a:rPr lang="en-US" sz="1600" dirty="0" smtClean="0"/>
              <a:t> density layer </a:t>
            </a:r>
          </a:p>
          <a:p>
            <a:pPr lvl="1" eaLnBrk="1" hangingPunct="1">
              <a:lnSpc>
                <a:spcPct val="80000"/>
              </a:lnSpc>
              <a:buFontTx/>
              <a:buNone/>
              <a:tabLst>
                <a:tab pos="2062163" algn="l"/>
              </a:tabLst>
            </a:pPr>
            <a:r>
              <a:rPr lang="en-US" sz="1600" dirty="0" smtClean="0"/>
              <a:t>Classes </a:t>
            </a:r>
            <a:r>
              <a:rPr lang="en-US" sz="1600" b="1" dirty="0" smtClean="0"/>
              <a:t>NV,NH</a:t>
            </a:r>
            <a:r>
              <a:rPr lang="en-US" sz="1600" dirty="0" smtClean="0"/>
              <a:t> 	</a:t>
            </a:r>
            <a:r>
              <a:rPr lang="en-US" sz="1600" b="1" dirty="0" smtClean="0"/>
              <a:t>Negatively</a:t>
            </a:r>
            <a:r>
              <a:rPr lang="en-US" sz="1600" dirty="0" smtClean="0"/>
              <a:t> buoyant flows in </a:t>
            </a:r>
            <a:r>
              <a:rPr lang="en-US" sz="1600" b="1" dirty="0" smtClean="0"/>
              <a:t>uniform</a:t>
            </a:r>
            <a:r>
              <a:rPr lang="en-US" sz="1600" dirty="0" smtClean="0"/>
              <a:t> density layer</a:t>
            </a:r>
          </a:p>
          <a:p>
            <a:pPr lvl="1" eaLnBrk="1" hangingPunct="1">
              <a:lnSpc>
                <a:spcPct val="80000"/>
              </a:lnSpc>
              <a:buFontTx/>
              <a:buNone/>
              <a:tabLst>
                <a:tab pos="2062163" algn="l"/>
              </a:tabLst>
            </a:pPr>
            <a:r>
              <a:rPr lang="en-US" sz="1600" dirty="0" smtClean="0"/>
              <a:t>Classes A	Flows affected by </a:t>
            </a:r>
            <a:r>
              <a:rPr lang="en-US" sz="1600" b="1" dirty="0" smtClean="0"/>
              <a:t>dynamic bottom attachments</a:t>
            </a:r>
            <a:r>
              <a:rPr lang="en-US" sz="1600" dirty="0" smtClean="0"/>
              <a:t> </a:t>
            </a:r>
          </a:p>
          <a:p>
            <a:pPr lvl="1" eaLnBrk="1" hangingPunct="1">
              <a:lnSpc>
                <a:spcPct val="80000"/>
              </a:lnSpc>
              <a:buFontTx/>
              <a:buNone/>
              <a:tabLst>
                <a:tab pos="2062163" algn="l"/>
              </a:tabLst>
            </a:pPr>
            <a:r>
              <a:rPr lang="en-US" sz="1600" dirty="0" smtClean="0"/>
              <a:t>Classes </a:t>
            </a:r>
            <a:r>
              <a:rPr lang="en-US" sz="1600" b="1" dirty="0" smtClean="0"/>
              <a:t>I</a:t>
            </a:r>
            <a:r>
              <a:rPr lang="en-US" sz="1600" dirty="0" smtClean="0"/>
              <a:t>	Images of S,V,H,A e.g.: IS, IV1, IH2, IPV3, IPH4 (</a:t>
            </a:r>
            <a:r>
              <a:rPr lang="en-US" sz="1600" b="1" dirty="0" smtClean="0"/>
              <a:t>Near Surface</a:t>
            </a:r>
            <a:r>
              <a:rPr lang="en-US" sz="1600" dirty="0" smtClean="0"/>
              <a:t>)</a:t>
            </a:r>
          </a:p>
          <a:p>
            <a:pPr lvl="1" eaLnBrk="1" hangingPunct="1">
              <a:lnSpc>
                <a:spcPct val="80000"/>
              </a:lnSpc>
              <a:buFontTx/>
              <a:buNone/>
              <a:tabLst>
                <a:tab pos="2062163" algn="l"/>
              </a:tabLst>
            </a:pPr>
            <a:endParaRPr lang="en-US" sz="1600" dirty="0" smtClean="0"/>
          </a:p>
          <a:p>
            <a:pPr eaLnBrk="1" hangingPunct="1">
              <a:lnSpc>
                <a:spcPct val="80000"/>
              </a:lnSpc>
              <a:buFontTx/>
              <a:buNone/>
              <a:tabLst>
                <a:tab pos="2062163" algn="l"/>
              </a:tabLst>
            </a:pPr>
            <a:r>
              <a:rPr lang="en-US" sz="1800" b="1" u="sng" dirty="0" smtClean="0"/>
              <a:t>CORMIX2</a:t>
            </a:r>
            <a:r>
              <a:rPr lang="en-US" sz="1800" u="sng" dirty="0" smtClean="0"/>
              <a:t> (64 flow classes)</a:t>
            </a:r>
            <a:br>
              <a:rPr lang="en-US" sz="1800" u="sng" dirty="0" smtClean="0"/>
            </a:br>
            <a:endParaRPr lang="en-US" sz="1800" dirty="0" smtClean="0"/>
          </a:p>
          <a:p>
            <a:pPr lvl="1" eaLnBrk="1" hangingPunct="1">
              <a:lnSpc>
                <a:spcPct val="80000"/>
              </a:lnSpc>
              <a:buFontTx/>
              <a:buNone/>
              <a:tabLst>
                <a:tab pos="2062163" algn="l"/>
              </a:tabLst>
            </a:pPr>
            <a:r>
              <a:rPr lang="en-US" sz="1600" dirty="0" smtClean="0"/>
              <a:t>Classes </a:t>
            </a:r>
            <a:r>
              <a:rPr lang="en-US" sz="1600" b="1" dirty="0" smtClean="0"/>
              <a:t>MS</a:t>
            </a:r>
            <a:r>
              <a:rPr lang="en-US" sz="1600" dirty="0" smtClean="0"/>
              <a:t>	Flows </a:t>
            </a:r>
            <a:r>
              <a:rPr lang="en-US" sz="1600" b="1" dirty="0" smtClean="0"/>
              <a:t>trapped</a:t>
            </a:r>
            <a:r>
              <a:rPr lang="en-US" sz="1600" dirty="0" smtClean="0"/>
              <a:t> within linear </a:t>
            </a:r>
            <a:r>
              <a:rPr lang="en-US" sz="1600" b="1" dirty="0" smtClean="0"/>
              <a:t>stratification</a:t>
            </a:r>
          </a:p>
          <a:p>
            <a:pPr lvl="1" eaLnBrk="1" hangingPunct="1">
              <a:lnSpc>
                <a:spcPct val="80000"/>
              </a:lnSpc>
              <a:buFontTx/>
              <a:buNone/>
              <a:tabLst>
                <a:tab pos="2062163" algn="l"/>
              </a:tabLst>
            </a:pPr>
            <a:r>
              <a:rPr lang="en-US" sz="1600" dirty="0" smtClean="0"/>
              <a:t>Classes </a:t>
            </a:r>
            <a:r>
              <a:rPr lang="en-US" sz="1600" b="1" dirty="0" smtClean="0"/>
              <a:t>MU</a:t>
            </a:r>
            <a:r>
              <a:rPr lang="en-US" sz="1600" dirty="0" smtClean="0"/>
              <a:t>	</a:t>
            </a:r>
            <a:r>
              <a:rPr lang="en-US" sz="1600" b="1" dirty="0" smtClean="0"/>
              <a:t>Positively</a:t>
            </a:r>
            <a:r>
              <a:rPr lang="en-US" sz="1600" dirty="0" smtClean="0"/>
              <a:t> buoyant flows in </a:t>
            </a:r>
            <a:r>
              <a:rPr lang="en-US" sz="1600" b="1" dirty="0" smtClean="0"/>
              <a:t>uniform</a:t>
            </a:r>
            <a:r>
              <a:rPr lang="en-US" sz="1600" dirty="0" smtClean="0"/>
              <a:t> density layer</a:t>
            </a:r>
          </a:p>
          <a:p>
            <a:pPr lvl="1" eaLnBrk="1" hangingPunct="1">
              <a:lnSpc>
                <a:spcPct val="80000"/>
              </a:lnSpc>
              <a:buFontTx/>
              <a:buNone/>
              <a:tabLst>
                <a:tab pos="2062163" algn="l"/>
              </a:tabLst>
            </a:pPr>
            <a:r>
              <a:rPr lang="en-US" sz="1600" dirty="0" smtClean="0"/>
              <a:t>Classes </a:t>
            </a:r>
            <a:r>
              <a:rPr lang="en-US" sz="1600" b="1" dirty="0" smtClean="0"/>
              <a:t>MNU</a:t>
            </a:r>
            <a:r>
              <a:rPr lang="en-US" sz="1600" dirty="0" smtClean="0"/>
              <a:t>	</a:t>
            </a:r>
            <a:r>
              <a:rPr lang="en-US" sz="1600" b="1" dirty="0" smtClean="0"/>
              <a:t>Negatively</a:t>
            </a:r>
            <a:r>
              <a:rPr lang="en-US" sz="1600" dirty="0" smtClean="0"/>
              <a:t> buoyant flows in </a:t>
            </a:r>
            <a:r>
              <a:rPr lang="en-US" sz="1600" b="1" dirty="0" smtClean="0"/>
              <a:t>uniform</a:t>
            </a:r>
            <a:r>
              <a:rPr lang="en-US" sz="1600" dirty="0" smtClean="0"/>
              <a:t> density layer</a:t>
            </a:r>
          </a:p>
          <a:p>
            <a:pPr lvl="1" eaLnBrk="1" hangingPunct="1">
              <a:lnSpc>
                <a:spcPct val="80000"/>
              </a:lnSpc>
              <a:buFontTx/>
              <a:buNone/>
              <a:tabLst>
                <a:tab pos="2062163" algn="l"/>
              </a:tabLst>
            </a:pPr>
            <a:r>
              <a:rPr lang="en-US" sz="1600" dirty="0" smtClean="0"/>
              <a:t>Classes </a:t>
            </a:r>
            <a:r>
              <a:rPr lang="en-US" sz="1600" b="1" dirty="0" smtClean="0"/>
              <a:t>I</a:t>
            </a:r>
            <a:r>
              <a:rPr lang="en-US" sz="1600" dirty="0" smtClean="0"/>
              <a:t>	Images of MS,MU,MNU e.g.: IMS, IMU, IMPU (</a:t>
            </a:r>
            <a:r>
              <a:rPr lang="en-US" sz="1600" b="1" dirty="0" smtClean="0"/>
              <a:t>Near Surface</a:t>
            </a:r>
            <a:r>
              <a:rPr lang="en-US" sz="1600" dirty="0" smtClean="0"/>
              <a:t>)</a:t>
            </a:r>
          </a:p>
          <a:p>
            <a:pPr lvl="1" eaLnBrk="1" hangingPunct="1">
              <a:lnSpc>
                <a:spcPct val="80000"/>
              </a:lnSpc>
              <a:buFontTx/>
              <a:buNone/>
              <a:tabLst>
                <a:tab pos="2062163" algn="l"/>
              </a:tabLst>
            </a:pPr>
            <a:endParaRPr lang="en-US" sz="1600" u="sng" dirty="0" smtClean="0"/>
          </a:p>
          <a:p>
            <a:pPr eaLnBrk="1" hangingPunct="1">
              <a:lnSpc>
                <a:spcPct val="80000"/>
              </a:lnSpc>
              <a:buFontTx/>
              <a:buNone/>
              <a:tabLst>
                <a:tab pos="2062163" algn="l"/>
              </a:tabLst>
            </a:pPr>
            <a:r>
              <a:rPr lang="en-US" sz="1800" b="1" u="sng" dirty="0" smtClean="0"/>
              <a:t>CORMIX3</a:t>
            </a:r>
            <a:r>
              <a:rPr lang="en-US" sz="1800" u="sng" dirty="0" smtClean="0"/>
              <a:t> (9 flow classes)</a:t>
            </a:r>
            <a:br>
              <a:rPr lang="en-US" sz="1800" u="sng" dirty="0" smtClean="0"/>
            </a:br>
            <a:endParaRPr lang="en-US" sz="1800" dirty="0" smtClean="0"/>
          </a:p>
          <a:p>
            <a:pPr lvl="1" eaLnBrk="1" hangingPunct="1">
              <a:lnSpc>
                <a:spcPct val="80000"/>
              </a:lnSpc>
              <a:buFontTx/>
              <a:buNone/>
              <a:tabLst>
                <a:tab pos="2062163" algn="l"/>
              </a:tabLst>
            </a:pPr>
            <a:r>
              <a:rPr lang="en-US" sz="1600" dirty="0" smtClean="0"/>
              <a:t>Classes </a:t>
            </a:r>
            <a:r>
              <a:rPr lang="en-US" sz="1600" b="1" dirty="0" smtClean="0"/>
              <a:t>FJ</a:t>
            </a:r>
            <a:r>
              <a:rPr lang="en-US" sz="1600" dirty="0" smtClean="0"/>
              <a:t>	</a:t>
            </a:r>
            <a:r>
              <a:rPr lang="en-US" sz="1600" b="1" dirty="0" smtClean="0"/>
              <a:t>Free jet</a:t>
            </a:r>
            <a:r>
              <a:rPr lang="en-US" sz="1600" dirty="0" smtClean="0"/>
              <a:t> flows w/o near-field </a:t>
            </a:r>
            <a:r>
              <a:rPr lang="en-US" sz="1600" b="1" dirty="0" smtClean="0"/>
              <a:t>shoreline interaction</a:t>
            </a:r>
          </a:p>
          <a:p>
            <a:pPr lvl="1" eaLnBrk="1" hangingPunct="1">
              <a:lnSpc>
                <a:spcPct val="80000"/>
              </a:lnSpc>
              <a:buFontTx/>
              <a:buNone/>
              <a:tabLst>
                <a:tab pos="2062163" algn="l"/>
              </a:tabLst>
            </a:pPr>
            <a:r>
              <a:rPr lang="en-US" sz="1600" dirty="0" smtClean="0"/>
              <a:t>Classes </a:t>
            </a:r>
            <a:r>
              <a:rPr lang="en-US" sz="1600" b="1" dirty="0" smtClean="0"/>
              <a:t>SA</a:t>
            </a:r>
            <a:r>
              <a:rPr lang="en-US" sz="1600" dirty="0" smtClean="0"/>
              <a:t>	</a:t>
            </a:r>
            <a:r>
              <a:rPr lang="en-US" sz="1600" b="1" dirty="0" smtClean="0"/>
              <a:t>Shoreline attached</a:t>
            </a:r>
            <a:r>
              <a:rPr lang="en-US" sz="1600" dirty="0" smtClean="0"/>
              <a:t> discharges in crossflow</a:t>
            </a:r>
          </a:p>
          <a:p>
            <a:pPr lvl="1" eaLnBrk="1" hangingPunct="1">
              <a:lnSpc>
                <a:spcPct val="80000"/>
              </a:lnSpc>
              <a:buFontTx/>
              <a:buNone/>
              <a:tabLst>
                <a:tab pos="2062163" algn="l"/>
              </a:tabLst>
            </a:pPr>
            <a:r>
              <a:rPr lang="en-US" sz="1600" dirty="0" smtClean="0"/>
              <a:t>Classes </a:t>
            </a:r>
            <a:r>
              <a:rPr lang="en-US" sz="1600" b="1" dirty="0" smtClean="0"/>
              <a:t>WJ</a:t>
            </a:r>
            <a:r>
              <a:rPr lang="en-US" sz="1600" dirty="0" smtClean="0"/>
              <a:t>	</a:t>
            </a:r>
            <a:r>
              <a:rPr lang="en-US" sz="1600" b="1" dirty="0" smtClean="0"/>
              <a:t>Wall jets/plumes</a:t>
            </a:r>
            <a:r>
              <a:rPr lang="en-US" sz="1600" dirty="0" smtClean="0"/>
              <a:t> from discharges</a:t>
            </a:r>
            <a:r>
              <a:rPr lang="en-US" sz="1600" b="1" dirty="0" smtClean="0"/>
              <a:t> parallel </a:t>
            </a:r>
            <a:r>
              <a:rPr lang="en-US" sz="1600" dirty="0" smtClean="0"/>
              <a:t>to shoreline</a:t>
            </a:r>
          </a:p>
          <a:p>
            <a:pPr lvl="1" eaLnBrk="1" hangingPunct="1">
              <a:lnSpc>
                <a:spcPct val="80000"/>
              </a:lnSpc>
              <a:buFontTx/>
              <a:buNone/>
              <a:tabLst>
                <a:tab pos="2062163" algn="l"/>
              </a:tabLst>
            </a:pPr>
            <a:r>
              <a:rPr lang="en-US" sz="1600" dirty="0" smtClean="0"/>
              <a:t>Classes </a:t>
            </a:r>
            <a:r>
              <a:rPr lang="en-US" sz="1600" b="1" dirty="0" smtClean="0"/>
              <a:t>PL</a:t>
            </a:r>
            <a:r>
              <a:rPr lang="en-US" sz="1600" dirty="0" smtClean="0"/>
              <a:t>	</a:t>
            </a:r>
            <a:r>
              <a:rPr lang="en-US" sz="1600" b="1" dirty="0" smtClean="0"/>
              <a:t>Upstream</a:t>
            </a:r>
            <a:r>
              <a:rPr lang="en-US" sz="1600" dirty="0" smtClean="0"/>
              <a:t> intruding</a:t>
            </a:r>
          </a:p>
          <a:p>
            <a:pPr lvl="1" eaLnBrk="1" hangingPunct="1">
              <a:lnSpc>
                <a:spcPct val="80000"/>
              </a:lnSpc>
              <a:buFontTx/>
              <a:buNone/>
              <a:tabLst>
                <a:tab pos="2062163" algn="l"/>
              </a:tabLst>
            </a:pPr>
            <a:endParaRPr lang="en-US" sz="1600" dirty="0" smtClean="0"/>
          </a:p>
          <a:p>
            <a:pPr lvl="1" algn="ctr" eaLnBrk="1" hangingPunct="1">
              <a:lnSpc>
                <a:spcPct val="80000"/>
              </a:lnSpc>
              <a:buFontTx/>
              <a:buNone/>
              <a:tabLst>
                <a:tab pos="2062163" algn="l"/>
              </a:tabLst>
            </a:pPr>
            <a:r>
              <a:rPr lang="en-US" i="1" dirty="0" smtClean="0">
                <a:latin typeface="Arial Narrow" pitchFamily="34" charset="0"/>
              </a:rPr>
              <a:t>Flow Class Categories and Descriptions</a:t>
            </a:r>
          </a:p>
          <a:p>
            <a:pPr lvl="1" eaLnBrk="1" hangingPunct="1">
              <a:lnSpc>
                <a:spcPct val="80000"/>
              </a:lnSpc>
              <a:buFontTx/>
              <a:buNone/>
              <a:tabLst>
                <a:tab pos="2062163" algn="l"/>
              </a:tabLst>
            </a:pPr>
            <a:endParaRPr lang="en-US" sz="16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59</a:t>
            </a:fld>
            <a:endParaRPr lang="en-US" b="1" dirty="0"/>
          </a:p>
        </p:txBody>
      </p:sp>
    </p:spTree>
    <p:extLst>
      <p:ext uri="{BB962C8B-B14F-4D97-AF65-F5344CB8AC3E}">
        <p14:creationId xmlns:p14="http://schemas.microsoft.com/office/powerpoint/2010/main" val="3197188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eaLnBrk="1" hangingPunct="1"/>
            <a:r>
              <a:rPr lang="en-US" sz="2400" dirty="0" smtClean="0"/>
              <a:t>Modeling Approaches</a:t>
            </a:r>
          </a:p>
        </p:txBody>
      </p:sp>
      <p:pic>
        <p:nvPicPr>
          <p:cNvPr id="20484" name="Picture 21" descr="Nearfield-and-Farfield-M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04975" y="1157288"/>
            <a:ext cx="573405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a:t>
            </a:fld>
            <a:endParaRPr lang="en-US" b="1" dirty="0"/>
          </a:p>
        </p:txBody>
      </p:sp>
    </p:spTree>
    <p:extLst>
      <p:ext uri="{BB962C8B-B14F-4D97-AF65-F5344CB8AC3E}">
        <p14:creationId xmlns:p14="http://schemas.microsoft.com/office/powerpoint/2010/main" val="2853630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2400" dirty="0" smtClean="0"/>
              <a:t>CORMIX1 Flow Classification Example</a:t>
            </a:r>
          </a:p>
        </p:txBody>
      </p:sp>
      <p:sp>
        <p:nvSpPr>
          <p:cNvPr id="26627" name="Rectangle 3"/>
          <p:cNvSpPr>
            <a:spLocks noGrp="1" noChangeArrowheads="1"/>
          </p:cNvSpPr>
          <p:nvPr>
            <p:ph type="body" sz="half" idx="4294967295"/>
          </p:nvPr>
        </p:nvSpPr>
        <p:spPr>
          <a:xfrm>
            <a:off x="381000" y="914400"/>
            <a:ext cx="8305800" cy="1143000"/>
          </a:xfrm>
        </p:spPr>
        <p:txBody>
          <a:bodyPr/>
          <a:lstStyle/>
          <a:p>
            <a:pPr eaLnBrk="1" hangingPunct="1">
              <a:lnSpc>
                <a:spcPct val="80000"/>
              </a:lnSpc>
            </a:pPr>
            <a:r>
              <a:rPr lang="en-US" sz="1800" dirty="0" smtClean="0"/>
              <a:t>Example for deeply submerged near-vertical single port discharge (V</a:t>
            </a:r>
            <a:r>
              <a:rPr lang="en-US" sz="1600" i="1" dirty="0" smtClean="0"/>
              <a:t>x</a:t>
            </a:r>
            <a:r>
              <a:rPr lang="en-US" sz="1800" dirty="0" smtClean="0"/>
              <a:t>)</a:t>
            </a:r>
          </a:p>
          <a:p>
            <a:pPr eaLnBrk="1" hangingPunct="1">
              <a:lnSpc>
                <a:spcPct val="80000"/>
              </a:lnSpc>
            </a:pPr>
            <a:r>
              <a:rPr lang="en-US" sz="1800" dirty="0" smtClean="0"/>
              <a:t>CORMIX User Manual - Appendix A – complete set of flow classifications</a:t>
            </a:r>
          </a:p>
          <a:p>
            <a:pPr eaLnBrk="1" hangingPunct="1">
              <a:lnSpc>
                <a:spcPct val="80000"/>
              </a:lnSpc>
            </a:pPr>
            <a:r>
              <a:rPr lang="en-US" sz="1800" dirty="0" smtClean="0"/>
              <a:t>For a particular input case - “FC-Tree” button in CORMIX UI </a:t>
            </a:r>
          </a:p>
        </p:txBody>
      </p:sp>
      <p:pic>
        <p:nvPicPr>
          <p:cNvPr id="266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000" y="2209798"/>
            <a:ext cx="5650001" cy="40900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60</a:t>
            </a:fld>
            <a:endParaRPr lang="en-US" b="1" dirty="0"/>
          </a:p>
        </p:txBody>
      </p:sp>
    </p:spTree>
    <p:extLst>
      <p:ext uri="{BB962C8B-B14F-4D97-AF65-F5344CB8AC3E}">
        <p14:creationId xmlns:p14="http://schemas.microsoft.com/office/powerpoint/2010/main" val="2533992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normAutofit/>
          </a:bodyPr>
          <a:lstStyle/>
          <a:p>
            <a:pPr eaLnBrk="1" hangingPunct="1"/>
            <a:r>
              <a:rPr lang="en-US" sz="2400" dirty="0" smtClean="0"/>
              <a:t>CORMIX2 Flow Classification Example</a:t>
            </a:r>
          </a:p>
        </p:txBody>
      </p:sp>
      <p:sp>
        <p:nvSpPr>
          <p:cNvPr id="47108" name="Rectangle 4"/>
          <p:cNvSpPr>
            <a:spLocks noChangeArrowheads="1"/>
          </p:cNvSpPr>
          <p:nvPr/>
        </p:nvSpPr>
        <p:spPr bwMode="auto">
          <a:xfrm>
            <a:off x="685800" y="60960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a:latin typeface="Arial Narrow" pitchFamily="34" charset="0"/>
              </a:rPr>
              <a:t>MU flow classes: Positively buoyant multiport flows in uniform density layer</a:t>
            </a:r>
          </a:p>
        </p:txBody>
      </p:sp>
      <p:pic>
        <p:nvPicPr>
          <p:cNvPr id="47109" name="Picture 7" descr="http://www.mixzon.com/flowclass_dtree_lib/MU1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914400"/>
            <a:ext cx="7159625" cy="501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61</a:t>
            </a:fld>
            <a:endParaRPr lang="en-US" b="1" dirty="0"/>
          </a:p>
        </p:txBody>
      </p:sp>
    </p:spTree>
    <p:extLst>
      <p:ext uri="{BB962C8B-B14F-4D97-AF65-F5344CB8AC3E}">
        <p14:creationId xmlns:p14="http://schemas.microsoft.com/office/powerpoint/2010/main" val="5614833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noChangeArrowheads="1"/>
          </p:cNvSpPr>
          <p:nvPr>
            <p:ph type="title"/>
          </p:nvPr>
        </p:nvSpPr>
        <p:spPr/>
        <p:txBody>
          <a:bodyPr>
            <a:normAutofit/>
          </a:bodyPr>
          <a:lstStyle/>
          <a:p>
            <a:pPr eaLnBrk="1" hangingPunct="1"/>
            <a:r>
              <a:rPr lang="en-US" sz="2400" dirty="0" smtClean="0"/>
              <a:t>Hydrodynamic Simulation Modules</a:t>
            </a:r>
          </a:p>
        </p:txBody>
      </p:sp>
      <p:sp>
        <p:nvSpPr>
          <p:cNvPr id="17412" name="Rectangle 3"/>
          <p:cNvSpPr>
            <a:spLocks noGrp="1" noChangeArrowheads="1"/>
          </p:cNvSpPr>
          <p:nvPr>
            <p:ph type="body" sz="half" idx="4294967295"/>
          </p:nvPr>
        </p:nvSpPr>
        <p:spPr>
          <a:xfrm>
            <a:off x="457200" y="838200"/>
            <a:ext cx="8305800" cy="1752600"/>
          </a:xfrm>
        </p:spPr>
        <p:txBody>
          <a:bodyPr>
            <a:normAutofit/>
          </a:bodyPr>
          <a:lstStyle/>
          <a:p>
            <a:pPr eaLnBrk="1" hangingPunct="1">
              <a:lnSpc>
                <a:spcPct val="80000"/>
              </a:lnSpc>
            </a:pPr>
            <a:r>
              <a:rPr lang="en-US" dirty="0" smtClean="0"/>
              <a:t>CORMIX uses regional flow models</a:t>
            </a:r>
          </a:p>
          <a:p>
            <a:pPr eaLnBrk="1" hangingPunct="1">
              <a:lnSpc>
                <a:spcPct val="80000"/>
              </a:lnSpc>
            </a:pPr>
            <a:r>
              <a:rPr lang="en-US" dirty="0" smtClean="0"/>
              <a:t>Distinct Series of </a:t>
            </a:r>
            <a:r>
              <a:rPr lang="en-US" b="1" i="1" dirty="0" smtClean="0"/>
              <a:t>“hydrodynamic modules” </a:t>
            </a:r>
            <a:r>
              <a:rPr lang="en-US" dirty="0" smtClean="0"/>
              <a:t>are </a:t>
            </a:r>
            <a:r>
              <a:rPr lang="en-US" b="1" dirty="0" smtClean="0"/>
              <a:t>executed sequentially </a:t>
            </a:r>
            <a:r>
              <a:rPr lang="en-US" dirty="0" smtClean="0"/>
              <a:t>to simulate entire flow field  for a given flow classification</a:t>
            </a:r>
          </a:p>
          <a:p>
            <a:pPr eaLnBrk="1" hangingPunct="1">
              <a:lnSpc>
                <a:spcPct val="80000"/>
              </a:lnSpc>
            </a:pPr>
            <a:r>
              <a:rPr lang="en-US" dirty="0" smtClean="0"/>
              <a:t>Flow class descriptions give qualitative description of physical mixing processes likely to be present for flow</a:t>
            </a:r>
          </a:p>
        </p:txBody>
      </p:sp>
      <p:pic>
        <p:nvPicPr>
          <p:cNvPr id="17414" name="Picture 11" descr="V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600200" y="2819400"/>
            <a:ext cx="6019800" cy="2884488"/>
          </a:xfrm>
          <a:noFill/>
          <a:ln>
            <a:solidFill>
              <a:schemeClr val="tx1"/>
            </a:solidFill>
            <a:miter lim="800000"/>
            <a:headEnd/>
            <a:tailEnd/>
          </a:ln>
        </p:spPr>
      </p:pic>
      <p:sp>
        <p:nvSpPr>
          <p:cNvPr id="17413" name="Rectangle 7"/>
          <p:cNvSpPr>
            <a:spLocks noChangeArrowheads="1"/>
          </p:cNvSpPr>
          <p:nvPr/>
        </p:nvSpPr>
        <p:spPr bwMode="auto">
          <a:xfrm>
            <a:off x="533400" y="57912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r>
              <a:rPr lang="en-US" sz="1400" b="1" i="1" dirty="0">
                <a:latin typeface="Arial Narrow" pitchFamily="34" charset="0"/>
              </a:rPr>
              <a:t>Illustrative example of a sequence of CORMIX hydrodynamic flow modules </a:t>
            </a:r>
            <a:endParaRPr lang="en-US" sz="1400" b="1" i="1" dirty="0" smtClean="0">
              <a:latin typeface="Arial Narrow" pitchFamily="34" charset="0"/>
            </a:endParaRPr>
          </a:p>
          <a:p>
            <a:pPr marL="1147763" indent="-1147763" algn="ctr"/>
            <a:r>
              <a:rPr lang="en-US" sz="1400" b="1" i="1" dirty="0" smtClean="0">
                <a:latin typeface="Arial Narrow" pitchFamily="34" charset="0"/>
              </a:rPr>
              <a:t>executed </a:t>
            </a:r>
            <a:r>
              <a:rPr lang="en-US" sz="1400" b="1" i="1" dirty="0">
                <a:latin typeface="Arial Narrow" pitchFamily="34" charset="0"/>
              </a:rPr>
              <a:t>for plume simulation for flow classification V1 </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62</a:t>
            </a:fld>
            <a:endParaRPr lang="en-US" b="1" dirty="0"/>
          </a:p>
        </p:txBody>
      </p:sp>
    </p:spTree>
    <p:extLst>
      <p:ext uri="{BB962C8B-B14F-4D97-AF65-F5344CB8AC3E}">
        <p14:creationId xmlns:p14="http://schemas.microsoft.com/office/powerpoint/2010/main" val="2264742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z="2400" dirty="0" smtClean="0"/>
              <a:t>CORMIX Hydrodynamic Simulation &amp; Prediction File</a:t>
            </a:r>
          </a:p>
        </p:txBody>
      </p:sp>
      <p:sp>
        <p:nvSpPr>
          <p:cNvPr id="22532" name="Rectangle 3"/>
          <p:cNvSpPr>
            <a:spLocks noGrp="1" noChangeArrowheads="1"/>
          </p:cNvSpPr>
          <p:nvPr>
            <p:ph idx="4294967295"/>
          </p:nvPr>
        </p:nvSpPr>
        <p:spPr>
          <a:xfrm>
            <a:off x="457200" y="914400"/>
            <a:ext cx="8229600" cy="5410200"/>
          </a:xfrm>
        </p:spPr>
        <p:txBody>
          <a:bodyPr/>
          <a:lstStyle/>
          <a:p>
            <a:pPr eaLnBrk="1" hangingPunct="1">
              <a:lnSpc>
                <a:spcPct val="70000"/>
              </a:lnSpc>
              <a:buFontTx/>
              <a:buNone/>
            </a:pPr>
            <a:r>
              <a:rPr lang="en-US" b="1" dirty="0" smtClean="0"/>
              <a:t>CORMIX Hydrodynamic Simulation and Flow Modules</a:t>
            </a:r>
          </a:p>
          <a:p>
            <a:pPr eaLnBrk="1" hangingPunct="1">
              <a:lnSpc>
                <a:spcPct val="70000"/>
              </a:lnSpc>
            </a:pPr>
            <a:r>
              <a:rPr lang="en-US" sz="1600" dirty="0" smtClean="0"/>
              <a:t>The FORTRAN tabular simulation output is available as </a:t>
            </a:r>
            <a:r>
              <a:rPr lang="en-US" b="1" i="1" dirty="0" smtClean="0"/>
              <a:t>filename</a:t>
            </a:r>
            <a:r>
              <a:rPr lang="en-US" b="1" dirty="0" smtClean="0"/>
              <a:t>.prd</a:t>
            </a:r>
          </a:p>
          <a:p>
            <a:pPr eaLnBrk="1" hangingPunct="1">
              <a:lnSpc>
                <a:spcPct val="70000"/>
              </a:lnSpc>
            </a:pPr>
            <a:r>
              <a:rPr lang="en-US" sz="1600" b="1" dirty="0" smtClean="0"/>
              <a:t>x, y, z trajectory </a:t>
            </a:r>
            <a:r>
              <a:rPr lang="en-US" sz="1600" dirty="0" smtClean="0"/>
              <a:t>of plume centerline</a:t>
            </a:r>
            <a:endParaRPr lang="en-US" sz="1600" b="1" dirty="0" smtClean="0"/>
          </a:p>
          <a:p>
            <a:pPr eaLnBrk="1" hangingPunct="1">
              <a:lnSpc>
                <a:spcPct val="70000"/>
              </a:lnSpc>
            </a:pPr>
            <a:r>
              <a:rPr lang="en-US" sz="1600" b="1" dirty="0" smtClean="0"/>
              <a:t>Concentration c </a:t>
            </a:r>
            <a:r>
              <a:rPr lang="en-US" sz="1600" dirty="0" smtClean="0"/>
              <a:t>of pollutant</a:t>
            </a:r>
            <a:endParaRPr lang="en-US" sz="1600" b="1" dirty="0" smtClean="0"/>
          </a:p>
          <a:p>
            <a:pPr eaLnBrk="1" hangingPunct="1">
              <a:lnSpc>
                <a:spcPct val="70000"/>
              </a:lnSpc>
            </a:pPr>
            <a:r>
              <a:rPr lang="en-US" sz="1600" b="1" dirty="0" smtClean="0"/>
              <a:t>Dilution S </a:t>
            </a:r>
            <a:r>
              <a:rPr lang="en-US" sz="1600" dirty="0" smtClean="0"/>
              <a:t>= c</a:t>
            </a:r>
            <a:r>
              <a:rPr lang="en-US" sz="1600" baseline="-25000" dirty="0" smtClean="0"/>
              <a:t>0</a:t>
            </a:r>
            <a:r>
              <a:rPr lang="en-US" sz="1600" dirty="0" smtClean="0"/>
              <a:t>/c</a:t>
            </a:r>
            <a:endParaRPr lang="en-US" sz="1600" b="1" dirty="0" smtClean="0"/>
          </a:p>
          <a:p>
            <a:pPr eaLnBrk="1" hangingPunct="1">
              <a:lnSpc>
                <a:spcPct val="70000"/>
              </a:lnSpc>
            </a:pPr>
            <a:r>
              <a:rPr lang="en-US" sz="1600" b="1" dirty="0" smtClean="0"/>
              <a:t>Plume width (B, BH, </a:t>
            </a:r>
            <a:r>
              <a:rPr lang="en-US" sz="1600" dirty="0" smtClean="0"/>
              <a:t>or </a:t>
            </a:r>
            <a:r>
              <a:rPr lang="en-US" sz="1600" b="1" dirty="0" smtClean="0"/>
              <a:t>BV)</a:t>
            </a:r>
          </a:p>
          <a:p>
            <a:pPr eaLnBrk="1" hangingPunct="1">
              <a:lnSpc>
                <a:spcPct val="70000"/>
              </a:lnSpc>
              <a:spcBef>
                <a:spcPct val="50000"/>
              </a:spcBef>
              <a:buFontTx/>
              <a:buNone/>
            </a:pPr>
            <a:r>
              <a:rPr lang="en-US" b="1" dirty="0" smtClean="0"/>
              <a:t>Continuous modules</a:t>
            </a:r>
            <a:endParaRPr lang="en-US" dirty="0" smtClean="0"/>
          </a:p>
          <a:p>
            <a:pPr eaLnBrk="1" hangingPunct="1">
              <a:lnSpc>
                <a:spcPct val="70000"/>
              </a:lnSpc>
            </a:pPr>
            <a:r>
              <a:rPr lang="en-US" sz="1600" dirty="0" smtClean="0"/>
              <a:t>Most </a:t>
            </a:r>
            <a:r>
              <a:rPr lang="en-US" sz="1600" b="1" i="1" dirty="0" smtClean="0"/>
              <a:t>subsurface modules </a:t>
            </a:r>
            <a:r>
              <a:rPr lang="en-US" sz="1600" dirty="0" smtClean="0"/>
              <a:t>based on </a:t>
            </a:r>
            <a:r>
              <a:rPr lang="en-US" sz="1600" b="1" dirty="0" smtClean="0"/>
              <a:t>CORJET or CorSurf</a:t>
            </a:r>
            <a:endParaRPr lang="en-US" sz="1600" dirty="0" smtClean="0"/>
          </a:p>
          <a:p>
            <a:pPr eaLnBrk="1" hangingPunct="1">
              <a:lnSpc>
                <a:spcPct val="70000"/>
              </a:lnSpc>
            </a:pPr>
            <a:r>
              <a:rPr lang="en-US" sz="1600" dirty="0" smtClean="0"/>
              <a:t>Some </a:t>
            </a:r>
            <a:r>
              <a:rPr lang="en-US" sz="1600" b="1" i="1" dirty="0" smtClean="0"/>
              <a:t>buoyant spreading modules </a:t>
            </a:r>
            <a:r>
              <a:rPr lang="en-US" sz="1600" dirty="0" smtClean="0"/>
              <a:t>are </a:t>
            </a:r>
            <a:r>
              <a:rPr lang="en-US" sz="1600" b="1" i="1" dirty="0" smtClean="0"/>
              <a:t>integral</a:t>
            </a:r>
            <a:endParaRPr lang="en-US" sz="1600" b="1" dirty="0" smtClean="0"/>
          </a:p>
          <a:p>
            <a:pPr eaLnBrk="1" hangingPunct="1">
              <a:lnSpc>
                <a:spcPct val="70000"/>
              </a:lnSpc>
              <a:spcBef>
                <a:spcPct val="50000"/>
              </a:spcBef>
              <a:buFontTx/>
              <a:buNone/>
            </a:pPr>
            <a:r>
              <a:rPr lang="en-US" b="1" dirty="0" smtClean="0"/>
              <a:t>Control volume modules</a:t>
            </a:r>
          </a:p>
          <a:p>
            <a:pPr eaLnBrk="1" hangingPunct="1">
              <a:lnSpc>
                <a:spcPct val="70000"/>
              </a:lnSpc>
            </a:pPr>
            <a:r>
              <a:rPr lang="en-US" sz="1600" dirty="0" smtClean="0"/>
              <a:t>Used when no mechanistically based mathematical description is available</a:t>
            </a:r>
          </a:p>
          <a:p>
            <a:pPr eaLnBrk="1" hangingPunct="1">
              <a:lnSpc>
                <a:spcPct val="70000"/>
              </a:lnSpc>
            </a:pPr>
            <a:r>
              <a:rPr lang="en-US" sz="1600" dirty="0" smtClean="0"/>
              <a:t>Based on </a:t>
            </a:r>
            <a:r>
              <a:rPr lang="en-US" sz="1600" b="1" i="1" dirty="0" smtClean="0"/>
              <a:t>conservation of mass, momentum</a:t>
            </a:r>
            <a:endParaRPr lang="en-US" sz="1600" dirty="0" smtClean="0"/>
          </a:p>
          <a:p>
            <a:pPr eaLnBrk="1" hangingPunct="1">
              <a:lnSpc>
                <a:spcPct val="70000"/>
              </a:lnSpc>
              <a:spcBef>
                <a:spcPct val="50000"/>
              </a:spcBef>
              <a:buFontTx/>
              <a:buNone/>
            </a:pPr>
            <a:r>
              <a:rPr lang="en-US" b="1" dirty="0" smtClean="0"/>
              <a:t>Transitions from module to modules</a:t>
            </a:r>
          </a:p>
          <a:p>
            <a:pPr eaLnBrk="1" hangingPunct="1">
              <a:lnSpc>
                <a:spcPct val="70000"/>
              </a:lnSpc>
            </a:pPr>
            <a:r>
              <a:rPr lang="en-US" sz="1600" dirty="0" smtClean="0"/>
              <a:t>Continuous, satisfying </a:t>
            </a:r>
            <a:r>
              <a:rPr lang="en-US" sz="1600" b="1" i="1" dirty="0" smtClean="0"/>
              <a:t>conservation of mass, momentum, energy</a:t>
            </a:r>
          </a:p>
          <a:p>
            <a:pPr eaLnBrk="1" hangingPunct="1">
              <a:lnSpc>
                <a:spcPct val="70000"/>
              </a:lnSpc>
            </a:pPr>
            <a:r>
              <a:rPr lang="en-US" sz="1600" b="1" i="1" dirty="0" smtClean="0"/>
              <a:t>Occasional mismatches in plume width will result</a:t>
            </a:r>
            <a:endParaRPr lang="en-US" sz="1600" dirty="0" smtClean="0"/>
          </a:p>
          <a:p>
            <a:pPr eaLnBrk="1" hangingPunct="1">
              <a:lnSpc>
                <a:spcPct val="70000"/>
              </a:lnSpc>
            </a:pPr>
            <a:r>
              <a:rPr lang="en-US" sz="1600" dirty="0" smtClean="0"/>
              <a:t>Most </a:t>
            </a:r>
            <a:r>
              <a:rPr lang="en-US" sz="1600" b="1" i="1" dirty="0" smtClean="0"/>
              <a:t>mismatches are small</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63</a:t>
            </a:fld>
            <a:endParaRPr lang="en-US" b="1" dirty="0"/>
          </a:p>
        </p:txBody>
      </p:sp>
    </p:spTree>
    <p:extLst>
      <p:ext uri="{BB962C8B-B14F-4D97-AF65-F5344CB8AC3E}">
        <p14:creationId xmlns:p14="http://schemas.microsoft.com/office/powerpoint/2010/main" val="2366017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sz="2400" dirty="0" smtClean="0"/>
              <a:t>CORMIX Hydrodynamic Simulation &amp; Prediction File</a:t>
            </a:r>
          </a:p>
        </p:txBody>
      </p:sp>
      <p:sp>
        <p:nvSpPr>
          <p:cNvPr id="1029" name="Rectangle 3"/>
          <p:cNvSpPr>
            <a:spLocks noGrp="1" noChangeArrowheads="1"/>
          </p:cNvSpPr>
          <p:nvPr>
            <p:ph idx="4294967295"/>
          </p:nvPr>
        </p:nvSpPr>
        <p:spPr>
          <a:xfrm>
            <a:off x="457200" y="990600"/>
            <a:ext cx="8229600" cy="5257800"/>
          </a:xfrm>
        </p:spPr>
        <p:txBody>
          <a:bodyPr/>
          <a:lstStyle/>
          <a:p>
            <a:pPr eaLnBrk="1" hangingPunct="1">
              <a:lnSpc>
                <a:spcPct val="80000"/>
              </a:lnSpc>
              <a:buFontTx/>
              <a:buNone/>
            </a:pPr>
            <a:r>
              <a:rPr lang="en-US" b="1" dirty="0" smtClean="0"/>
              <a:t>Maximum Centerline vs. Flux Average Dilution</a:t>
            </a:r>
            <a:endParaRPr lang="en-US" dirty="0" smtClean="0"/>
          </a:p>
          <a:p>
            <a:pPr eaLnBrk="1" hangingPunct="1">
              <a:lnSpc>
                <a:spcPct val="80000"/>
              </a:lnSpc>
            </a:pPr>
            <a:r>
              <a:rPr lang="en-US" sz="1600" dirty="0" smtClean="0"/>
              <a:t>To obtain </a:t>
            </a:r>
            <a:r>
              <a:rPr lang="en-US" sz="1600" b="1" i="1" dirty="0" smtClean="0"/>
              <a:t>flux average </a:t>
            </a:r>
            <a:r>
              <a:rPr lang="en-US" sz="1600" dirty="0" smtClean="0"/>
              <a:t>or </a:t>
            </a:r>
            <a:r>
              <a:rPr lang="en-US" sz="1600" b="1" i="1" dirty="0" smtClean="0"/>
              <a:t>bulk dilution (</a:t>
            </a:r>
            <a:r>
              <a:rPr lang="en-US" sz="1600" dirty="0" smtClean="0"/>
              <a:t>S</a:t>
            </a:r>
            <a:r>
              <a:rPr lang="en-US" sz="1600" baseline="-25000" dirty="0" smtClean="0"/>
              <a:t>f</a:t>
            </a:r>
            <a:r>
              <a:rPr lang="en-US" sz="1600" b="1" i="1" dirty="0" smtClean="0"/>
              <a:t>)</a:t>
            </a:r>
          </a:p>
          <a:p>
            <a:pPr eaLnBrk="1" hangingPunct="1">
              <a:lnSpc>
                <a:spcPct val="80000"/>
              </a:lnSpc>
            </a:pPr>
            <a:r>
              <a:rPr lang="en-US" sz="1600" dirty="0" smtClean="0"/>
              <a:t>For single port discharges: S</a:t>
            </a:r>
            <a:r>
              <a:rPr lang="en-US" sz="1600" baseline="-25000" dirty="0" smtClean="0"/>
              <a:t>f</a:t>
            </a:r>
            <a:r>
              <a:rPr lang="en-US" sz="1600" dirty="0" smtClean="0"/>
              <a:t>/S = 1.7</a:t>
            </a:r>
          </a:p>
          <a:p>
            <a:pPr eaLnBrk="1" hangingPunct="1">
              <a:lnSpc>
                <a:spcPct val="80000"/>
              </a:lnSpc>
            </a:pPr>
            <a:r>
              <a:rPr lang="en-US" sz="1600" dirty="0" smtClean="0"/>
              <a:t>For multiport discharges or surface discharges: S</a:t>
            </a:r>
            <a:r>
              <a:rPr lang="en-US" sz="1600" baseline="-25000" dirty="0" smtClean="0"/>
              <a:t>f</a:t>
            </a:r>
            <a:r>
              <a:rPr lang="en-US" sz="1600" dirty="0" smtClean="0"/>
              <a:t>/S = 1.3</a:t>
            </a:r>
            <a:endParaRPr lang="en-US" sz="1600" b="1" dirty="0" smtClean="0"/>
          </a:p>
          <a:p>
            <a:pPr eaLnBrk="1" hangingPunct="1">
              <a:lnSpc>
                <a:spcPct val="80000"/>
              </a:lnSpc>
              <a:spcBef>
                <a:spcPct val="70000"/>
              </a:spcBef>
              <a:buFontTx/>
              <a:buNone/>
            </a:pPr>
            <a:r>
              <a:rPr lang="en-US" b="1" dirty="0" smtClean="0"/>
              <a:t>Dilution vs. Concentration</a:t>
            </a:r>
            <a:endParaRPr lang="en-US" dirty="0" smtClean="0"/>
          </a:p>
          <a:p>
            <a:pPr eaLnBrk="1" hangingPunct="1">
              <a:lnSpc>
                <a:spcPct val="80000"/>
              </a:lnSpc>
            </a:pPr>
            <a:r>
              <a:rPr lang="en-US" sz="1600" dirty="0" smtClean="0"/>
              <a:t>CORMIX gives </a:t>
            </a:r>
            <a:r>
              <a:rPr lang="en-US" sz="1600" b="1" i="1" dirty="0" smtClean="0"/>
              <a:t>minimum centerline dilution </a:t>
            </a:r>
            <a:r>
              <a:rPr lang="en-US" sz="1600" dirty="0" smtClean="0"/>
              <a:t>S</a:t>
            </a:r>
          </a:p>
          <a:p>
            <a:pPr lvl="1" eaLnBrk="1" hangingPunct="1">
              <a:lnSpc>
                <a:spcPct val="80000"/>
              </a:lnSpc>
            </a:pPr>
            <a:r>
              <a:rPr lang="en-US" sz="1400" dirty="0" smtClean="0"/>
              <a:t>  </a:t>
            </a:r>
            <a:r>
              <a:rPr lang="en-US" sz="1400" b="1" i="1" dirty="0" smtClean="0"/>
              <a:t>maximum concentration </a:t>
            </a:r>
            <a:r>
              <a:rPr lang="en-US" sz="1400" dirty="0" smtClean="0"/>
              <a:t>C</a:t>
            </a:r>
          </a:p>
          <a:p>
            <a:pPr eaLnBrk="1" hangingPunct="1">
              <a:lnSpc>
                <a:spcPct val="80000"/>
              </a:lnSpc>
            </a:pPr>
            <a:r>
              <a:rPr lang="en-US" sz="1600" dirty="0" smtClean="0"/>
              <a:t>Dilution S is ratio of initial concentration C</a:t>
            </a:r>
            <a:r>
              <a:rPr lang="en-US" sz="1600" baseline="-25000" dirty="0" smtClean="0"/>
              <a:t>0</a:t>
            </a:r>
            <a:r>
              <a:rPr lang="en-US" sz="1600" dirty="0" smtClean="0"/>
              <a:t> to concentration C at given location</a:t>
            </a:r>
          </a:p>
          <a:p>
            <a:pPr eaLnBrk="1" hangingPunct="1">
              <a:lnSpc>
                <a:spcPct val="80000"/>
              </a:lnSpc>
            </a:pPr>
            <a:endParaRPr lang="en-US" sz="1600" dirty="0" smtClean="0"/>
          </a:p>
          <a:p>
            <a:pPr eaLnBrk="1" hangingPunct="1">
              <a:lnSpc>
                <a:spcPct val="80000"/>
              </a:lnSpc>
            </a:pPr>
            <a:endParaRPr lang="en-US" sz="1600" dirty="0" smtClean="0"/>
          </a:p>
          <a:p>
            <a:pPr eaLnBrk="1" hangingPunct="1">
              <a:lnSpc>
                <a:spcPct val="80000"/>
              </a:lnSpc>
            </a:pPr>
            <a:endParaRPr lang="en-US" sz="1600" dirty="0" smtClean="0"/>
          </a:p>
          <a:p>
            <a:pPr eaLnBrk="1" hangingPunct="1">
              <a:lnSpc>
                <a:spcPct val="80000"/>
              </a:lnSpc>
            </a:pPr>
            <a:r>
              <a:rPr lang="en-US" sz="1600" dirty="0" smtClean="0"/>
              <a:t>Dilution neglects any </a:t>
            </a:r>
            <a:r>
              <a:rPr lang="en-US" sz="1600" b="1" dirty="0" smtClean="0"/>
              <a:t>decay </a:t>
            </a:r>
            <a:r>
              <a:rPr lang="en-US" sz="1600" dirty="0" smtClean="0"/>
              <a:t>or </a:t>
            </a:r>
            <a:r>
              <a:rPr lang="en-US" sz="1600" b="1" dirty="0" smtClean="0"/>
              <a:t>growt</a:t>
            </a:r>
            <a:r>
              <a:rPr lang="en-US" sz="1600" dirty="0" smtClean="0"/>
              <a:t>h</a:t>
            </a:r>
            <a:r>
              <a:rPr lang="en-US" sz="1600" b="1" dirty="0" smtClean="0"/>
              <a:t> </a:t>
            </a:r>
            <a:r>
              <a:rPr lang="en-US" sz="1600" dirty="0" smtClean="0"/>
              <a:t>for </a:t>
            </a:r>
            <a:r>
              <a:rPr lang="en-US" sz="1600" b="1" dirty="0" smtClean="0"/>
              <a:t>non-conservative </a:t>
            </a:r>
            <a:r>
              <a:rPr lang="en-US" sz="1600" dirty="0" smtClean="0"/>
              <a:t>pollutants</a:t>
            </a:r>
          </a:p>
          <a:p>
            <a:pPr eaLnBrk="1" hangingPunct="1">
              <a:lnSpc>
                <a:spcPct val="80000"/>
              </a:lnSpc>
            </a:pPr>
            <a:r>
              <a:rPr lang="en-US" sz="1600" dirty="0" smtClean="0"/>
              <a:t>Dilution S will </a:t>
            </a:r>
            <a:r>
              <a:rPr lang="en-US" sz="1600" b="1" dirty="0" smtClean="0"/>
              <a:t>NOT</a:t>
            </a:r>
            <a:r>
              <a:rPr lang="en-US" sz="1600" dirty="0" smtClean="0"/>
              <a:t> include 1</a:t>
            </a:r>
            <a:r>
              <a:rPr lang="en-US" sz="1600" baseline="30000" dirty="0" smtClean="0"/>
              <a:t>st</a:t>
            </a:r>
            <a:r>
              <a:rPr lang="en-US" sz="1600" dirty="0" smtClean="0"/>
              <a:t> order effects; while Concentration C </a:t>
            </a:r>
            <a:r>
              <a:rPr lang="en-US" sz="1600" b="1" dirty="0" smtClean="0"/>
              <a:t>does!</a:t>
            </a:r>
          </a:p>
          <a:p>
            <a:pPr eaLnBrk="1" hangingPunct="1">
              <a:lnSpc>
                <a:spcPct val="80000"/>
              </a:lnSpc>
              <a:spcBef>
                <a:spcPct val="70000"/>
              </a:spcBef>
              <a:buFontTx/>
              <a:buNone/>
            </a:pPr>
            <a:r>
              <a:rPr lang="en-US" b="1" dirty="0" smtClean="0"/>
              <a:t>Hydrodynamic Display</a:t>
            </a:r>
          </a:p>
          <a:p>
            <a:pPr eaLnBrk="1" hangingPunct="1">
              <a:lnSpc>
                <a:spcPct val="80000"/>
              </a:lnSpc>
            </a:pPr>
            <a:r>
              <a:rPr lang="en-US" sz="1600" dirty="0" smtClean="0"/>
              <a:t>Plume centerline shift to bank after attachment more gradual than predicted</a:t>
            </a:r>
          </a:p>
        </p:txBody>
      </p:sp>
      <p:sp>
        <p:nvSpPr>
          <p:cNvPr id="103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1026" name="Object 4"/>
          <p:cNvGraphicFramePr>
            <a:graphicFrameLocks noChangeAspect="1"/>
          </p:cNvGraphicFramePr>
          <p:nvPr>
            <p:extLst>
              <p:ext uri="{D42A27DB-BD31-4B8C-83A1-F6EECF244321}">
                <p14:modId xmlns:p14="http://schemas.microsoft.com/office/powerpoint/2010/main" val="746386816"/>
              </p:ext>
            </p:extLst>
          </p:nvPr>
        </p:nvGraphicFramePr>
        <p:xfrm>
          <a:off x="3810000" y="3657600"/>
          <a:ext cx="1143000" cy="960438"/>
        </p:xfrm>
        <a:graphic>
          <a:graphicData uri="http://schemas.openxmlformats.org/presentationml/2006/ole">
            <mc:AlternateContent xmlns:mc="http://schemas.openxmlformats.org/markup-compatibility/2006">
              <mc:Choice xmlns:v="urn:schemas-microsoft-com:vml" Requires="v">
                <p:oleObj spid="_x0000_s14431" name="Equation" r:id="rId4" imgW="469696" imgH="393529" progId="Equation.DSMT4">
                  <p:embed/>
                </p:oleObj>
              </mc:Choice>
              <mc:Fallback>
                <p:oleObj name="Equation" r:id="rId4" imgW="469696" imgH="39352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657600"/>
                        <a:ext cx="1143000" cy="960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64</a:t>
            </a:fld>
            <a:endParaRPr lang="en-US" b="1" dirty="0"/>
          </a:p>
        </p:txBody>
      </p:sp>
    </p:spTree>
    <p:extLst>
      <p:ext uri="{BB962C8B-B14F-4D97-AF65-F5344CB8AC3E}">
        <p14:creationId xmlns:p14="http://schemas.microsoft.com/office/powerpoint/2010/main" val="28644816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65</a:t>
            </a:fld>
            <a:endParaRPr lang="en-US" b="1" dirty="0"/>
          </a:p>
        </p:txBody>
      </p:sp>
      <p:sp>
        <p:nvSpPr>
          <p:cNvPr id="3" name="Rectangle 2"/>
          <p:cNvSpPr/>
          <p:nvPr/>
        </p:nvSpPr>
        <p:spPr>
          <a:xfrm>
            <a:off x="457200" y="838200"/>
            <a:ext cx="8229600" cy="5509200"/>
          </a:xfrm>
          <a:prstGeom prst="rect">
            <a:avLst/>
          </a:prstGeom>
        </p:spPr>
        <p:txBody>
          <a:bodyPr wrap="square">
            <a:spAutoFit/>
          </a:bodyPr>
          <a:lstStyle/>
          <a:p>
            <a:r>
              <a:rPr lang="en-US" sz="800" b="1" dirty="0" smtClean="0">
                <a:latin typeface="Calibri" pitchFamily="34" charset="0"/>
              </a:rPr>
              <a:t>CASE DESCRIPTION</a:t>
            </a:r>
          </a:p>
          <a:p>
            <a:r>
              <a:rPr lang="en-US" sz="800" b="1" dirty="0" smtClean="0">
                <a:latin typeface="Calibri" pitchFamily="34" charset="0"/>
              </a:rPr>
              <a:t>……….</a:t>
            </a:r>
          </a:p>
          <a:p>
            <a:r>
              <a:rPr lang="en-US" sz="800" b="1" dirty="0" smtClean="0">
                <a:latin typeface="Calibri" pitchFamily="34" charset="0"/>
              </a:rPr>
              <a:t> </a:t>
            </a:r>
          </a:p>
          <a:p>
            <a:r>
              <a:rPr lang="en-US" sz="800" b="1" dirty="0" smtClean="0">
                <a:latin typeface="Calibri" pitchFamily="34" charset="0"/>
              </a:rPr>
              <a:t>ENVIRONMENT </a:t>
            </a:r>
            <a:r>
              <a:rPr lang="en-US" sz="800" b="1" dirty="0">
                <a:latin typeface="Calibri" pitchFamily="34" charset="0"/>
              </a:rPr>
              <a:t>PARAMETERS (metric units)</a:t>
            </a:r>
          </a:p>
          <a:p>
            <a:r>
              <a:rPr lang="en-US" sz="800" b="1" dirty="0">
                <a:latin typeface="Calibri" pitchFamily="34" charset="0"/>
              </a:rPr>
              <a:t> Unbounded section</a:t>
            </a:r>
          </a:p>
          <a:p>
            <a:r>
              <a:rPr lang="en-US" sz="800" b="1" dirty="0">
                <a:latin typeface="Calibri" pitchFamily="34" charset="0"/>
              </a:rPr>
              <a:t> HA    =     35.00  HD    =     30.50</a:t>
            </a:r>
          </a:p>
          <a:p>
            <a:r>
              <a:rPr lang="en-US" sz="800" b="1" dirty="0">
                <a:latin typeface="Calibri" pitchFamily="34" charset="0"/>
              </a:rPr>
              <a:t> UA    =      0.015 F     =      0.010 USTAR =0.5197E-03</a:t>
            </a:r>
          </a:p>
          <a:p>
            <a:r>
              <a:rPr lang="en-US" sz="800" b="1" dirty="0">
                <a:latin typeface="Calibri" pitchFamily="34" charset="0"/>
              </a:rPr>
              <a:t> UW    =      2.000 UWSTAR=0.2198E-02</a:t>
            </a:r>
          </a:p>
          <a:p>
            <a:r>
              <a:rPr lang="en-US" sz="800" b="1" dirty="0">
                <a:latin typeface="Calibri" pitchFamily="34" charset="0"/>
              </a:rPr>
              <a:t> Density stratified environment</a:t>
            </a:r>
          </a:p>
          <a:p>
            <a:r>
              <a:rPr lang="en-US" sz="800" b="1" dirty="0">
                <a:latin typeface="Calibri" pitchFamily="34" charset="0"/>
              </a:rPr>
              <a:t> STRCND=  C         RHOAM =  997.6240</a:t>
            </a:r>
          </a:p>
          <a:p>
            <a:r>
              <a:rPr lang="en-US" sz="800" b="1" dirty="0">
                <a:latin typeface="Calibri" pitchFamily="34" charset="0"/>
              </a:rPr>
              <a:t> RHOAS =  996.2053  RHOAB =  999.6072  RHOAH0=  999.5599  E     =0.7725E-03</a:t>
            </a:r>
          </a:p>
          <a:p>
            <a:r>
              <a:rPr lang="en-US" sz="800" b="1" dirty="0">
                <a:latin typeface="Calibri" pitchFamily="34" charset="0"/>
              </a:rPr>
              <a:t> DRHOJ =    2.1813  HINT  =     15.50  ES    =0.2153E-02</a:t>
            </a:r>
          </a:p>
          <a:p>
            <a:r>
              <a:rPr lang="en-US" sz="800" b="1" dirty="0">
                <a:latin typeface="Calibri" pitchFamily="34" charset="0"/>
              </a:rPr>
              <a:t> </a:t>
            </a:r>
          </a:p>
          <a:p>
            <a:r>
              <a:rPr lang="en-US" sz="800" b="1" dirty="0">
                <a:latin typeface="Calibri" pitchFamily="34" charset="0"/>
              </a:rPr>
              <a:t>DISCHARGE PARAMETERS (metric units)</a:t>
            </a:r>
          </a:p>
          <a:p>
            <a:r>
              <a:rPr lang="en-US" sz="800" b="1" dirty="0">
                <a:latin typeface="Calibri" pitchFamily="34" charset="0"/>
              </a:rPr>
              <a:t> BANK  =  RIGHT     DISTB =     46.00</a:t>
            </a:r>
          </a:p>
          <a:p>
            <a:r>
              <a:rPr lang="en-US" sz="800" b="1" dirty="0">
                <a:latin typeface="Calibri" pitchFamily="34" charset="0"/>
              </a:rPr>
              <a:t> D0    =      0.254 A0    =      0.051 H0    =      0.60  SUB0  =     29.90</a:t>
            </a:r>
          </a:p>
          <a:p>
            <a:r>
              <a:rPr lang="en-US" sz="800" b="1" dirty="0">
                <a:latin typeface="Calibri" pitchFamily="34" charset="0"/>
              </a:rPr>
              <a:t> THETA =     10.00  SIGMA =     90.00</a:t>
            </a:r>
          </a:p>
          <a:p>
            <a:r>
              <a:rPr lang="en-US" sz="800" b="1" dirty="0">
                <a:latin typeface="Calibri" pitchFamily="34" charset="0"/>
              </a:rPr>
              <a:t> U0    =      3.019 Q0    =      0.153       =0.1530E+00</a:t>
            </a:r>
          </a:p>
          <a:p>
            <a:r>
              <a:rPr lang="en-US" sz="800" b="1" dirty="0">
                <a:latin typeface="Calibri" pitchFamily="34" charset="0"/>
              </a:rPr>
              <a:t> RHO0  =  998.2051  DRHO0 =0.1355E+01  GP0   =0.1329E-01</a:t>
            </a:r>
          </a:p>
          <a:p>
            <a:r>
              <a:rPr lang="en-US" sz="800" b="1" dirty="0">
                <a:latin typeface="Calibri" pitchFamily="34" charset="0"/>
              </a:rPr>
              <a:t> C0    =0.3500E+04  CUNITS=  ppb                           </a:t>
            </a:r>
          </a:p>
          <a:p>
            <a:r>
              <a:rPr lang="en-US" sz="800" b="1" dirty="0">
                <a:latin typeface="Calibri" pitchFamily="34" charset="0"/>
              </a:rPr>
              <a:t> IPOLL =  1         KS    =0.0000E+00  KD    =0.0000E+00</a:t>
            </a:r>
          </a:p>
          <a:p>
            <a:r>
              <a:rPr lang="en-US" sz="800" b="1" dirty="0">
                <a:latin typeface="Calibri" pitchFamily="34" charset="0"/>
              </a:rPr>
              <a:t> </a:t>
            </a:r>
          </a:p>
          <a:p>
            <a:r>
              <a:rPr lang="en-US" sz="800" b="1" dirty="0">
                <a:latin typeface="Calibri" pitchFamily="34" charset="0"/>
              </a:rPr>
              <a:t>FLUX VARIABLES (metric units)</a:t>
            </a:r>
          </a:p>
          <a:p>
            <a:r>
              <a:rPr lang="en-US" sz="800" b="1" dirty="0">
                <a:latin typeface="Calibri" pitchFamily="34" charset="0"/>
              </a:rPr>
              <a:t> Q0    =0.1530E+00  M0    =0.4620E+00  J0    =0.2034E-02  SIGNJ0=      1.0</a:t>
            </a:r>
          </a:p>
          <a:p>
            <a:r>
              <a:rPr lang="en-US" sz="800" b="1" dirty="0">
                <a:latin typeface="Calibri" pitchFamily="34" charset="0"/>
              </a:rPr>
              <a:t> Associated length scales (meters)</a:t>
            </a:r>
          </a:p>
          <a:p>
            <a:r>
              <a:rPr lang="en-US" sz="800" b="1" dirty="0">
                <a:latin typeface="Calibri" pitchFamily="34" charset="0"/>
              </a:rPr>
              <a:t> LQ    =      0.23  LM    =     12.43  Lm    =     45.31  </a:t>
            </a:r>
            <a:r>
              <a:rPr lang="en-US" sz="800" b="1" dirty="0" err="1">
                <a:latin typeface="Calibri" pitchFamily="34" charset="0"/>
              </a:rPr>
              <a:t>Lb</a:t>
            </a:r>
            <a:r>
              <a:rPr lang="en-US" sz="800" b="1" dirty="0">
                <a:latin typeface="Calibri" pitchFamily="34" charset="0"/>
              </a:rPr>
              <a:t>    =    602.58</a:t>
            </a:r>
          </a:p>
          <a:p>
            <a:r>
              <a:rPr lang="en-US" sz="800" b="1" dirty="0">
                <a:latin typeface="Calibri" pitchFamily="34" charset="0"/>
              </a:rPr>
              <a:t>                                       </a:t>
            </a:r>
            <a:r>
              <a:rPr lang="en-US" sz="800" b="1" dirty="0" err="1">
                <a:latin typeface="Calibri" pitchFamily="34" charset="0"/>
              </a:rPr>
              <a:t>Lmp</a:t>
            </a:r>
            <a:r>
              <a:rPr lang="en-US" sz="800" b="1" dirty="0">
                <a:latin typeface="Calibri" pitchFamily="34" charset="0"/>
              </a:rPr>
              <a:t>   =      4.95  </a:t>
            </a:r>
            <a:r>
              <a:rPr lang="en-US" sz="800" b="1" dirty="0" err="1">
                <a:latin typeface="Calibri" pitchFamily="34" charset="0"/>
              </a:rPr>
              <a:t>Lbp</a:t>
            </a:r>
            <a:r>
              <a:rPr lang="en-US" sz="800" b="1" dirty="0">
                <a:latin typeface="Calibri" pitchFamily="34" charset="0"/>
              </a:rPr>
              <a:t>   =      3.12</a:t>
            </a:r>
          </a:p>
          <a:p>
            <a:r>
              <a:rPr lang="en-US" sz="800" b="1" dirty="0">
                <a:latin typeface="Calibri" pitchFamily="34" charset="0"/>
              </a:rPr>
              <a:t> </a:t>
            </a:r>
          </a:p>
          <a:p>
            <a:r>
              <a:rPr lang="en-US" sz="800" b="1" dirty="0">
                <a:latin typeface="Calibri" pitchFamily="34" charset="0"/>
              </a:rPr>
              <a:t>NON-DIMENSIONAL PARAMETERS</a:t>
            </a:r>
          </a:p>
          <a:p>
            <a:r>
              <a:rPr lang="en-US" sz="800" b="1" dirty="0">
                <a:latin typeface="Calibri" pitchFamily="34" charset="0"/>
              </a:rPr>
              <a:t> FR0   =     51.97  R     =    201.30</a:t>
            </a:r>
          </a:p>
          <a:p>
            <a:r>
              <a:rPr lang="en-US" sz="800" b="1" dirty="0">
                <a:latin typeface="Calibri" pitchFamily="34" charset="0"/>
              </a:rPr>
              <a:t> </a:t>
            </a:r>
          </a:p>
          <a:p>
            <a:r>
              <a:rPr lang="en-US" sz="800" b="1" dirty="0">
                <a:latin typeface="Calibri" pitchFamily="34" charset="0"/>
              </a:rPr>
              <a:t>FLOW CLASSIFICATION</a:t>
            </a:r>
          </a:p>
          <a:p>
            <a:r>
              <a:rPr lang="en-US" sz="800" b="1" dirty="0">
                <a:latin typeface="Calibri" pitchFamily="34" charset="0"/>
              </a:rPr>
              <a:t> 111111111111111111111111111111111111111111</a:t>
            </a:r>
          </a:p>
          <a:p>
            <a:r>
              <a:rPr lang="en-US" sz="800" b="1" dirty="0">
                <a:latin typeface="Calibri" pitchFamily="34" charset="0"/>
              </a:rPr>
              <a:t> 1  Flow class (CORMIX1)      =    S3     </a:t>
            </a:r>
            <a:r>
              <a:rPr lang="en-US" sz="800" b="1" dirty="0" smtClean="0">
                <a:latin typeface="Calibri" pitchFamily="34" charset="0"/>
              </a:rPr>
              <a:t>                             1  </a:t>
            </a:r>
            <a:endParaRPr lang="en-US" sz="800" b="1" dirty="0">
              <a:latin typeface="Calibri" pitchFamily="34" charset="0"/>
            </a:endParaRPr>
          </a:p>
          <a:p>
            <a:r>
              <a:rPr lang="en-US" sz="800" b="1" dirty="0">
                <a:latin typeface="Calibri" pitchFamily="34" charset="0"/>
              </a:rPr>
              <a:t> 1  Applicable layer depth HS =    15.50  </a:t>
            </a:r>
            <a:r>
              <a:rPr lang="en-US" sz="800" b="1" dirty="0" smtClean="0">
                <a:latin typeface="Calibri" pitchFamily="34" charset="0"/>
              </a:rPr>
              <a:t>                       1</a:t>
            </a:r>
            <a:endParaRPr lang="en-US" sz="800" b="1" dirty="0">
              <a:latin typeface="Calibri" pitchFamily="34" charset="0"/>
            </a:endParaRPr>
          </a:p>
          <a:p>
            <a:r>
              <a:rPr lang="en-US" sz="800" b="1" dirty="0">
                <a:latin typeface="Calibri" pitchFamily="34" charset="0"/>
              </a:rPr>
              <a:t> 111111111111111111111111111111111111111111</a:t>
            </a:r>
          </a:p>
          <a:p>
            <a:r>
              <a:rPr lang="en-US" sz="800" b="1" dirty="0">
                <a:latin typeface="Calibri" pitchFamily="34" charset="0"/>
              </a:rPr>
              <a:t> </a:t>
            </a:r>
          </a:p>
          <a:p>
            <a:r>
              <a:rPr lang="en-US" sz="800" b="1" dirty="0">
                <a:latin typeface="Calibri" pitchFamily="34" charset="0"/>
              </a:rPr>
              <a:t>MIXING ZONE / TOXIC DILUTION / REGION OF INTEREST PARAMETERS</a:t>
            </a:r>
          </a:p>
          <a:p>
            <a:r>
              <a:rPr lang="en-US" sz="800" b="1" dirty="0">
                <a:latin typeface="Calibri" pitchFamily="34" charset="0"/>
              </a:rPr>
              <a:t> C0    =0.3500E+04  CUNITS=  ppb                           </a:t>
            </a:r>
          </a:p>
          <a:p>
            <a:r>
              <a:rPr lang="en-US" sz="800" b="1" dirty="0">
                <a:latin typeface="Calibri" pitchFamily="34" charset="0"/>
              </a:rPr>
              <a:t> NTOX  =  1         CMC   =0.1200E+04  CCC   =  CSTD</a:t>
            </a:r>
          </a:p>
          <a:p>
            <a:r>
              <a:rPr lang="en-US" sz="800" b="1" dirty="0">
                <a:latin typeface="Calibri" pitchFamily="34" charset="0"/>
              </a:rPr>
              <a:t> NSTD  =  1         CSTD  =0.6000E+03</a:t>
            </a:r>
          </a:p>
          <a:p>
            <a:r>
              <a:rPr lang="en-US" sz="800" b="1" dirty="0">
                <a:latin typeface="Calibri" pitchFamily="34" charset="0"/>
              </a:rPr>
              <a:t> REGMZ =  1</a:t>
            </a:r>
          </a:p>
          <a:p>
            <a:r>
              <a:rPr lang="en-US" sz="800" b="1" dirty="0">
                <a:latin typeface="Calibri" pitchFamily="34" charset="0"/>
              </a:rPr>
              <a:t> REGSPC=  2         XREG  =      0.00  WREG  =    120.00  AREG  =      0.00</a:t>
            </a:r>
          </a:p>
          <a:p>
            <a:r>
              <a:rPr lang="en-US" sz="800" b="1" dirty="0">
                <a:latin typeface="Calibri" pitchFamily="34" charset="0"/>
              </a:rPr>
              <a:t> XINT  =   3500.00  XMAX  =   3500.00</a:t>
            </a:r>
          </a:p>
        </p:txBody>
      </p:sp>
      <p:sp>
        <p:nvSpPr>
          <p:cNvPr id="4" name="Rectangle 5"/>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 Output - CORMIX1 Prediction File - Header</a:t>
            </a:r>
          </a:p>
        </p:txBody>
      </p:sp>
      <p:sp>
        <p:nvSpPr>
          <p:cNvPr id="7" name="Right Brace 6"/>
          <p:cNvSpPr/>
          <p:nvPr/>
        </p:nvSpPr>
        <p:spPr>
          <a:xfrm>
            <a:off x="3886200" y="838200"/>
            <a:ext cx="457200" cy="3048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a:off x="3886200" y="1219200"/>
            <a:ext cx="457200" cy="22098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3886200" y="3516600"/>
            <a:ext cx="457200" cy="6744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3886200" y="4234800"/>
            <a:ext cx="457200" cy="3372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3886200" y="4572000"/>
            <a:ext cx="457200" cy="7620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a:off x="3886200" y="5398800"/>
            <a:ext cx="457200" cy="9486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838200"/>
            <a:ext cx="3429000" cy="3048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18"/>
          <p:cNvSpPr/>
          <p:nvPr/>
        </p:nvSpPr>
        <p:spPr>
          <a:xfrm>
            <a:off x="533400" y="1219200"/>
            <a:ext cx="3429000" cy="22098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Rectangle 19"/>
          <p:cNvSpPr/>
          <p:nvPr/>
        </p:nvSpPr>
        <p:spPr>
          <a:xfrm>
            <a:off x="533400" y="3516600"/>
            <a:ext cx="3429000" cy="6744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Rectangle 20"/>
          <p:cNvSpPr/>
          <p:nvPr/>
        </p:nvSpPr>
        <p:spPr>
          <a:xfrm>
            <a:off x="533400" y="4243380"/>
            <a:ext cx="3429000" cy="32004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2" name="Rectangle 21"/>
          <p:cNvSpPr/>
          <p:nvPr/>
        </p:nvSpPr>
        <p:spPr>
          <a:xfrm>
            <a:off x="533400" y="4577700"/>
            <a:ext cx="3429000" cy="7506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Rectangle 22"/>
          <p:cNvSpPr/>
          <p:nvPr/>
        </p:nvSpPr>
        <p:spPr>
          <a:xfrm>
            <a:off x="533400" y="5398800"/>
            <a:ext cx="3429000" cy="9372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 name="TextBox 23"/>
          <p:cNvSpPr txBox="1"/>
          <p:nvPr/>
        </p:nvSpPr>
        <p:spPr>
          <a:xfrm>
            <a:off x="4343400" y="867490"/>
            <a:ext cx="4038600" cy="246221"/>
          </a:xfrm>
          <a:prstGeom prst="rect">
            <a:avLst/>
          </a:prstGeom>
          <a:noFill/>
        </p:spPr>
        <p:txBody>
          <a:bodyPr wrap="square" rtlCol="0">
            <a:spAutoFit/>
          </a:bodyPr>
          <a:lstStyle/>
          <a:p>
            <a:r>
              <a:rPr lang="en-US" sz="1000" b="1" dirty="0" smtClean="0">
                <a:latin typeface="Calibri" pitchFamily="34" charset="0"/>
              </a:rPr>
              <a:t>Project Tab Information: Case description, date, time, site name, etc.</a:t>
            </a:r>
            <a:endParaRPr lang="en-US" sz="1000" b="1" dirty="0">
              <a:latin typeface="Calibri" pitchFamily="34" charset="0"/>
            </a:endParaRPr>
          </a:p>
        </p:txBody>
      </p:sp>
      <p:sp>
        <p:nvSpPr>
          <p:cNvPr id="25" name="TextBox 24"/>
          <p:cNvSpPr txBox="1"/>
          <p:nvPr/>
        </p:nvSpPr>
        <p:spPr>
          <a:xfrm>
            <a:off x="4343400" y="2047101"/>
            <a:ext cx="4038600" cy="553998"/>
          </a:xfrm>
          <a:prstGeom prst="rect">
            <a:avLst/>
          </a:prstGeom>
          <a:noFill/>
        </p:spPr>
        <p:txBody>
          <a:bodyPr wrap="square" rtlCol="0">
            <a:spAutoFit/>
          </a:bodyPr>
          <a:lstStyle/>
          <a:p>
            <a:r>
              <a:rPr lang="en-US" sz="1000" b="1" dirty="0" smtClean="0">
                <a:latin typeface="Calibri" pitchFamily="34" charset="0"/>
              </a:rPr>
              <a:t>Effluent &amp; Ambient  Tab Information:</a:t>
            </a:r>
          </a:p>
          <a:p>
            <a:r>
              <a:rPr lang="en-US" sz="1000" b="1" dirty="0" smtClean="0">
                <a:latin typeface="Calibri" pitchFamily="34" charset="0"/>
              </a:rPr>
              <a:t>Summary input ambient and discharge data, Densities, currents, flow rates, channel data.</a:t>
            </a:r>
            <a:endParaRPr lang="en-US" sz="1000" b="1" dirty="0">
              <a:latin typeface="Calibri" pitchFamily="34" charset="0"/>
            </a:endParaRPr>
          </a:p>
        </p:txBody>
      </p:sp>
      <p:sp>
        <p:nvSpPr>
          <p:cNvPr id="26" name="TextBox 25"/>
          <p:cNvSpPr txBox="1"/>
          <p:nvPr/>
        </p:nvSpPr>
        <p:spPr>
          <a:xfrm>
            <a:off x="4343400" y="3730690"/>
            <a:ext cx="4038600" cy="246221"/>
          </a:xfrm>
          <a:prstGeom prst="rect">
            <a:avLst/>
          </a:prstGeom>
          <a:noFill/>
        </p:spPr>
        <p:txBody>
          <a:bodyPr wrap="square" rtlCol="0">
            <a:spAutoFit/>
          </a:bodyPr>
          <a:lstStyle/>
          <a:p>
            <a:r>
              <a:rPr lang="en-US" sz="1000" b="1" dirty="0" smtClean="0">
                <a:latin typeface="Calibri" pitchFamily="34" charset="0"/>
              </a:rPr>
              <a:t>Computed Flux Variables and Length Scales - based on input data</a:t>
            </a:r>
            <a:endParaRPr lang="en-US" sz="1000" b="1" dirty="0">
              <a:latin typeface="Calibri" pitchFamily="34" charset="0"/>
            </a:endParaRPr>
          </a:p>
        </p:txBody>
      </p:sp>
      <p:sp>
        <p:nvSpPr>
          <p:cNvPr id="27" name="TextBox 26"/>
          <p:cNvSpPr txBox="1"/>
          <p:nvPr/>
        </p:nvSpPr>
        <p:spPr>
          <a:xfrm>
            <a:off x="4343400" y="4280290"/>
            <a:ext cx="4038600" cy="246221"/>
          </a:xfrm>
          <a:prstGeom prst="rect">
            <a:avLst/>
          </a:prstGeom>
          <a:noFill/>
        </p:spPr>
        <p:txBody>
          <a:bodyPr wrap="square" rtlCol="0">
            <a:spAutoFit/>
          </a:bodyPr>
          <a:lstStyle/>
          <a:p>
            <a:r>
              <a:rPr lang="en-US" sz="1000" b="1" dirty="0" smtClean="0">
                <a:latin typeface="Calibri" pitchFamily="34" charset="0"/>
              </a:rPr>
              <a:t>Computed Froude number and cross flow ratio – based on input data</a:t>
            </a:r>
            <a:endParaRPr lang="en-US" sz="1000" b="1" dirty="0">
              <a:latin typeface="Calibri" pitchFamily="34" charset="0"/>
            </a:endParaRPr>
          </a:p>
        </p:txBody>
      </p:sp>
      <p:sp>
        <p:nvSpPr>
          <p:cNvPr id="28" name="TextBox 27"/>
          <p:cNvSpPr txBox="1"/>
          <p:nvPr/>
        </p:nvSpPr>
        <p:spPr>
          <a:xfrm>
            <a:off x="4343400" y="4829890"/>
            <a:ext cx="4038600" cy="246221"/>
          </a:xfrm>
          <a:prstGeom prst="rect">
            <a:avLst/>
          </a:prstGeom>
          <a:noFill/>
        </p:spPr>
        <p:txBody>
          <a:bodyPr wrap="square" rtlCol="0">
            <a:spAutoFit/>
          </a:bodyPr>
          <a:lstStyle/>
          <a:p>
            <a:r>
              <a:rPr lang="en-US" sz="1000" b="1" dirty="0" smtClean="0">
                <a:latin typeface="Calibri" pitchFamily="34" charset="0"/>
              </a:rPr>
              <a:t>Predicted Flow Class and layer depth</a:t>
            </a:r>
            <a:endParaRPr lang="en-US" sz="1000" b="1" dirty="0">
              <a:latin typeface="Calibri" pitchFamily="34" charset="0"/>
            </a:endParaRPr>
          </a:p>
        </p:txBody>
      </p:sp>
      <p:sp>
        <p:nvSpPr>
          <p:cNvPr id="29" name="TextBox 28"/>
          <p:cNvSpPr txBox="1"/>
          <p:nvPr/>
        </p:nvSpPr>
        <p:spPr>
          <a:xfrm>
            <a:off x="4343400" y="5744290"/>
            <a:ext cx="4038600" cy="246221"/>
          </a:xfrm>
          <a:prstGeom prst="rect">
            <a:avLst/>
          </a:prstGeom>
          <a:noFill/>
        </p:spPr>
        <p:txBody>
          <a:bodyPr wrap="square" rtlCol="0">
            <a:spAutoFit/>
          </a:bodyPr>
          <a:lstStyle/>
          <a:p>
            <a:r>
              <a:rPr lang="en-US" sz="1000" b="1" dirty="0" smtClean="0">
                <a:latin typeface="Calibri" pitchFamily="34" charset="0"/>
              </a:rPr>
              <a:t>Mixing Zone Tab: Summary mixing zone input data</a:t>
            </a:r>
            <a:endParaRPr lang="en-US" sz="1000" b="1" dirty="0">
              <a:latin typeface="Calibri" pitchFamily="34" charset="0"/>
            </a:endParaRPr>
          </a:p>
        </p:txBody>
      </p:sp>
    </p:spTree>
    <p:extLst>
      <p:ext uri="{BB962C8B-B14F-4D97-AF65-F5344CB8AC3E}">
        <p14:creationId xmlns:p14="http://schemas.microsoft.com/office/powerpoint/2010/main" val="40176019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66</a:t>
            </a:fld>
            <a:endParaRPr lang="en-US" b="1" dirty="0"/>
          </a:p>
        </p:txBody>
      </p:sp>
      <p:sp>
        <p:nvSpPr>
          <p:cNvPr id="3" name="Rectangle 2"/>
          <p:cNvSpPr/>
          <p:nvPr/>
        </p:nvSpPr>
        <p:spPr>
          <a:xfrm>
            <a:off x="533400" y="838200"/>
            <a:ext cx="8077200" cy="5724644"/>
          </a:xfrm>
          <a:prstGeom prst="rect">
            <a:avLst/>
          </a:prstGeom>
        </p:spPr>
        <p:txBody>
          <a:bodyPr wrap="square">
            <a:spAutoFit/>
          </a:bodyPr>
          <a:lstStyle/>
          <a:p>
            <a:r>
              <a:rPr lang="en-US" sz="800" b="1" dirty="0">
                <a:latin typeface="Calibri" pitchFamily="34" charset="0"/>
              </a:rPr>
              <a:t>X-Y-Z COORDINATE SYSTEM:</a:t>
            </a:r>
          </a:p>
          <a:p>
            <a:r>
              <a:rPr lang="en-US" sz="800" b="1" dirty="0">
                <a:latin typeface="Calibri" pitchFamily="34" charset="0"/>
              </a:rPr>
              <a:t>    ORIGIN is located at the bottom and below the center of the port:</a:t>
            </a:r>
          </a:p>
          <a:p>
            <a:r>
              <a:rPr lang="en-US" sz="800" b="1" dirty="0">
                <a:latin typeface="Calibri" pitchFamily="34" charset="0"/>
              </a:rPr>
              <a:t>        46.00 m  from the RIGHT bank/shore.</a:t>
            </a:r>
          </a:p>
          <a:p>
            <a:r>
              <a:rPr lang="en-US" sz="800" b="1" dirty="0">
                <a:latin typeface="Calibri" pitchFamily="34" charset="0"/>
              </a:rPr>
              <a:t>    X-axis points downstream, Y-axis points to left, Z-axis points upward.</a:t>
            </a:r>
          </a:p>
          <a:p>
            <a:r>
              <a:rPr lang="en-US" sz="800" b="1" dirty="0">
                <a:latin typeface="Calibri" pitchFamily="34" charset="0"/>
              </a:rPr>
              <a:t>NSTEP =  10 display intervals per module</a:t>
            </a:r>
          </a:p>
          <a:p>
            <a:r>
              <a:rPr lang="en-US" sz="800" b="1" dirty="0" smtClean="0">
                <a:latin typeface="Calibri" pitchFamily="34" charset="0"/>
              </a:rPr>
              <a:t>----------------------------------------------------------------------------------------------</a:t>
            </a:r>
            <a:endParaRPr lang="en-US" sz="800" b="1" dirty="0">
              <a:latin typeface="Calibri" pitchFamily="34" charset="0"/>
            </a:endParaRPr>
          </a:p>
          <a:p>
            <a:r>
              <a:rPr lang="en-US" sz="800" b="1" dirty="0">
                <a:latin typeface="Calibri" pitchFamily="34" charset="0"/>
              </a:rPr>
              <a:t>BEGIN MOD101: DISCHARGE MODULE                                                </a:t>
            </a:r>
            <a:r>
              <a:rPr lang="en-US" sz="800" b="1" dirty="0" smtClean="0">
                <a:latin typeface="Calibri" pitchFamily="34" charset="0"/>
              </a:rPr>
              <a:t> </a:t>
            </a:r>
            <a:endParaRPr lang="en-US" sz="800" b="1" dirty="0">
              <a:latin typeface="Calibri" pitchFamily="34" charset="0"/>
            </a:endParaRPr>
          </a:p>
          <a:p>
            <a:r>
              <a:rPr lang="en-US" sz="800" b="1" dirty="0">
                <a:latin typeface="Calibri" pitchFamily="34" charset="0"/>
              </a:rPr>
              <a:t>       X        Y       Z        S       C       B        </a:t>
            </a:r>
            <a:r>
              <a:rPr lang="en-US" sz="800" b="1" dirty="0" err="1">
                <a:latin typeface="Calibri" pitchFamily="34" charset="0"/>
              </a:rPr>
              <a:t>Uc</a:t>
            </a:r>
            <a:r>
              <a:rPr lang="en-US" sz="800" b="1" dirty="0">
                <a:latin typeface="Calibri" pitchFamily="34" charset="0"/>
              </a:rPr>
              <a:t>        TT</a:t>
            </a:r>
          </a:p>
          <a:p>
            <a:r>
              <a:rPr lang="en-US" sz="800" b="1" dirty="0">
                <a:latin typeface="Calibri" pitchFamily="34" charset="0"/>
              </a:rPr>
              <a:t>      0.00     0.00    0.60     1.0 0.350E+04   0.13    3.019   .</a:t>
            </a:r>
            <a:r>
              <a:rPr lang="en-US" sz="800" b="1" dirty="0" smtClean="0">
                <a:latin typeface="Calibri" pitchFamily="34" charset="0"/>
              </a:rPr>
              <a:t>00000E+00 </a:t>
            </a:r>
            <a:endParaRPr lang="en-US" sz="800" b="1" dirty="0">
              <a:latin typeface="Calibri" pitchFamily="34" charset="0"/>
            </a:endParaRPr>
          </a:p>
          <a:p>
            <a:r>
              <a:rPr lang="en-US" sz="800" b="1" dirty="0">
                <a:latin typeface="Calibri" pitchFamily="34" charset="0"/>
              </a:rPr>
              <a:t>END OF MOD101: DISCHARGE MODULE                                               </a:t>
            </a:r>
          </a:p>
          <a:p>
            <a:r>
              <a:rPr lang="en-US" sz="800" b="1" dirty="0" smtClean="0">
                <a:latin typeface="Calibri" pitchFamily="34" charset="0"/>
              </a:rPr>
              <a:t>----------------------------------------------------------------------------------------------</a:t>
            </a:r>
            <a:endParaRPr lang="en-US" sz="800" b="1" dirty="0">
              <a:latin typeface="Calibri" pitchFamily="34" charset="0"/>
            </a:endParaRPr>
          </a:p>
          <a:p>
            <a:r>
              <a:rPr lang="en-US" sz="800" b="1" dirty="0">
                <a:latin typeface="Calibri" pitchFamily="34" charset="0"/>
              </a:rPr>
              <a:t>BEGIN CORJET (MOD110): JET/PLUME NEAR-FIELD MIXING REGION                     </a:t>
            </a:r>
          </a:p>
          <a:p>
            <a:r>
              <a:rPr lang="en-US" sz="800" b="1" dirty="0" smtClean="0">
                <a:latin typeface="Calibri" pitchFamily="34" charset="0"/>
              </a:rPr>
              <a:t> </a:t>
            </a:r>
            <a:r>
              <a:rPr lang="en-US" sz="800" b="1" dirty="0">
                <a:latin typeface="Calibri" pitchFamily="34" charset="0"/>
              </a:rPr>
              <a:t>Jet-like motion in linear stratification with weak </a:t>
            </a:r>
            <a:r>
              <a:rPr lang="en-US" sz="800" b="1" dirty="0" err="1">
                <a:latin typeface="Calibri" pitchFamily="34" charset="0"/>
              </a:rPr>
              <a:t>crossflow</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 Zone of flow establishment:            THETAE=     10.00  SIGMAE=     89.88</a:t>
            </a:r>
          </a:p>
          <a:p>
            <a:r>
              <a:rPr lang="en-US" sz="800" b="1" dirty="0">
                <a:latin typeface="Calibri" pitchFamily="34" charset="0"/>
              </a:rPr>
              <a:t>  LE    =      1.25  XE    =      0.00  YE    =      1.23  ZE    =      0.82</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 = Gaussian 1/e (37%) half-width, normal to trajectory</a:t>
            </a:r>
          </a:p>
          <a:p>
            <a:r>
              <a:rPr lang="en-US" sz="800" b="1" dirty="0">
                <a:latin typeface="Calibri" pitchFamily="34" charset="0"/>
              </a:rPr>
              <a:t>   S = hydrodynamic centerline dilution</a:t>
            </a:r>
          </a:p>
          <a:p>
            <a:r>
              <a:rPr lang="en-US" sz="800" b="1" dirty="0">
                <a:latin typeface="Calibri" pitchFamily="34" charset="0"/>
              </a:rPr>
              <a:t>   C = centerline concentration (includes reaction effects, if any)</a:t>
            </a:r>
          </a:p>
          <a:p>
            <a:r>
              <a:rPr lang="en-US" sz="800" b="1" dirty="0">
                <a:latin typeface="Calibri" pitchFamily="34" charset="0"/>
              </a:rPr>
              <a:t>  </a:t>
            </a:r>
            <a:r>
              <a:rPr lang="en-US" sz="800" b="1" dirty="0" err="1">
                <a:latin typeface="Calibri" pitchFamily="34" charset="0"/>
              </a:rPr>
              <a:t>Uc</a:t>
            </a:r>
            <a:r>
              <a:rPr lang="en-US" sz="800" b="1" dirty="0">
                <a:latin typeface="Calibri" pitchFamily="34" charset="0"/>
              </a:rPr>
              <a:t> = Local centerline excess velocity (above ambient)</a:t>
            </a:r>
          </a:p>
          <a:p>
            <a:r>
              <a:rPr lang="en-US" sz="800" b="1" dirty="0">
                <a:latin typeface="Calibri" pitchFamily="34" charset="0"/>
              </a:rPr>
              <a:t>  TT = Cumulative travel </a:t>
            </a:r>
            <a:r>
              <a:rPr lang="en-US" sz="800" b="1" dirty="0" smtClean="0">
                <a:latin typeface="Calibri" pitchFamily="34" charset="0"/>
              </a:rPr>
              <a:t>time</a:t>
            </a:r>
          </a:p>
          <a:p>
            <a:r>
              <a:rPr lang="en-US" sz="800" b="1" dirty="0" smtClean="0">
                <a:latin typeface="Calibri" pitchFamily="34" charset="0"/>
              </a:rPr>
              <a:t> </a:t>
            </a:r>
          </a:p>
          <a:p>
            <a:r>
              <a:rPr lang="en-US" sz="800" b="1" dirty="0" smtClean="0">
                <a:latin typeface="Calibri" pitchFamily="34" charset="0"/>
              </a:rPr>
              <a:t>       </a:t>
            </a:r>
            <a:r>
              <a:rPr lang="en-US" sz="800" b="1" dirty="0">
                <a:latin typeface="Calibri" pitchFamily="34" charset="0"/>
              </a:rPr>
              <a:t>X        Y       Z        S       C       B        </a:t>
            </a:r>
            <a:r>
              <a:rPr lang="en-US" sz="800" b="1" dirty="0" err="1">
                <a:latin typeface="Calibri" pitchFamily="34" charset="0"/>
              </a:rPr>
              <a:t>Uc</a:t>
            </a:r>
            <a:r>
              <a:rPr lang="en-US" sz="800" b="1" dirty="0">
                <a:latin typeface="Calibri" pitchFamily="34" charset="0"/>
              </a:rPr>
              <a:t>        TT</a:t>
            </a:r>
          </a:p>
          <a:p>
            <a:r>
              <a:rPr lang="en-US" sz="800" b="1" dirty="0">
                <a:latin typeface="Calibri" pitchFamily="34" charset="0"/>
              </a:rPr>
              <a:t>      0.00     0.00    0.60     1.0 0.350E+04   0.13    3.019   .00000E+00</a:t>
            </a:r>
          </a:p>
          <a:p>
            <a:r>
              <a:rPr lang="en-US" sz="1000" dirty="0">
                <a:solidFill>
                  <a:srgbClr val="C00000"/>
                </a:solidFill>
                <a:latin typeface="Calibri" pitchFamily="34" charset="0"/>
              </a:rPr>
              <a:t> </a:t>
            </a:r>
            <a:r>
              <a:rPr lang="en-US" sz="1000" dirty="0" smtClean="0">
                <a:solidFill>
                  <a:srgbClr val="C00000"/>
                </a:solidFill>
                <a:latin typeface="Calibri" pitchFamily="34" charset="0"/>
              </a:rPr>
              <a:t>……………………………</a:t>
            </a:r>
          </a:p>
          <a:p>
            <a:r>
              <a:rPr lang="en-US" sz="800" b="1" dirty="0" smtClean="0">
                <a:latin typeface="Calibri" pitchFamily="34" charset="0"/>
              </a:rPr>
              <a:t>** </a:t>
            </a:r>
            <a:r>
              <a:rPr lang="en-US" sz="800" b="1" dirty="0">
                <a:latin typeface="Calibri" pitchFamily="34" charset="0"/>
              </a:rPr>
              <a:t>CMC HAS BEEN FOUND **</a:t>
            </a:r>
          </a:p>
          <a:p>
            <a:r>
              <a:rPr lang="en-US" sz="800" b="1" dirty="0">
                <a:latin typeface="Calibri" pitchFamily="34" charset="0"/>
              </a:rPr>
              <a:t> The pollutant concentration in the plume falls below CMC value of </a:t>
            </a:r>
            <a:r>
              <a:rPr lang="en-US" sz="800" b="1" dirty="0" smtClean="0">
                <a:latin typeface="Calibri" pitchFamily="34" charset="0"/>
              </a:rPr>
              <a:t>0.120E+04   </a:t>
            </a:r>
            <a:r>
              <a:rPr lang="en-US" sz="800" b="1" dirty="0">
                <a:latin typeface="Calibri" pitchFamily="34" charset="0"/>
              </a:rPr>
              <a:t>in the current prediction interval</a:t>
            </a:r>
            <a:r>
              <a:rPr lang="en-US" sz="800" b="1" dirty="0" smtClean="0">
                <a:latin typeface="Calibri" pitchFamily="34" charset="0"/>
              </a:rPr>
              <a:t>.  </a:t>
            </a:r>
          </a:p>
          <a:p>
            <a:r>
              <a:rPr lang="en-US" sz="800" b="1" dirty="0" smtClean="0">
                <a:latin typeface="Calibri" pitchFamily="34" charset="0"/>
              </a:rPr>
              <a:t>This </a:t>
            </a:r>
            <a:r>
              <a:rPr lang="en-US" sz="800" b="1" dirty="0">
                <a:latin typeface="Calibri" pitchFamily="34" charset="0"/>
              </a:rPr>
              <a:t>is the extent of the TOXIC DILUTION ZONE.</a:t>
            </a:r>
          </a:p>
          <a:p>
            <a:r>
              <a:rPr lang="en-US" sz="800" b="1" dirty="0">
                <a:latin typeface="Calibri" pitchFamily="34" charset="0"/>
              </a:rPr>
              <a:t>      0.08     5.86    1.70     4.4 0.804E+03   0.66    0.824   .35600E+01</a:t>
            </a:r>
          </a:p>
          <a:p>
            <a:r>
              <a:rPr lang="en-US" sz="800" b="1" dirty="0">
                <a:latin typeface="Calibri" pitchFamily="34" charset="0"/>
              </a:rPr>
              <a:t>**WATER QUALITY STANDARD OR CCC HAS BEEN FOUND**</a:t>
            </a:r>
          </a:p>
          <a:p>
            <a:r>
              <a:rPr lang="en-US" sz="800" b="1" dirty="0">
                <a:latin typeface="Calibri" pitchFamily="34" charset="0"/>
              </a:rPr>
              <a:t> The pollutant concentration in the plume falls below water quality </a:t>
            </a:r>
            <a:r>
              <a:rPr lang="en-US" sz="800" b="1" dirty="0" smtClean="0">
                <a:latin typeface="Calibri" pitchFamily="34" charset="0"/>
              </a:rPr>
              <a:t>standard  </a:t>
            </a:r>
            <a:r>
              <a:rPr lang="en-US" sz="800" b="1" dirty="0">
                <a:latin typeface="Calibri" pitchFamily="34" charset="0"/>
              </a:rPr>
              <a:t>or CCC value of 0.600E+03 </a:t>
            </a:r>
            <a:endParaRPr lang="en-US" sz="800" b="1" dirty="0" smtClean="0">
              <a:latin typeface="Calibri" pitchFamily="34" charset="0"/>
            </a:endParaRPr>
          </a:p>
          <a:p>
            <a:r>
              <a:rPr lang="en-US" sz="800" b="1" dirty="0" smtClean="0">
                <a:latin typeface="Calibri" pitchFamily="34" charset="0"/>
              </a:rPr>
              <a:t>in </a:t>
            </a:r>
            <a:r>
              <a:rPr lang="en-US" sz="800" b="1" dirty="0">
                <a:latin typeface="Calibri" pitchFamily="34" charset="0"/>
              </a:rPr>
              <a:t>the current prediction interval</a:t>
            </a:r>
            <a:r>
              <a:rPr lang="en-US" sz="800" b="1" dirty="0" smtClean="0">
                <a:latin typeface="Calibri" pitchFamily="34" charset="0"/>
              </a:rPr>
              <a:t>.  </a:t>
            </a:r>
            <a:r>
              <a:rPr lang="en-US" sz="800" b="1" dirty="0">
                <a:latin typeface="Calibri" pitchFamily="34" charset="0"/>
              </a:rPr>
              <a:t>This is the spatial extent of concentrations exceeding the water quality </a:t>
            </a:r>
            <a:r>
              <a:rPr lang="en-US" sz="800" b="1" dirty="0" smtClean="0">
                <a:latin typeface="Calibri" pitchFamily="34" charset="0"/>
              </a:rPr>
              <a:t>standard </a:t>
            </a:r>
            <a:r>
              <a:rPr lang="en-US" sz="800" b="1" dirty="0">
                <a:latin typeface="Calibri" pitchFamily="34" charset="0"/>
              </a:rPr>
              <a:t>or CCC value.</a:t>
            </a:r>
          </a:p>
          <a:p>
            <a:r>
              <a:rPr lang="en-US" sz="800" b="1" dirty="0">
                <a:latin typeface="Calibri" pitchFamily="34" charset="0"/>
              </a:rPr>
              <a:t>      0.18     8.22    2.22     6.1 0.571E+03   0.93    0.587   .71119E+01</a:t>
            </a:r>
          </a:p>
          <a:p>
            <a:r>
              <a:rPr lang="en-US" sz="800" b="1" dirty="0">
                <a:latin typeface="Calibri" pitchFamily="34" charset="0"/>
              </a:rPr>
              <a:t>      0.32    10.68    2.82     8.0 0.436E+03   1.21    0.450   .12113E+02</a:t>
            </a:r>
          </a:p>
          <a:p>
            <a:r>
              <a:rPr lang="en-US" sz="800" b="1" dirty="0">
                <a:latin typeface="Calibri" pitchFamily="34" charset="0"/>
              </a:rPr>
              <a:t>  Level of buoyancy reversal in stratified ambient.</a:t>
            </a:r>
          </a:p>
          <a:p>
            <a:r>
              <a:rPr lang="en-US" sz="800" b="1" dirty="0">
                <a:latin typeface="Calibri" pitchFamily="34" charset="0"/>
              </a:rPr>
              <a:t>      0.51    13.02    3.39     9.8 0.356E+03   1.48    0.367   .18106E+02</a:t>
            </a:r>
          </a:p>
          <a:p>
            <a:r>
              <a:rPr lang="en-US" sz="1000" dirty="0">
                <a:solidFill>
                  <a:srgbClr val="C00000"/>
                </a:solidFill>
                <a:latin typeface="Calibri" pitchFamily="34" charset="0"/>
              </a:rPr>
              <a:t> ……………………………</a:t>
            </a:r>
          </a:p>
          <a:p>
            <a:r>
              <a:rPr lang="en-US" sz="800" b="1" dirty="0" smtClean="0">
                <a:latin typeface="Calibri" pitchFamily="34" charset="0"/>
              </a:rPr>
              <a:t>  </a:t>
            </a:r>
            <a:r>
              <a:rPr lang="en-US" sz="800" b="1" dirty="0">
                <a:latin typeface="Calibri" pitchFamily="34" charset="0"/>
              </a:rPr>
              <a:t>Maximum jet height has been reached.</a:t>
            </a:r>
          </a:p>
          <a:p>
            <a:r>
              <a:rPr lang="en-US" sz="800" b="1" dirty="0">
                <a:latin typeface="Calibri" pitchFamily="34" charset="0"/>
              </a:rPr>
              <a:t>      1.31    20.03    4.27    15.2 0.231E+03   2.30    0.231   .</a:t>
            </a:r>
            <a:r>
              <a:rPr lang="en-US" sz="800" b="1" dirty="0" smtClean="0">
                <a:latin typeface="Calibri" pitchFamily="34" charset="0"/>
              </a:rPr>
              <a:t>43204E+02</a:t>
            </a:r>
          </a:p>
          <a:p>
            <a:r>
              <a:rPr lang="en-US" sz="1000" dirty="0">
                <a:solidFill>
                  <a:srgbClr val="C00000"/>
                </a:solidFill>
                <a:latin typeface="Calibri" pitchFamily="34" charset="0"/>
              </a:rPr>
              <a:t> ……………………………</a:t>
            </a:r>
          </a:p>
          <a:p>
            <a:r>
              <a:rPr lang="en-US" sz="800" b="1" dirty="0" smtClean="0">
                <a:latin typeface="Calibri" pitchFamily="34" charset="0"/>
              </a:rPr>
              <a:t>Terminal </a:t>
            </a:r>
            <a:r>
              <a:rPr lang="en-US" sz="800" b="1" dirty="0">
                <a:latin typeface="Calibri" pitchFamily="34" charset="0"/>
              </a:rPr>
              <a:t>level in stratified ambient has been reached.</a:t>
            </a:r>
          </a:p>
          <a:p>
            <a:r>
              <a:rPr lang="en-US" sz="800" b="1" dirty="0">
                <a:latin typeface="Calibri" pitchFamily="34" charset="0"/>
              </a:rPr>
              <a:t> Cumulative travel time =          66.3937 sec  (    0.02 </a:t>
            </a:r>
            <a:r>
              <a:rPr lang="en-US" sz="800" b="1" dirty="0" err="1">
                <a:latin typeface="Calibri" pitchFamily="34" charset="0"/>
              </a:rPr>
              <a:t>hrs</a:t>
            </a:r>
            <a:r>
              <a:rPr lang="en-US" sz="800" b="1" dirty="0" smtClean="0">
                <a:latin typeface="Calibri" pitchFamily="34" charset="0"/>
              </a:rPr>
              <a:t>) </a:t>
            </a:r>
            <a:endParaRPr lang="en-US" sz="800" b="1" dirty="0">
              <a:latin typeface="Calibri" pitchFamily="34" charset="0"/>
            </a:endParaRPr>
          </a:p>
          <a:p>
            <a:r>
              <a:rPr lang="en-US" sz="800" b="1" dirty="0">
                <a:latin typeface="Calibri" pitchFamily="34" charset="0"/>
              </a:rPr>
              <a:t>END OF CORJET (MOD110): JET/PLUME NEAR-FIELD MIXING </a:t>
            </a:r>
            <a:r>
              <a:rPr lang="en-US" sz="800" b="1" dirty="0" smtClean="0">
                <a:latin typeface="Calibri" pitchFamily="34" charset="0"/>
              </a:rPr>
              <a:t>REGION</a:t>
            </a:r>
            <a:endParaRPr lang="en-US" sz="800" b="1" dirty="0">
              <a:latin typeface="Calibri" pitchFamily="34" charset="0"/>
            </a:endParaRPr>
          </a:p>
        </p:txBody>
      </p:sp>
      <p:sp>
        <p:nvSpPr>
          <p:cNvPr id="4" name="Rectangle 5"/>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smtClean="0"/>
              <a:t>CORMIX Output - CORMIX1 Prediction File - Near-field</a:t>
            </a:r>
            <a:endParaRPr lang="en-US" sz="2400" dirty="0" smtClean="0"/>
          </a:p>
        </p:txBody>
      </p:sp>
      <p:sp>
        <p:nvSpPr>
          <p:cNvPr id="5" name="Right Brace 4"/>
          <p:cNvSpPr/>
          <p:nvPr/>
        </p:nvSpPr>
        <p:spPr>
          <a:xfrm>
            <a:off x="3886200" y="838200"/>
            <a:ext cx="457200" cy="6858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838200"/>
            <a:ext cx="3429000" cy="6858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465320" y="1057990"/>
            <a:ext cx="3840480" cy="246221"/>
          </a:xfrm>
          <a:prstGeom prst="rect">
            <a:avLst/>
          </a:prstGeom>
          <a:noFill/>
        </p:spPr>
        <p:txBody>
          <a:bodyPr wrap="square" rtlCol="0">
            <a:spAutoFit/>
          </a:bodyPr>
          <a:lstStyle/>
          <a:p>
            <a:r>
              <a:rPr lang="en-US" sz="1000" b="1" dirty="0" smtClean="0">
                <a:latin typeface="Calibri" pitchFamily="34" charset="0"/>
              </a:rPr>
              <a:t>Explanation of coordinate system</a:t>
            </a:r>
            <a:endParaRPr lang="en-US" sz="1000" b="1" dirty="0">
              <a:latin typeface="Calibri" pitchFamily="34" charset="0"/>
            </a:endParaRPr>
          </a:p>
        </p:txBody>
      </p:sp>
      <p:sp>
        <p:nvSpPr>
          <p:cNvPr id="8" name="Right Brace 7"/>
          <p:cNvSpPr/>
          <p:nvPr/>
        </p:nvSpPr>
        <p:spPr>
          <a:xfrm>
            <a:off x="3886200" y="1600200"/>
            <a:ext cx="457200" cy="5334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533400" y="1600200"/>
            <a:ext cx="3429000" cy="5334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4465320" y="1743790"/>
            <a:ext cx="3840480" cy="246221"/>
          </a:xfrm>
          <a:prstGeom prst="rect">
            <a:avLst/>
          </a:prstGeom>
          <a:noFill/>
        </p:spPr>
        <p:txBody>
          <a:bodyPr wrap="square" rtlCol="0">
            <a:spAutoFit/>
          </a:bodyPr>
          <a:lstStyle/>
          <a:p>
            <a:r>
              <a:rPr lang="en-US" sz="1000" b="1" dirty="0" smtClean="0">
                <a:latin typeface="Calibri" pitchFamily="34" charset="0"/>
              </a:rPr>
              <a:t>Every module has a description, BEGIN and END</a:t>
            </a:r>
            <a:endParaRPr lang="en-US" sz="1000" b="1" dirty="0">
              <a:latin typeface="Calibri" pitchFamily="34" charset="0"/>
            </a:endParaRPr>
          </a:p>
        </p:txBody>
      </p:sp>
      <p:sp>
        <p:nvSpPr>
          <p:cNvPr id="11" name="Right Brace 10"/>
          <p:cNvSpPr/>
          <p:nvPr/>
        </p:nvSpPr>
        <p:spPr>
          <a:xfrm>
            <a:off x="3886200" y="2971800"/>
            <a:ext cx="457200" cy="73152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533400" y="2971800"/>
            <a:ext cx="3429000" cy="73152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p:cNvSpPr txBox="1"/>
          <p:nvPr/>
        </p:nvSpPr>
        <p:spPr>
          <a:xfrm>
            <a:off x="4465320" y="3152745"/>
            <a:ext cx="3840480" cy="400110"/>
          </a:xfrm>
          <a:prstGeom prst="rect">
            <a:avLst/>
          </a:prstGeom>
          <a:noFill/>
        </p:spPr>
        <p:txBody>
          <a:bodyPr wrap="square" rtlCol="0">
            <a:spAutoFit/>
          </a:bodyPr>
          <a:lstStyle/>
          <a:p>
            <a:r>
              <a:rPr lang="en-US" sz="1000" b="1" dirty="0" smtClean="0">
                <a:latin typeface="Calibri" pitchFamily="34" charset="0"/>
              </a:rPr>
              <a:t>Each module will include a description of the Plume Profile.</a:t>
            </a:r>
          </a:p>
          <a:p>
            <a:r>
              <a:rPr lang="en-US" sz="1000" b="1" dirty="0" err="1" smtClean="0">
                <a:latin typeface="Calibri" pitchFamily="34" charset="0"/>
              </a:rPr>
              <a:t>Eg</a:t>
            </a:r>
            <a:r>
              <a:rPr lang="en-US" sz="1000" b="1" dirty="0" smtClean="0">
                <a:latin typeface="Calibri" pitchFamily="34" charset="0"/>
              </a:rPr>
              <a:t>: Gaussian profiles, top-hat profiles, etc. </a:t>
            </a:r>
            <a:endParaRPr lang="en-US" sz="1000" b="1" dirty="0">
              <a:latin typeface="Calibri" pitchFamily="34" charset="0"/>
            </a:endParaRPr>
          </a:p>
        </p:txBody>
      </p:sp>
      <p:sp>
        <p:nvSpPr>
          <p:cNvPr id="14" name="Right Brace 13"/>
          <p:cNvSpPr/>
          <p:nvPr/>
        </p:nvSpPr>
        <p:spPr>
          <a:xfrm>
            <a:off x="3886200" y="3752666"/>
            <a:ext cx="457200" cy="20997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33400" y="3757071"/>
            <a:ext cx="3429000" cy="201168"/>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4465320" y="3657600"/>
            <a:ext cx="3840480" cy="400110"/>
          </a:xfrm>
          <a:prstGeom prst="rect">
            <a:avLst/>
          </a:prstGeom>
          <a:noFill/>
        </p:spPr>
        <p:txBody>
          <a:bodyPr wrap="square" rtlCol="0">
            <a:spAutoFit/>
          </a:bodyPr>
          <a:lstStyle/>
          <a:p>
            <a:r>
              <a:rPr lang="en-US" sz="1000" b="1" dirty="0">
                <a:latin typeface="Calibri" pitchFamily="34" charset="0"/>
              </a:rPr>
              <a:t>x</a:t>
            </a:r>
            <a:r>
              <a:rPr lang="en-US" sz="1000" b="1" dirty="0" smtClean="0">
                <a:latin typeface="Calibri" pitchFamily="34" charset="0"/>
              </a:rPr>
              <a:t>, y, z value of plume centerline trajectory, Centerline Dilution - S , Concentration - C, Width - B, Excess Velocity - </a:t>
            </a:r>
            <a:r>
              <a:rPr lang="en-US" sz="1000" b="1" dirty="0" err="1" smtClean="0">
                <a:latin typeface="Calibri" pitchFamily="34" charset="0"/>
              </a:rPr>
              <a:t>Uc</a:t>
            </a:r>
            <a:r>
              <a:rPr lang="en-US" sz="1000" b="1" dirty="0" smtClean="0">
                <a:latin typeface="Calibri" pitchFamily="34" charset="0"/>
              </a:rPr>
              <a:t>, Travel Time - TT </a:t>
            </a:r>
            <a:endParaRPr lang="en-US" sz="1000" b="1" dirty="0">
              <a:latin typeface="Calibri" pitchFamily="34" charset="0"/>
            </a:endParaRPr>
          </a:p>
        </p:txBody>
      </p:sp>
      <p:sp>
        <p:nvSpPr>
          <p:cNvPr id="17" name="Right Brace 16"/>
          <p:cNvSpPr/>
          <p:nvPr/>
        </p:nvSpPr>
        <p:spPr>
          <a:xfrm>
            <a:off x="5257800" y="4219545"/>
            <a:ext cx="457200" cy="581055"/>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4219545"/>
            <a:ext cx="4800600" cy="581055"/>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p:cNvSpPr txBox="1"/>
          <p:nvPr/>
        </p:nvSpPr>
        <p:spPr>
          <a:xfrm>
            <a:off x="5836920" y="4386962"/>
            <a:ext cx="2468880" cy="246221"/>
          </a:xfrm>
          <a:prstGeom prst="rect">
            <a:avLst/>
          </a:prstGeom>
          <a:noFill/>
        </p:spPr>
        <p:txBody>
          <a:bodyPr wrap="square" rtlCol="0">
            <a:spAutoFit/>
          </a:bodyPr>
          <a:lstStyle/>
          <a:p>
            <a:r>
              <a:rPr lang="en-US" sz="1000" b="1" dirty="0" smtClean="0">
                <a:latin typeface="Calibri" pitchFamily="34" charset="0"/>
              </a:rPr>
              <a:t>CMC (TDZ) and CCC (WQS) alert messages.</a:t>
            </a:r>
            <a:endParaRPr lang="en-US" sz="1000" b="1" dirty="0">
              <a:latin typeface="Calibri" pitchFamily="34" charset="0"/>
            </a:endParaRPr>
          </a:p>
        </p:txBody>
      </p:sp>
      <p:sp>
        <p:nvSpPr>
          <p:cNvPr id="20" name="Right Brace 19"/>
          <p:cNvSpPr/>
          <p:nvPr/>
        </p:nvSpPr>
        <p:spPr>
          <a:xfrm>
            <a:off x="3886200" y="5210023"/>
            <a:ext cx="457200" cy="20997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533400" y="5223572"/>
            <a:ext cx="3429000" cy="18288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2" name="TextBox 21"/>
          <p:cNvSpPr txBox="1"/>
          <p:nvPr/>
        </p:nvSpPr>
        <p:spPr>
          <a:xfrm>
            <a:off x="4465320" y="5191902"/>
            <a:ext cx="3840480" cy="246221"/>
          </a:xfrm>
          <a:prstGeom prst="rect">
            <a:avLst/>
          </a:prstGeom>
          <a:noFill/>
        </p:spPr>
        <p:txBody>
          <a:bodyPr wrap="square" rtlCol="0">
            <a:spAutoFit/>
          </a:bodyPr>
          <a:lstStyle/>
          <a:p>
            <a:r>
              <a:rPr lang="en-US" sz="1000" b="1" dirty="0" smtClean="0">
                <a:latin typeface="Calibri" pitchFamily="34" charset="0"/>
              </a:rPr>
              <a:t>Buoyant Jet reversal</a:t>
            </a:r>
            <a:endParaRPr lang="en-US" sz="1000" b="1" dirty="0">
              <a:latin typeface="Calibri" pitchFamily="34" charset="0"/>
            </a:endParaRPr>
          </a:p>
        </p:txBody>
      </p:sp>
      <p:sp>
        <p:nvSpPr>
          <p:cNvPr id="23" name="Right Brace 22"/>
          <p:cNvSpPr/>
          <p:nvPr/>
        </p:nvSpPr>
        <p:spPr>
          <a:xfrm>
            <a:off x="3886200" y="5639300"/>
            <a:ext cx="457200" cy="20997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533400" y="5652849"/>
            <a:ext cx="342900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TextBox 24"/>
          <p:cNvSpPr txBox="1"/>
          <p:nvPr/>
        </p:nvSpPr>
        <p:spPr>
          <a:xfrm>
            <a:off x="4465320" y="5621179"/>
            <a:ext cx="3840480" cy="246221"/>
          </a:xfrm>
          <a:prstGeom prst="rect">
            <a:avLst/>
          </a:prstGeom>
          <a:noFill/>
        </p:spPr>
        <p:txBody>
          <a:bodyPr wrap="square" rtlCol="0">
            <a:spAutoFit/>
          </a:bodyPr>
          <a:lstStyle/>
          <a:p>
            <a:r>
              <a:rPr lang="en-US" sz="1000" b="1" dirty="0" smtClean="0">
                <a:latin typeface="Calibri" pitchFamily="34" charset="0"/>
              </a:rPr>
              <a:t>Maximum buoyant jet  trajectory height </a:t>
            </a:r>
            <a:endParaRPr lang="en-US" sz="1000" b="1" dirty="0">
              <a:latin typeface="Calibri" pitchFamily="34" charset="0"/>
            </a:endParaRPr>
          </a:p>
        </p:txBody>
      </p:sp>
      <p:sp>
        <p:nvSpPr>
          <p:cNvPr id="26" name="Right Brace 25"/>
          <p:cNvSpPr/>
          <p:nvPr/>
        </p:nvSpPr>
        <p:spPr>
          <a:xfrm>
            <a:off x="3886200" y="6157461"/>
            <a:ext cx="457200" cy="319539"/>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533400" y="6164235"/>
            <a:ext cx="3429000" cy="305991"/>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8" name="TextBox 27"/>
          <p:cNvSpPr txBox="1"/>
          <p:nvPr/>
        </p:nvSpPr>
        <p:spPr>
          <a:xfrm>
            <a:off x="4465320" y="6194120"/>
            <a:ext cx="3840480" cy="246221"/>
          </a:xfrm>
          <a:prstGeom prst="rect">
            <a:avLst/>
          </a:prstGeom>
          <a:noFill/>
        </p:spPr>
        <p:txBody>
          <a:bodyPr wrap="square" rtlCol="0">
            <a:spAutoFit/>
          </a:bodyPr>
          <a:lstStyle/>
          <a:p>
            <a:r>
              <a:rPr lang="en-US" sz="1000" b="1" dirty="0" smtClean="0">
                <a:latin typeface="Calibri" pitchFamily="34" charset="0"/>
              </a:rPr>
              <a:t>Cumulative plume travel time and end of module</a:t>
            </a:r>
            <a:endParaRPr lang="en-US" sz="1000" b="1" dirty="0">
              <a:latin typeface="Calibri" pitchFamily="34" charset="0"/>
            </a:endParaRPr>
          </a:p>
        </p:txBody>
      </p:sp>
    </p:spTree>
    <p:extLst>
      <p:ext uri="{BB962C8B-B14F-4D97-AF65-F5344CB8AC3E}">
        <p14:creationId xmlns:p14="http://schemas.microsoft.com/office/powerpoint/2010/main" val="38694431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67</a:t>
            </a:fld>
            <a:endParaRPr lang="en-US" b="1" dirty="0"/>
          </a:p>
        </p:txBody>
      </p:sp>
      <p:sp>
        <p:nvSpPr>
          <p:cNvPr id="3" name="Rectangle 7"/>
          <p:cNvSpPr txBox="1">
            <a:spLocks noChangeArrowheads="1"/>
          </p:cNvSpPr>
          <p:nvPr/>
        </p:nvSpPr>
        <p:spPr>
          <a:xfrm>
            <a:off x="0" y="152400"/>
            <a:ext cx="9144000" cy="547688"/>
          </a:xfrm>
          <a:prstGeom prst="rect">
            <a:avLst/>
          </a:prstGeom>
          <a:noFill/>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000" smtClean="0"/>
              <a:t>CORMIX Output: CORMIX1 Prediction File - Boundary Interaction</a:t>
            </a:r>
            <a:endParaRPr lang="en-US" sz="2000" dirty="0" smtClean="0"/>
          </a:p>
        </p:txBody>
      </p:sp>
      <p:sp>
        <p:nvSpPr>
          <p:cNvPr id="4" name="Rectangle 3"/>
          <p:cNvSpPr/>
          <p:nvPr/>
        </p:nvSpPr>
        <p:spPr>
          <a:xfrm>
            <a:off x="457200" y="838200"/>
            <a:ext cx="8229600" cy="5693866"/>
          </a:xfrm>
          <a:prstGeom prst="rect">
            <a:avLst/>
          </a:prstGeom>
        </p:spPr>
        <p:txBody>
          <a:bodyPr wrap="square">
            <a:spAutoFit/>
          </a:bodyPr>
          <a:lstStyle/>
          <a:p>
            <a:r>
              <a:rPr lang="en-US" sz="800" b="1" dirty="0">
                <a:latin typeface="Calibri" pitchFamily="34" charset="0"/>
              </a:rPr>
              <a:t>BEGIN MOD137: TERMINAL LAYER INJECTION/UPSTREAM SPREADING                     </a:t>
            </a:r>
          </a:p>
          <a:p>
            <a:r>
              <a:rPr lang="en-US" sz="800" b="1" dirty="0">
                <a:latin typeface="Calibri" pitchFamily="34" charset="0"/>
              </a:rPr>
              <a:t> </a:t>
            </a:r>
            <a:r>
              <a:rPr lang="en-US" sz="800" b="1" dirty="0" smtClean="0">
                <a:latin typeface="Calibri" pitchFamily="34" charset="0"/>
              </a:rPr>
              <a:t>UPSTREAM </a:t>
            </a:r>
            <a:r>
              <a:rPr lang="en-US" sz="800" b="1" dirty="0">
                <a:latin typeface="Calibri" pitchFamily="34" charset="0"/>
              </a:rPr>
              <a:t>INTRUSION PROPERTIES:</a:t>
            </a:r>
          </a:p>
          <a:p>
            <a:r>
              <a:rPr lang="en-US" sz="800" b="1" dirty="0">
                <a:latin typeface="Calibri" pitchFamily="34" charset="0"/>
              </a:rPr>
              <a:t>        Maximum elevation of jet/plume rise     =      7.62 m</a:t>
            </a:r>
          </a:p>
          <a:p>
            <a:r>
              <a:rPr lang="en-US" sz="800" b="1" dirty="0">
                <a:latin typeface="Calibri" pitchFamily="34" charset="0"/>
              </a:rPr>
              <a:t>        Layer thickness in impingement region   =      1.30 m</a:t>
            </a:r>
          </a:p>
          <a:p>
            <a:r>
              <a:rPr lang="en-US" sz="800" b="1" dirty="0">
                <a:latin typeface="Calibri" pitchFamily="34" charset="0"/>
              </a:rPr>
              <a:t>        Upstream intrusion length              </a:t>
            </a:r>
            <a:r>
              <a:rPr lang="en-US" sz="800" b="1" dirty="0" smtClean="0">
                <a:latin typeface="Calibri" pitchFamily="34" charset="0"/>
              </a:rPr>
              <a:t>            </a:t>
            </a:r>
            <a:r>
              <a:rPr lang="en-US" sz="800" b="1" dirty="0">
                <a:latin typeface="Calibri" pitchFamily="34" charset="0"/>
              </a:rPr>
              <a:t>=     94.44 m</a:t>
            </a:r>
          </a:p>
          <a:p>
            <a:r>
              <a:rPr lang="en-US" sz="800" b="1" dirty="0">
                <a:latin typeface="Calibri" pitchFamily="34" charset="0"/>
              </a:rPr>
              <a:t>        X-position of upstream stagnation point =    -92.35 m</a:t>
            </a:r>
          </a:p>
          <a:p>
            <a:r>
              <a:rPr lang="en-US" sz="800" b="1" dirty="0">
                <a:latin typeface="Calibri" pitchFamily="34" charset="0"/>
              </a:rPr>
              <a:t>        Thickness in intrusion region           </a:t>
            </a:r>
            <a:r>
              <a:rPr lang="en-US" sz="800" b="1" dirty="0" smtClean="0">
                <a:latin typeface="Calibri" pitchFamily="34" charset="0"/>
              </a:rPr>
              <a:t>     =      </a:t>
            </a:r>
            <a:r>
              <a:rPr lang="en-US" sz="800" b="1" dirty="0">
                <a:latin typeface="Calibri" pitchFamily="34" charset="0"/>
              </a:rPr>
              <a:t>1.30 m</a:t>
            </a:r>
          </a:p>
          <a:p>
            <a:r>
              <a:rPr lang="en-US" sz="800" b="1" dirty="0">
                <a:latin typeface="Calibri" pitchFamily="34" charset="0"/>
              </a:rPr>
              <a:t>        Half-width at downstream end            =    197.08 m</a:t>
            </a:r>
          </a:p>
          <a:p>
            <a:r>
              <a:rPr lang="en-US" sz="800" b="1" dirty="0">
                <a:latin typeface="Calibri" pitchFamily="34" charset="0"/>
              </a:rPr>
              <a:t>        Thickness at downstream end             </a:t>
            </a:r>
            <a:r>
              <a:rPr lang="en-US" sz="800" b="1" dirty="0" smtClean="0">
                <a:latin typeface="Calibri" pitchFamily="34" charset="0"/>
              </a:rPr>
              <a:t> =      </a:t>
            </a:r>
            <a:r>
              <a:rPr lang="en-US" sz="800" b="1" dirty="0">
                <a:latin typeface="Calibri" pitchFamily="34" charset="0"/>
              </a:rPr>
              <a:t>0.93 m</a:t>
            </a:r>
          </a:p>
          <a:p>
            <a:r>
              <a:rPr lang="en-US" sz="800" b="1" dirty="0">
                <a:latin typeface="Calibri" pitchFamily="34" charset="0"/>
              </a:rPr>
              <a:t> </a:t>
            </a:r>
          </a:p>
          <a:p>
            <a:r>
              <a:rPr lang="en-US" sz="800" b="1" dirty="0">
                <a:latin typeface="Calibri" pitchFamily="34" charset="0"/>
              </a:rPr>
              <a:t>  Control volume inflow:</a:t>
            </a:r>
          </a:p>
          <a:p>
            <a:r>
              <a:rPr lang="en-US" sz="800" b="1" dirty="0">
                <a:latin typeface="Calibri" pitchFamily="34" charset="0"/>
              </a:rPr>
              <a:t>       X        Y       Z        S       C       B        TT</a:t>
            </a:r>
          </a:p>
          <a:p>
            <a:r>
              <a:rPr lang="en-US" sz="800" b="1" dirty="0">
                <a:latin typeface="Calibri" pitchFamily="34" charset="0"/>
              </a:rPr>
              <a:t>      2.09    24.72    3.42    19.2 0.182E+03   2.87 .66394E+02</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BV = top-hat thickness, measured vertically</a:t>
            </a:r>
          </a:p>
          <a:p>
            <a:r>
              <a:rPr lang="en-US" sz="800" b="1" dirty="0">
                <a:latin typeface="Calibri" pitchFamily="34" charset="0"/>
              </a:rPr>
              <a:t>   BH = top-hat half-width, measured horizontally in Y-direction</a:t>
            </a:r>
          </a:p>
          <a:p>
            <a:r>
              <a:rPr lang="en-US" sz="800" b="1" dirty="0">
                <a:latin typeface="Calibri" pitchFamily="34" charset="0"/>
              </a:rPr>
              <a:t>   ZU = upper plume boundary (Z-coordinate)</a:t>
            </a:r>
          </a:p>
          <a:p>
            <a:r>
              <a:rPr lang="en-US" sz="800" b="1" dirty="0">
                <a:latin typeface="Calibri" pitchFamily="34" charset="0"/>
              </a:rPr>
              <a:t>   ZL = lower plume boundary (Z-coordinate)</a:t>
            </a:r>
          </a:p>
          <a:p>
            <a:r>
              <a:rPr lang="en-US" sz="800" b="1" dirty="0">
                <a:latin typeface="Calibri" pitchFamily="34" charset="0"/>
              </a:rPr>
              <a:t>   S  = hydrodynamic average (bulk) dilution</a:t>
            </a:r>
          </a:p>
          <a:p>
            <a:r>
              <a:rPr lang="en-US" sz="800" b="1" dirty="0">
                <a:latin typeface="Calibri" pitchFamily="34" charset="0"/>
              </a:rPr>
              <a:t>   C  = average (bulk) concentration (includes reaction effects, if any)</a:t>
            </a:r>
          </a:p>
          <a:p>
            <a:r>
              <a:rPr lang="en-US" sz="800" b="1" dirty="0">
                <a:latin typeface="Calibri" pitchFamily="34" charset="0"/>
              </a:rPr>
              <a:t>   TT = Cumulative travel time</a:t>
            </a:r>
          </a:p>
          <a:p>
            <a:r>
              <a:rPr lang="en-US" sz="800" b="1" dirty="0">
                <a:latin typeface="Calibri" pitchFamily="34" charset="0"/>
              </a:rPr>
              <a:t> </a:t>
            </a:r>
          </a:p>
          <a:p>
            <a:r>
              <a:rPr lang="en-US" sz="800" b="1" dirty="0">
                <a:latin typeface="Calibri" pitchFamily="34" charset="0"/>
              </a:rPr>
              <a:t>       X        Y       Z        S       C       BV       BH      ZU      ZL       TT</a:t>
            </a:r>
          </a:p>
          <a:p>
            <a:r>
              <a:rPr lang="en-US" sz="800" b="1" dirty="0">
                <a:latin typeface="Calibri" pitchFamily="34" charset="0"/>
              </a:rPr>
              <a:t>    -92.35    24.72    3.42  9999.9 0.000E+00   0.00     0.00    3.42    3.42 .</a:t>
            </a:r>
            <a:r>
              <a:rPr lang="en-US" sz="800" b="1" dirty="0" smtClean="0">
                <a:latin typeface="Calibri" pitchFamily="34" charset="0"/>
              </a:rPr>
              <a:t>66359E+04</a:t>
            </a:r>
          </a:p>
          <a:p>
            <a:r>
              <a:rPr lang="en-US" sz="800" b="1" dirty="0" smtClean="0">
                <a:latin typeface="Calibri" pitchFamily="34" charset="0"/>
              </a:rPr>
              <a:t>    -</a:t>
            </a:r>
            <a:r>
              <a:rPr lang="en-US" sz="800" b="1" dirty="0">
                <a:latin typeface="Calibri" pitchFamily="34" charset="0"/>
              </a:rPr>
              <a:t>88.49    24.72    3.42    75.9 0.461E+02   0.33    27.87    3.58    3.25 .66394E+02</a:t>
            </a:r>
          </a:p>
          <a:p>
            <a:r>
              <a:rPr lang="en-US" sz="1000" b="1" dirty="0" smtClean="0">
                <a:solidFill>
                  <a:srgbClr val="C00000"/>
                </a:solidFill>
                <a:latin typeface="Calibri" pitchFamily="34" charset="0"/>
              </a:rPr>
              <a:t>……………………………</a:t>
            </a:r>
            <a:endParaRPr lang="en-US" sz="1000" b="1" dirty="0">
              <a:solidFill>
                <a:srgbClr val="C00000"/>
              </a:solidFill>
              <a:latin typeface="Calibri" pitchFamily="34" charset="0"/>
            </a:endParaRPr>
          </a:p>
          <a:p>
            <a:r>
              <a:rPr lang="en-US" sz="800" b="1" dirty="0">
                <a:latin typeface="Calibri" pitchFamily="34" charset="0"/>
              </a:rPr>
              <a:t> ** REGULATORY MIXING ZONE BOUNDARY is within the Near-Field Region **</a:t>
            </a:r>
          </a:p>
          <a:p>
            <a:r>
              <a:rPr lang="en-US" sz="800" b="1" dirty="0">
                <a:latin typeface="Calibri" pitchFamily="34" charset="0"/>
              </a:rPr>
              <a:t> In this prediction interval the TOTAL plume width meets or </a:t>
            </a:r>
            <a:r>
              <a:rPr lang="en-US" sz="800" b="1" dirty="0" smtClean="0">
                <a:latin typeface="Calibri" pitchFamily="34" charset="0"/>
              </a:rPr>
              <a:t>exceeds  </a:t>
            </a:r>
            <a:r>
              <a:rPr lang="en-US" sz="800" b="1" dirty="0">
                <a:latin typeface="Calibri" pitchFamily="34" charset="0"/>
              </a:rPr>
              <a:t>the regulatory value =   120.00 m.</a:t>
            </a:r>
          </a:p>
          <a:p>
            <a:r>
              <a:rPr lang="en-US" sz="800" b="1" dirty="0">
                <a:latin typeface="Calibri" pitchFamily="34" charset="0"/>
              </a:rPr>
              <a:t> This is the extent of the REGULATORY MIXING ZONE.</a:t>
            </a:r>
          </a:p>
          <a:p>
            <a:r>
              <a:rPr lang="en-US" sz="800" b="1" dirty="0">
                <a:latin typeface="Calibri" pitchFamily="34" charset="0"/>
              </a:rPr>
              <a:t>      6.07    24.72    3.42    19.3 0.181E+03   1.29   140.75    4.06    2.77 .33181E+03</a:t>
            </a:r>
          </a:p>
          <a:p>
            <a:r>
              <a:rPr lang="en-US" sz="800" b="1" dirty="0">
                <a:latin typeface="Calibri" pitchFamily="34" charset="0"/>
              </a:rPr>
              <a:t>     24.98    24.72    3.42    22.5 0.155E+03   1.23   153.68    4.03    2.81 .</a:t>
            </a:r>
            <a:r>
              <a:rPr lang="en-US" sz="800" b="1" dirty="0" smtClean="0">
                <a:latin typeface="Calibri" pitchFamily="34" charset="0"/>
              </a:rPr>
              <a:t>15926E+04</a:t>
            </a:r>
          </a:p>
          <a:p>
            <a:r>
              <a:rPr lang="en-US" sz="1000" b="1" dirty="0" smtClean="0">
                <a:solidFill>
                  <a:srgbClr val="C00000"/>
                </a:solidFill>
                <a:latin typeface="Calibri" pitchFamily="34" charset="0"/>
              </a:rPr>
              <a:t>……………………………</a:t>
            </a:r>
          </a:p>
          <a:p>
            <a:r>
              <a:rPr lang="en-US" sz="800" b="1" dirty="0" smtClean="0">
                <a:latin typeface="Calibri" pitchFamily="34" charset="0"/>
              </a:rPr>
              <a:t>    100.63    24.72    3.42    36.1 0.970E+02   0.93   197.08    3.89    2.95 .66359E+04</a:t>
            </a:r>
          </a:p>
          <a:p>
            <a:r>
              <a:rPr lang="en-US" sz="800" b="1" dirty="0" smtClean="0">
                <a:latin typeface="Calibri" pitchFamily="34" charset="0"/>
              </a:rPr>
              <a:t> </a:t>
            </a:r>
            <a:r>
              <a:rPr lang="en-US" sz="800" b="1" dirty="0">
                <a:latin typeface="Calibri" pitchFamily="34" charset="0"/>
              </a:rPr>
              <a:t>Cumulative travel time =        6635.8916 sec  (    1.84 </a:t>
            </a:r>
            <a:r>
              <a:rPr lang="en-US" sz="800" b="1" dirty="0" err="1">
                <a:latin typeface="Calibri" pitchFamily="34" charset="0"/>
              </a:rPr>
              <a:t>hrs</a:t>
            </a:r>
            <a:r>
              <a:rPr lang="en-US" sz="800" b="1" dirty="0">
                <a:latin typeface="Calibri" pitchFamily="34" charset="0"/>
              </a:rPr>
              <a:t>)</a:t>
            </a:r>
          </a:p>
          <a:p>
            <a:r>
              <a:rPr lang="en-US" sz="800" b="1" dirty="0" smtClean="0">
                <a:latin typeface="Calibri" pitchFamily="34" charset="0"/>
              </a:rPr>
              <a:t>END </a:t>
            </a:r>
            <a:r>
              <a:rPr lang="en-US" sz="800" b="1" dirty="0">
                <a:latin typeface="Calibri" pitchFamily="34" charset="0"/>
              </a:rPr>
              <a:t>OF MOD137: TERMINAL LAYER INJECTION/UPSTREAM SPREADING                    </a:t>
            </a:r>
          </a:p>
          <a:p>
            <a:r>
              <a:rPr lang="en-US" sz="800" b="1" dirty="0">
                <a:latin typeface="Calibri" pitchFamily="34" charset="0"/>
              </a:rPr>
              <a:t>----------------------------------------------------------------------------------------------</a:t>
            </a:r>
          </a:p>
          <a:p>
            <a:r>
              <a:rPr lang="en-US" sz="800" b="1" dirty="0">
                <a:latin typeface="Calibri" pitchFamily="34" charset="0"/>
              </a:rPr>
              <a:t>** End of NEAR-FIELD REGION (NFR) **</a:t>
            </a:r>
          </a:p>
          <a:p>
            <a:endParaRPr lang="en-US" sz="800" b="1" dirty="0" smtClean="0">
              <a:latin typeface="Calibri" pitchFamily="34" charset="0"/>
            </a:endParaRPr>
          </a:p>
          <a:p>
            <a:r>
              <a:rPr lang="en-US" sz="800" b="1" dirty="0" smtClean="0">
                <a:latin typeface="Calibri" pitchFamily="34" charset="0"/>
              </a:rPr>
              <a:t>In </a:t>
            </a:r>
            <a:r>
              <a:rPr lang="en-US" sz="800" b="1" dirty="0">
                <a:latin typeface="Calibri" pitchFamily="34" charset="0"/>
              </a:rPr>
              <a:t>this design case, the discharge is located CLOSE TO </a:t>
            </a:r>
            <a:r>
              <a:rPr lang="en-US" sz="800" b="1" dirty="0" smtClean="0">
                <a:latin typeface="Calibri" pitchFamily="34" charset="0"/>
              </a:rPr>
              <a:t>BANK/SHORE. Some </a:t>
            </a:r>
            <a:r>
              <a:rPr lang="en-US" sz="800" b="1" dirty="0">
                <a:latin typeface="Calibri" pitchFamily="34" charset="0"/>
              </a:rPr>
              <a:t>boundary interaction occurs at end of near-field.</a:t>
            </a:r>
          </a:p>
          <a:p>
            <a:r>
              <a:rPr lang="en-US" sz="800" b="1" dirty="0" smtClean="0">
                <a:latin typeface="Calibri" pitchFamily="34" charset="0"/>
              </a:rPr>
              <a:t>This </a:t>
            </a:r>
            <a:r>
              <a:rPr lang="en-US" sz="800" b="1" dirty="0">
                <a:latin typeface="Calibri" pitchFamily="34" charset="0"/>
              </a:rPr>
              <a:t>may be related to a design case with a very LOW AMBIENT </a:t>
            </a:r>
            <a:r>
              <a:rPr lang="en-US" sz="800" b="1" dirty="0" smtClean="0">
                <a:latin typeface="Calibri" pitchFamily="34" charset="0"/>
              </a:rPr>
              <a:t>VELOCITY. </a:t>
            </a:r>
          </a:p>
          <a:p>
            <a:r>
              <a:rPr lang="en-US" sz="800" b="1" dirty="0" smtClean="0">
                <a:latin typeface="Calibri" pitchFamily="34" charset="0"/>
              </a:rPr>
              <a:t>The </a:t>
            </a:r>
            <a:r>
              <a:rPr lang="en-US" sz="800" b="1" dirty="0">
                <a:latin typeface="Calibri" pitchFamily="34" charset="0"/>
              </a:rPr>
              <a:t>dilution values in one or more of the preceding zones may be too high</a:t>
            </a:r>
            <a:r>
              <a:rPr lang="en-US" sz="800" b="1" dirty="0" smtClean="0">
                <a:latin typeface="Calibri" pitchFamily="34" charset="0"/>
              </a:rPr>
              <a:t>.</a:t>
            </a:r>
          </a:p>
          <a:p>
            <a:r>
              <a:rPr lang="en-US" sz="800" b="1" dirty="0" smtClean="0">
                <a:latin typeface="Calibri" pitchFamily="34" charset="0"/>
              </a:rPr>
              <a:t>Carefully evaluate results in near-field and check degree of interaction. </a:t>
            </a:r>
            <a:endParaRPr lang="en-US" sz="800" b="1" dirty="0">
              <a:latin typeface="Calibri" pitchFamily="34" charset="0"/>
            </a:endParaRPr>
          </a:p>
          <a:p>
            <a:endParaRPr lang="en-US" sz="800" b="1" dirty="0" smtClean="0">
              <a:latin typeface="Calibri" pitchFamily="34" charset="0"/>
            </a:endParaRPr>
          </a:p>
          <a:p>
            <a:r>
              <a:rPr lang="en-US" sz="800" b="1" dirty="0" smtClean="0">
                <a:latin typeface="Calibri" pitchFamily="34" charset="0"/>
              </a:rPr>
              <a:t>Consider </a:t>
            </a:r>
            <a:r>
              <a:rPr lang="en-US" sz="800" b="1" dirty="0">
                <a:latin typeface="Calibri" pitchFamily="34" charset="0"/>
              </a:rPr>
              <a:t>locating outfall further away from bank or </a:t>
            </a:r>
            <a:r>
              <a:rPr lang="en-US" sz="800" b="1" dirty="0" smtClean="0">
                <a:latin typeface="Calibri" pitchFamily="34" charset="0"/>
              </a:rPr>
              <a:t>shore. In </a:t>
            </a:r>
            <a:r>
              <a:rPr lang="en-US" sz="800" b="1" dirty="0">
                <a:latin typeface="Calibri" pitchFamily="34" charset="0"/>
              </a:rPr>
              <a:t>the next prediction module, the plume centerline will be </a:t>
            </a:r>
            <a:r>
              <a:rPr lang="en-US" sz="800" b="1" dirty="0" smtClean="0">
                <a:latin typeface="Calibri" pitchFamily="34" charset="0"/>
              </a:rPr>
              <a:t>set </a:t>
            </a:r>
            <a:r>
              <a:rPr lang="en-US" sz="800" b="1" dirty="0">
                <a:latin typeface="Calibri" pitchFamily="34" charset="0"/>
              </a:rPr>
              <a:t>to follow the bank/shore</a:t>
            </a:r>
            <a:r>
              <a:rPr lang="en-US" sz="800" b="1" dirty="0" smtClean="0">
                <a:latin typeface="Calibri" pitchFamily="34" charset="0"/>
              </a:rPr>
              <a:t>.</a:t>
            </a:r>
            <a:endParaRPr lang="en-US" sz="800" b="1" dirty="0">
              <a:latin typeface="Calibri" pitchFamily="34" charset="0"/>
            </a:endParaRPr>
          </a:p>
        </p:txBody>
      </p:sp>
      <p:sp>
        <p:nvSpPr>
          <p:cNvPr id="5" name="Right Brace 4"/>
          <p:cNvSpPr/>
          <p:nvPr/>
        </p:nvSpPr>
        <p:spPr>
          <a:xfrm>
            <a:off x="3962400" y="838200"/>
            <a:ext cx="457200" cy="3429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838200"/>
            <a:ext cx="3429000" cy="3429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419600" y="886540"/>
            <a:ext cx="3840480" cy="246221"/>
          </a:xfrm>
          <a:prstGeom prst="rect">
            <a:avLst/>
          </a:prstGeom>
          <a:noFill/>
        </p:spPr>
        <p:txBody>
          <a:bodyPr wrap="square" rtlCol="0">
            <a:spAutoFit/>
          </a:bodyPr>
          <a:lstStyle/>
          <a:p>
            <a:r>
              <a:rPr lang="en-US" sz="1000" b="1" dirty="0" smtClean="0">
                <a:latin typeface="Calibri" pitchFamily="34" charset="0"/>
              </a:rPr>
              <a:t>Boundary approach module with Upstream Intrusion </a:t>
            </a:r>
            <a:endParaRPr lang="en-US" sz="1000" b="1" dirty="0">
              <a:latin typeface="Calibri" pitchFamily="34" charset="0"/>
            </a:endParaRPr>
          </a:p>
        </p:txBody>
      </p:sp>
      <p:sp>
        <p:nvSpPr>
          <p:cNvPr id="8" name="Right Brace 7"/>
          <p:cNvSpPr/>
          <p:nvPr/>
        </p:nvSpPr>
        <p:spPr>
          <a:xfrm>
            <a:off x="3962400" y="1447799"/>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533400" y="1470659"/>
            <a:ext cx="3429000" cy="13716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4419600" y="1416129"/>
            <a:ext cx="3840480" cy="246221"/>
          </a:xfrm>
          <a:prstGeom prst="rect">
            <a:avLst/>
          </a:prstGeom>
          <a:noFill/>
        </p:spPr>
        <p:txBody>
          <a:bodyPr wrap="square" rtlCol="0">
            <a:spAutoFit/>
          </a:bodyPr>
          <a:lstStyle/>
          <a:p>
            <a:r>
              <a:rPr lang="en-US" sz="1000" b="1" dirty="0" smtClean="0">
                <a:latin typeface="Calibri" pitchFamily="34" charset="0"/>
              </a:rPr>
              <a:t>Upstream stagnation point</a:t>
            </a:r>
            <a:endParaRPr lang="en-US" sz="1000" b="1" dirty="0">
              <a:latin typeface="Calibri" pitchFamily="34" charset="0"/>
            </a:endParaRPr>
          </a:p>
        </p:txBody>
      </p:sp>
      <p:sp>
        <p:nvSpPr>
          <p:cNvPr id="11" name="Right Brace 10"/>
          <p:cNvSpPr/>
          <p:nvPr/>
        </p:nvSpPr>
        <p:spPr>
          <a:xfrm>
            <a:off x="3962400" y="2095500"/>
            <a:ext cx="457200" cy="3657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533400" y="2095500"/>
            <a:ext cx="3429000" cy="3657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TextBox 12"/>
          <p:cNvSpPr txBox="1"/>
          <p:nvPr/>
        </p:nvSpPr>
        <p:spPr>
          <a:xfrm>
            <a:off x="4419600" y="2143840"/>
            <a:ext cx="3840480" cy="246221"/>
          </a:xfrm>
          <a:prstGeom prst="rect">
            <a:avLst/>
          </a:prstGeom>
          <a:noFill/>
        </p:spPr>
        <p:txBody>
          <a:bodyPr wrap="square" rtlCol="0">
            <a:spAutoFit/>
          </a:bodyPr>
          <a:lstStyle/>
          <a:p>
            <a:r>
              <a:rPr lang="en-US" sz="1000" b="1" dirty="0" smtClean="0">
                <a:latin typeface="Calibri" pitchFamily="34" charset="0"/>
              </a:rPr>
              <a:t>Control volume inflow boundary conditions</a:t>
            </a:r>
            <a:endParaRPr lang="en-US" sz="1000" b="1" dirty="0">
              <a:latin typeface="Calibri" pitchFamily="34" charset="0"/>
            </a:endParaRPr>
          </a:p>
        </p:txBody>
      </p:sp>
      <p:sp>
        <p:nvSpPr>
          <p:cNvPr id="14" name="Right Brace 13"/>
          <p:cNvSpPr/>
          <p:nvPr/>
        </p:nvSpPr>
        <p:spPr>
          <a:xfrm>
            <a:off x="3962400" y="4908470"/>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33400" y="2569130"/>
            <a:ext cx="3429000" cy="10351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4419600" y="2954179"/>
            <a:ext cx="3840480" cy="246221"/>
          </a:xfrm>
          <a:prstGeom prst="rect">
            <a:avLst/>
          </a:prstGeom>
          <a:noFill/>
        </p:spPr>
        <p:txBody>
          <a:bodyPr wrap="square" rtlCol="0">
            <a:spAutoFit/>
          </a:bodyPr>
          <a:lstStyle/>
          <a:p>
            <a:r>
              <a:rPr lang="en-US" sz="1000" b="1" dirty="0" smtClean="0">
                <a:latin typeface="Calibri" pitchFamily="34" charset="0"/>
              </a:rPr>
              <a:t>Plume profile definition – 2 dimensional profile</a:t>
            </a:r>
            <a:endParaRPr lang="en-US" sz="1000" b="1" dirty="0">
              <a:latin typeface="Calibri" pitchFamily="34" charset="0"/>
            </a:endParaRPr>
          </a:p>
        </p:txBody>
      </p:sp>
      <p:sp>
        <p:nvSpPr>
          <p:cNvPr id="17" name="Right Brace 16"/>
          <p:cNvSpPr/>
          <p:nvPr/>
        </p:nvSpPr>
        <p:spPr>
          <a:xfrm>
            <a:off x="3962400" y="3672840"/>
            <a:ext cx="457200" cy="3657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3672840"/>
            <a:ext cx="3429000" cy="3657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p:cNvSpPr txBox="1"/>
          <p:nvPr/>
        </p:nvSpPr>
        <p:spPr>
          <a:xfrm>
            <a:off x="4419600" y="3657600"/>
            <a:ext cx="3840480" cy="400110"/>
          </a:xfrm>
          <a:prstGeom prst="rect">
            <a:avLst/>
          </a:prstGeom>
          <a:noFill/>
        </p:spPr>
        <p:txBody>
          <a:bodyPr wrap="square" rtlCol="0">
            <a:spAutoFit/>
          </a:bodyPr>
          <a:lstStyle/>
          <a:p>
            <a:r>
              <a:rPr lang="en-US" sz="1000" b="1" dirty="0" smtClean="0">
                <a:latin typeface="Calibri" pitchFamily="34" charset="0"/>
              </a:rPr>
              <a:t>-x values – upstream intrusion points. </a:t>
            </a:r>
          </a:p>
          <a:p>
            <a:r>
              <a:rPr lang="en-US" sz="1000" b="1" dirty="0" smtClean="0">
                <a:latin typeface="Calibri" pitchFamily="34" charset="0"/>
              </a:rPr>
              <a:t>S at stagnation point is undefined so S = 9999.9</a:t>
            </a:r>
            <a:endParaRPr lang="en-US" sz="1000" b="1" dirty="0">
              <a:latin typeface="Calibri" pitchFamily="34" charset="0"/>
            </a:endParaRPr>
          </a:p>
        </p:txBody>
      </p:sp>
      <p:sp>
        <p:nvSpPr>
          <p:cNvPr id="20" name="Right Brace 19"/>
          <p:cNvSpPr/>
          <p:nvPr/>
        </p:nvSpPr>
        <p:spPr>
          <a:xfrm>
            <a:off x="3962400" y="2569130"/>
            <a:ext cx="457200" cy="10351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533400" y="4908470"/>
            <a:ext cx="342900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2" name="TextBox 21"/>
          <p:cNvSpPr txBox="1"/>
          <p:nvPr/>
        </p:nvSpPr>
        <p:spPr>
          <a:xfrm>
            <a:off x="4419600" y="4876800"/>
            <a:ext cx="3840480" cy="246221"/>
          </a:xfrm>
          <a:prstGeom prst="rect">
            <a:avLst/>
          </a:prstGeom>
          <a:noFill/>
        </p:spPr>
        <p:txBody>
          <a:bodyPr wrap="square" rtlCol="0">
            <a:spAutoFit/>
          </a:bodyPr>
          <a:lstStyle/>
          <a:p>
            <a:r>
              <a:rPr lang="en-US" sz="1000" b="1" dirty="0" smtClean="0">
                <a:latin typeface="Calibri" pitchFamily="34" charset="0"/>
              </a:rPr>
              <a:t>Control volume outflow boundary conditions</a:t>
            </a:r>
            <a:endParaRPr lang="en-US" sz="1000" b="1" dirty="0">
              <a:latin typeface="Calibri" pitchFamily="34" charset="0"/>
            </a:endParaRPr>
          </a:p>
        </p:txBody>
      </p:sp>
      <p:sp>
        <p:nvSpPr>
          <p:cNvPr id="23" name="Rectangle 22"/>
          <p:cNvSpPr/>
          <p:nvPr/>
        </p:nvSpPr>
        <p:spPr>
          <a:xfrm>
            <a:off x="533400" y="4191000"/>
            <a:ext cx="4343400" cy="40386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 name="TextBox 23"/>
          <p:cNvSpPr txBox="1"/>
          <p:nvPr/>
        </p:nvSpPr>
        <p:spPr>
          <a:xfrm>
            <a:off x="5379720" y="4191000"/>
            <a:ext cx="3307080" cy="400110"/>
          </a:xfrm>
          <a:prstGeom prst="rect">
            <a:avLst/>
          </a:prstGeom>
          <a:noFill/>
        </p:spPr>
        <p:txBody>
          <a:bodyPr wrap="square" rtlCol="0">
            <a:spAutoFit/>
          </a:bodyPr>
          <a:lstStyle/>
          <a:p>
            <a:r>
              <a:rPr lang="en-US" sz="1000" b="1" dirty="0" smtClean="0">
                <a:latin typeface="Calibri" pitchFamily="34" charset="0"/>
              </a:rPr>
              <a:t>Extent of Regulatory Mixing Zone</a:t>
            </a:r>
          </a:p>
          <a:p>
            <a:r>
              <a:rPr lang="en-US" sz="1000" b="1" dirty="0" smtClean="0">
                <a:latin typeface="Calibri" pitchFamily="34" charset="0"/>
              </a:rPr>
              <a:t>(within NFR in this case)</a:t>
            </a:r>
            <a:endParaRPr lang="en-US" sz="1000" b="1" dirty="0">
              <a:latin typeface="Calibri" pitchFamily="34" charset="0"/>
            </a:endParaRPr>
          </a:p>
        </p:txBody>
      </p:sp>
      <p:sp>
        <p:nvSpPr>
          <p:cNvPr id="25" name="Right Brace 24"/>
          <p:cNvSpPr/>
          <p:nvPr/>
        </p:nvSpPr>
        <p:spPr>
          <a:xfrm>
            <a:off x="4876800" y="4191000"/>
            <a:ext cx="457200" cy="4038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p:cNvSpPr/>
          <p:nvPr/>
        </p:nvSpPr>
        <p:spPr>
          <a:xfrm>
            <a:off x="3962400" y="5424249"/>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533400" y="5447109"/>
            <a:ext cx="3429000" cy="13716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8" name="TextBox 27"/>
          <p:cNvSpPr txBox="1"/>
          <p:nvPr/>
        </p:nvSpPr>
        <p:spPr>
          <a:xfrm>
            <a:off x="4419600" y="5392579"/>
            <a:ext cx="3840480" cy="246221"/>
          </a:xfrm>
          <a:prstGeom prst="rect">
            <a:avLst/>
          </a:prstGeom>
          <a:noFill/>
        </p:spPr>
        <p:txBody>
          <a:bodyPr wrap="square" rtlCol="0">
            <a:spAutoFit/>
          </a:bodyPr>
          <a:lstStyle/>
          <a:p>
            <a:r>
              <a:rPr lang="en-US" sz="1000" b="1" dirty="0" smtClean="0">
                <a:latin typeface="Calibri" pitchFamily="34" charset="0"/>
              </a:rPr>
              <a:t>End of Near Field Region</a:t>
            </a:r>
            <a:endParaRPr lang="en-US" sz="1000" b="1" dirty="0">
              <a:latin typeface="Calibri" pitchFamily="34" charset="0"/>
            </a:endParaRPr>
          </a:p>
        </p:txBody>
      </p:sp>
      <p:sp>
        <p:nvSpPr>
          <p:cNvPr id="32" name="Right Brace 31"/>
          <p:cNvSpPr/>
          <p:nvPr/>
        </p:nvSpPr>
        <p:spPr>
          <a:xfrm>
            <a:off x="5715000" y="5715000"/>
            <a:ext cx="457200" cy="5017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533400" y="5715000"/>
            <a:ext cx="5181600" cy="50173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4" name="TextBox 33"/>
          <p:cNvSpPr txBox="1"/>
          <p:nvPr/>
        </p:nvSpPr>
        <p:spPr>
          <a:xfrm>
            <a:off x="6172200" y="5849779"/>
            <a:ext cx="2209800" cy="246221"/>
          </a:xfrm>
          <a:prstGeom prst="rect">
            <a:avLst/>
          </a:prstGeom>
          <a:noFill/>
        </p:spPr>
        <p:txBody>
          <a:bodyPr wrap="square" rtlCol="0">
            <a:spAutoFit/>
          </a:bodyPr>
          <a:lstStyle/>
          <a:p>
            <a:r>
              <a:rPr lang="en-US" sz="1000" b="1" dirty="0" smtClean="0">
                <a:latin typeface="Calibri" pitchFamily="34" charset="0"/>
              </a:rPr>
              <a:t>Shore interaction &amp; low </a:t>
            </a:r>
            <a:r>
              <a:rPr lang="en-US" sz="1000" b="1" dirty="0" err="1" smtClean="0">
                <a:latin typeface="Calibri" pitchFamily="34" charset="0"/>
              </a:rPr>
              <a:t>Ua</a:t>
            </a:r>
            <a:r>
              <a:rPr lang="en-US" sz="1000" b="1" dirty="0" smtClean="0">
                <a:latin typeface="Calibri" pitchFamily="34" charset="0"/>
              </a:rPr>
              <a:t> warnings</a:t>
            </a:r>
            <a:endParaRPr lang="en-US" sz="1000" b="1" dirty="0">
              <a:latin typeface="Calibri" pitchFamily="34" charset="0"/>
            </a:endParaRPr>
          </a:p>
        </p:txBody>
      </p:sp>
      <p:sp>
        <p:nvSpPr>
          <p:cNvPr id="35" name="Right Brace 34"/>
          <p:cNvSpPr/>
          <p:nvPr/>
        </p:nvSpPr>
        <p:spPr>
          <a:xfrm>
            <a:off x="6781800" y="6296886"/>
            <a:ext cx="251460" cy="14924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533400" y="6296886"/>
            <a:ext cx="6248400" cy="149248"/>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7" name="TextBox 36"/>
          <p:cNvSpPr txBox="1"/>
          <p:nvPr/>
        </p:nvSpPr>
        <p:spPr>
          <a:xfrm>
            <a:off x="7010400" y="6248400"/>
            <a:ext cx="1905000" cy="246221"/>
          </a:xfrm>
          <a:prstGeom prst="rect">
            <a:avLst/>
          </a:prstGeom>
          <a:noFill/>
        </p:spPr>
        <p:txBody>
          <a:bodyPr wrap="square" rtlCol="0">
            <a:spAutoFit/>
          </a:bodyPr>
          <a:lstStyle/>
          <a:p>
            <a:r>
              <a:rPr lang="en-US" sz="1000" b="1" dirty="0" smtClean="0">
                <a:latin typeface="Calibri" pitchFamily="34" charset="0"/>
              </a:rPr>
              <a:t>Design Advice</a:t>
            </a:r>
            <a:endParaRPr lang="en-US" sz="1000" b="1" dirty="0">
              <a:latin typeface="Calibri" pitchFamily="34" charset="0"/>
            </a:endParaRPr>
          </a:p>
        </p:txBody>
      </p:sp>
    </p:spTree>
    <p:extLst>
      <p:ext uri="{BB962C8B-B14F-4D97-AF65-F5344CB8AC3E}">
        <p14:creationId xmlns:p14="http://schemas.microsoft.com/office/powerpoint/2010/main" val="18999183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68</a:t>
            </a:fld>
            <a:endParaRPr lang="en-US" b="1" dirty="0"/>
          </a:p>
        </p:txBody>
      </p:sp>
      <p:sp>
        <p:nvSpPr>
          <p:cNvPr id="3" name="Rectangle 2"/>
          <p:cNvSpPr/>
          <p:nvPr/>
        </p:nvSpPr>
        <p:spPr>
          <a:xfrm>
            <a:off x="457200" y="838200"/>
            <a:ext cx="8229600" cy="5509200"/>
          </a:xfrm>
          <a:prstGeom prst="rect">
            <a:avLst/>
          </a:prstGeom>
        </p:spPr>
        <p:txBody>
          <a:bodyPr wrap="square">
            <a:spAutoFit/>
          </a:bodyPr>
          <a:lstStyle/>
          <a:p>
            <a:r>
              <a:rPr lang="en-US" sz="800" b="1" dirty="0">
                <a:latin typeface="Calibri" pitchFamily="34" charset="0"/>
              </a:rPr>
              <a:t>BEGIN MOD241: BUOYANT AMBIENT SPREADING                                       </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BV = top-hat thickness, measured vertically</a:t>
            </a:r>
          </a:p>
          <a:p>
            <a:r>
              <a:rPr lang="en-US" sz="800" b="1" dirty="0">
                <a:latin typeface="Calibri" pitchFamily="34" charset="0"/>
              </a:rPr>
              <a:t>   BH = top-hat half-width, measured horizontally in y-direction</a:t>
            </a:r>
          </a:p>
          <a:p>
            <a:r>
              <a:rPr lang="en-US" sz="800" b="1" dirty="0">
                <a:latin typeface="Calibri" pitchFamily="34" charset="0"/>
              </a:rPr>
              <a:t>   ZU = upper plume boundary (Z-coordinate)</a:t>
            </a:r>
          </a:p>
          <a:p>
            <a:r>
              <a:rPr lang="en-US" sz="800" b="1" dirty="0">
                <a:latin typeface="Calibri" pitchFamily="34" charset="0"/>
              </a:rPr>
              <a:t>   ZL = lower plume boundary (Z-coordinate)</a:t>
            </a:r>
          </a:p>
          <a:p>
            <a:r>
              <a:rPr lang="en-US" sz="800" b="1" dirty="0">
                <a:latin typeface="Calibri" pitchFamily="34" charset="0"/>
              </a:rPr>
              <a:t>   S  = hydrodynamic average (bulk) dilution</a:t>
            </a:r>
          </a:p>
          <a:p>
            <a:r>
              <a:rPr lang="en-US" sz="800" b="1" dirty="0">
                <a:latin typeface="Calibri" pitchFamily="34" charset="0"/>
              </a:rPr>
              <a:t>   C  = average (bulk) concentration (includes reaction effects, if any)</a:t>
            </a:r>
          </a:p>
          <a:p>
            <a:r>
              <a:rPr lang="en-US" sz="800" b="1" dirty="0">
                <a:latin typeface="Calibri" pitchFamily="34" charset="0"/>
              </a:rPr>
              <a:t>   TT = Cumulative travel time</a:t>
            </a:r>
          </a:p>
          <a:p>
            <a:r>
              <a:rPr lang="en-US" sz="800" b="1" dirty="0">
                <a:latin typeface="Calibri" pitchFamily="34" charset="0"/>
              </a:rPr>
              <a:t> </a:t>
            </a:r>
          </a:p>
          <a:p>
            <a:r>
              <a:rPr lang="en-US" sz="800" b="1" dirty="0">
                <a:latin typeface="Calibri" pitchFamily="34" charset="0"/>
              </a:rPr>
              <a:t> Plume Stage 1 (not bank attached):</a:t>
            </a:r>
          </a:p>
          <a:p>
            <a:r>
              <a:rPr lang="en-US" sz="800" b="1" dirty="0">
                <a:latin typeface="Calibri" pitchFamily="34" charset="0"/>
              </a:rPr>
              <a:t>       X        Y       Z        S       C       BV       BH      ZU      ZL       TT</a:t>
            </a:r>
          </a:p>
          <a:p>
            <a:r>
              <a:rPr lang="en-US" sz="800" b="1" dirty="0">
                <a:latin typeface="Calibri" pitchFamily="34" charset="0"/>
              </a:rPr>
              <a:t>     32.26     0.00    0.00     8.7 0.115E+02   0.49    62.07    0.49    0.00   .15603E+04</a:t>
            </a:r>
          </a:p>
          <a:p>
            <a:r>
              <a:rPr lang="en-US" sz="800" b="1" dirty="0">
                <a:latin typeface="Calibri" pitchFamily="34" charset="0"/>
              </a:rPr>
              <a:t>     39.94     0.00    0.00     8.8 0.113E+02   0.48    63.76    0.48    0.00   .19443E+04</a:t>
            </a:r>
          </a:p>
          <a:p>
            <a:r>
              <a:rPr lang="en-US" sz="800" b="1" dirty="0">
                <a:latin typeface="Calibri" pitchFamily="34" charset="0"/>
              </a:rPr>
              <a:t>     47.62     0.00    0.00     8.9 0.112E+02   0.48    65.40    0.48    0.00   .23282E+04</a:t>
            </a:r>
          </a:p>
          <a:p>
            <a:r>
              <a:rPr lang="en-US" sz="800" b="1" dirty="0">
                <a:latin typeface="Calibri" pitchFamily="34" charset="0"/>
              </a:rPr>
              <a:t>     55.30     0.00    0.00     9.0 0.111E+02   0.47    67.00    0.47    0.00   .27122E+04</a:t>
            </a:r>
          </a:p>
          <a:p>
            <a:r>
              <a:rPr lang="en-US" sz="800" b="1" dirty="0">
                <a:latin typeface="Calibri" pitchFamily="34" charset="0"/>
              </a:rPr>
              <a:t>     62.98     0.00    0.00     9.1 0.110E+02   0.46    68.54    0.46    0.00   .30962E+04</a:t>
            </a:r>
          </a:p>
          <a:p>
            <a:r>
              <a:rPr lang="en-US" sz="800" b="1" dirty="0">
                <a:latin typeface="Calibri" pitchFamily="34" charset="0"/>
              </a:rPr>
              <a:t>     70.66     0.00    0.00     9.2 0.109E+02   0.46    70.05    0.46    0.00   .34802E+04</a:t>
            </a:r>
          </a:p>
          <a:p>
            <a:r>
              <a:rPr lang="en-US" sz="800" b="1" dirty="0">
                <a:latin typeface="Calibri" pitchFamily="34" charset="0"/>
              </a:rPr>
              <a:t> Cumulative travel time =        3480.2034 sec  (    0.97 </a:t>
            </a:r>
            <a:r>
              <a:rPr lang="en-US" sz="800" b="1" dirty="0" err="1">
                <a:latin typeface="Calibri" pitchFamily="34" charset="0"/>
              </a:rPr>
              <a:t>hrs</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a:t>
            </a:r>
          </a:p>
          <a:p>
            <a:r>
              <a:rPr lang="en-US" sz="800" b="1" dirty="0">
                <a:latin typeface="Calibri" pitchFamily="34" charset="0"/>
              </a:rPr>
              <a:t> Plume is ATTACHED to RIGHT bank/shore.</a:t>
            </a:r>
          </a:p>
          <a:p>
            <a:r>
              <a:rPr lang="en-US" sz="800" b="1" dirty="0">
                <a:latin typeface="Calibri" pitchFamily="34" charset="0"/>
              </a:rPr>
              <a:t>   Plume width is now determined from RIGHT bank/shore.</a:t>
            </a:r>
          </a:p>
          <a:p>
            <a:r>
              <a:rPr lang="en-US" sz="800" b="1" dirty="0">
                <a:latin typeface="Calibri" pitchFamily="34" charset="0"/>
              </a:rPr>
              <a:t> </a:t>
            </a:r>
          </a:p>
          <a:p>
            <a:r>
              <a:rPr lang="en-US" sz="800" b="1" dirty="0">
                <a:latin typeface="Calibri" pitchFamily="34" charset="0"/>
              </a:rPr>
              <a:t> Plume Stage 2 (bank attached):</a:t>
            </a:r>
          </a:p>
          <a:p>
            <a:r>
              <a:rPr lang="en-US" sz="800" b="1" dirty="0">
                <a:latin typeface="Calibri" pitchFamily="34" charset="0"/>
              </a:rPr>
              <a:t>       X        Y       Z        S       C       BV       BH      ZU      ZL       TT</a:t>
            </a:r>
          </a:p>
          <a:p>
            <a:r>
              <a:rPr lang="en-US" sz="800" b="1" dirty="0">
                <a:latin typeface="Calibri" pitchFamily="34" charset="0"/>
              </a:rPr>
              <a:t>     70.66   -70.00    0.00     9.2 0.109E+02   0.46   140.00    0.46    0.00   .34802E+04</a:t>
            </a:r>
          </a:p>
          <a:p>
            <a:r>
              <a:rPr lang="en-US" sz="800" b="1" dirty="0">
                <a:latin typeface="Calibri" pitchFamily="34" charset="0"/>
              </a:rPr>
              <a:t>    356.53   -70.00    0.00    11.6 0.865E+01   0.47   171.25    0.47    0.00   .17774E+05</a:t>
            </a:r>
          </a:p>
          <a:p>
            <a:r>
              <a:rPr lang="en-US" sz="800" b="1" dirty="0">
                <a:latin typeface="Calibri" pitchFamily="34" charset="0"/>
              </a:rPr>
              <a:t>    642.40   -70.00    0.00    14.7 0.682E+01   0.52   198.45    0.52    0.00   .32067E+05</a:t>
            </a:r>
          </a:p>
          <a:p>
            <a:r>
              <a:rPr lang="en-US" sz="800" b="1" dirty="0">
                <a:latin typeface="Calibri" pitchFamily="34" charset="0"/>
              </a:rPr>
              <a:t>    928.26   -70.00    0.00    18.6 0.538E+01   0.58   223.58    0.58    0.00   .46360E+05</a:t>
            </a:r>
          </a:p>
          <a:p>
            <a:r>
              <a:rPr lang="en-US" sz="800" b="1" dirty="0">
                <a:latin typeface="Calibri" pitchFamily="34" charset="0"/>
              </a:rPr>
              <a:t>   1214.13   -70.00    0.00    23.4 0.428E+01   0.66   247.53    0.66    0.00   .60654E+05</a:t>
            </a:r>
          </a:p>
          <a:p>
            <a:r>
              <a:rPr lang="en-US" sz="800" b="1" dirty="0">
                <a:latin typeface="Calibri" pitchFamily="34" charset="0"/>
              </a:rPr>
              <a:t>   1500.00   -70.00    0.00    29.1 0.344E+01   0.75   270.74    0.75    0.00   .74947E+05</a:t>
            </a:r>
          </a:p>
          <a:p>
            <a:r>
              <a:rPr lang="en-US" sz="800" b="1" dirty="0">
                <a:latin typeface="Calibri" pitchFamily="34" charset="0"/>
              </a:rPr>
              <a:t> Cumulative travel time =       74947.1719 sec  (   20.82 </a:t>
            </a:r>
            <a:r>
              <a:rPr lang="en-US" sz="800" b="1" dirty="0" err="1">
                <a:latin typeface="Calibri" pitchFamily="34" charset="0"/>
              </a:rPr>
              <a:t>hrs</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 Simulation limit based on maximum specified distance =   1500.00 m.</a:t>
            </a:r>
          </a:p>
          <a:p>
            <a:r>
              <a:rPr lang="en-US" sz="800" b="1" dirty="0">
                <a:latin typeface="Calibri" pitchFamily="34" charset="0"/>
              </a:rPr>
              <a:t>   This is the REGION OF INTEREST limitation.</a:t>
            </a:r>
          </a:p>
          <a:p>
            <a:r>
              <a:rPr lang="en-US" sz="800" b="1" dirty="0">
                <a:latin typeface="Calibri" pitchFamily="34" charset="0"/>
              </a:rPr>
              <a:t> </a:t>
            </a:r>
          </a:p>
          <a:p>
            <a:r>
              <a:rPr lang="en-US" sz="800" b="1" dirty="0">
                <a:latin typeface="Calibri" pitchFamily="34" charset="0"/>
              </a:rPr>
              <a:t>END OF MOD241: BUOYANT AMBIENT SPREADING                                      </a:t>
            </a:r>
          </a:p>
          <a:p>
            <a:r>
              <a:rPr lang="en-US" sz="800" b="1" dirty="0">
                <a:latin typeface="Calibri" pitchFamily="34" charset="0"/>
              </a:rPr>
              <a:t>----------------------------------------------------------------------------------------------</a:t>
            </a:r>
          </a:p>
          <a:p>
            <a:r>
              <a:rPr lang="en-US" sz="800" b="1" dirty="0">
                <a:latin typeface="Calibri" pitchFamily="34" charset="0"/>
              </a:rPr>
              <a:t>----------------------------------------------------------------------------------------------</a:t>
            </a:r>
          </a:p>
          <a:p>
            <a:r>
              <a:rPr lang="en-US" sz="800" b="1" dirty="0">
                <a:latin typeface="Calibri" pitchFamily="34" charset="0"/>
              </a:rPr>
              <a:t>CORMIX2: Multiport Diffuser Discharges       End of Prediction File</a:t>
            </a:r>
          </a:p>
          <a:p>
            <a:r>
              <a:rPr lang="en-US" sz="800" b="1" dirty="0">
                <a:latin typeface="Calibri" pitchFamily="34" charset="0"/>
              </a:rPr>
              <a:t>22222222222222222222222222222222222222222222222222222222222222222222222222222222222222222222222</a:t>
            </a:r>
          </a:p>
        </p:txBody>
      </p:sp>
      <p:sp>
        <p:nvSpPr>
          <p:cNvPr id="4" name="Rectangle 5"/>
          <p:cNvSpPr txBox="1">
            <a:spLocks noChangeArrowheads="1"/>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000" dirty="0" smtClean="0"/>
              <a:t>CORMIX Output: CORMIX2 Prediction File - Far-field Density Current</a:t>
            </a:r>
          </a:p>
        </p:txBody>
      </p:sp>
      <p:sp>
        <p:nvSpPr>
          <p:cNvPr id="5" name="Right Brace 4"/>
          <p:cNvSpPr/>
          <p:nvPr/>
        </p:nvSpPr>
        <p:spPr>
          <a:xfrm>
            <a:off x="3886200" y="864750"/>
            <a:ext cx="457200" cy="19312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869870"/>
            <a:ext cx="342900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343400" y="838200"/>
            <a:ext cx="3840480" cy="246221"/>
          </a:xfrm>
          <a:prstGeom prst="rect">
            <a:avLst/>
          </a:prstGeom>
          <a:noFill/>
        </p:spPr>
        <p:txBody>
          <a:bodyPr wrap="square" rtlCol="0">
            <a:spAutoFit/>
          </a:bodyPr>
          <a:lstStyle/>
          <a:p>
            <a:r>
              <a:rPr lang="en-US" sz="1000" b="1" dirty="0" smtClean="0">
                <a:latin typeface="Calibri" pitchFamily="34" charset="0"/>
              </a:rPr>
              <a:t>Buoyant Ambient Spreading Module Start </a:t>
            </a:r>
            <a:endParaRPr lang="en-US" sz="1000" b="1" dirty="0">
              <a:latin typeface="Calibri" pitchFamily="34" charset="0"/>
            </a:endParaRPr>
          </a:p>
        </p:txBody>
      </p:sp>
      <p:sp>
        <p:nvSpPr>
          <p:cNvPr id="8" name="Rectangle 7"/>
          <p:cNvSpPr/>
          <p:nvPr/>
        </p:nvSpPr>
        <p:spPr>
          <a:xfrm>
            <a:off x="533400" y="1143000"/>
            <a:ext cx="3429000" cy="10351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extBox 8"/>
          <p:cNvSpPr txBox="1"/>
          <p:nvPr/>
        </p:nvSpPr>
        <p:spPr>
          <a:xfrm>
            <a:off x="4343400" y="1528049"/>
            <a:ext cx="3840480" cy="246221"/>
          </a:xfrm>
          <a:prstGeom prst="rect">
            <a:avLst/>
          </a:prstGeom>
          <a:noFill/>
        </p:spPr>
        <p:txBody>
          <a:bodyPr wrap="square" rtlCol="0">
            <a:spAutoFit/>
          </a:bodyPr>
          <a:lstStyle/>
          <a:p>
            <a:r>
              <a:rPr lang="en-US" sz="1000" b="1" dirty="0" smtClean="0">
                <a:latin typeface="Calibri" pitchFamily="34" charset="0"/>
              </a:rPr>
              <a:t>Plume profile definition – 2 dimensional rectangular profile</a:t>
            </a:r>
            <a:endParaRPr lang="en-US" sz="1000" b="1" dirty="0">
              <a:latin typeface="Calibri" pitchFamily="34" charset="0"/>
            </a:endParaRPr>
          </a:p>
        </p:txBody>
      </p:sp>
      <p:sp>
        <p:nvSpPr>
          <p:cNvPr id="10" name="Right Brace 9"/>
          <p:cNvSpPr/>
          <p:nvPr/>
        </p:nvSpPr>
        <p:spPr>
          <a:xfrm>
            <a:off x="3886200" y="1143000"/>
            <a:ext cx="457200" cy="10351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3886200" y="2223849"/>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533400" y="2246709"/>
            <a:ext cx="3429000" cy="1371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p:cNvSpPr txBox="1"/>
          <p:nvPr/>
        </p:nvSpPr>
        <p:spPr>
          <a:xfrm>
            <a:off x="4343400" y="2192179"/>
            <a:ext cx="3840480" cy="246221"/>
          </a:xfrm>
          <a:prstGeom prst="rect">
            <a:avLst/>
          </a:prstGeom>
          <a:noFill/>
        </p:spPr>
        <p:txBody>
          <a:bodyPr wrap="square" rtlCol="0">
            <a:spAutoFit/>
          </a:bodyPr>
          <a:lstStyle/>
          <a:p>
            <a:r>
              <a:rPr lang="en-US" sz="1000" b="1" dirty="0" smtClean="0">
                <a:latin typeface="Calibri" pitchFamily="34" charset="0"/>
              </a:rPr>
              <a:t>Plume has NOT yet contact lateral bank</a:t>
            </a:r>
            <a:endParaRPr lang="en-US" sz="1000" b="1" dirty="0">
              <a:latin typeface="Calibri" pitchFamily="34" charset="0"/>
            </a:endParaRPr>
          </a:p>
        </p:txBody>
      </p:sp>
      <p:sp>
        <p:nvSpPr>
          <p:cNvPr id="14" name="Rectangle 13"/>
          <p:cNvSpPr/>
          <p:nvPr/>
        </p:nvSpPr>
        <p:spPr>
          <a:xfrm>
            <a:off x="533400" y="3536870"/>
            <a:ext cx="3429000" cy="3493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TextBox 14"/>
          <p:cNvSpPr txBox="1"/>
          <p:nvPr/>
        </p:nvSpPr>
        <p:spPr>
          <a:xfrm>
            <a:off x="4343400" y="3588425"/>
            <a:ext cx="4267200" cy="246221"/>
          </a:xfrm>
          <a:prstGeom prst="rect">
            <a:avLst/>
          </a:prstGeom>
          <a:noFill/>
        </p:spPr>
        <p:txBody>
          <a:bodyPr wrap="square" rtlCol="0">
            <a:spAutoFit/>
          </a:bodyPr>
          <a:lstStyle/>
          <a:p>
            <a:r>
              <a:rPr lang="en-US" sz="1000" b="1" dirty="0" smtClean="0">
                <a:latin typeface="Calibri" pitchFamily="34" charset="0"/>
              </a:rPr>
              <a:t>Plume contact with RIGHT bank  (looking downstream); Hence “–</a:t>
            </a:r>
            <a:r>
              <a:rPr lang="en-US" sz="1000" b="1" dirty="0" err="1" smtClean="0">
                <a:latin typeface="Calibri" pitchFamily="34" charset="0"/>
              </a:rPr>
              <a:t>ve</a:t>
            </a:r>
            <a:r>
              <a:rPr lang="en-US" sz="1000" b="1" dirty="0" smtClean="0">
                <a:latin typeface="Calibri" pitchFamily="34" charset="0"/>
              </a:rPr>
              <a:t>” Y values</a:t>
            </a:r>
            <a:endParaRPr lang="en-US" sz="1000" b="1" dirty="0">
              <a:latin typeface="Calibri" pitchFamily="34" charset="0"/>
            </a:endParaRPr>
          </a:p>
        </p:txBody>
      </p:sp>
      <p:sp>
        <p:nvSpPr>
          <p:cNvPr id="16" name="Right Brace 15"/>
          <p:cNvSpPr/>
          <p:nvPr/>
        </p:nvSpPr>
        <p:spPr>
          <a:xfrm>
            <a:off x="3886200" y="3536870"/>
            <a:ext cx="457200" cy="3493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a:off x="3886200" y="4065865"/>
            <a:ext cx="457200" cy="85987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4065865"/>
            <a:ext cx="3429000" cy="85987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p:cNvSpPr txBox="1"/>
          <p:nvPr/>
        </p:nvSpPr>
        <p:spPr>
          <a:xfrm>
            <a:off x="4343400" y="4372690"/>
            <a:ext cx="3840480" cy="246221"/>
          </a:xfrm>
          <a:prstGeom prst="rect">
            <a:avLst/>
          </a:prstGeom>
          <a:noFill/>
        </p:spPr>
        <p:txBody>
          <a:bodyPr wrap="square" rtlCol="0">
            <a:spAutoFit/>
          </a:bodyPr>
          <a:lstStyle/>
          <a:p>
            <a:r>
              <a:rPr lang="en-US" sz="1000" b="1" dirty="0" smtClean="0">
                <a:latin typeface="Calibri" pitchFamily="34" charset="0"/>
              </a:rPr>
              <a:t>Y coordinate shifts to right bank after shoreline contact</a:t>
            </a:r>
            <a:endParaRPr lang="en-US" sz="1000" b="1" dirty="0">
              <a:latin typeface="Calibri" pitchFamily="34" charset="0"/>
            </a:endParaRPr>
          </a:p>
        </p:txBody>
      </p:sp>
      <p:sp>
        <p:nvSpPr>
          <p:cNvPr id="20" name="Rectangle 19"/>
          <p:cNvSpPr/>
          <p:nvPr/>
        </p:nvSpPr>
        <p:spPr>
          <a:xfrm>
            <a:off x="533400" y="5137070"/>
            <a:ext cx="3429000" cy="5779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p:cNvSpPr txBox="1"/>
          <p:nvPr/>
        </p:nvSpPr>
        <p:spPr>
          <a:xfrm>
            <a:off x="4343400" y="5316379"/>
            <a:ext cx="4267200" cy="246221"/>
          </a:xfrm>
          <a:prstGeom prst="rect">
            <a:avLst/>
          </a:prstGeom>
          <a:noFill/>
        </p:spPr>
        <p:txBody>
          <a:bodyPr wrap="square" rtlCol="0">
            <a:spAutoFit/>
          </a:bodyPr>
          <a:lstStyle/>
          <a:p>
            <a:r>
              <a:rPr lang="en-US" sz="1000" b="1" dirty="0" smtClean="0">
                <a:latin typeface="Calibri" pitchFamily="34" charset="0"/>
              </a:rPr>
              <a:t>Simulation limit/ROI and end of module </a:t>
            </a:r>
            <a:endParaRPr lang="en-US" sz="1000" b="1" dirty="0">
              <a:latin typeface="Calibri" pitchFamily="34" charset="0"/>
            </a:endParaRPr>
          </a:p>
        </p:txBody>
      </p:sp>
      <p:sp>
        <p:nvSpPr>
          <p:cNvPr id="22" name="Right Brace 21"/>
          <p:cNvSpPr/>
          <p:nvPr/>
        </p:nvSpPr>
        <p:spPr>
          <a:xfrm>
            <a:off x="3886200" y="5137070"/>
            <a:ext cx="457200" cy="5779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88309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69</a:t>
            </a:fld>
            <a:endParaRPr lang="en-US" b="1" dirty="0"/>
          </a:p>
        </p:txBody>
      </p:sp>
      <p:sp>
        <p:nvSpPr>
          <p:cNvPr id="3" name="Rectangle 5"/>
          <p:cNvSpPr txBox="1">
            <a:spLocks noChangeArrowheads="1"/>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000" smtClean="0"/>
              <a:t>CORMIX Output: CORMIX3 Prediction File - Far-field Passive Diffusion</a:t>
            </a:r>
            <a:endParaRPr lang="en-US" sz="2000" dirty="0" smtClean="0"/>
          </a:p>
        </p:txBody>
      </p:sp>
      <p:sp>
        <p:nvSpPr>
          <p:cNvPr id="4" name="Rectangle 3"/>
          <p:cNvSpPr/>
          <p:nvPr/>
        </p:nvSpPr>
        <p:spPr>
          <a:xfrm>
            <a:off x="457200" y="932795"/>
            <a:ext cx="8305800" cy="5509200"/>
          </a:xfrm>
          <a:prstGeom prst="rect">
            <a:avLst/>
          </a:prstGeom>
        </p:spPr>
        <p:txBody>
          <a:bodyPr wrap="square">
            <a:spAutoFit/>
          </a:bodyPr>
          <a:lstStyle/>
          <a:p>
            <a:r>
              <a:rPr lang="en-US" sz="800" b="1" dirty="0">
                <a:latin typeface="Calibri" pitchFamily="34" charset="0"/>
              </a:rPr>
              <a:t>BEGIN MOD361: PASSIVE AMBIENT MIXING IN UNIFORM AMBIENT                       </a:t>
            </a:r>
          </a:p>
          <a:p>
            <a:r>
              <a:rPr lang="en-US" sz="800" b="1" dirty="0">
                <a:latin typeface="Calibri" pitchFamily="34" charset="0"/>
              </a:rPr>
              <a:t> </a:t>
            </a:r>
          </a:p>
          <a:p>
            <a:r>
              <a:rPr lang="en-US" sz="800" b="1" dirty="0">
                <a:latin typeface="Calibri" pitchFamily="34" charset="0"/>
              </a:rPr>
              <a:t>  Vertical diffusivity (initial value)   = 0.179E+00 m^2/s</a:t>
            </a:r>
          </a:p>
          <a:p>
            <a:r>
              <a:rPr lang="en-US" sz="800" b="1" dirty="0">
                <a:latin typeface="Calibri" pitchFamily="34" charset="0"/>
              </a:rPr>
              <a:t>  Horizontal diffusivity (initial value) = 0.224E+00 m^2/s</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BV = Gaussian </a:t>
            </a:r>
            <a:r>
              <a:rPr lang="en-US" sz="800" b="1" dirty="0" err="1">
                <a:latin typeface="Calibri" pitchFamily="34" charset="0"/>
              </a:rPr>
              <a:t>s.d.</a:t>
            </a:r>
            <a:r>
              <a:rPr lang="en-US" sz="800" b="1" dirty="0">
                <a:latin typeface="Calibri" pitchFamily="34" charset="0"/>
              </a:rPr>
              <a:t>*</a:t>
            </a:r>
            <a:r>
              <a:rPr lang="en-US" sz="800" b="1" dirty="0" err="1">
                <a:latin typeface="Calibri" pitchFamily="34" charset="0"/>
              </a:rPr>
              <a:t>sqrt</a:t>
            </a:r>
            <a:r>
              <a:rPr lang="en-US" sz="800" b="1" dirty="0">
                <a:latin typeface="Calibri" pitchFamily="34" charset="0"/>
              </a:rPr>
              <a:t>(pi/2) (46%) thickness, measured vertically</a:t>
            </a:r>
          </a:p>
          <a:p>
            <a:r>
              <a:rPr lang="en-US" sz="800" b="1" dirty="0">
                <a:latin typeface="Calibri" pitchFamily="34" charset="0"/>
              </a:rPr>
              <a:t>      = or equal to water depth, if fully mixed</a:t>
            </a:r>
          </a:p>
          <a:p>
            <a:r>
              <a:rPr lang="en-US" sz="800" b="1" dirty="0">
                <a:latin typeface="Calibri" pitchFamily="34" charset="0"/>
              </a:rPr>
              <a:t>   BH = Gaussian </a:t>
            </a:r>
            <a:r>
              <a:rPr lang="en-US" sz="800" b="1" dirty="0" err="1">
                <a:latin typeface="Calibri" pitchFamily="34" charset="0"/>
              </a:rPr>
              <a:t>s.d.</a:t>
            </a:r>
            <a:r>
              <a:rPr lang="en-US" sz="800" b="1" dirty="0">
                <a:latin typeface="Calibri" pitchFamily="34" charset="0"/>
              </a:rPr>
              <a:t>*</a:t>
            </a:r>
            <a:r>
              <a:rPr lang="en-US" sz="800" b="1" dirty="0" err="1">
                <a:latin typeface="Calibri" pitchFamily="34" charset="0"/>
              </a:rPr>
              <a:t>sqrt</a:t>
            </a:r>
            <a:r>
              <a:rPr lang="en-US" sz="800" b="1" dirty="0">
                <a:latin typeface="Calibri" pitchFamily="34" charset="0"/>
              </a:rPr>
              <a:t>(pi/2) (46%) half-width,</a:t>
            </a:r>
          </a:p>
          <a:p>
            <a:r>
              <a:rPr lang="en-US" sz="800" b="1" dirty="0">
                <a:latin typeface="Calibri" pitchFamily="34" charset="0"/>
              </a:rPr>
              <a:t>        measured horizontally in Y-direction</a:t>
            </a:r>
          </a:p>
          <a:p>
            <a:r>
              <a:rPr lang="en-US" sz="800" b="1" dirty="0">
                <a:latin typeface="Calibri" pitchFamily="34" charset="0"/>
              </a:rPr>
              <a:t>   S  = hydrodynamic centerline dilution</a:t>
            </a:r>
          </a:p>
          <a:p>
            <a:r>
              <a:rPr lang="en-US" sz="800" b="1" dirty="0">
                <a:latin typeface="Calibri" pitchFamily="34" charset="0"/>
              </a:rPr>
              <a:t>   C  = centerline concentration (includes reaction </a:t>
            </a:r>
            <a:r>
              <a:rPr lang="en-US" sz="800" b="1" dirty="0" err="1">
                <a:latin typeface="Calibri" pitchFamily="34" charset="0"/>
              </a:rPr>
              <a:t>efects</a:t>
            </a:r>
            <a:r>
              <a:rPr lang="en-US" sz="800" b="1" dirty="0">
                <a:latin typeface="Calibri" pitchFamily="34" charset="0"/>
              </a:rPr>
              <a:t>, if any)</a:t>
            </a:r>
          </a:p>
          <a:p>
            <a:r>
              <a:rPr lang="en-US" sz="800" b="1" dirty="0">
                <a:latin typeface="Calibri" pitchFamily="34" charset="0"/>
              </a:rPr>
              <a:t>   TT = Cumulative travel time</a:t>
            </a:r>
          </a:p>
          <a:p>
            <a:r>
              <a:rPr lang="en-US" sz="800" b="1" dirty="0">
                <a:latin typeface="Calibri" pitchFamily="34" charset="0"/>
              </a:rPr>
              <a:t> </a:t>
            </a:r>
          </a:p>
          <a:p>
            <a:r>
              <a:rPr lang="en-US" sz="800" b="1" dirty="0">
                <a:latin typeface="Calibri" pitchFamily="34" charset="0"/>
              </a:rPr>
              <a:t> Plume Stage 2 (bank attached):</a:t>
            </a:r>
          </a:p>
          <a:p>
            <a:r>
              <a:rPr lang="en-US" sz="800" b="1" dirty="0">
                <a:latin typeface="Calibri" pitchFamily="34" charset="0"/>
              </a:rPr>
              <a:t>       X        </a:t>
            </a:r>
            <a:r>
              <a:rPr lang="en-US" sz="800" b="1" dirty="0" smtClean="0">
                <a:latin typeface="Calibri" pitchFamily="34" charset="0"/>
              </a:rPr>
              <a:t>      Y            </a:t>
            </a:r>
            <a:r>
              <a:rPr lang="en-US" sz="800" b="1" dirty="0">
                <a:latin typeface="Calibri" pitchFamily="34" charset="0"/>
              </a:rPr>
              <a:t>Z        S      </a:t>
            </a:r>
            <a:r>
              <a:rPr lang="en-US" sz="800" b="1" dirty="0" smtClean="0">
                <a:latin typeface="Calibri" pitchFamily="34" charset="0"/>
              </a:rPr>
              <a:t>         </a:t>
            </a:r>
            <a:r>
              <a:rPr lang="en-US" sz="800" b="1" dirty="0">
                <a:latin typeface="Calibri" pitchFamily="34" charset="0"/>
              </a:rPr>
              <a:t>C      </a:t>
            </a:r>
            <a:r>
              <a:rPr lang="en-US" sz="800" b="1" dirty="0" smtClean="0">
                <a:latin typeface="Calibri" pitchFamily="34" charset="0"/>
              </a:rPr>
              <a:t>      </a:t>
            </a:r>
            <a:r>
              <a:rPr lang="en-US" sz="800" b="1" dirty="0">
                <a:latin typeface="Calibri" pitchFamily="34" charset="0"/>
              </a:rPr>
              <a:t>BV      </a:t>
            </a:r>
            <a:r>
              <a:rPr lang="en-US" sz="800" b="1" dirty="0" smtClean="0">
                <a:latin typeface="Calibri" pitchFamily="34" charset="0"/>
              </a:rPr>
              <a:t>    </a:t>
            </a:r>
            <a:r>
              <a:rPr lang="en-US" sz="800" b="1" dirty="0">
                <a:latin typeface="Calibri" pitchFamily="34" charset="0"/>
              </a:rPr>
              <a:t>BH        TT</a:t>
            </a:r>
          </a:p>
          <a:p>
            <a:r>
              <a:rPr lang="en-US" sz="800" b="1" dirty="0">
                <a:latin typeface="Calibri" pitchFamily="34" charset="0"/>
              </a:rPr>
              <a:t>    292.93   -10.00    0.00   119.6 0.836E+00   4.13    36.19 .39545E+03</a:t>
            </a:r>
          </a:p>
          <a:p>
            <a:r>
              <a:rPr lang="en-US" sz="800" b="1" dirty="0">
                <a:latin typeface="Calibri" pitchFamily="34" charset="0"/>
              </a:rPr>
              <a:t> Plume interacts with BOTTOM.</a:t>
            </a:r>
          </a:p>
          <a:p>
            <a:r>
              <a:rPr lang="en-US" sz="800" b="1" dirty="0">
                <a:latin typeface="Calibri" pitchFamily="34" charset="0"/>
              </a:rPr>
              <a:t> The passive diffusion plume becomes VERTICALLY FULLY MIXED within this</a:t>
            </a:r>
          </a:p>
          <a:p>
            <a:r>
              <a:rPr lang="en-US" sz="800" b="1" dirty="0">
                <a:latin typeface="Calibri" pitchFamily="34" charset="0"/>
              </a:rPr>
              <a:t>   prediction interval.</a:t>
            </a:r>
          </a:p>
          <a:p>
            <a:r>
              <a:rPr lang="en-US" sz="800" b="1" dirty="0">
                <a:latin typeface="Calibri" pitchFamily="34" charset="0"/>
              </a:rPr>
              <a:t>    663.64   -10.00    0.00   323.9 0.309E+00  10.00    40.43 .85826E+03</a:t>
            </a:r>
          </a:p>
          <a:p>
            <a:r>
              <a:rPr lang="en-US" sz="800" b="1" dirty="0">
                <a:latin typeface="Calibri" pitchFamily="34" charset="0"/>
              </a:rPr>
              <a:t> </a:t>
            </a:r>
            <a:r>
              <a:rPr lang="en-US" sz="800" b="1" dirty="0" smtClean="0">
                <a:latin typeface="Calibri" pitchFamily="34" charset="0"/>
              </a:rPr>
              <a:t> </a:t>
            </a:r>
            <a:r>
              <a:rPr lang="en-US" sz="800" b="1" dirty="0">
                <a:latin typeface="Calibri" pitchFamily="34" charset="0"/>
              </a:rPr>
              <a:t>1034.34   -10.00    0.00   354.6 0.282E+00  10.00    44.27 .13211E+04</a:t>
            </a:r>
          </a:p>
          <a:p>
            <a:r>
              <a:rPr lang="en-US" sz="800" b="1" dirty="0">
                <a:latin typeface="Calibri" pitchFamily="34" charset="0"/>
              </a:rPr>
              <a:t> ** REGULATORY MIXING ZONE BOUNDARY **</a:t>
            </a:r>
          </a:p>
          <a:p>
            <a:r>
              <a:rPr lang="en-US" sz="800" b="1" dirty="0">
                <a:latin typeface="Calibri" pitchFamily="34" charset="0"/>
              </a:rPr>
              <a:t> In this prediction interval the plume DOWNSTREAM distance meets or exceeds</a:t>
            </a:r>
          </a:p>
          <a:p>
            <a:r>
              <a:rPr lang="en-US" sz="800" b="1" dirty="0">
                <a:latin typeface="Calibri" pitchFamily="34" charset="0"/>
              </a:rPr>
              <a:t> the regulatory value =  1200.00 m.</a:t>
            </a:r>
          </a:p>
          <a:p>
            <a:r>
              <a:rPr lang="en-US" sz="800" b="1" dirty="0">
                <a:latin typeface="Calibri" pitchFamily="34" charset="0"/>
              </a:rPr>
              <a:t> This is the extent of the REGULATORY MIXING ZONE.</a:t>
            </a:r>
          </a:p>
          <a:p>
            <a:r>
              <a:rPr lang="en-US" sz="800" b="1" dirty="0">
                <a:latin typeface="Calibri" pitchFamily="34" charset="0"/>
              </a:rPr>
              <a:t>   1405.05   -10.00    0.00   382.9 0.261E+00  10.00    47.80 .17839E+04</a:t>
            </a:r>
          </a:p>
          <a:p>
            <a:r>
              <a:rPr lang="en-US" sz="800" b="1" dirty="0">
                <a:latin typeface="Calibri" pitchFamily="34" charset="0"/>
              </a:rPr>
              <a:t>   1775.76   -10.00    0.00   409.2 0.244E+00  10.00    51.09 .22467E+04</a:t>
            </a:r>
          </a:p>
          <a:p>
            <a:r>
              <a:rPr lang="en-US" sz="800" b="1" dirty="0">
                <a:latin typeface="Calibri" pitchFamily="34" charset="0"/>
              </a:rPr>
              <a:t>   2146.47   -10.00    0.00   434.0 0.230E+00  10.00    54.18 .27095E+04</a:t>
            </a:r>
          </a:p>
          <a:p>
            <a:r>
              <a:rPr lang="en-US" sz="800" b="1" dirty="0">
                <a:latin typeface="Calibri" pitchFamily="34" charset="0"/>
              </a:rPr>
              <a:t>   2517.17   -10.00    0.00   457.4 0.219E+00  10.00    57.10 .31723E+04</a:t>
            </a:r>
          </a:p>
          <a:p>
            <a:r>
              <a:rPr lang="en-US" sz="800" b="1" dirty="0">
                <a:latin typeface="Calibri" pitchFamily="34" charset="0"/>
              </a:rPr>
              <a:t>   2887.88   -10.00    0.00   479.7 0.208E+00  10.00    59.88 .36351E+04</a:t>
            </a:r>
          </a:p>
          <a:p>
            <a:r>
              <a:rPr lang="en-US" sz="800" b="1" dirty="0">
                <a:latin typeface="Calibri" pitchFamily="34" charset="0"/>
              </a:rPr>
              <a:t>   3258.59   -10.00    0.00   500.9 0.200E+00  10.00    62.54 .40979E+04</a:t>
            </a:r>
          </a:p>
          <a:p>
            <a:r>
              <a:rPr lang="en-US" sz="800" b="1" dirty="0">
                <a:latin typeface="Calibri" pitchFamily="34" charset="0"/>
              </a:rPr>
              <a:t>   3629.29   -10.00    0.00   521.3 0.192E+00  10.00    65.09 .45607E+04</a:t>
            </a:r>
          </a:p>
          <a:p>
            <a:r>
              <a:rPr lang="en-US" sz="800" b="1" dirty="0">
                <a:latin typeface="Calibri" pitchFamily="34" charset="0"/>
              </a:rPr>
              <a:t>   4000.00   -10.00    0.00   541.0 0.185E+00  10.00    67.54 .50235E+04</a:t>
            </a:r>
          </a:p>
          <a:p>
            <a:r>
              <a:rPr lang="en-US" sz="800" b="1" dirty="0">
                <a:latin typeface="Calibri" pitchFamily="34" charset="0"/>
              </a:rPr>
              <a:t> Cumulative travel time =        5023.5024 sec  (    1.40 </a:t>
            </a:r>
            <a:r>
              <a:rPr lang="en-US" sz="800" b="1" dirty="0" err="1">
                <a:latin typeface="Calibri" pitchFamily="34" charset="0"/>
              </a:rPr>
              <a:t>hrs</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 Simulation limit based on maximum specified distance =   4000.00 m.</a:t>
            </a:r>
          </a:p>
          <a:p>
            <a:r>
              <a:rPr lang="en-US" sz="800" b="1" dirty="0">
                <a:latin typeface="Calibri" pitchFamily="34" charset="0"/>
              </a:rPr>
              <a:t>   This is the REGION OF INTEREST limitation.</a:t>
            </a:r>
          </a:p>
          <a:p>
            <a:r>
              <a:rPr lang="en-US" sz="800" b="1" dirty="0">
                <a:latin typeface="Calibri" pitchFamily="34" charset="0"/>
              </a:rPr>
              <a:t> </a:t>
            </a:r>
          </a:p>
          <a:p>
            <a:r>
              <a:rPr lang="en-US" sz="800" b="1" dirty="0">
                <a:latin typeface="Calibri" pitchFamily="34" charset="0"/>
              </a:rPr>
              <a:t>END OF MOD361: PASSIVE AMBIENT MIXING IN UNIFORM AMBIENT                      </a:t>
            </a:r>
          </a:p>
          <a:p>
            <a:r>
              <a:rPr lang="en-US" sz="800" b="1" dirty="0">
                <a:latin typeface="Calibri" pitchFamily="34" charset="0"/>
              </a:rPr>
              <a:t>---------------------------------------------------------------------------------             </a:t>
            </a:r>
          </a:p>
          <a:p>
            <a:r>
              <a:rPr lang="en-US" sz="800" b="1" dirty="0">
                <a:latin typeface="Calibri" pitchFamily="34" charset="0"/>
              </a:rPr>
              <a:t>---------------------------------------------------------------------------------             </a:t>
            </a:r>
          </a:p>
          <a:p>
            <a:r>
              <a:rPr lang="en-US" sz="800" b="1" dirty="0">
                <a:latin typeface="Calibri" pitchFamily="34" charset="0"/>
              </a:rPr>
              <a:t>CORMIX3: Buoyant Surface Discharges                    End of Prediction File</a:t>
            </a:r>
          </a:p>
          <a:p>
            <a:r>
              <a:rPr lang="en-US" sz="800" b="1" dirty="0" smtClean="0">
                <a:latin typeface="Calibri" pitchFamily="34" charset="0"/>
              </a:rPr>
              <a:t>3333333333333333333333333333333333333333333333333333333333333333333</a:t>
            </a:r>
            <a:endParaRPr lang="en-US" sz="800" b="1" dirty="0">
              <a:latin typeface="Calibri" pitchFamily="34" charset="0"/>
            </a:endParaRPr>
          </a:p>
        </p:txBody>
      </p:sp>
      <p:sp>
        <p:nvSpPr>
          <p:cNvPr id="5" name="Right Brace 4"/>
          <p:cNvSpPr/>
          <p:nvPr/>
        </p:nvSpPr>
        <p:spPr>
          <a:xfrm>
            <a:off x="3977640" y="940950"/>
            <a:ext cx="365760" cy="19312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946070"/>
            <a:ext cx="347472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343400" y="914400"/>
            <a:ext cx="3657600" cy="246221"/>
          </a:xfrm>
          <a:prstGeom prst="rect">
            <a:avLst/>
          </a:prstGeom>
          <a:noFill/>
        </p:spPr>
        <p:txBody>
          <a:bodyPr wrap="square" rtlCol="0">
            <a:spAutoFit/>
          </a:bodyPr>
          <a:lstStyle/>
          <a:p>
            <a:r>
              <a:rPr lang="en-US" sz="1000" b="1" dirty="0" smtClean="0">
                <a:latin typeface="Calibri" pitchFamily="34" charset="0"/>
              </a:rPr>
              <a:t>Far-Field passive diffusion – Begin Module</a:t>
            </a:r>
            <a:endParaRPr lang="en-US" sz="1000" b="1" dirty="0">
              <a:latin typeface="Calibri" pitchFamily="34" charset="0"/>
            </a:endParaRPr>
          </a:p>
        </p:txBody>
      </p:sp>
      <p:sp>
        <p:nvSpPr>
          <p:cNvPr id="8" name="Rectangle 7"/>
          <p:cNvSpPr/>
          <p:nvPr/>
        </p:nvSpPr>
        <p:spPr>
          <a:xfrm>
            <a:off x="533400" y="1174670"/>
            <a:ext cx="3474720" cy="3493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extBox 8"/>
          <p:cNvSpPr txBox="1"/>
          <p:nvPr/>
        </p:nvSpPr>
        <p:spPr>
          <a:xfrm>
            <a:off x="4343400" y="1226225"/>
            <a:ext cx="3657600" cy="246221"/>
          </a:xfrm>
          <a:prstGeom prst="rect">
            <a:avLst/>
          </a:prstGeom>
          <a:noFill/>
        </p:spPr>
        <p:txBody>
          <a:bodyPr wrap="square" rtlCol="0">
            <a:spAutoFit/>
          </a:bodyPr>
          <a:lstStyle/>
          <a:p>
            <a:r>
              <a:rPr lang="en-US" sz="1000" b="1" dirty="0" smtClean="0">
                <a:latin typeface="Calibri" pitchFamily="34" charset="0"/>
              </a:rPr>
              <a:t>Ambient diffusivity values</a:t>
            </a:r>
            <a:endParaRPr lang="en-US" sz="1000" b="1" dirty="0">
              <a:latin typeface="Calibri" pitchFamily="34" charset="0"/>
            </a:endParaRPr>
          </a:p>
        </p:txBody>
      </p:sp>
      <p:sp>
        <p:nvSpPr>
          <p:cNvPr id="10" name="Right Brace 9"/>
          <p:cNvSpPr/>
          <p:nvPr/>
        </p:nvSpPr>
        <p:spPr>
          <a:xfrm>
            <a:off x="3977640" y="1174670"/>
            <a:ext cx="365760" cy="3493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533400" y="1600200"/>
            <a:ext cx="3474720" cy="103513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p:cNvSpPr txBox="1"/>
          <p:nvPr/>
        </p:nvSpPr>
        <p:spPr>
          <a:xfrm>
            <a:off x="4343400" y="1994655"/>
            <a:ext cx="3657600" cy="246221"/>
          </a:xfrm>
          <a:prstGeom prst="rect">
            <a:avLst/>
          </a:prstGeom>
          <a:noFill/>
        </p:spPr>
        <p:txBody>
          <a:bodyPr wrap="square" rtlCol="0">
            <a:spAutoFit/>
          </a:bodyPr>
          <a:lstStyle/>
          <a:p>
            <a:r>
              <a:rPr lang="en-US" sz="1000" b="1" dirty="0" smtClean="0">
                <a:latin typeface="Calibri" pitchFamily="34" charset="0"/>
              </a:rPr>
              <a:t>Plume profile definition</a:t>
            </a:r>
            <a:endParaRPr lang="en-US" sz="1000" b="1" dirty="0">
              <a:latin typeface="Calibri" pitchFamily="34" charset="0"/>
            </a:endParaRPr>
          </a:p>
        </p:txBody>
      </p:sp>
      <p:sp>
        <p:nvSpPr>
          <p:cNvPr id="13" name="Right Brace 12"/>
          <p:cNvSpPr/>
          <p:nvPr/>
        </p:nvSpPr>
        <p:spPr>
          <a:xfrm>
            <a:off x="3977640" y="1600200"/>
            <a:ext cx="365760" cy="10351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3977640" y="2677389"/>
            <a:ext cx="365760" cy="344091"/>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33400" y="2677389"/>
            <a:ext cx="3474720" cy="344091"/>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4343400" y="2649379"/>
            <a:ext cx="3657600" cy="400110"/>
          </a:xfrm>
          <a:prstGeom prst="rect">
            <a:avLst/>
          </a:prstGeom>
          <a:noFill/>
        </p:spPr>
        <p:txBody>
          <a:bodyPr wrap="square" rtlCol="0">
            <a:spAutoFit/>
          </a:bodyPr>
          <a:lstStyle/>
          <a:p>
            <a:r>
              <a:rPr lang="en-US" sz="1000" b="1" dirty="0" smtClean="0">
                <a:latin typeface="Calibri" pitchFamily="34" charset="0"/>
              </a:rPr>
              <a:t>Plume has contacted lateral RIGHT bank</a:t>
            </a:r>
          </a:p>
          <a:p>
            <a:r>
              <a:rPr lang="en-US" sz="1000" b="1" dirty="0" smtClean="0">
                <a:latin typeface="Calibri" pitchFamily="34" charset="0"/>
              </a:rPr>
              <a:t>Y coordinate shifts to RIGHT bank after shoreline contact</a:t>
            </a:r>
            <a:endParaRPr lang="en-US" sz="1000" b="1" dirty="0">
              <a:latin typeface="Calibri" pitchFamily="34" charset="0"/>
            </a:endParaRPr>
          </a:p>
        </p:txBody>
      </p:sp>
      <p:sp>
        <p:nvSpPr>
          <p:cNvPr id="17" name="Rectangle 16"/>
          <p:cNvSpPr/>
          <p:nvPr/>
        </p:nvSpPr>
        <p:spPr>
          <a:xfrm>
            <a:off x="533400" y="3063240"/>
            <a:ext cx="3474720" cy="3657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TextBox 17"/>
          <p:cNvSpPr txBox="1"/>
          <p:nvPr/>
        </p:nvSpPr>
        <p:spPr>
          <a:xfrm>
            <a:off x="4343400" y="3060710"/>
            <a:ext cx="3657600" cy="400110"/>
          </a:xfrm>
          <a:prstGeom prst="rect">
            <a:avLst/>
          </a:prstGeom>
          <a:noFill/>
        </p:spPr>
        <p:txBody>
          <a:bodyPr wrap="square" rtlCol="0">
            <a:spAutoFit/>
          </a:bodyPr>
          <a:lstStyle/>
          <a:p>
            <a:r>
              <a:rPr lang="en-US" sz="1000" b="1" dirty="0" smtClean="0">
                <a:latin typeface="Calibri" pitchFamily="34" charset="0"/>
              </a:rPr>
              <a:t>Plume contacts BOTTOM and VERTICALLY Fully Mixed</a:t>
            </a:r>
          </a:p>
          <a:p>
            <a:r>
              <a:rPr lang="en-US" sz="1000" b="1" dirty="0" smtClean="0">
                <a:latin typeface="Calibri" pitchFamily="34" charset="0"/>
              </a:rPr>
              <a:t>BV = HS</a:t>
            </a:r>
            <a:endParaRPr lang="en-US" sz="1000" b="1" dirty="0">
              <a:latin typeface="Calibri" pitchFamily="34" charset="0"/>
            </a:endParaRPr>
          </a:p>
        </p:txBody>
      </p:sp>
      <p:sp>
        <p:nvSpPr>
          <p:cNvPr id="19" name="Right Brace 18"/>
          <p:cNvSpPr/>
          <p:nvPr/>
        </p:nvSpPr>
        <p:spPr>
          <a:xfrm>
            <a:off x="3977640" y="3063240"/>
            <a:ext cx="365760" cy="3657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533400" y="3662377"/>
            <a:ext cx="3474720" cy="4572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p:cNvSpPr txBox="1"/>
          <p:nvPr/>
        </p:nvSpPr>
        <p:spPr>
          <a:xfrm>
            <a:off x="4343400" y="3767867"/>
            <a:ext cx="3657600" cy="246221"/>
          </a:xfrm>
          <a:prstGeom prst="rect">
            <a:avLst/>
          </a:prstGeom>
          <a:noFill/>
        </p:spPr>
        <p:txBody>
          <a:bodyPr wrap="square" rtlCol="0">
            <a:spAutoFit/>
          </a:bodyPr>
          <a:lstStyle/>
          <a:p>
            <a:r>
              <a:rPr lang="en-US" sz="1000" b="1" dirty="0" smtClean="0">
                <a:latin typeface="Calibri" pitchFamily="34" charset="0"/>
              </a:rPr>
              <a:t>Extent of Regulatory Mixing Zone Boundary</a:t>
            </a:r>
          </a:p>
        </p:txBody>
      </p:sp>
      <p:sp>
        <p:nvSpPr>
          <p:cNvPr id="22" name="Right Brace 21"/>
          <p:cNvSpPr/>
          <p:nvPr/>
        </p:nvSpPr>
        <p:spPr>
          <a:xfrm>
            <a:off x="3977640" y="3657600"/>
            <a:ext cx="365760" cy="466755"/>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p:cNvSpPr/>
          <p:nvPr/>
        </p:nvSpPr>
        <p:spPr>
          <a:xfrm>
            <a:off x="3977640" y="5129740"/>
            <a:ext cx="36576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533400" y="5129739"/>
            <a:ext cx="347472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TextBox 24"/>
          <p:cNvSpPr txBox="1"/>
          <p:nvPr/>
        </p:nvSpPr>
        <p:spPr>
          <a:xfrm>
            <a:off x="4343400" y="5108126"/>
            <a:ext cx="3657600" cy="246221"/>
          </a:xfrm>
          <a:prstGeom prst="rect">
            <a:avLst/>
          </a:prstGeom>
          <a:noFill/>
        </p:spPr>
        <p:txBody>
          <a:bodyPr wrap="square" rtlCol="0">
            <a:spAutoFit/>
          </a:bodyPr>
          <a:lstStyle/>
          <a:p>
            <a:r>
              <a:rPr lang="en-US" sz="1000" b="1" dirty="0" smtClean="0">
                <a:latin typeface="Calibri" pitchFamily="34" charset="0"/>
              </a:rPr>
              <a:t>Cumulative plume travel time</a:t>
            </a:r>
            <a:endParaRPr lang="en-US" sz="1000" b="1" dirty="0">
              <a:latin typeface="Calibri" pitchFamily="34" charset="0"/>
            </a:endParaRPr>
          </a:p>
        </p:txBody>
      </p:sp>
      <p:sp>
        <p:nvSpPr>
          <p:cNvPr id="26" name="Rectangle 25"/>
          <p:cNvSpPr/>
          <p:nvPr/>
        </p:nvSpPr>
        <p:spPr>
          <a:xfrm>
            <a:off x="533400" y="5365670"/>
            <a:ext cx="3474720" cy="5779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7" name="TextBox 26"/>
          <p:cNvSpPr txBox="1"/>
          <p:nvPr/>
        </p:nvSpPr>
        <p:spPr>
          <a:xfrm>
            <a:off x="4343400" y="5544979"/>
            <a:ext cx="3657600" cy="246221"/>
          </a:xfrm>
          <a:prstGeom prst="rect">
            <a:avLst/>
          </a:prstGeom>
          <a:noFill/>
        </p:spPr>
        <p:txBody>
          <a:bodyPr wrap="square" rtlCol="0">
            <a:spAutoFit/>
          </a:bodyPr>
          <a:lstStyle/>
          <a:p>
            <a:r>
              <a:rPr lang="en-US" sz="1000" b="1" dirty="0" smtClean="0">
                <a:latin typeface="Calibri" pitchFamily="34" charset="0"/>
              </a:rPr>
              <a:t>Simulation limit/ROI and end of module </a:t>
            </a:r>
            <a:endParaRPr lang="en-US" sz="1000" b="1" dirty="0">
              <a:latin typeface="Calibri" pitchFamily="34" charset="0"/>
            </a:endParaRPr>
          </a:p>
        </p:txBody>
      </p:sp>
      <p:sp>
        <p:nvSpPr>
          <p:cNvPr id="28" name="Right Brace 27"/>
          <p:cNvSpPr/>
          <p:nvPr/>
        </p:nvSpPr>
        <p:spPr>
          <a:xfrm>
            <a:off x="3977640" y="5365670"/>
            <a:ext cx="365760" cy="5779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p:cNvSpPr/>
          <p:nvPr/>
        </p:nvSpPr>
        <p:spPr>
          <a:xfrm>
            <a:off x="3977640" y="6117614"/>
            <a:ext cx="365760" cy="22460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533400" y="6117613"/>
            <a:ext cx="3474720" cy="224608"/>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1" name="TextBox 30"/>
          <p:cNvSpPr txBox="1"/>
          <p:nvPr/>
        </p:nvSpPr>
        <p:spPr>
          <a:xfrm>
            <a:off x="4343400" y="6096000"/>
            <a:ext cx="3657600" cy="246221"/>
          </a:xfrm>
          <a:prstGeom prst="rect">
            <a:avLst/>
          </a:prstGeom>
          <a:noFill/>
        </p:spPr>
        <p:txBody>
          <a:bodyPr wrap="square" rtlCol="0">
            <a:spAutoFit/>
          </a:bodyPr>
          <a:lstStyle/>
          <a:p>
            <a:r>
              <a:rPr lang="en-US" sz="1000" b="1" dirty="0" smtClean="0">
                <a:latin typeface="Calibri" pitchFamily="34" charset="0"/>
              </a:rPr>
              <a:t>End of Prediction File</a:t>
            </a:r>
            <a:endParaRPr lang="en-US" sz="1000" b="1" dirty="0">
              <a:latin typeface="Calibri" pitchFamily="34" charset="0"/>
            </a:endParaRPr>
          </a:p>
        </p:txBody>
      </p:sp>
    </p:spTree>
    <p:extLst>
      <p:ext uri="{BB962C8B-B14F-4D97-AF65-F5344CB8AC3E}">
        <p14:creationId xmlns:p14="http://schemas.microsoft.com/office/powerpoint/2010/main" val="3162883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n-US" sz="2400" dirty="0" smtClean="0"/>
              <a:t>Near-field Models</a:t>
            </a:r>
          </a:p>
        </p:txBody>
      </p:sp>
      <p:sp>
        <p:nvSpPr>
          <p:cNvPr id="21508" name="Rectangle 3"/>
          <p:cNvSpPr>
            <a:spLocks noGrp="1" noChangeArrowheads="1"/>
          </p:cNvSpPr>
          <p:nvPr>
            <p:ph idx="4294967295"/>
          </p:nvPr>
        </p:nvSpPr>
        <p:spPr>
          <a:xfrm>
            <a:off x="762000" y="990600"/>
            <a:ext cx="8382000" cy="5257800"/>
          </a:xfrm>
        </p:spPr>
        <p:txBody>
          <a:bodyPr>
            <a:normAutofit/>
          </a:bodyPr>
          <a:lstStyle/>
          <a:p>
            <a:pPr eaLnBrk="1" hangingPunct="1"/>
            <a:r>
              <a:rPr lang="de-DE" dirty="0" smtClean="0"/>
              <a:t>Jet </a:t>
            </a:r>
            <a:r>
              <a:rPr lang="de-DE" dirty="0"/>
              <a:t>I</a:t>
            </a:r>
            <a:r>
              <a:rPr lang="de-DE" dirty="0" smtClean="0"/>
              <a:t>ntegral Models (CORJET)</a:t>
            </a:r>
          </a:p>
          <a:p>
            <a:pPr lvl="1" eaLnBrk="1" hangingPunct="1"/>
            <a:r>
              <a:rPr lang="de-DE" dirty="0" smtClean="0">
                <a:solidFill>
                  <a:srgbClr val="000000"/>
                </a:solidFill>
                <a:cs typeface="Times New Roman" pitchFamily="18" charset="0"/>
              </a:rPr>
              <a:t>Integrate dynamic terms along trajectory, across cross-sectional plane</a:t>
            </a:r>
          </a:p>
          <a:p>
            <a:pPr lvl="2" eaLnBrk="1" hangingPunct="1"/>
            <a:r>
              <a:rPr lang="de-DE" dirty="0" smtClean="0">
                <a:solidFill>
                  <a:srgbClr val="000000"/>
                </a:solidFill>
                <a:cs typeface="Times New Roman" pitchFamily="18" charset="0"/>
              </a:rPr>
              <a:t> Simple ordinary differential equations</a:t>
            </a:r>
          </a:p>
          <a:p>
            <a:pPr lvl="1" eaLnBrk="1" hangingPunct="1"/>
            <a:r>
              <a:rPr lang="de-DE" dirty="0" smtClean="0">
                <a:solidFill>
                  <a:srgbClr val="000000"/>
                </a:solidFill>
                <a:cs typeface="Times New Roman" pitchFamily="18" charset="0"/>
              </a:rPr>
              <a:t>Empirical equations for turbulence closure: rate of entrainment, ambient drag force, and frontal spreading velocity</a:t>
            </a:r>
          </a:p>
          <a:p>
            <a:pPr lvl="1" eaLnBrk="1" hangingPunct="1"/>
            <a:r>
              <a:rPr lang="de-DE" dirty="0" smtClean="0">
                <a:solidFill>
                  <a:srgbClr val="000000"/>
                </a:solidFill>
                <a:cs typeface="Times New Roman" pitchFamily="18" charset="0"/>
              </a:rPr>
              <a:t>fast &amp; easy</a:t>
            </a:r>
          </a:p>
          <a:p>
            <a:pPr lvl="2" eaLnBrk="1" hangingPunct="1"/>
            <a:r>
              <a:rPr lang="de-DE" dirty="0" smtClean="0">
                <a:solidFill>
                  <a:srgbClr val="000000"/>
                </a:solidFill>
                <a:cs typeface="Times New Roman" pitchFamily="18" charset="0"/>
              </a:rPr>
              <a:t> </a:t>
            </a:r>
            <a:r>
              <a:rPr lang="de-DE" i="1" dirty="0" smtClean="0">
                <a:solidFill>
                  <a:srgbClr val="000000"/>
                </a:solidFill>
                <a:cs typeface="Times New Roman" pitchFamily="18" charset="0"/>
              </a:rPr>
              <a:t>BUT</a:t>
            </a:r>
            <a:r>
              <a:rPr lang="de-DE" dirty="0" smtClean="0">
                <a:solidFill>
                  <a:srgbClr val="000000"/>
                </a:solidFill>
                <a:cs typeface="Times New Roman" pitchFamily="18" charset="0"/>
              </a:rPr>
              <a:t>: infinite, steady ambient waters (no boundary interactions)</a:t>
            </a:r>
          </a:p>
          <a:p>
            <a:pPr lvl="2" eaLnBrk="1" hangingPunct="1"/>
            <a:endParaRPr lang="de-DE" dirty="0" smtClean="0">
              <a:solidFill>
                <a:srgbClr val="000000"/>
              </a:solidFill>
              <a:cs typeface="Times New Roman" pitchFamily="18" charset="0"/>
            </a:endParaRPr>
          </a:p>
          <a:p>
            <a:pPr eaLnBrk="1" hangingPunct="1"/>
            <a:r>
              <a:rPr lang="de-DE" dirty="0" smtClean="0">
                <a:solidFill>
                  <a:srgbClr val="000000"/>
                </a:solidFill>
                <a:cs typeface="Times New Roman" pitchFamily="18" charset="0"/>
              </a:rPr>
              <a:t>Mixing Zone </a:t>
            </a:r>
            <a:r>
              <a:rPr lang="de-DE" dirty="0">
                <a:solidFill>
                  <a:srgbClr val="000000"/>
                </a:solidFill>
                <a:cs typeface="Times New Roman" pitchFamily="18" charset="0"/>
              </a:rPr>
              <a:t>M</a:t>
            </a:r>
            <a:r>
              <a:rPr lang="de-DE" dirty="0" smtClean="0">
                <a:solidFill>
                  <a:srgbClr val="000000"/>
                </a:solidFill>
                <a:cs typeface="Times New Roman" pitchFamily="18" charset="0"/>
              </a:rPr>
              <a:t>odels (CORMIX)</a:t>
            </a:r>
          </a:p>
          <a:p>
            <a:pPr lvl="1" eaLnBrk="1" hangingPunct="1"/>
            <a:r>
              <a:rPr lang="de-DE" dirty="0" smtClean="0">
                <a:solidFill>
                  <a:srgbClr val="000000"/>
                </a:solidFill>
                <a:cs typeface="Times New Roman" pitchFamily="18" charset="0"/>
              </a:rPr>
              <a:t>Amplifications for boundary interaction, unstable near-field, buoyant spreading, passive diffusion </a:t>
            </a:r>
          </a:p>
          <a:p>
            <a:pPr lvl="1" eaLnBrk="1" hangingPunct="1"/>
            <a:r>
              <a:rPr lang="de-DE" dirty="0" smtClean="0">
                <a:solidFill>
                  <a:srgbClr val="000000"/>
                </a:solidFill>
                <a:cs typeface="Times New Roman" pitchFamily="18" charset="0"/>
              </a:rPr>
              <a:t>Full range of discharge geometries and ambient conditions</a:t>
            </a:r>
          </a:p>
          <a:p>
            <a:pPr lvl="1" eaLnBrk="1" hangingPunct="1"/>
            <a:r>
              <a:rPr lang="de-DE" dirty="0" smtClean="0">
                <a:solidFill>
                  <a:srgbClr val="000000"/>
                </a:solidFill>
                <a:cs typeface="Times New Roman" pitchFamily="18" charset="0"/>
              </a:rPr>
              <a:t>Boundary interaction, buoyant spreading and passive diffusion </a:t>
            </a:r>
          </a:p>
          <a:p>
            <a:pPr lvl="1" eaLnBrk="1" hangingPunct="1"/>
            <a:r>
              <a:rPr lang="de-DE" dirty="0" smtClean="0">
                <a:solidFill>
                  <a:srgbClr val="000000"/>
                </a:solidFill>
                <a:cs typeface="Times New Roman" pitchFamily="18" charset="0"/>
              </a:rPr>
              <a:t>Few parameters </a:t>
            </a:r>
          </a:p>
          <a:p>
            <a:pPr lvl="2" eaLnBrk="1" hangingPunct="1"/>
            <a:r>
              <a:rPr lang="de-DE" dirty="0" smtClean="0">
                <a:solidFill>
                  <a:srgbClr val="000000"/>
                </a:solidFill>
                <a:cs typeface="Times New Roman" pitchFamily="18" charset="0"/>
              </a:rPr>
              <a:t>Easy input, fast calculations, no calibration</a:t>
            </a:r>
          </a:p>
          <a:p>
            <a:pPr lvl="1" eaLnBrk="1" hangingPunct="1"/>
            <a:r>
              <a:rPr lang="de-DE" b="1" i="1" dirty="0" smtClean="0">
                <a:solidFill>
                  <a:srgbClr val="000000"/>
                </a:solidFill>
                <a:cs typeface="Times New Roman" pitchFamily="18" charset="0"/>
              </a:rPr>
              <a:t>Limits</a:t>
            </a:r>
            <a:r>
              <a:rPr lang="de-DE" b="1" dirty="0" smtClean="0">
                <a:solidFill>
                  <a:srgbClr val="000000"/>
                </a:solidFill>
                <a:cs typeface="Times New Roman" pitchFamily="18" charset="0"/>
              </a:rPr>
              <a:t>:</a:t>
            </a:r>
            <a:r>
              <a:rPr lang="de-DE" dirty="0" smtClean="0">
                <a:solidFill>
                  <a:srgbClr val="000000"/>
                </a:solidFill>
                <a:cs typeface="Times New Roman" pitchFamily="18" charset="0"/>
              </a:rPr>
              <a:t> only simple reversals, 1st order decay, </a:t>
            </a:r>
            <a:r>
              <a:rPr lang="en-US" dirty="0" smtClean="0">
                <a:solidFill>
                  <a:srgbClr val="000000"/>
                </a:solidFill>
                <a:cs typeface="Times New Roman" pitchFamily="18" charset="0"/>
              </a:rPr>
              <a:t>single source</a:t>
            </a:r>
          </a:p>
          <a:p>
            <a:pPr eaLnBrk="1" hangingPunct="1"/>
            <a:endParaRPr lang="de-DE" sz="1800" dirty="0" smtClean="0">
              <a:solidFill>
                <a:srgbClr val="000000"/>
              </a:solidFill>
              <a:cs typeface="Times New Roman" pitchFamily="18" charset="0"/>
            </a:endParaRPr>
          </a:p>
          <a:p>
            <a:pPr eaLnBrk="1" hangingPunct="1"/>
            <a:endParaRPr lang="en-US"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a:t>
            </a:fld>
            <a:endParaRPr lang="en-US" b="1" dirty="0"/>
          </a:p>
        </p:txBody>
      </p:sp>
    </p:spTree>
    <p:extLst>
      <p:ext uri="{BB962C8B-B14F-4D97-AF65-F5344CB8AC3E}">
        <p14:creationId xmlns:p14="http://schemas.microsoft.com/office/powerpoint/2010/main" val="10373668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a:bodyPr>
          <a:lstStyle/>
          <a:p>
            <a:pPr eaLnBrk="1" hangingPunct="1"/>
            <a:r>
              <a:rPr lang="en-US" sz="2400" dirty="0"/>
              <a:t>CORMIX Output: Processing </a:t>
            </a:r>
            <a:r>
              <a:rPr lang="en-US" sz="2400" dirty="0" smtClean="0"/>
              <a:t>Record</a:t>
            </a:r>
          </a:p>
        </p:txBody>
      </p:sp>
      <p:sp>
        <p:nvSpPr>
          <p:cNvPr id="6" name="Rectangle 3"/>
          <p:cNvSpPr>
            <a:spLocks noGrp="1" noChangeArrowheads="1"/>
          </p:cNvSpPr>
          <p:nvPr>
            <p:ph type="body" sz="half" idx="4294967295"/>
          </p:nvPr>
        </p:nvSpPr>
        <p:spPr>
          <a:xfrm>
            <a:off x="457200" y="914400"/>
            <a:ext cx="4572000" cy="5486400"/>
          </a:xfrm>
        </p:spPr>
        <p:txBody>
          <a:bodyPr>
            <a:noAutofit/>
          </a:bodyPr>
          <a:lstStyle/>
          <a:p>
            <a:pPr eaLnBrk="1" hangingPunct="1">
              <a:defRPr/>
            </a:pPr>
            <a:r>
              <a:rPr lang="en-US" sz="1400" dirty="0" smtClean="0"/>
              <a:t>Basic </a:t>
            </a:r>
            <a:r>
              <a:rPr lang="en-US" sz="1400" b="1" i="1" dirty="0" smtClean="0"/>
              <a:t>information </a:t>
            </a:r>
            <a:r>
              <a:rPr lang="en-US" sz="1400" dirty="0" smtClean="0"/>
              <a:t>on mixing processes using </a:t>
            </a:r>
            <a:r>
              <a:rPr lang="en-US" sz="1400" b="1" i="1" dirty="0" smtClean="0"/>
              <a:t>careful terminology</a:t>
            </a:r>
            <a:endParaRPr lang="en-US" sz="1400" dirty="0" smtClean="0"/>
          </a:p>
          <a:p>
            <a:pPr marL="230188" lvl="1" indent="-230188" eaLnBrk="1" hangingPunct="1">
              <a:spcBef>
                <a:spcPct val="30000"/>
              </a:spcBef>
              <a:spcAft>
                <a:spcPct val="20000"/>
              </a:spcAft>
              <a:buFontTx/>
              <a:buChar char="•"/>
              <a:defRPr/>
            </a:pPr>
            <a:r>
              <a:rPr lang="en-US" sz="1400" b="1" i="1" dirty="0" smtClean="0"/>
              <a:t>Logic</a:t>
            </a:r>
            <a:r>
              <a:rPr lang="en-US" sz="1400" dirty="0" smtClean="0"/>
              <a:t> and parameter </a:t>
            </a:r>
            <a:r>
              <a:rPr lang="en-US" sz="1400" b="1" i="1" dirty="0" smtClean="0"/>
              <a:t>range errors encountered during automatic data screening</a:t>
            </a:r>
          </a:p>
          <a:p>
            <a:pPr eaLnBrk="1" hangingPunct="1">
              <a:defRPr/>
            </a:pPr>
            <a:r>
              <a:rPr lang="en-US" sz="1400" dirty="0" smtClean="0"/>
              <a:t>Additional checks for data consistency with modeling assumptions</a:t>
            </a:r>
          </a:p>
          <a:p>
            <a:pPr eaLnBrk="1" hangingPunct="1">
              <a:defRPr/>
            </a:pPr>
            <a:r>
              <a:rPr lang="en-US" sz="1400" b="1" i="1" dirty="0" smtClean="0"/>
              <a:t>Computed length scales and dynamic parameters</a:t>
            </a:r>
            <a:endParaRPr lang="en-US" sz="1400" dirty="0" smtClean="0"/>
          </a:p>
          <a:p>
            <a:pPr eaLnBrk="1" hangingPunct="1">
              <a:defRPr/>
            </a:pPr>
            <a:r>
              <a:rPr lang="en-US" sz="1400" dirty="0" smtClean="0"/>
              <a:t>Describes key </a:t>
            </a:r>
            <a:r>
              <a:rPr lang="en-US" sz="1400" b="1" i="1" dirty="0" smtClean="0"/>
              <a:t>calculations &amp; assumptions</a:t>
            </a:r>
          </a:p>
          <a:p>
            <a:pPr eaLnBrk="1" hangingPunct="1">
              <a:defRPr/>
            </a:pPr>
            <a:r>
              <a:rPr lang="en-US" sz="1400" dirty="0" smtClean="0"/>
              <a:t>Subsequent tests </a:t>
            </a:r>
            <a:r>
              <a:rPr lang="en-US" sz="1400" b="1" u="sng" dirty="0" smtClean="0"/>
              <a:t>may alter or amplify</a:t>
            </a:r>
            <a:r>
              <a:rPr lang="en-US" sz="1400" b="1" dirty="0" smtClean="0"/>
              <a:t> </a:t>
            </a:r>
            <a:r>
              <a:rPr lang="en-US" sz="1400" dirty="0" smtClean="0"/>
              <a:t>initial results</a:t>
            </a:r>
          </a:p>
          <a:p>
            <a:pPr lvl="1" eaLnBrk="1" hangingPunct="1">
              <a:defRPr/>
            </a:pPr>
            <a:r>
              <a:rPr lang="en-US" sz="1200" dirty="0" smtClean="0"/>
              <a:t>Ambient density profiles may not be stable</a:t>
            </a:r>
          </a:p>
          <a:p>
            <a:pPr lvl="2" eaLnBrk="1" hangingPunct="1">
              <a:defRPr/>
            </a:pPr>
            <a:r>
              <a:rPr lang="en-US" sz="1200" dirty="0" smtClean="0"/>
              <a:t>Stability is checked with a </a:t>
            </a:r>
            <a:r>
              <a:rPr lang="en-US" sz="1200" b="1" i="1" dirty="0" smtClean="0"/>
              <a:t>flux Richardson number</a:t>
            </a:r>
          </a:p>
          <a:p>
            <a:pPr lvl="1" eaLnBrk="1" hangingPunct="1">
              <a:defRPr/>
            </a:pPr>
            <a:r>
              <a:rPr lang="en-US" sz="1200" dirty="0" smtClean="0"/>
              <a:t>Dynamic bottom attachments</a:t>
            </a:r>
          </a:p>
          <a:p>
            <a:pPr lvl="1" eaLnBrk="1" hangingPunct="1">
              <a:defRPr/>
            </a:pPr>
            <a:r>
              <a:rPr lang="en-US" sz="1200" dirty="0" smtClean="0"/>
              <a:t>Near-field </a:t>
            </a:r>
            <a:r>
              <a:rPr lang="en-US" sz="1200" b="1" i="1" dirty="0" smtClean="0"/>
              <a:t>instabilities </a:t>
            </a:r>
            <a:r>
              <a:rPr lang="en-US" sz="1200" dirty="0" smtClean="0"/>
              <a:t>may prevent sinking plume</a:t>
            </a:r>
          </a:p>
          <a:p>
            <a:pPr eaLnBrk="1" hangingPunct="1">
              <a:defRPr/>
            </a:pPr>
            <a:r>
              <a:rPr lang="en-US" sz="1400" dirty="0" smtClean="0"/>
              <a:t>Collects information for </a:t>
            </a:r>
            <a:r>
              <a:rPr lang="en-US" sz="1400" b="1" i="1" dirty="0" smtClean="0"/>
              <a:t>Flow Classification</a:t>
            </a:r>
          </a:p>
          <a:p>
            <a:pPr marL="230188" lvl="1" indent="-230188" eaLnBrk="1" hangingPunct="1">
              <a:spcBef>
                <a:spcPct val="30000"/>
              </a:spcBef>
              <a:spcAft>
                <a:spcPct val="20000"/>
              </a:spcAft>
              <a:buFontTx/>
              <a:buChar char="•"/>
              <a:defRPr/>
            </a:pPr>
            <a:r>
              <a:rPr lang="en-US" sz="1400" b="1" i="1" dirty="0" smtClean="0"/>
              <a:t>Logic</a:t>
            </a:r>
            <a:r>
              <a:rPr lang="en-US" sz="1400" dirty="0" smtClean="0"/>
              <a:t> of </a:t>
            </a:r>
            <a:r>
              <a:rPr lang="en-US" sz="1400" b="1" i="1" dirty="0" smtClean="0"/>
              <a:t>flow classification</a:t>
            </a:r>
          </a:p>
          <a:p>
            <a:pPr eaLnBrk="1" hangingPunct="1">
              <a:defRPr/>
            </a:pPr>
            <a:r>
              <a:rPr lang="en-US" sz="1400" dirty="0" smtClean="0"/>
              <a:t>Alerts user to </a:t>
            </a:r>
            <a:r>
              <a:rPr lang="en-US" sz="1400" b="1" i="1" dirty="0" smtClean="0"/>
              <a:t>FLOW CLASSIFICATION</a:t>
            </a:r>
          </a:p>
          <a:p>
            <a:pPr lvl="1" eaLnBrk="1" hangingPunct="1">
              <a:defRPr/>
            </a:pPr>
            <a:r>
              <a:rPr lang="en-US" sz="1200" dirty="0" smtClean="0"/>
              <a:t>Alerts user if simulation is available for the assigned flow class</a:t>
            </a:r>
          </a:p>
          <a:p>
            <a:pPr eaLnBrk="1" hangingPunct="1">
              <a:defRPr/>
            </a:pPr>
            <a:r>
              <a:rPr lang="en-US" sz="1400" b="1" i="1" dirty="0" smtClean="0"/>
              <a:t>*.jrn file extension</a:t>
            </a:r>
          </a:p>
        </p:txBody>
      </p:sp>
      <p:sp>
        <p:nvSpPr>
          <p:cNvPr id="11268" name="Rectangle 7"/>
          <p:cNvSpPr>
            <a:spLocks noChangeArrowheads="1"/>
          </p:cNvSpPr>
          <p:nvPr/>
        </p:nvSpPr>
        <p:spPr bwMode="auto">
          <a:xfrm>
            <a:off x="5214937" y="4648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828800" indent="-1828800" algn="ctr">
              <a:lnSpc>
                <a:spcPct val="80000"/>
              </a:lnSpc>
              <a:spcBef>
                <a:spcPct val="30000"/>
              </a:spcBef>
              <a:spcAft>
                <a:spcPct val="20000"/>
              </a:spcAft>
            </a:pPr>
            <a:r>
              <a:rPr lang="en-US" sz="1600" i="1" dirty="0">
                <a:latin typeface="Arial Narrow" pitchFamily="34" charset="0"/>
              </a:rPr>
              <a:t>Processing record</a:t>
            </a:r>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66800"/>
            <a:ext cx="3876675" cy="3386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70</a:t>
            </a:fld>
            <a:endParaRPr lang="en-US" b="1" dirty="0"/>
          </a:p>
        </p:txBody>
      </p:sp>
    </p:spTree>
    <p:extLst>
      <p:ext uri="{BB962C8B-B14F-4D97-AF65-F5344CB8AC3E}">
        <p14:creationId xmlns:p14="http://schemas.microsoft.com/office/powerpoint/2010/main" val="2000970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pPr eaLnBrk="1" hangingPunct="1"/>
            <a:r>
              <a:rPr lang="en-US" sz="2400" dirty="0"/>
              <a:t>CORMIX Output: Processing </a:t>
            </a:r>
            <a:r>
              <a:rPr lang="en-US" sz="2400" dirty="0" smtClean="0"/>
              <a:t>Record Messages</a:t>
            </a:r>
          </a:p>
        </p:txBody>
      </p:sp>
      <p:sp>
        <p:nvSpPr>
          <p:cNvPr id="12292" name="Rectangle 3"/>
          <p:cNvSpPr>
            <a:spLocks noGrp="1" noChangeArrowheads="1"/>
          </p:cNvSpPr>
          <p:nvPr>
            <p:ph type="body" sz="half" idx="4294967295"/>
          </p:nvPr>
        </p:nvSpPr>
        <p:spPr>
          <a:xfrm>
            <a:off x="457200" y="990600"/>
            <a:ext cx="8153400" cy="5029200"/>
          </a:xfrm>
        </p:spPr>
        <p:txBody>
          <a:bodyPr/>
          <a:lstStyle/>
          <a:p>
            <a:pPr eaLnBrk="1" hangingPunct="1">
              <a:lnSpc>
                <a:spcPct val="90000"/>
              </a:lnSpc>
              <a:buFontTx/>
              <a:buNone/>
            </a:pPr>
            <a:r>
              <a:rPr lang="en-US" sz="1800" b="1" dirty="0" smtClean="0"/>
              <a:t>Some Examples</a:t>
            </a:r>
            <a:r>
              <a:rPr lang="en-US" sz="1800" dirty="0" smtClean="0"/>
              <a:t>:</a:t>
            </a:r>
          </a:p>
          <a:p>
            <a:pPr eaLnBrk="1" hangingPunct="1">
              <a:lnSpc>
                <a:spcPct val="90000"/>
              </a:lnSpc>
            </a:pPr>
            <a:r>
              <a:rPr lang="en-US" sz="1800" dirty="0" smtClean="0"/>
              <a:t>“The effluent density (1000.45 kg/m^3) </a:t>
            </a:r>
            <a:r>
              <a:rPr lang="en-US" sz="1800" b="1" i="1" dirty="0" smtClean="0"/>
              <a:t>is greater</a:t>
            </a:r>
            <a:r>
              <a:rPr lang="en-US" sz="1800" dirty="0" smtClean="0"/>
              <a:t> that the surrounding water density at the discharge level (997.2 kg/m^3). Therefore, the effluent is </a:t>
            </a:r>
            <a:r>
              <a:rPr lang="en-US" sz="1800" b="1" i="1" dirty="0" smtClean="0"/>
              <a:t>negatively buoyant</a:t>
            </a:r>
            <a:r>
              <a:rPr lang="en-US" sz="1800" dirty="0" smtClean="0"/>
              <a:t> and will tend to </a:t>
            </a:r>
            <a:r>
              <a:rPr lang="en-US" sz="1800" b="1" i="1" dirty="0" smtClean="0"/>
              <a:t>sink towards</a:t>
            </a:r>
            <a:r>
              <a:rPr lang="en-US" sz="1800" dirty="0" smtClean="0"/>
              <a:t> the bottom”</a:t>
            </a:r>
          </a:p>
          <a:p>
            <a:pPr eaLnBrk="1" hangingPunct="1">
              <a:lnSpc>
                <a:spcPct val="90000"/>
              </a:lnSpc>
            </a:pPr>
            <a:r>
              <a:rPr lang="en-US" sz="1800" b="1" i="1" dirty="0" smtClean="0"/>
              <a:t>“STRONG BANK INTERACTION</a:t>
            </a:r>
            <a:r>
              <a:rPr lang="en-US" sz="1800" dirty="0" smtClean="0"/>
              <a:t> will occur for this perpendicular diffuser type due to its </a:t>
            </a:r>
            <a:r>
              <a:rPr lang="en-US" sz="1800" b="1" i="1" dirty="0" smtClean="0"/>
              <a:t>proximity to the bank</a:t>
            </a:r>
            <a:r>
              <a:rPr lang="en-US" sz="1800" dirty="0" smtClean="0"/>
              <a:t> (shoreline). The shoreline will act as a symmetry line for the diffuser flow field. The diffuser length and total flow variables are doubled (or approximately doubled, depending on the vicinity to the shoreline). All of the following length scales are computed on that basis”</a:t>
            </a:r>
          </a:p>
          <a:p>
            <a:pPr eaLnBrk="1" hangingPunct="1">
              <a:lnSpc>
                <a:spcPct val="90000"/>
              </a:lnSpc>
            </a:pPr>
            <a:r>
              <a:rPr lang="en-US" sz="1800" dirty="0" smtClean="0"/>
              <a:t>“The specified </a:t>
            </a:r>
            <a:r>
              <a:rPr lang="en-US" sz="1800" b="1" i="1" dirty="0" smtClean="0"/>
              <a:t>two layer</a:t>
            </a:r>
            <a:r>
              <a:rPr lang="en-US" sz="1800" dirty="0" smtClean="0"/>
              <a:t> ambient density stratification is </a:t>
            </a:r>
            <a:r>
              <a:rPr lang="en-US" sz="1800" b="1" i="1" dirty="0" smtClean="0"/>
              <a:t>dynamically important</a:t>
            </a:r>
            <a:r>
              <a:rPr lang="en-US" sz="1800" dirty="0" smtClean="0"/>
              <a:t>. The discharge near field flow will be confined to the lower layer by the ambient density stratification. Furthermore, it </a:t>
            </a:r>
            <a:r>
              <a:rPr lang="en-US" sz="1800" b="1" i="1" dirty="0" smtClean="0"/>
              <a:t>may be trapped</a:t>
            </a:r>
            <a:r>
              <a:rPr lang="en-US" sz="1800" dirty="0" smtClean="0"/>
              <a:t> below the ambient density jump at the pycnocline.”</a:t>
            </a:r>
          </a:p>
          <a:p>
            <a:pPr eaLnBrk="1" hangingPunct="1">
              <a:lnSpc>
                <a:spcPct val="90000"/>
              </a:lnSpc>
            </a:pPr>
            <a:r>
              <a:rPr lang="en-US" sz="1800" dirty="0" smtClean="0"/>
              <a:t>“The discharge port or nozzle points towards the nearest bank/shoreline. Since this is an unusual design, make sure you have specified the discharge horizontal angle (SIGMA) correctly.”</a:t>
            </a:r>
          </a:p>
          <a:p>
            <a:pPr eaLnBrk="1" hangingPunct="1">
              <a:lnSpc>
                <a:spcPct val="90000"/>
              </a:lnSpc>
            </a:pPr>
            <a:endParaRPr lang="en-US" sz="18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71</a:t>
            </a:fld>
            <a:endParaRPr lang="en-US" b="1" dirty="0"/>
          </a:p>
        </p:txBody>
      </p:sp>
    </p:spTree>
    <p:extLst>
      <p:ext uri="{BB962C8B-B14F-4D97-AF65-F5344CB8AC3E}">
        <p14:creationId xmlns:p14="http://schemas.microsoft.com/office/powerpoint/2010/main" val="9792954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n-US" sz="2400" dirty="0"/>
              <a:t>CORMIX Output: Session </a:t>
            </a:r>
            <a:r>
              <a:rPr lang="en-US" sz="2400" dirty="0" smtClean="0"/>
              <a:t>Report</a:t>
            </a:r>
          </a:p>
        </p:txBody>
      </p:sp>
      <p:sp>
        <p:nvSpPr>
          <p:cNvPr id="21508" name="Rectangle 3"/>
          <p:cNvSpPr>
            <a:spLocks noGrp="1" noChangeArrowheads="1"/>
          </p:cNvSpPr>
          <p:nvPr>
            <p:ph idx="4294967295"/>
          </p:nvPr>
        </p:nvSpPr>
        <p:spPr>
          <a:xfrm>
            <a:off x="457200" y="1066800"/>
            <a:ext cx="8229600" cy="5105400"/>
          </a:xfrm>
        </p:spPr>
        <p:txBody>
          <a:bodyPr>
            <a:normAutofit/>
          </a:bodyPr>
          <a:lstStyle/>
          <a:p>
            <a:pPr eaLnBrk="1" hangingPunct="1">
              <a:lnSpc>
                <a:spcPct val="80000"/>
              </a:lnSpc>
            </a:pPr>
            <a:r>
              <a:rPr lang="en-US" dirty="0" smtClean="0"/>
              <a:t>Contains </a:t>
            </a:r>
            <a:r>
              <a:rPr lang="en-US" b="1" i="1" dirty="0" smtClean="0"/>
              <a:t>concise summary </a:t>
            </a:r>
            <a:r>
              <a:rPr lang="en-US" dirty="0" smtClean="0"/>
              <a:t>of simulations </a:t>
            </a:r>
            <a:r>
              <a:rPr lang="en-US" b="1" dirty="0" smtClean="0"/>
              <a:t>(*.ses file extension)</a:t>
            </a:r>
          </a:p>
          <a:p>
            <a:pPr eaLnBrk="1" hangingPunct="1">
              <a:lnSpc>
                <a:spcPct val="80000"/>
              </a:lnSpc>
            </a:pPr>
            <a:r>
              <a:rPr lang="en-US" b="1" i="1" dirty="0" smtClean="0"/>
              <a:t>Interprets prediction </a:t>
            </a:r>
            <a:r>
              <a:rPr lang="en-US" dirty="0" smtClean="0"/>
              <a:t>results in relationship to </a:t>
            </a:r>
            <a:r>
              <a:rPr lang="en-US" b="1" i="1" dirty="0" smtClean="0"/>
              <a:t>regulatory criteria</a:t>
            </a:r>
          </a:p>
          <a:p>
            <a:pPr eaLnBrk="1" hangingPunct="1">
              <a:lnSpc>
                <a:spcPct val="80000"/>
              </a:lnSpc>
            </a:pPr>
            <a:r>
              <a:rPr lang="en-US" b="1" i="1" dirty="0" smtClean="0"/>
              <a:t>Alerts </a:t>
            </a:r>
            <a:r>
              <a:rPr lang="en-US" dirty="0" smtClean="0"/>
              <a:t>user to special plume characteristics</a:t>
            </a:r>
          </a:p>
          <a:p>
            <a:pPr eaLnBrk="1" hangingPunct="1">
              <a:lnSpc>
                <a:spcPct val="80000"/>
              </a:lnSpc>
            </a:pPr>
            <a:r>
              <a:rPr lang="en-US" dirty="0" smtClean="0"/>
              <a:t>Session Report:</a:t>
            </a:r>
            <a:endParaRPr lang="en-US" b="1" dirty="0" smtClean="0"/>
          </a:p>
          <a:p>
            <a:pPr marL="687388" lvl="1" eaLnBrk="1" hangingPunct="1">
              <a:spcAft>
                <a:spcPct val="20000"/>
              </a:spcAft>
            </a:pPr>
            <a:r>
              <a:rPr lang="en-US" sz="1600" b="1" dirty="0" smtClean="0"/>
              <a:t>Date </a:t>
            </a:r>
            <a:r>
              <a:rPr lang="en-US" sz="1600" dirty="0" smtClean="0"/>
              <a:t>and </a:t>
            </a:r>
            <a:r>
              <a:rPr lang="en-US" sz="1600" b="1" dirty="0" smtClean="0"/>
              <a:t>Time </a:t>
            </a:r>
            <a:r>
              <a:rPr lang="en-US" sz="1600" dirty="0" smtClean="0"/>
              <a:t>of analysis</a:t>
            </a:r>
          </a:p>
          <a:p>
            <a:pPr marL="687388" lvl="1" eaLnBrk="1" hangingPunct="1">
              <a:spcAft>
                <a:spcPct val="20000"/>
              </a:spcAft>
            </a:pPr>
            <a:r>
              <a:rPr lang="en-US" sz="1600" dirty="0" smtClean="0"/>
              <a:t>Complete echo of </a:t>
            </a:r>
            <a:r>
              <a:rPr lang="en-US" sz="1600" b="1" dirty="0" smtClean="0"/>
              <a:t>data input</a:t>
            </a:r>
            <a:endParaRPr lang="en-US" sz="1600" dirty="0" smtClean="0"/>
          </a:p>
          <a:p>
            <a:pPr marL="687388" lvl="1" eaLnBrk="1" hangingPunct="1">
              <a:spcAft>
                <a:spcPct val="20000"/>
              </a:spcAft>
            </a:pPr>
            <a:r>
              <a:rPr lang="en-US" sz="1600" dirty="0" smtClean="0"/>
              <a:t>Calculated </a:t>
            </a:r>
            <a:r>
              <a:rPr lang="en-US" sz="1600" b="1" dirty="0" smtClean="0"/>
              <a:t>flux, length scale </a:t>
            </a:r>
            <a:r>
              <a:rPr lang="en-US" sz="1600" dirty="0" smtClean="0"/>
              <a:t>and </a:t>
            </a:r>
            <a:r>
              <a:rPr lang="en-US" sz="1600" b="1" dirty="0" smtClean="0"/>
              <a:t>non-dimensional parameter </a:t>
            </a:r>
            <a:r>
              <a:rPr lang="en-US" sz="1600" dirty="0" smtClean="0"/>
              <a:t>values</a:t>
            </a:r>
          </a:p>
          <a:p>
            <a:pPr marL="687388" lvl="1" eaLnBrk="1" hangingPunct="1">
              <a:spcAft>
                <a:spcPct val="20000"/>
              </a:spcAft>
            </a:pPr>
            <a:r>
              <a:rPr lang="en-US" sz="1600" dirty="0" smtClean="0"/>
              <a:t>The CORMIX </a:t>
            </a:r>
            <a:r>
              <a:rPr lang="en-US" sz="1600" b="1" dirty="0" smtClean="0"/>
              <a:t>flow classification </a:t>
            </a:r>
            <a:r>
              <a:rPr lang="en-US" sz="1600" dirty="0" smtClean="0"/>
              <a:t>assigned</a:t>
            </a:r>
          </a:p>
          <a:p>
            <a:pPr marL="687388" lvl="1" eaLnBrk="1" hangingPunct="1">
              <a:spcAft>
                <a:spcPct val="20000"/>
              </a:spcAft>
            </a:pPr>
            <a:r>
              <a:rPr lang="en-US" sz="1600" dirty="0" smtClean="0"/>
              <a:t>The </a:t>
            </a:r>
            <a:r>
              <a:rPr lang="en-US" sz="1600" b="1" dirty="0" smtClean="0"/>
              <a:t>coordinate system </a:t>
            </a:r>
            <a:r>
              <a:rPr lang="en-US" sz="1600" dirty="0" smtClean="0"/>
              <a:t>used in analysis</a:t>
            </a:r>
          </a:p>
          <a:p>
            <a:pPr marL="687388" lvl="1" eaLnBrk="1" hangingPunct="1">
              <a:spcAft>
                <a:spcPct val="20000"/>
              </a:spcAft>
            </a:pPr>
            <a:r>
              <a:rPr lang="en-US" sz="1600" dirty="0" smtClean="0"/>
              <a:t>Summary of near-field </a:t>
            </a:r>
            <a:r>
              <a:rPr lang="en-US" sz="1600" b="1" dirty="0" smtClean="0"/>
              <a:t>hydrodynamic mixing zone (HMZ) </a:t>
            </a:r>
            <a:r>
              <a:rPr lang="en-US" sz="1600" dirty="0" smtClean="0"/>
              <a:t>conditions</a:t>
            </a:r>
          </a:p>
          <a:p>
            <a:pPr marL="687388" lvl="1" eaLnBrk="1" hangingPunct="1">
              <a:spcAft>
                <a:spcPct val="20000"/>
              </a:spcAft>
            </a:pPr>
            <a:r>
              <a:rPr lang="en-US" sz="1600" dirty="0" smtClean="0"/>
              <a:t>Far-field locations where plume becomes </a:t>
            </a:r>
            <a:r>
              <a:rPr lang="en-US" sz="1600" b="1" dirty="0" smtClean="0"/>
              <a:t>fully mixed vertically </a:t>
            </a:r>
            <a:r>
              <a:rPr lang="en-US" sz="1600" dirty="0" smtClean="0"/>
              <a:t>and </a:t>
            </a:r>
            <a:r>
              <a:rPr lang="en-US" sz="1600" b="1" dirty="0" smtClean="0"/>
              <a:t>horizontally</a:t>
            </a:r>
            <a:endParaRPr lang="en-US" sz="1600" dirty="0" smtClean="0"/>
          </a:p>
          <a:p>
            <a:pPr marL="687388" lvl="1" eaLnBrk="1" hangingPunct="1">
              <a:spcAft>
                <a:spcPct val="20000"/>
              </a:spcAft>
            </a:pPr>
            <a:r>
              <a:rPr lang="en-US" sz="1600" dirty="0" smtClean="0"/>
              <a:t>Summary of </a:t>
            </a:r>
            <a:r>
              <a:rPr lang="en-US" sz="1600" b="1" dirty="0" smtClean="0"/>
              <a:t>toxic dilution zone (TDZ) </a:t>
            </a:r>
            <a:r>
              <a:rPr lang="en-US" sz="1600" dirty="0" smtClean="0"/>
              <a:t>conditions</a:t>
            </a:r>
          </a:p>
          <a:p>
            <a:pPr marL="687388" lvl="1" eaLnBrk="1" hangingPunct="1">
              <a:spcAft>
                <a:spcPct val="20000"/>
              </a:spcAft>
            </a:pPr>
            <a:r>
              <a:rPr lang="en-US" sz="1600" dirty="0" smtClean="0"/>
              <a:t>Summary of </a:t>
            </a:r>
            <a:r>
              <a:rPr lang="en-US" sz="1600" b="1" dirty="0" smtClean="0"/>
              <a:t>regulatory mixing zone (RMZ) </a:t>
            </a:r>
            <a:r>
              <a:rPr lang="en-US" sz="1600" dirty="0" smtClean="0"/>
              <a:t>conditions</a:t>
            </a:r>
          </a:p>
          <a:p>
            <a:pPr marL="687388" lvl="1" eaLnBrk="1" hangingPunct="1">
              <a:spcAft>
                <a:spcPct val="20000"/>
              </a:spcAft>
            </a:pPr>
            <a:r>
              <a:rPr lang="en-US" sz="1600" dirty="0" smtClean="0"/>
              <a:t>Describes </a:t>
            </a:r>
            <a:r>
              <a:rPr lang="en-US" sz="1600" b="1" dirty="0" smtClean="0"/>
              <a:t>bottom attachments, bank interaction, upstream intrusions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72</a:t>
            </a:fld>
            <a:endParaRPr lang="en-US" b="1" dirty="0"/>
          </a:p>
        </p:txBody>
      </p:sp>
    </p:spTree>
    <p:extLst>
      <p:ext uri="{BB962C8B-B14F-4D97-AF65-F5344CB8AC3E}">
        <p14:creationId xmlns:p14="http://schemas.microsoft.com/office/powerpoint/2010/main" val="15482160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2 Summary</a:t>
            </a:r>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73</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
        <p:nvSpPr>
          <p:cNvPr id="7" name="Rectangle 3"/>
          <p:cNvSpPr txBox="1">
            <a:spLocks noChangeArrowheads="1"/>
          </p:cNvSpPr>
          <p:nvPr/>
        </p:nvSpPr>
        <p:spPr bwMode="auto">
          <a:xfrm>
            <a:off x="457200" y="1066801"/>
            <a:ext cx="74787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CORMIX Flow Classification</a:t>
            </a:r>
          </a:p>
          <a:p>
            <a:pPr eaLnBrk="1" hangingPunct="1"/>
            <a:r>
              <a:rPr lang="en-US" dirty="0" smtClean="0"/>
              <a:t>Output</a:t>
            </a:r>
          </a:p>
        </p:txBody>
      </p:sp>
    </p:spTree>
    <p:extLst>
      <p:ext uri="{BB962C8B-B14F-4D97-AF65-F5344CB8AC3E}">
        <p14:creationId xmlns:p14="http://schemas.microsoft.com/office/powerpoint/2010/main" val="25057806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noFill/>
        </p:spPr>
        <p:txBody>
          <a:bodyPr/>
          <a:lstStyle/>
          <a:p>
            <a:pPr eaLnBrk="1" hangingPunct="1"/>
            <a:r>
              <a:rPr lang="en-US" sz="2400" dirty="0" smtClean="0"/>
              <a:t>Break</a:t>
            </a:r>
          </a:p>
        </p:txBody>
      </p:sp>
      <p:sp>
        <p:nvSpPr>
          <p:cNvPr id="23556" name="Rectangle 3"/>
          <p:cNvSpPr>
            <a:spLocks noGrp="1" noChangeArrowheads="1"/>
          </p:cNvSpPr>
          <p:nvPr>
            <p:ph type="body" sz="half" idx="4294967295"/>
          </p:nvPr>
        </p:nvSpPr>
        <p:spPr>
          <a:xfrm>
            <a:off x="495300" y="2628900"/>
            <a:ext cx="8153400" cy="1600200"/>
          </a:xfrm>
        </p:spPr>
        <p:txBody>
          <a:bodyPr/>
          <a:lstStyle/>
          <a:p>
            <a:pPr marL="0" indent="0" algn="ctr" eaLnBrk="1" hangingPunct="1">
              <a:buNone/>
            </a:pPr>
            <a:r>
              <a:rPr lang="en-US" sz="8000" dirty="0" smtClean="0"/>
              <a:t>10 minute break</a:t>
            </a:r>
          </a:p>
        </p:txBody>
      </p:sp>
      <p:pic>
        <p:nvPicPr>
          <p:cNvPr id="1026" name="Picture 2" descr="C:\Users\adiram\AppData\Local\Microsoft\Windows\Temporary Internet Files\Content.IE5\C4IDN4PO\MP9004491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114800"/>
            <a:ext cx="200914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74</a:t>
            </a:fld>
            <a:endParaRPr lang="en-US" b="1" dirty="0"/>
          </a:p>
        </p:txBody>
      </p:sp>
    </p:spTree>
    <p:extLst>
      <p:ext uri="{BB962C8B-B14F-4D97-AF65-F5344CB8AC3E}">
        <p14:creationId xmlns:p14="http://schemas.microsoft.com/office/powerpoint/2010/main" val="38322058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75</a:t>
            </a:fld>
            <a:endParaRPr lang="en-US" b="1" dirty="0"/>
          </a:p>
        </p:txBody>
      </p:sp>
      <p:sp>
        <p:nvSpPr>
          <p:cNvPr id="4" name="Rectangle 4"/>
          <p:cNvSpPr>
            <a:spLocks noGrp="1" noChangeArrowheads="1"/>
          </p:cNvSpPr>
          <p:nvPr>
            <p:ph type="title"/>
          </p:nvPr>
        </p:nvSpPr>
        <p:spPr>
          <a:noFill/>
        </p:spPr>
        <p:txBody>
          <a:bodyPr/>
          <a:lstStyle/>
          <a:p>
            <a:pPr eaLnBrk="1" hangingPunct="1"/>
            <a:r>
              <a:rPr lang="en-US" sz="2400" dirty="0" smtClean="0"/>
              <a:t>Models for Mixing Processes: Part 3</a:t>
            </a:r>
          </a:p>
        </p:txBody>
      </p:sp>
      <p:sp>
        <p:nvSpPr>
          <p:cNvPr id="5" name="Rectangle 3"/>
          <p:cNvSpPr txBox="1">
            <a:spLocks noChangeArrowheads="1"/>
          </p:cNvSpPr>
          <p:nvPr/>
        </p:nvSpPr>
        <p:spPr bwMode="auto">
          <a:xfrm>
            <a:off x="533400" y="1143000"/>
            <a:ext cx="7627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sz="2400" dirty="0" smtClean="0"/>
              <a:t>Case Study - Demo</a:t>
            </a:r>
          </a:p>
          <a:p>
            <a:pPr lvl="1" eaLnBrk="1" hangingPunct="1"/>
            <a:r>
              <a:rPr lang="en-US" sz="2000" dirty="0" smtClean="0"/>
              <a:t>Single Port Discharge</a:t>
            </a:r>
          </a:p>
          <a:p>
            <a:pPr lvl="1" eaLnBrk="1" hangingPunct="1"/>
            <a:r>
              <a:rPr lang="en-US" sz="2000" dirty="0" smtClean="0"/>
              <a:t>Dye </a:t>
            </a:r>
            <a:r>
              <a:rPr lang="en-US" sz="2000" dirty="0"/>
              <a:t>study comparison </a:t>
            </a:r>
            <a:r>
              <a:rPr lang="en-US" sz="2000" dirty="0" smtClean="0"/>
              <a:t>with CORMIX Predictions</a:t>
            </a:r>
          </a:p>
          <a:p>
            <a:pPr lvl="1" eaLnBrk="1" hangingPunct="1"/>
            <a:r>
              <a:rPr lang="en-US" sz="2000" dirty="0" smtClean="0"/>
              <a:t>Multiport Discharge</a:t>
            </a:r>
          </a:p>
          <a:p>
            <a:pPr lvl="1" eaLnBrk="1" hangingPunct="1"/>
            <a:r>
              <a:rPr lang="en-US" sz="2000" dirty="0" smtClean="0"/>
              <a:t>Exercise</a:t>
            </a:r>
            <a:r>
              <a:rPr lang="en-US" sz="2000" dirty="0"/>
              <a:t>, Demo and Review</a:t>
            </a:r>
          </a:p>
          <a:p>
            <a:pPr lvl="1" eaLnBrk="1" hangingPunct="1"/>
            <a:r>
              <a:rPr lang="en-US" sz="2000" dirty="0" smtClean="0"/>
              <a:t>Q &amp; A</a:t>
            </a:r>
          </a:p>
          <a:p>
            <a:pPr marL="457200" lvl="1" indent="0" eaLnBrk="1" hangingPunct="1">
              <a:buNone/>
            </a:pPr>
            <a:endParaRPr lang="en-US" sz="2000" dirty="0" smtClean="0"/>
          </a:p>
          <a:p>
            <a:pPr eaLnBrk="1" hangingPunct="1">
              <a:buFontTx/>
              <a:buNone/>
            </a:pPr>
            <a:endParaRPr lang="en-US" sz="2400" dirty="0" smtClean="0"/>
          </a:p>
        </p:txBody>
      </p:sp>
    </p:spTree>
    <p:extLst>
      <p:ext uri="{BB962C8B-B14F-4D97-AF65-F5344CB8AC3E}">
        <p14:creationId xmlns:p14="http://schemas.microsoft.com/office/powerpoint/2010/main" val="14756993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pPr eaLnBrk="1" hangingPunct="1"/>
            <a:r>
              <a:rPr lang="en-US" sz="2000" dirty="0" smtClean="0"/>
              <a:t>Case Study: Single Port Mixing Dye Study &amp; Multiport Diffuser Design</a:t>
            </a:r>
          </a:p>
        </p:txBody>
      </p:sp>
      <p:pic>
        <p:nvPicPr>
          <p:cNvPr id="3076" name="Picture 7" descr="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50" y="990600"/>
            <a:ext cx="324485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8" descr="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 y="1979613"/>
            <a:ext cx="4343400" cy="2898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76</a:t>
            </a:fld>
            <a:endParaRPr lang="en-US" b="1" dirty="0"/>
          </a:p>
        </p:txBody>
      </p:sp>
    </p:spTree>
    <p:extLst>
      <p:ext uri="{BB962C8B-B14F-4D97-AF65-F5344CB8AC3E}">
        <p14:creationId xmlns:p14="http://schemas.microsoft.com/office/powerpoint/2010/main" val="39306147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sz="2400" dirty="0" smtClean="0"/>
              <a:t>Case Study Objectives</a:t>
            </a:r>
          </a:p>
        </p:txBody>
      </p:sp>
      <p:sp>
        <p:nvSpPr>
          <p:cNvPr id="23556" name="Rectangle 3"/>
          <p:cNvSpPr>
            <a:spLocks noGrp="1" noChangeArrowheads="1"/>
          </p:cNvSpPr>
          <p:nvPr>
            <p:ph idx="4294967295"/>
          </p:nvPr>
        </p:nvSpPr>
        <p:spPr>
          <a:xfrm>
            <a:off x="304800" y="1066800"/>
            <a:ext cx="8001000" cy="4953000"/>
          </a:xfrm>
          <a:noFill/>
        </p:spPr>
        <p:txBody>
          <a:bodyPr/>
          <a:lstStyle/>
          <a:p>
            <a:pPr>
              <a:spcBef>
                <a:spcPct val="0"/>
              </a:spcBef>
              <a:spcAft>
                <a:spcPct val="0"/>
              </a:spcAft>
            </a:pPr>
            <a:r>
              <a:rPr lang="en-US" sz="1800" b="1" dirty="0" smtClean="0"/>
              <a:t>Case Study 2 – Submerged Single Port Discharge, Multiport Diffuser Design</a:t>
            </a:r>
          </a:p>
          <a:p>
            <a:pPr lvl="1">
              <a:spcAft>
                <a:spcPct val="0"/>
              </a:spcAft>
            </a:pPr>
            <a:r>
              <a:rPr lang="en-US" sz="1600" b="1" dirty="0" smtClean="0"/>
              <a:t>(Appendix C CORMIX User Manual – pg. 149 onwards)</a:t>
            </a:r>
          </a:p>
          <a:p>
            <a:pPr>
              <a:buFontTx/>
              <a:buNone/>
            </a:pPr>
            <a:endParaRPr lang="en-US" sz="1800" dirty="0" smtClean="0"/>
          </a:p>
          <a:p>
            <a:r>
              <a:rPr lang="en-US" sz="1800" b="1" dirty="0" smtClean="0"/>
              <a:t>Objectives:</a:t>
            </a:r>
          </a:p>
          <a:p>
            <a:pPr lvl="1">
              <a:lnSpc>
                <a:spcPct val="150000"/>
              </a:lnSpc>
              <a:buFont typeface="Arial" charset="0"/>
              <a:buChar char="•"/>
            </a:pPr>
            <a:r>
              <a:rPr lang="en-US" sz="1600" dirty="0" smtClean="0"/>
              <a:t> Read through the complete example description</a:t>
            </a:r>
          </a:p>
          <a:p>
            <a:pPr lvl="1">
              <a:lnSpc>
                <a:spcPct val="150000"/>
              </a:lnSpc>
              <a:buFont typeface="Arial" charset="0"/>
              <a:buChar char="•"/>
            </a:pPr>
            <a:r>
              <a:rPr lang="en-US" sz="1600" dirty="0" smtClean="0"/>
              <a:t> Simulate existing single port discharge in a shallow river</a:t>
            </a:r>
          </a:p>
          <a:p>
            <a:pPr lvl="1">
              <a:lnSpc>
                <a:spcPct val="150000"/>
              </a:lnSpc>
              <a:buFont typeface="Arial" charset="0"/>
              <a:buChar char="•"/>
            </a:pPr>
            <a:r>
              <a:rPr lang="en-US" sz="1600" dirty="0" smtClean="0"/>
              <a:t>Reconcile Dye study data and CORMIX Predictions</a:t>
            </a:r>
          </a:p>
          <a:p>
            <a:pPr lvl="2">
              <a:lnSpc>
                <a:spcPct val="150000"/>
              </a:lnSpc>
              <a:buFont typeface="Arial" charset="0"/>
              <a:buChar char="•"/>
            </a:pPr>
            <a:r>
              <a:rPr lang="en-US" sz="1600" dirty="0" smtClean="0"/>
              <a:t>Use </a:t>
            </a:r>
            <a:r>
              <a:rPr lang="en-US" sz="1600" dirty="0"/>
              <a:t>FFL (far-field locator) </a:t>
            </a:r>
            <a:endParaRPr lang="en-US" sz="1600" dirty="0" smtClean="0"/>
          </a:p>
          <a:p>
            <a:pPr lvl="1">
              <a:lnSpc>
                <a:spcPct val="150000"/>
              </a:lnSpc>
              <a:buFont typeface="Arial" charset="0"/>
              <a:buChar char="•"/>
            </a:pPr>
            <a:r>
              <a:rPr lang="en-US" sz="1600" dirty="0" smtClean="0"/>
              <a:t>Specify and Simulate new multiport diffuser design</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77</a:t>
            </a:fld>
            <a:endParaRPr lang="en-US" b="1" dirty="0"/>
          </a:p>
        </p:txBody>
      </p:sp>
    </p:spTree>
    <p:extLst>
      <p:ext uri="{BB962C8B-B14F-4D97-AF65-F5344CB8AC3E}">
        <p14:creationId xmlns:p14="http://schemas.microsoft.com/office/powerpoint/2010/main" val="19426411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78</a:t>
            </a:fld>
            <a:endParaRPr lang="en-US" b="1" dirty="0"/>
          </a:p>
        </p:txBody>
      </p:sp>
      <p:pic>
        <p:nvPicPr>
          <p:cNvPr id="3" name="Picture 5" descr="CORMIX1-Discharge-Definitio"/>
          <p:cNvPicPr>
            <a:picLocks noChangeAspect="1" noChangeArrowheads="1"/>
          </p:cNvPicPr>
          <p:nvPr/>
        </p:nvPicPr>
        <p:blipFill>
          <a:blip r:embed="rId2"/>
          <a:stretch>
            <a:fillRect/>
          </a:stretch>
        </p:blipFill>
        <p:spPr bwMode="auto">
          <a:xfrm>
            <a:off x="882253" y="1989535"/>
            <a:ext cx="7379494" cy="2878931"/>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CORMIX1 – Single Port Data </a:t>
            </a:r>
          </a:p>
        </p:txBody>
      </p:sp>
    </p:spTree>
    <p:extLst>
      <p:ext uri="{BB962C8B-B14F-4D97-AF65-F5344CB8AC3E}">
        <p14:creationId xmlns:p14="http://schemas.microsoft.com/office/powerpoint/2010/main" val="42050873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pPr eaLnBrk="1" hangingPunct="1"/>
            <a:r>
              <a:rPr lang="en-US" sz="2400" dirty="0" smtClean="0"/>
              <a:t>Case Study: Ambient Data</a:t>
            </a:r>
          </a:p>
        </p:txBody>
      </p:sp>
      <p:sp>
        <p:nvSpPr>
          <p:cNvPr id="18436" name="Rectangle 3"/>
          <p:cNvSpPr>
            <a:spLocks noGrp="1" noChangeArrowheads="1"/>
          </p:cNvSpPr>
          <p:nvPr>
            <p:ph type="body" sz="half" idx="4294967295"/>
          </p:nvPr>
        </p:nvSpPr>
        <p:spPr>
          <a:xfrm>
            <a:off x="457200" y="914400"/>
            <a:ext cx="4572000" cy="5181600"/>
          </a:xfrm>
          <a:noFill/>
        </p:spPr>
        <p:txBody>
          <a:bodyPr/>
          <a:lstStyle/>
          <a:p>
            <a:pPr eaLnBrk="1" hangingPunct="1"/>
            <a:r>
              <a:rPr lang="en-US" sz="1800" dirty="0" smtClean="0"/>
              <a:t>Q</a:t>
            </a:r>
            <a:r>
              <a:rPr lang="en-US" sz="1800" baseline="-25000" dirty="0" smtClean="0"/>
              <a:t>A</a:t>
            </a:r>
            <a:r>
              <a:rPr lang="en-US" sz="1800" dirty="0" smtClean="0"/>
              <a:t> = 840 cfs (23.7 m</a:t>
            </a:r>
            <a:r>
              <a:rPr lang="en-US" sz="1800" baseline="30000" dirty="0" smtClean="0"/>
              <a:t>3</a:t>
            </a:r>
            <a:r>
              <a:rPr lang="en-US" sz="1800" dirty="0" smtClean="0"/>
              <a:t>/s) during dye test</a:t>
            </a:r>
          </a:p>
          <a:p>
            <a:pPr eaLnBrk="1" hangingPunct="1"/>
            <a:r>
              <a:rPr lang="en-US" sz="1800" dirty="0" smtClean="0"/>
              <a:t>Figure shows cross-section of discharge reach</a:t>
            </a:r>
          </a:p>
          <a:p>
            <a:pPr eaLnBrk="1" hangingPunct="1"/>
            <a:r>
              <a:rPr lang="en-US" sz="1800" dirty="0" smtClean="0"/>
              <a:t>Data can be used with FFL to plot plume results</a:t>
            </a:r>
          </a:p>
          <a:p>
            <a:pPr eaLnBrk="1" hangingPunct="1"/>
            <a:r>
              <a:rPr lang="en-US" sz="1800" dirty="0"/>
              <a:t>D</a:t>
            </a:r>
            <a:r>
              <a:rPr lang="en-US" sz="1800" dirty="0" smtClean="0"/>
              <a:t>ischarge </a:t>
            </a:r>
            <a:r>
              <a:rPr lang="en-US" sz="1800" b="1" i="1" dirty="0" smtClean="0"/>
              <a:t>appears</a:t>
            </a:r>
            <a:r>
              <a:rPr lang="en-US" sz="1800" dirty="0" smtClean="0"/>
              <a:t> </a:t>
            </a:r>
            <a:r>
              <a:rPr lang="en-US" sz="1800" b="1" i="1" dirty="0"/>
              <a:t>geographically</a:t>
            </a:r>
            <a:r>
              <a:rPr lang="en-US" sz="1800" dirty="0"/>
              <a:t> </a:t>
            </a:r>
            <a:r>
              <a:rPr lang="en-US" sz="1800" b="1" i="1" dirty="0"/>
              <a:t>nearer </a:t>
            </a:r>
            <a:r>
              <a:rPr lang="en-US" sz="1800" dirty="0"/>
              <a:t>to </a:t>
            </a:r>
            <a:r>
              <a:rPr lang="en-US" sz="1800" b="1" i="1" dirty="0"/>
              <a:t>right </a:t>
            </a:r>
            <a:r>
              <a:rPr lang="en-US" sz="1800" dirty="0" smtClean="0"/>
              <a:t>bank</a:t>
            </a:r>
          </a:p>
          <a:p>
            <a:pPr eaLnBrk="1" hangingPunct="1"/>
            <a:r>
              <a:rPr lang="en-US" sz="1800" dirty="0" smtClean="0"/>
              <a:t>However, discharge </a:t>
            </a:r>
            <a:r>
              <a:rPr lang="en-US" sz="1800" dirty="0"/>
              <a:t>is located on </a:t>
            </a:r>
            <a:r>
              <a:rPr lang="en-US" sz="1800" b="1" i="1" dirty="0"/>
              <a:t>60% isoline </a:t>
            </a:r>
            <a:r>
              <a:rPr lang="en-US" sz="1800" dirty="0"/>
              <a:t>of </a:t>
            </a:r>
            <a:r>
              <a:rPr lang="en-US" sz="1800" dirty="0" smtClean="0"/>
              <a:t>Q</a:t>
            </a:r>
            <a:r>
              <a:rPr lang="en-US" sz="1800" baseline="-25000" dirty="0" smtClean="0"/>
              <a:t>AC</a:t>
            </a:r>
            <a:r>
              <a:rPr lang="en-US" sz="1800" dirty="0" smtClean="0"/>
              <a:t> </a:t>
            </a:r>
          </a:p>
          <a:p>
            <a:pPr lvl="1" eaLnBrk="1" hangingPunct="1"/>
            <a:r>
              <a:rPr lang="en-US" sz="1600" dirty="0" smtClean="0"/>
              <a:t>Hence, </a:t>
            </a:r>
            <a:r>
              <a:rPr lang="en-US" sz="1400" dirty="0"/>
              <a:t>d</a:t>
            </a:r>
            <a:r>
              <a:rPr lang="en-US" sz="1400" dirty="0" smtClean="0"/>
              <a:t>ischarge </a:t>
            </a:r>
            <a:r>
              <a:rPr lang="en-US" sz="1400" b="1" i="1" dirty="0" smtClean="0"/>
              <a:t>hydraulically </a:t>
            </a:r>
            <a:r>
              <a:rPr lang="en-US" sz="1400" b="1" i="1" dirty="0"/>
              <a:t>closer</a:t>
            </a:r>
            <a:r>
              <a:rPr lang="en-US" sz="1400" dirty="0"/>
              <a:t> to </a:t>
            </a:r>
            <a:r>
              <a:rPr lang="en-US" sz="1400" b="1" i="1" dirty="0"/>
              <a:t>left </a:t>
            </a:r>
            <a:r>
              <a:rPr lang="en-US" sz="1400" dirty="0" smtClean="0"/>
              <a:t>bank</a:t>
            </a:r>
          </a:p>
          <a:p>
            <a:pPr marL="457200" lvl="1" indent="0" eaLnBrk="1" hangingPunct="1">
              <a:buNone/>
            </a:pPr>
            <a:endParaRPr lang="en-US" sz="1400" dirty="0" smtClean="0"/>
          </a:p>
          <a:p>
            <a:pPr lvl="1" eaLnBrk="1" hangingPunct="1"/>
            <a:r>
              <a:rPr lang="en-US" sz="1600" dirty="0" smtClean="0"/>
              <a:t>Reflected </a:t>
            </a:r>
            <a:r>
              <a:rPr lang="en-US" sz="1600" dirty="0"/>
              <a:t>in a</a:t>
            </a:r>
            <a:r>
              <a:rPr lang="en-US" sz="1600" dirty="0" smtClean="0"/>
              <a:t>mbient schematization</a:t>
            </a:r>
            <a:endParaRPr lang="en-US" sz="1600" dirty="0"/>
          </a:p>
          <a:p>
            <a:pPr marL="0" indent="0" eaLnBrk="1" hangingPunct="1">
              <a:buNone/>
            </a:pPr>
            <a:endParaRPr lang="en-US" sz="1600" dirty="0"/>
          </a:p>
          <a:p>
            <a:pPr eaLnBrk="1" hangingPunct="1"/>
            <a:endParaRPr lang="en-US" sz="1800" baseline="-25000" dirty="0"/>
          </a:p>
          <a:p>
            <a:pPr eaLnBrk="1" hangingPunct="1"/>
            <a:endParaRPr lang="en-US" sz="1800" dirty="0"/>
          </a:p>
          <a:p>
            <a:pPr eaLnBrk="1" hangingPunct="1"/>
            <a:endParaRPr lang="en-US" sz="1800" dirty="0" smtClean="0"/>
          </a:p>
        </p:txBody>
      </p:sp>
      <p:pic>
        <p:nvPicPr>
          <p:cNvPr id="18439" name="Picture 13" descr="Figure-C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5211314" y="914399"/>
            <a:ext cx="3390424" cy="4740593"/>
          </a:xfrm>
          <a:noFill/>
        </p:spPr>
      </p:pic>
      <p:sp>
        <p:nvSpPr>
          <p:cNvPr id="18438" name="Rectangle 11"/>
          <p:cNvSpPr>
            <a:spLocks noChangeArrowheads="1"/>
          </p:cNvSpPr>
          <p:nvPr/>
        </p:nvSpPr>
        <p:spPr bwMode="auto">
          <a:xfrm>
            <a:off x="5053313" y="5791200"/>
            <a:ext cx="370642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600" b="1" i="1" dirty="0">
                <a:latin typeface="Arial Narrow" pitchFamily="34" charset="0"/>
              </a:rPr>
              <a:t>Plan view of single port discharge </a:t>
            </a:r>
            <a:r>
              <a:rPr lang="en-US" sz="1600" b="1" i="1" dirty="0" smtClean="0">
                <a:latin typeface="Arial Narrow" pitchFamily="34" charset="0"/>
              </a:rPr>
              <a:t>location</a:t>
            </a:r>
          </a:p>
          <a:p>
            <a:pPr algn="ctr"/>
            <a:r>
              <a:rPr lang="en-US" sz="1600" b="1" i="1" dirty="0" smtClean="0">
                <a:latin typeface="Arial Narrow" pitchFamily="34" charset="0"/>
              </a:rPr>
              <a:t>and </a:t>
            </a:r>
            <a:r>
              <a:rPr lang="en-US" sz="1600" b="1" i="1" dirty="0">
                <a:latin typeface="Arial Narrow" pitchFamily="34" charset="0"/>
              </a:rPr>
              <a:t>cumulative discharge </a:t>
            </a:r>
          </a:p>
        </p:txBody>
      </p:sp>
      <p:sp>
        <p:nvSpPr>
          <p:cNvPr id="2" name="Flowchart: Or 1"/>
          <p:cNvSpPr/>
          <p:nvPr/>
        </p:nvSpPr>
        <p:spPr>
          <a:xfrm>
            <a:off x="6667500" y="5410200"/>
            <a:ext cx="114300" cy="114300"/>
          </a:xfrm>
          <a:prstGeom prst="flowChartOr">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79</a:t>
            </a:fld>
            <a:endParaRPr lang="en-US" b="1" dirty="0"/>
          </a:p>
        </p:txBody>
      </p:sp>
    </p:spTree>
    <p:extLst>
      <p:ext uri="{BB962C8B-B14F-4D97-AF65-F5344CB8AC3E}">
        <p14:creationId xmlns:p14="http://schemas.microsoft.com/office/powerpoint/2010/main" val="1439965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z="2400" dirty="0" smtClean="0"/>
              <a:t>Far-field Models</a:t>
            </a:r>
          </a:p>
        </p:txBody>
      </p:sp>
      <p:sp>
        <p:nvSpPr>
          <p:cNvPr id="22532" name="Rectangle 3"/>
          <p:cNvSpPr>
            <a:spLocks noGrp="1" noChangeArrowheads="1"/>
          </p:cNvSpPr>
          <p:nvPr>
            <p:ph idx="4294967295"/>
          </p:nvPr>
        </p:nvSpPr>
        <p:spPr>
          <a:xfrm>
            <a:off x="457200" y="990600"/>
            <a:ext cx="8229600" cy="4572000"/>
          </a:xfrm>
        </p:spPr>
        <p:txBody>
          <a:bodyPr>
            <a:normAutofit/>
          </a:bodyPr>
          <a:lstStyle/>
          <a:p>
            <a:pPr marL="0" lvl="1" eaLnBrk="1" hangingPunct="1">
              <a:buFont typeface="Arial" pitchFamily="34" charset="0"/>
              <a:buChar char="•"/>
            </a:pPr>
            <a:r>
              <a:rPr lang="en-US" b="1" dirty="0" smtClean="0"/>
              <a:t>Eulerian hydrodynamics and transport models</a:t>
            </a:r>
          </a:p>
          <a:p>
            <a:pPr marL="457200" lvl="3" eaLnBrk="1" hangingPunct="1"/>
            <a:r>
              <a:rPr lang="de-DE" dirty="0" smtClean="0">
                <a:solidFill>
                  <a:srgbClr val="000000"/>
                </a:solidFill>
                <a:cs typeface="Times New Roman" pitchFamily="18" charset="0"/>
              </a:rPr>
              <a:t>Solve unsteady, baroclinic, shallow water equations in 3D (hydrostatic)</a:t>
            </a:r>
          </a:p>
          <a:p>
            <a:pPr marL="457200" lvl="3" eaLnBrk="1" hangingPunct="1"/>
            <a:r>
              <a:rPr lang="de-DE" dirty="0" smtClean="0">
                <a:solidFill>
                  <a:srgbClr val="000000"/>
                </a:solidFill>
                <a:cs typeface="Times New Roman" pitchFamily="18" charset="0"/>
              </a:rPr>
              <a:t>Orthogonal curvilinear co-ordinates </a:t>
            </a:r>
          </a:p>
          <a:p>
            <a:pPr marL="457200" lvl="3" eaLnBrk="1" hangingPunct="1"/>
            <a:r>
              <a:rPr lang="de-DE" dirty="0" smtClean="0">
                <a:solidFill>
                  <a:srgbClr val="000000"/>
                </a:solidFill>
                <a:cs typeface="Times New Roman" pitchFamily="18" charset="0"/>
              </a:rPr>
              <a:t>Terrain-following, sigma - coordinate system </a:t>
            </a:r>
          </a:p>
          <a:p>
            <a:pPr marL="457200" lvl="3" eaLnBrk="1" hangingPunct="1"/>
            <a:r>
              <a:rPr lang="de-DE" dirty="0" smtClean="0">
                <a:solidFill>
                  <a:srgbClr val="000000"/>
                </a:solidFill>
                <a:cs typeface="Times New Roman" pitchFamily="18" charset="0"/>
              </a:rPr>
              <a:t>k-ε turbulence closure</a:t>
            </a:r>
          </a:p>
          <a:p>
            <a:pPr marL="457200" lvl="3" eaLnBrk="1" hangingPunct="1"/>
            <a:r>
              <a:rPr lang="de-DE" dirty="0" smtClean="0">
                <a:solidFill>
                  <a:srgbClr val="000000"/>
                </a:solidFill>
                <a:cs typeface="Times New Roman" pitchFamily="18" charset="0"/>
              </a:rPr>
              <a:t>Water quality module: Mancini model for coliform inactivation</a:t>
            </a:r>
          </a:p>
          <a:p>
            <a:pPr marL="0" lvl="1" eaLnBrk="1" hangingPunct="1">
              <a:buFontTx/>
              <a:buNone/>
            </a:pPr>
            <a:endParaRPr lang="en-US" b="1" dirty="0" smtClean="0">
              <a:solidFill>
                <a:srgbClr val="000000"/>
              </a:solidFill>
              <a:cs typeface="Times New Roman" pitchFamily="18" charset="0"/>
            </a:endParaRPr>
          </a:p>
          <a:p>
            <a:pPr marL="0" lvl="1" eaLnBrk="1" hangingPunct="1">
              <a:buFont typeface="Arial" pitchFamily="34" charset="0"/>
              <a:buChar char="•"/>
            </a:pPr>
            <a:r>
              <a:rPr lang="en-US" b="1" dirty="0" smtClean="0">
                <a:solidFill>
                  <a:srgbClr val="000000"/>
                </a:solidFill>
                <a:cs typeface="Times New Roman" pitchFamily="18" charset="0"/>
              </a:rPr>
              <a:t>Limits</a:t>
            </a:r>
          </a:p>
          <a:p>
            <a:pPr marL="457200" lvl="3" eaLnBrk="1" hangingPunct="1"/>
            <a:r>
              <a:rPr lang="en-US" dirty="0" smtClean="0">
                <a:solidFill>
                  <a:srgbClr val="000000"/>
                </a:solidFill>
                <a:cs typeface="Times New Roman" pitchFamily="18" charset="0"/>
              </a:rPr>
              <a:t>Ignores dominant NF processes</a:t>
            </a:r>
            <a:r>
              <a:rPr lang="de-DE" dirty="0" smtClean="0">
                <a:solidFill>
                  <a:srgbClr val="000000"/>
                </a:solidFill>
                <a:cs typeface="Times New Roman" pitchFamily="18" charset="0"/>
              </a:rPr>
              <a:t> or treats them superficially</a:t>
            </a:r>
          </a:p>
          <a:p>
            <a:pPr marL="457200" lvl="3" eaLnBrk="1" hangingPunct="1"/>
            <a:r>
              <a:rPr lang="de-DE" dirty="0" smtClean="0">
                <a:solidFill>
                  <a:srgbClr val="000000"/>
                </a:solidFill>
                <a:cs typeface="Times New Roman" pitchFamily="18" charset="0"/>
              </a:rPr>
              <a:t>Spatial and temporal resolution limited by calculation power</a:t>
            </a:r>
          </a:p>
          <a:p>
            <a:pPr marL="457200" lvl="3" eaLnBrk="1" hangingPunct="1"/>
            <a:r>
              <a:rPr lang="de-DE" dirty="0" smtClean="0">
                <a:solidFill>
                  <a:srgbClr val="000000"/>
                </a:solidFill>
                <a:cs typeface="Times New Roman" pitchFamily="18" charset="0"/>
              </a:rPr>
              <a:t>Difficult to match boundary / initial conditions, shear turbulence</a:t>
            </a:r>
          </a:p>
          <a:p>
            <a:pPr marL="457200" lvl="3" eaLnBrk="1" hangingPunct="1"/>
            <a:r>
              <a:rPr lang="de-DE" b="1" dirty="0" smtClean="0">
                <a:solidFill>
                  <a:srgbClr val="000000"/>
                </a:solidFill>
                <a:cs typeface="Times New Roman" pitchFamily="18" charset="0"/>
              </a:rPr>
              <a:t>Not particularly useful for </a:t>
            </a:r>
            <a:r>
              <a:rPr lang="de-DE" b="1" u="sng" dirty="0" smtClean="0">
                <a:solidFill>
                  <a:srgbClr val="000000"/>
                </a:solidFill>
                <a:cs typeface="Times New Roman" pitchFamily="18" charset="0"/>
              </a:rPr>
              <a:t>Outfall Design</a:t>
            </a:r>
          </a:p>
          <a:p>
            <a:pPr marL="0" eaLnBrk="1" hangingPunct="1"/>
            <a:endParaRPr lang="en-US"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a:t>
            </a:fld>
            <a:endParaRPr lang="en-US" b="1" dirty="0"/>
          </a:p>
        </p:txBody>
      </p:sp>
    </p:spTree>
    <p:extLst>
      <p:ext uri="{BB962C8B-B14F-4D97-AF65-F5344CB8AC3E}">
        <p14:creationId xmlns:p14="http://schemas.microsoft.com/office/powerpoint/2010/main" val="13598220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en-US" sz="2400" dirty="0" smtClean="0"/>
              <a:t>Case Study: </a:t>
            </a:r>
            <a:r>
              <a:rPr lang="en-US" sz="2400" dirty="0"/>
              <a:t>Ambient </a:t>
            </a:r>
            <a:r>
              <a:rPr lang="en-US" sz="2400" dirty="0" smtClean="0"/>
              <a:t>Data</a:t>
            </a:r>
          </a:p>
        </p:txBody>
      </p:sp>
      <p:sp>
        <p:nvSpPr>
          <p:cNvPr id="17412" name="Rectangle 3"/>
          <p:cNvSpPr>
            <a:spLocks noGrp="1" noChangeArrowheads="1"/>
          </p:cNvSpPr>
          <p:nvPr>
            <p:ph type="body" sz="half" idx="4294967295"/>
          </p:nvPr>
        </p:nvSpPr>
        <p:spPr>
          <a:xfrm>
            <a:off x="533400" y="4953000"/>
            <a:ext cx="8077200" cy="1447800"/>
          </a:xfrm>
          <a:noFill/>
        </p:spPr>
        <p:txBody>
          <a:bodyPr>
            <a:normAutofit/>
          </a:bodyPr>
          <a:lstStyle/>
          <a:p>
            <a:pPr eaLnBrk="1" hangingPunct="1"/>
            <a:r>
              <a:rPr lang="en-US" sz="1600" dirty="0" smtClean="0"/>
              <a:t>Average depth of H</a:t>
            </a:r>
            <a:r>
              <a:rPr lang="en-US" sz="1600" baseline="-25000" dirty="0" smtClean="0"/>
              <a:t>A</a:t>
            </a:r>
            <a:r>
              <a:rPr lang="en-US" sz="1600" dirty="0" smtClean="0"/>
              <a:t> = 0.6 m in near/far field for given Q</a:t>
            </a:r>
            <a:r>
              <a:rPr lang="en-US" sz="1600" baseline="-25000" dirty="0" smtClean="0"/>
              <a:t>A</a:t>
            </a:r>
          </a:p>
          <a:p>
            <a:pPr eaLnBrk="1" hangingPunct="1"/>
            <a:r>
              <a:rPr lang="en-US" sz="1600" dirty="0" smtClean="0"/>
              <a:t>Average Temperature, T</a:t>
            </a:r>
            <a:r>
              <a:rPr lang="en-US" sz="1600" baseline="-25000" dirty="0" smtClean="0"/>
              <a:t>A</a:t>
            </a:r>
            <a:r>
              <a:rPr lang="en-US" sz="1600" dirty="0"/>
              <a:t> </a:t>
            </a:r>
            <a:r>
              <a:rPr lang="en-US" sz="1600" dirty="0" smtClean="0"/>
              <a:t>= 20 </a:t>
            </a:r>
            <a:r>
              <a:rPr lang="en-US" sz="1600" baseline="30000" dirty="0" smtClean="0"/>
              <a:t>o</a:t>
            </a:r>
            <a:r>
              <a:rPr lang="en-US" sz="1600" dirty="0" smtClean="0"/>
              <a:t>C</a:t>
            </a:r>
          </a:p>
          <a:p>
            <a:pPr eaLnBrk="1" hangingPunct="1"/>
            <a:r>
              <a:rPr lang="en-US" sz="1600" dirty="0" smtClean="0"/>
              <a:t>Discharge </a:t>
            </a:r>
            <a:r>
              <a:rPr lang="en-US" sz="1600" dirty="0"/>
              <a:t>is 165 </a:t>
            </a:r>
            <a:r>
              <a:rPr lang="en-US" sz="1600" dirty="0" smtClean="0"/>
              <a:t>ft. </a:t>
            </a:r>
            <a:r>
              <a:rPr lang="en-US" sz="1600" dirty="0"/>
              <a:t>(50m) wide </a:t>
            </a:r>
            <a:r>
              <a:rPr lang="en-US" sz="1600" dirty="0" smtClean="0"/>
              <a:t>channel, located </a:t>
            </a:r>
            <a:r>
              <a:rPr lang="en-US" sz="1600" dirty="0"/>
              <a:t>20 m from left </a:t>
            </a:r>
            <a:r>
              <a:rPr lang="en-US" sz="1600" dirty="0" smtClean="0"/>
              <a:t>bank</a:t>
            </a:r>
          </a:p>
          <a:p>
            <a:pPr lvl="1" eaLnBrk="1" hangingPunct="1"/>
            <a:r>
              <a:rPr lang="en-US" sz="1400" dirty="0" smtClean="0"/>
              <a:t>Schematization based on location of discharge on 60% Q</a:t>
            </a:r>
            <a:r>
              <a:rPr lang="en-US" sz="1400" baseline="-25000" dirty="0" smtClean="0"/>
              <a:t>AC</a:t>
            </a:r>
            <a:endParaRPr lang="en-US" sz="1400" baseline="-25000" dirty="0"/>
          </a:p>
          <a:p>
            <a:pPr eaLnBrk="1" hangingPunct="1"/>
            <a:endParaRPr lang="en-US" sz="1600" dirty="0" smtClean="0"/>
          </a:p>
        </p:txBody>
      </p:sp>
      <p:pic>
        <p:nvPicPr>
          <p:cNvPr id="17413"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078706" y="914400"/>
            <a:ext cx="6986588" cy="3564295"/>
          </a:xfrm>
          <a:noFill/>
          <a:ln>
            <a:solidFill>
              <a:schemeClr val="tx1"/>
            </a:solidFill>
            <a:miter lim="800000"/>
            <a:headEnd/>
            <a:tailEnd/>
          </a:ln>
        </p:spPr>
      </p:pic>
      <p:sp>
        <p:nvSpPr>
          <p:cNvPr id="17414" name="Rectangle 8"/>
          <p:cNvSpPr>
            <a:spLocks noChangeArrowheads="1"/>
          </p:cNvSpPr>
          <p:nvPr/>
        </p:nvSpPr>
        <p:spPr bwMode="auto">
          <a:xfrm>
            <a:off x="2438400" y="4495800"/>
            <a:ext cx="426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smtClean="0">
                <a:latin typeface="Arial Narrow" pitchFamily="34" charset="0"/>
              </a:rPr>
              <a:t>Ambient Schematization </a:t>
            </a:r>
            <a:r>
              <a:rPr lang="en-US" sz="1600" b="1" i="1" dirty="0">
                <a:latin typeface="Arial Narrow" pitchFamily="34" charset="0"/>
              </a:rPr>
              <a:t>of discharge </a:t>
            </a:r>
            <a:r>
              <a:rPr lang="en-US" sz="1600" b="1" i="1" dirty="0" smtClean="0">
                <a:latin typeface="Arial Narrow" pitchFamily="34" charset="0"/>
              </a:rPr>
              <a:t>location</a:t>
            </a:r>
            <a:endParaRPr lang="en-US" sz="2800" b="1" i="1" dirty="0">
              <a:latin typeface="Arial Narrow" pitchFamily="34" charset="0"/>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80</a:t>
            </a:fld>
            <a:endParaRPr lang="en-US" b="1" dirty="0"/>
          </a:p>
        </p:txBody>
      </p:sp>
    </p:spTree>
    <p:extLst>
      <p:ext uri="{BB962C8B-B14F-4D97-AF65-F5344CB8AC3E}">
        <p14:creationId xmlns:p14="http://schemas.microsoft.com/office/powerpoint/2010/main" val="35408572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sz="2400" dirty="0" smtClean="0"/>
              <a:t>Case Study: Discharge Data</a:t>
            </a:r>
          </a:p>
        </p:txBody>
      </p:sp>
      <p:sp>
        <p:nvSpPr>
          <p:cNvPr id="20484" name="Rectangle 3"/>
          <p:cNvSpPr>
            <a:spLocks noGrp="1" noChangeArrowheads="1"/>
          </p:cNvSpPr>
          <p:nvPr>
            <p:ph idx="4294967295"/>
          </p:nvPr>
        </p:nvSpPr>
        <p:spPr>
          <a:xfrm>
            <a:off x="457200" y="990600"/>
            <a:ext cx="7848600" cy="5410200"/>
          </a:xfrm>
          <a:noFill/>
        </p:spPr>
        <p:txBody>
          <a:bodyPr/>
          <a:lstStyle/>
          <a:p>
            <a:pPr eaLnBrk="1" hangingPunct="1">
              <a:lnSpc>
                <a:spcPct val="80000"/>
              </a:lnSpc>
              <a:buFontTx/>
              <a:buNone/>
            </a:pPr>
            <a:r>
              <a:rPr lang="en-US" sz="1800" b="1" dirty="0" smtClean="0"/>
              <a:t>Existing Single Port Discharge:</a:t>
            </a:r>
          </a:p>
          <a:p>
            <a:pPr eaLnBrk="1" hangingPunct="1"/>
            <a:r>
              <a:rPr lang="en-US" sz="1800" dirty="0" smtClean="0"/>
              <a:t>Port Diameter D</a:t>
            </a:r>
            <a:r>
              <a:rPr lang="en-US" sz="1800" baseline="-25000" dirty="0" smtClean="0"/>
              <a:t>0</a:t>
            </a:r>
            <a:r>
              <a:rPr lang="en-US" sz="1800" dirty="0" smtClean="0"/>
              <a:t> = 8” = 0.2 m </a:t>
            </a:r>
          </a:p>
          <a:p>
            <a:pPr marL="230188" lvl="1" indent="-230188" eaLnBrk="1" hangingPunct="1">
              <a:spcBef>
                <a:spcPct val="30000"/>
              </a:spcBef>
              <a:spcAft>
                <a:spcPct val="20000"/>
              </a:spcAft>
              <a:buFontTx/>
              <a:buChar char="•"/>
            </a:pPr>
            <a:r>
              <a:rPr lang="en-US" dirty="0" smtClean="0"/>
              <a:t>Port Angles (</a:t>
            </a:r>
            <a:r>
              <a:rPr lang="en-US" dirty="0"/>
              <a:t>Pointing downstream, parallel to </a:t>
            </a:r>
            <a:r>
              <a:rPr lang="en-US" dirty="0" smtClean="0"/>
              <a:t>bottom)</a:t>
            </a:r>
          </a:p>
          <a:p>
            <a:pPr lvl="1" eaLnBrk="1" hangingPunct="1">
              <a:spcAft>
                <a:spcPts val="0"/>
              </a:spcAft>
            </a:pPr>
            <a:r>
              <a:rPr lang="en-US" sz="1600" dirty="0" smtClean="0"/>
              <a:t>Vertical Angle THETA </a:t>
            </a:r>
            <a:r>
              <a:rPr lang="en-US" sz="1600" dirty="0"/>
              <a:t>= </a:t>
            </a:r>
            <a:r>
              <a:rPr lang="en-US" sz="1600" dirty="0" smtClean="0"/>
              <a:t>0</a:t>
            </a:r>
            <a:r>
              <a:rPr lang="en-US" sz="1600" baseline="30000" dirty="0" smtClean="0"/>
              <a:t>o</a:t>
            </a:r>
            <a:endParaRPr lang="en-US" sz="1600" dirty="0" smtClean="0"/>
          </a:p>
          <a:p>
            <a:pPr lvl="1" eaLnBrk="1" hangingPunct="1">
              <a:spcAft>
                <a:spcPts val="0"/>
              </a:spcAft>
            </a:pPr>
            <a:r>
              <a:rPr lang="en-US" sz="1600" dirty="0" smtClean="0"/>
              <a:t>Horizontal Angle SIGMA = 0</a:t>
            </a:r>
            <a:r>
              <a:rPr lang="en-US" sz="1600" baseline="30000" dirty="0" smtClean="0"/>
              <a:t>o</a:t>
            </a:r>
            <a:r>
              <a:rPr lang="en-US" sz="1600" dirty="0" smtClean="0"/>
              <a:t> </a:t>
            </a:r>
          </a:p>
          <a:p>
            <a:pPr eaLnBrk="1" hangingPunct="1"/>
            <a:r>
              <a:rPr lang="en-US" sz="1800" dirty="0" smtClean="0"/>
              <a:t>95 ft. (28.9 meters) from right bank – physically</a:t>
            </a:r>
          </a:p>
          <a:p>
            <a:pPr lvl="1" eaLnBrk="1" hangingPunct="1">
              <a:spcAft>
                <a:spcPts val="0"/>
              </a:spcAft>
            </a:pPr>
            <a:r>
              <a:rPr lang="en-US" sz="1600" dirty="0" smtClean="0"/>
              <a:t>Remember </a:t>
            </a:r>
            <a:r>
              <a:rPr lang="en-US" sz="1600" b="1" i="1" dirty="0"/>
              <a:t>hydraulically closer</a:t>
            </a:r>
            <a:r>
              <a:rPr lang="en-US" sz="1600" dirty="0"/>
              <a:t> to </a:t>
            </a:r>
            <a:r>
              <a:rPr lang="en-US" sz="1600" b="1" i="1" dirty="0"/>
              <a:t>left </a:t>
            </a:r>
            <a:r>
              <a:rPr lang="en-US" sz="1600" dirty="0"/>
              <a:t>bank</a:t>
            </a:r>
            <a:endParaRPr lang="en-US" sz="1600" dirty="0" smtClean="0"/>
          </a:p>
          <a:p>
            <a:pPr eaLnBrk="1" hangingPunct="1"/>
            <a:r>
              <a:rPr lang="en-US" sz="1800" dirty="0" smtClean="0"/>
              <a:t>Discharge port elevation H</a:t>
            </a:r>
            <a:r>
              <a:rPr lang="en-US" sz="1800" baseline="-25000" dirty="0" smtClean="0"/>
              <a:t>0</a:t>
            </a:r>
            <a:r>
              <a:rPr lang="en-US" sz="1800" dirty="0" smtClean="0"/>
              <a:t> = 0.15 m</a:t>
            </a:r>
          </a:p>
          <a:p>
            <a:pPr eaLnBrk="1" hangingPunct="1"/>
            <a:r>
              <a:rPr lang="en-US" sz="1800" dirty="0" smtClean="0"/>
              <a:t>Discharge flow is Q</a:t>
            </a:r>
            <a:r>
              <a:rPr lang="en-US" sz="1800" baseline="-25000" dirty="0" smtClean="0"/>
              <a:t>0</a:t>
            </a:r>
            <a:r>
              <a:rPr lang="en-US" sz="1800" dirty="0" smtClean="0"/>
              <a:t> = 0.092 m</a:t>
            </a:r>
            <a:r>
              <a:rPr lang="en-US" sz="1800" baseline="30000" dirty="0" smtClean="0"/>
              <a:t>3</a:t>
            </a:r>
            <a:r>
              <a:rPr lang="en-US" sz="1800" dirty="0" smtClean="0"/>
              <a:t>/s</a:t>
            </a:r>
          </a:p>
          <a:p>
            <a:pPr eaLnBrk="1" hangingPunct="1"/>
            <a:r>
              <a:rPr lang="en-US" sz="1800" dirty="0" smtClean="0"/>
              <a:t>Discharge (density), temperature is T</a:t>
            </a:r>
            <a:r>
              <a:rPr lang="en-US" sz="1800" baseline="-25000" dirty="0" smtClean="0"/>
              <a:t>0</a:t>
            </a:r>
            <a:r>
              <a:rPr lang="en-US" sz="1800" dirty="0" smtClean="0"/>
              <a:t> = 22</a:t>
            </a:r>
            <a:r>
              <a:rPr lang="en-US" sz="1800" baseline="30000" dirty="0" smtClean="0"/>
              <a:t>o</a:t>
            </a:r>
            <a:r>
              <a:rPr lang="en-US" sz="1800" dirty="0" smtClean="0"/>
              <a:t>C</a:t>
            </a:r>
          </a:p>
          <a:p>
            <a:pPr eaLnBrk="1" hangingPunct="1"/>
            <a:r>
              <a:rPr lang="en-US" sz="1800" dirty="0" smtClean="0"/>
              <a:t>Discharge Concentration (dye) is C</a:t>
            </a:r>
            <a:r>
              <a:rPr lang="en-US" sz="1800" baseline="-25000" dirty="0" smtClean="0"/>
              <a:t>0</a:t>
            </a:r>
            <a:r>
              <a:rPr lang="en-US" sz="1800" dirty="0" smtClean="0"/>
              <a:t> = 560 ppb</a:t>
            </a:r>
            <a:endParaRPr lang="en-US" dirty="0" smtClean="0"/>
          </a:p>
          <a:p>
            <a:pPr eaLnBrk="1" hangingPunct="1">
              <a:lnSpc>
                <a:spcPct val="80000"/>
              </a:lnSpc>
            </a:pPr>
            <a:endParaRPr lang="en-US"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81</a:t>
            </a:fld>
            <a:endParaRPr lang="en-US" b="1" dirty="0"/>
          </a:p>
        </p:txBody>
      </p:sp>
    </p:spTree>
    <p:extLst>
      <p:ext uri="{BB962C8B-B14F-4D97-AF65-F5344CB8AC3E}">
        <p14:creationId xmlns:p14="http://schemas.microsoft.com/office/powerpoint/2010/main" val="6622471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n-US" sz="2400" dirty="0" smtClean="0"/>
              <a:t>Case Study: Dye Study vs. Single Port Predictions</a:t>
            </a:r>
          </a:p>
        </p:txBody>
      </p:sp>
      <p:pic>
        <p:nvPicPr>
          <p:cNvPr id="21509" name="Picture 7" descr="Figure-C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723900" y="876300"/>
            <a:ext cx="2819400" cy="4686300"/>
          </a:xfrm>
          <a:ln>
            <a:solidFill>
              <a:schemeClr val="tx1"/>
            </a:solidFill>
            <a:miter lim="800000"/>
            <a:headEnd/>
            <a:tailEnd/>
          </a:ln>
        </p:spPr>
      </p:pic>
      <p:pic>
        <p:nvPicPr>
          <p:cNvPr id="21510" name="Picture 8" descr="Figure-C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5244465" y="923925"/>
            <a:ext cx="2800350" cy="4591050"/>
          </a:xfrm>
          <a:ln>
            <a:solidFill>
              <a:schemeClr val="tx1"/>
            </a:solidFill>
            <a:miter lim="800000"/>
            <a:headEnd/>
            <a:tailEnd/>
          </a:ln>
        </p:spPr>
      </p:pic>
      <p:sp>
        <p:nvSpPr>
          <p:cNvPr id="21511" name="Rectangle 11"/>
          <p:cNvSpPr>
            <a:spLocks noChangeArrowheads="1"/>
          </p:cNvSpPr>
          <p:nvPr/>
        </p:nvSpPr>
        <p:spPr bwMode="auto">
          <a:xfrm>
            <a:off x="4678680" y="5593080"/>
            <a:ext cx="39319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400" b="1" i="1" dirty="0">
                <a:latin typeface="Arial Narrow" pitchFamily="34" charset="0"/>
              </a:rPr>
              <a:t>Dye </a:t>
            </a:r>
            <a:r>
              <a:rPr lang="en-US" sz="1400" b="1" i="1" dirty="0" smtClean="0">
                <a:latin typeface="Arial Narrow" pitchFamily="34" charset="0"/>
              </a:rPr>
              <a:t>concentrations predicted by CORMIX1 plotted as a function of distance from right bank in schematized channel</a:t>
            </a:r>
            <a:endParaRPr lang="en-US" sz="1400" b="1" i="1" dirty="0">
              <a:latin typeface="Arial Narrow" pitchFamily="34" charset="0"/>
            </a:endParaRPr>
          </a:p>
        </p:txBody>
      </p:sp>
      <p:sp>
        <p:nvSpPr>
          <p:cNvPr id="8" name="Rectangle 11"/>
          <p:cNvSpPr>
            <a:spLocks noChangeArrowheads="1"/>
          </p:cNvSpPr>
          <p:nvPr/>
        </p:nvSpPr>
        <p:spPr bwMode="auto">
          <a:xfrm>
            <a:off x="533400" y="5593080"/>
            <a:ext cx="32004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400" b="1" i="1" dirty="0" smtClean="0">
                <a:latin typeface="Arial Narrow" pitchFamily="34" charset="0"/>
              </a:rPr>
              <a:t>Measured dye concentrations plotted as a function of distance from right bank</a:t>
            </a:r>
            <a:endParaRPr lang="en-US" sz="1400" b="1" i="1" dirty="0">
              <a:latin typeface="Arial Narrow" pitchFamily="34" charset="0"/>
            </a:endParaRPr>
          </a:p>
        </p:txBody>
      </p:sp>
      <p:sp>
        <p:nvSpPr>
          <p:cNvPr id="2" name="Rectangular Callout 1"/>
          <p:cNvSpPr/>
          <p:nvPr/>
        </p:nvSpPr>
        <p:spPr>
          <a:xfrm>
            <a:off x="3581400" y="3886200"/>
            <a:ext cx="1600200" cy="914400"/>
          </a:xfrm>
          <a:prstGeom prst="wedgeRectCallout">
            <a:avLst>
              <a:gd name="adj1" fmla="val 42553"/>
              <a:gd name="adj2" fmla="val 140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Reconcile CORMIX Predictions to Dye data using FFL</a:t>
            </a:r>
            <a:endParaRPr lang="en-US" sz="1200" b="1"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82</a:t>
            </a:fld>
            <a:endParaRPr lang="en-US" b="1" dirty="0"/>
          </a:p>
        </p:txBody>
      </p:sp>
    </p:spTree>
    <p:extLst>
      <p:ext uri="{BB962C8B-B14F-4D97-AF65-F5344CB8AC3E}">
        <p14:creationId xmlns:p14="http://schemas.microsoft.com/office/powerpoint/2010/main" val="30656133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2400" dirty="0" smtClean="0"/>
              <a:t>Case Study: Reconciliation of Dye Data &amp; Prediction</a:t>
            </a:r>
          </a:p>
        </p:txBody>
      </p:sp>
      <p:pic>
        <p:nvPicPr>
          <p:cNvPr id="81935" name="Picture 15" descr="FFLSuperImpose3"/>
          <p:cNvPicPr>
            <a:picLocks noGrp="1" noChangeAspect="1" noChangeArrowheads="1"/>
          </p:cNvPicPr>
          <p:nvPr>
            <p:ph sz="quarter" idx="4294967295"/>
          </p:nvPr>
        </p:nvPicPr>
        <p:blipFill>
          <a:blip r:embed="rId3"/>
          <a:stretch>
            <a:fillRect/>
          </a:stretch>
        </p:blipFill>
        <p:spPr>
          <a:xfrm>
            <a:off x="2783480" y="838200"/>
            <a:ext cx="3577041" cy="5181600"/>
          </a:xfrm>
          <a:ln>
            <a:solidFill>
              <a:schemeClr val="accent4"/>
            </a:solidFill>
          </a:ln>
        </p:spPr>
      </p:pic>
      <p:sp>
        <p:nvSpPr>
          <p:cNvPr id="22532" name="Rectangle 16"/>
          <p:cNvSpPr>
            <a:spLocks noChangeArrowheads="1"/>
          </p:cNvSpPr>
          <p:nvPr/>
        </p:nvSpPr>
        <p:spPr bwMode="auto">
          <a:xfrm>
            <a:off x="2057400" y="6096000"/>
            <a:ext cx="502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a:solidFill>
                  <a:schemeClr val="tx2"/>
                </a:solidFill>
                <a:latin typeface="Arial Narrow" pitchFamily="34" charset="0"/>
              </a:rPr>
              <a:t>Dye Data and FFL predictions </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83</a:t>
            </a:fld>
            <a:endParaRPr lang="en-US" b="1" dirty="0"/>
          </a:p>
        </p:txBody>
      </p:sp>
    </p:spTree>
    <p:extLst>
      <p:ext uri="{BB962C8B-B14F-4D97-AF65-F5344CB8AC3E}">
        <p14:creationId xmlns:p14="http://schemas.microsoft.com/office/powerpoint/2010/main" val="77715177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84</a:t>
            </a:fld>
            <a:endParaRPr lang="en-US" b="1" dirty="0"/>
          </a:p>
        </p:txBody>
      </p:sp>
      <p:sp>
        <p:nvSpPr>
          <p:cNvPr id="3"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Case Study: CORMIX1 – Single Port Data - </a:t>
            </a:r>
            <a:r>
              <a:rPr lang="en-US" sz="2400" u="sng" dirty="0" smtClean="0">
                <a:solidFill>
                  <a:srgbClr val="92D050"/>
                </a:solidFill>
              </a:rPr>
              <a:t>Demo</a:t>
            </a:r>
          </a:p>
        </p:txBody>
      </p:sp>
      <p:sp>
        <p:nvSpPr>
          <p:cNvPr id="4" name="Rectangle 3"/>
          <p:cNvSpPr/>
          <p:nvPr/>
        </p:nvSpPr>
        <p:spPr>
          <a:xfrm>
            <a:off x="457200" y="1066800"/>
            <a:ext cx="8153400" cy="4031873"/>
          </a:xfrm>
          <a:prstGeom prst="rect">
            <a:avLst/>
          </a:prstGeom>
        </p:spPr>
        <p:txBody>
          <a:bodyPr wrap="square">
            <a:spAutoFit/>
          </a:bodyPr>
          <a:lstStyle/>
          <a:p>
            <a:pPr marL="285750" indent="-285750">
              <a:lnSpc>
                <a:spcPct val="80000"/>
              </a:lnSpc>
              <a:buFont typeface="Arial" pitchFamily="34" charset="0"/>
              <a:buChar char="•"/>
            </a:pPr>
            <a:r>
              <a:rPr lang="en-US" sz="2000" dirty="0" smtClean="0"/>
              <a:t>Overview of Single Port Data &amp; Description</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Load Case File</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Review Input Data</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Run Simulation</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Review Processing Record, Prediction File, Session Report, </a:t>
            </a:r>
          </a:p>
          <a:p>
            <a:pPr>
              <a:lnSpc>
                <a:spcPct val="80000"/>
              </a:lnSpc>
            </a:pPr>
            <a:r>
              <a:rPr lang="en-US" sz="2000" dirty="0" smtClean="0"/>
              <a:t>    FC-</a:t>
            </a:r>
            <a:r>
              <a:rPr lang="en-US" sz="2000" dirty="0" err="1" smtClean="0"/>
              <a:t>DTree</a:t>
            </a:r>
            <a:endParaRPr lang="en-US" sz="2000" dirty="0" smtClean="0"/>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Brief Demo of CorVue, </a:t>
            </a:r>
            <a:r>
              <a:rPr lang="en-US" sz="2000" dirty="0" err="1" smtClean="0"/>
              <a:t>CorSpy</a:t>
            </a:r>
            <a:endParaRPr lang="en-US" sz="2000" dirty="0" smtClean="0"/>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Describe  and Demo FFL</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endParaRPr lang="en-US" sz="2000" dirty="0"/>
          </a:p>
        </p:txBody>
      </p:sp>
    </p:spTree>
    <p:extLst>
      <p:ext uri="{BB962C8B-B14F-4D97-AF65-F5344CB8AC3E}">
        <p14:creationId xmlns:p14="http://schemas.microsoft.com/office/powerpoint/2010/main" val="2470787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Autofit/>
          </a:bodyPr>
          <a:lstStyle/>
          <a:p>
            <a:pPr eaLnBrk="1" hangingPunct="1"/>
            <a:r>
              <a:rPr lang="en-US" sz="2400" dirty="0"/>
              <a:t>Case Study: </a:t>
            </a:r>
            <a:r>
              <a:rPr lang="en-US" sz="2400" dirty="0" smtClean="0"/>
              <a:t>CORMIX2 - Multiport Diffuser Design</a:t>
            </a:r>
          </a:p>
        </p:txBody>
      </p:sp>
      <p:sp>
        <p:nvSpPr>
          <p:cNvPr id="2" name="Rectangle 1"/>
          <p:cNvSpPr/>
          <p:nvPr/>
        </p:nvSpPr>
        <p:spPr>
          <a:xfrm>
            <a:off x="457200" y="1066800"/>
            <a:ext cx="5334000" cy="4663841"/>
          </a:xfrm>
          <a:prstGeom prst="rect">
            <a:avLst/>
          </a:prstGeom>
        </p:spPr>
        <p:txBody>
          <a:bodyPr wrap="square">
            <a:spAutoFit/>
          </a:bodyPr>
          <a:lstStyle/>
          <a:p>
            <a:pPr>
              <a:lnSpc>
                <a:spcPct val="80000"/>
              </a:lnSpc>
            </a:pPr>
            <a:r>
              <a:rPr lang="en-US" sz="1600" b="1" dirty="0" smtClean="0"/>
              <a:t>Strategy to Improve Near-Field Mixing of  Single Port:</a:t>
            </a:r>
          </a:p>
          <a:p>
            <a:pPr>
              <a:lnSpc>
                <a:spcPct val="80000"/>
              </a:lnSpc>
            </a:pPr>
            <a:endParaRPr lang="en-US" sz="1600" b="1" dirty="0" smtClean="0"/>
          </a:p>
          <a:p>
            <a:pPr marL="285750" indent="-285750">
              <a:lnSpc>
                <a:spcPct val="80000"/>
              </a:lnSpc>
              <a:buFont typeface="Arial" pitchFamily="34" charset="0"/>
              <a:buChar char="•"/>
            </a:pPr>
            <a:r>
              <a:rPr lang="en-US" sz="1600" b="1" dirty="0" smtClean="0"/>
              <a:t>Multiport </a:t>
            </a:r>
            <a:r>
              <a:rPr lang="en-US" sz="1600" b="1" dirty="0"/>
              <a:t>Diffuser </a:t>
            </a:r>
            <a:r>
              <a:rPr lang="en-US" sz="1600" b="1" dirty="0" smtClean="0"/>
              <a:t>Discharge</a:t>
            </a:r>
            <a:endParaRPr lang="en-US" sz="1600" b="1" dirty="0"/>
          </a:p>
          <a:p>
            <a:pPr marL="742950" lvl="1" indent="-285750">
              <a:lnSpc>
                <a:spcPct val="80000"/>
              </a:lnSpc>
              <a:buFont typeface="Arial" pitchFamily="34" charset="0"/>
              <a:buChar char="•"/>
            </a:pPr>
            <a:r>
              <a:rPr lang="en-US" sz="1400" b="1" dirty="0" smtClean="0"/>
              <a:t>Improves Initial Dilution by using line source</a:t>
            </a:r>
          </a:p>
          <a:p>
            <a:pPr lvl="1">
              <a:lnSpc>
                <a:spcPct val="80000"/>
              </a:lnSpc>
            </a:pPr>
            <a:endParaRPr lang="en-US" sz="1600" b="1" dirty="0"/>
          </a:p>
          <a:p>
            <a:pPr marL="285750" indent="-285750">
              <a:lnSpc>
                <a:spcPct val="80000"/>
              </a:lnSpc>
              <a:buFont typeface="Arial" pitchFamily="34" charset="0"/>
              <a:buChar char="•"/>
            </a:pPr>
            <a:r>
              <a:rPr lang="en-US" sz="1600" dirty="0"/>
              <a:t>Use ambient Q</a:t>
            </a:r>
            <a:r>
              <a:rPr lang="en-US" sz="1600" baseline="-25000" dirty="0"/>
              <a:t>7-10</a:t>
            </a:r>
            <a:r>
              <a:rPr lang="en-US" sz="1600" dirty="0"/>
              <a:t> = 285 cfs (8.06 </a:t>
            </a:r>
            <a:r>
              <a:rPr lang="en-US" sz="1600" dirty="0" smtClean="0"/>
              <a:t>m</a:t>
            </a:r>
            <a:r>
              <a:rPr lang="en-US" sz="1600" baseline="30000" dirty="0" smtClean="0"/>
              <a:t>3</a:t>
            </a:r>
            <a:r>
              <a:rPr lang="en-US" sz="1600" dirty="0" smtClean="0"/>
              <a:t>/s)</a:t>
            </a:r>
          </a:p>
          <a:p>
            <a:pPr marL="285750" indent="-285750">
              <a:lnSpc>
                <a:spcPct val="80000"/>
              </a:lnSpc>
              <a:buFont typeface="Arial" pitchFamily="34" charset="0"/>
              <a:buChar char="•"/>
            </a:pPr>
            <a:endParaRPr lang="en-US" sz="1600" dirty="0" smtClean="0"/>
          </a:p>
          <a:p>
            <a:pPr marL="285750" indent="-285750">
              <a:lnSpc>
                <a:spcPct val="80000"/>
              </a:lnSpc>
              <a:buFont typeface="Arial" pitchFamily="34" charset="0"/>
              <a:buChar char="•"/>
            </a:pPr>
            <a:r>
              <a:rPr lang="en-US" sz="1600" dirty="0" smtClean="0"/>
              <a:t>Ambient </a:t>
            </a:r>
            <a:r>
              <a:rPr lang="en-US" sz="1600" dirty="0"/>
              <a:t>depth H</a:t>
            </a:r>
            <a:r>
              <a:rPr lang="en-US" sz="1600" baseline="-25000" dirty="0"/>
              <a:t>A </a:t>
            </a:r>
            <a:r>
              <a:rPr lang="en-US" sz="1600" dirty="0"/>
              <a:t>at Q</a:t>
            </a:r>
            <a:r>
              <a:rPr lang="en-US" sz="1600" baseline="-25000" dirty="0"/>
              <a:t>7-10</a:t>
            </a:r>
            <a:r>
              <a:rPr lang="en-US" sz="1600" dirty="0"/>
              <a:t> = 0.3 </a:t>
            </a:r>
            <a:r>
              <a:rPr lang="en-US" sz="1600" dirty="0" smtClean="0"/>
              <a:t>m</a:t>
            </a:r>
          </a:p>
          <a:p>
            <a:pPr marL="285750" indent="-285750">
              <a:lnSpc>
                <a:spcPct val="80000"/>
              </a:lnSpc>
              <a:buFont typeface="Arial" pitchFamily="34" charset="0"/>
              <a:buChar char="•"/>
            </a:pPr>
            <a:endParaRPr lang="en-US" sz="1600" dirty="0" smtClean="0"/>
          </a:p>
          <a:p>
            <a:pPr marL="285750" indent="-285750">
              <a:lnSpc>
                <a:spcPct val="80000"/>
              </a:lnSpc>
              <a:buFont typeface="Arial" pitchFamily="34" charset="0"/>
              <a:buChar char="•"/>
            </a:pPr>
            <a:r>
              <a:rPr lang="en-US" sz="1600" dirty="0" smtClean="0"/>
              <a:t>Investigate Multiple diffuser configurations and locations </a:t>
            </a:r>
          </a:p>
          <a:p>
            <a:pPr>
              <a:lnSpc>
                <a:spcPct val="80000"/>
              </a:lnSpc>
            </a:pPr>
            <a:endParaRPr lang="en-US" sz="1600" dirty="0" smtClean="0"/>
          </a:p>
          <a:p>
            <a:pPr marL="285750" indent="-285750">
              <a:lnSpc>
                <a:spcPct val="80000"/>
              </a:lnSpc>
              <a:buFont typeface="Arial" pitchFamily="34" charset="0"/>
              <a:buChar char="•"/>
            </a:pPr>
            <a:r>
              <a:rPr lang="en-US" sz="1600" dirty="0" smtClean="0"/>
              <a:t>Consider </a:t>
            </a:r>
            <a:r>
              <a:rPr lang="en-US" sz="1600" dirty="0"/>
              <a:t>15-m long unidirectional diffuser </a:t>
            </a:r>
            <a:endParaRPr lang="en-US" sz="1600" dirty="0" smtClean="0"/>
          </a:p>
          <a:p>
            <a:pPr marL="742950" lvl="1" indent="-285750">
              <a:lnSpc>
                <a:spcPct val="80000"/>
              </a:lnSpc>
              <a:buFont typeface="Arial" pitchFamily="34" charset="0"/>
              <a:buChar char="•"/>
            </a:pPr>
            <a:r>
              <a:rPr lang="en-US" sz="1400" dirty="0" smtClean="0"/>
              <a:t>7 </a:t>
            </a:r>
            <a:r>
              <a:rPr lang="en-US" sz="1400" dirty="0"/>
              <a:t>ports each 0.0635 m </a:t>
            </a:r>
            <a:r>
              <a:rPr lang="en-US" sz="1400" dirty="0" smtClean="0"/>
              <a:t>diameter</a:t>
            </a:r>
          </a:p>
          <a:p>
            <a:pPr marL="742950" lvl="1" indent="-285750">
              <a:lnSpc>
                <a:spcPct val="80000"/>
              </a:lnSpc>
              <a:buFont typeface="Arial" pitchFamily="34" charset="0"/>
              <a:buChar char="•"/>
            </a:pPr>
            <a:endParaRPr lang="en-US" sz="1400" dirty="0" smtClean="0"/>
          </a:p>
          <a:p>
            <a:pPr marL="742950" lvl="1" indent="-285750">
              <a:lnSpc>
                <a:spcPct val="80000"/>
              </a:lnSpc>
              <a:buFont typeface="Arial" pitchFamily="34" charset="0"/>
              <a:buChar char="•"/>
            </a:pPr>
            <a:r>
              <a:rPr lang="en-US" sz="1400" dirty="0" smtClean="0"/>
              <a:t>Perpendicular </a:t>
            </a:r>
            <a:r>
              <a:rPr lang="en-US" sz="1400" dirty="0"/>
              <a:t>to </a:t>
            </a:r>
            <a:r>
              <a:rPr lang="en-US" sz="1400" dirty="0" smtClean="0"/>
              <a:t>shoreline</a:t>
            </a:r>
          </a:p>
          <a:p>
            <a:pPr marL="742950" lvl="1" indent="-285750">
              <a:lnSpc>
                <a:spcPct val="80000"/>
              </a:lnSpc>
              <a:buFont typeface="Arial" pitchFamily="34" charset="0"/>
              <a:buChar char="•"/>
            </a:pPr>
            <a:endParaRPr lang="en-US" sz="1400" dirty="0" smtClean="0"/>
          </a:p>
          <a:p>
            <a:pPr marL="742950" lvl="1" indent="-285750">
              <a:lnSpc>
                <a:spcPct val="80000"/>
              </a:lnSpc>
              <a:buFont typeface="Arial" pitchFamily="34" charset="0"/>
              <a:buChar char="•"/>
            </a:pPr>
            <a:r>
              <a:rPr lang="en-US" sz="1400" dirty="0" smtClean="0"/>
              <a:t>Move closer to right bank to delay contact with left shoreline</a:t>
            </a:r>
          </a:p>
          <a:p>
            <a:pPr lvl="1">
              <a:lnSpc>
                <a:spcPct val="80000"/>
              </a:lnSpc>
            </a:pPr>
            <a:endParaRPr lang="en-US" sz="1400" dirty="0" smtClean="0"/>
          </a:p>
          <a:p>
            <a:pPr marL="742950" lvl="1" indent="-285750">
              <a:lnSpc>
                <a:spcPct val="80000"/>
              </a:lnSpc>
              <a:buFont typeface="Arial" pitchFamily="34" charset="0"/>
              <a:buChar char="•"/>
            </a:pPr>
            <a:r>
              <a:rPr lang="en-US" sz="1400" dirty="0" smtClean="0"/>
              <a:t>Proposed Port Height H</a:t>
            </a:r>
            <a:r>
              <a:rPr lang="en-US" sz="1400" baseline="-25000" dirty="0" smtClean="0"/>
              <a:t>0</a:t>
            </a:r>
            <a:r>
              <a:rPr lang="en-US" sz="1400" dirty="0" smtClean="0"/>
              <a:t> = 0.09m</a:t>
            </a:r>
          </a:p>
          <a:p>
            <a:pPr marL="742950" lvl="1" indent="-285750">
              <a:lnSpc>
                <a:spcPct val="80000"/>
              </a:lnSpc>
              <a:buFont typeface="Arial" pitchFamily="34" charset="0"/>
              <a:buChar char="•"/>
            </a:pPr>
            <a:endParaRPr lang="en-US" sz="1400" baseline="-25000" dirty="0" smtClean="0"/>
          </a:p>
          <a:p>
            <a:pPr marL="742950" lvl="1" indent="-285750">
              <a:lnSpc>
                <a:spcPct val="80000"/>
              </a:lnSpc>
              <a:buFont typeface="Arial" pitchFamily="34" charset="0"/>
              <a:buChar char="•"/>
            </a:pPr>
            <a:r>
              <a:rPr lang="en-US" sz="1400" dirty="0" smtClean="0"/>
              <a:t>Fanned </a:t>
            </a:r>
            <a:r>
              <a:rPr lang="en-US" sz="1400" dirty="0"/>
              <a:t>and un-fanned designs</a:t>
            </a:r>
          </a:p>
        </p:txBody>
      </p:sp>
      <p:pic>
        <p:nvPicPr>
          <p:cNvPr id="9" name="Picture 8" descr="Weyco Springfield diffuser1.jpg"/>
          <p:cNvPicPr>
            <a:picLocks noChangeAspect="1"/>
          </p:cNvPicPr>
          <p:nvPr/>
        </p:nvPicPr>
        <p:blipFill>
          <a:blip r:embed="rId3"/>
          <a:srcRect/>
          <a:stretch>
            <a:fillRect/>
          </a:stretch>
        </p:blipFill>
        <p:spPr bwMode="auto">
          <a:xfrm>
            <a:off x="5410200" y="1066800"/>
            <a:ext cx="3253047" cy="2332374"/>
          </a:xfrm>
          <a:prstGeom prst="rect">
            <a:avLst/>
          </a:prstGeom>
          <a:noFill/>
          <a:ln w="9525">
            <a:solidFill>
              <a:schemeClr val="accent4"/>
            </a:solidFill>
            <a:miter lim="800000"/>
            <a:headEnd/>
            <a:tailEnd/>
          </a:ln>
        </p:spPr>
      </p:pic>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85</a:t>
            </a:fld>
            <a:endParaRPr lang="en-US" b="1" dirty="0"/>
          </a:p>
        </p:txBody>
      </p:sp>
      <p:sp>
        <p:nvSpPr>
          <p:cNvPr id="4" name="TextBox 3"/>
          <p:cNvSpPr txBox="1"/>
          <p:nvPr/>
        </p:nvSpPr>
        <p:spPr>
          <a:xfrm>
            <a:off x="5588923" y="3505200"/>
            <a:ext cx="2895600" cy="307777"/>
          </a:xfrm>
          <a:prstGeom prst="rect">
            <a:avLst/>
          </a:prstGeom>
          <a:noFill/>
        </p:spPr>
        <p:txBody>
          <a:bodyPr wrap="square" rtlCol="0">
            <a:spAutoFit/>
          </a:bodyPr>
          <a:lstStyle/>
          <a:p>
            <a:pPr algn="ctr"/>
            <a:r>
              <a:rPr lang="en-US" sz="1400" b="1" i="1" dirty="0" smtClean="0">
                <a:latin typeface="Arial Narrow" pitchFamily="34" charset="0"/>
              </a:rPr>
              <a:t>Multiport diffuser under construction</a:t>
            </a:r>
            <a:endParaRPr lang="en-US" sz="1400" b="1" i="1" dirty="0">
              <a:latin typeface="Arial Narrow" pitchFamily="34" charset="0"/>
            </a:endParaRPr>
          </a:p>
        </p:txBody>
      </p:sp>
    </p:spTree>
    <p:extLst>
      <p:ext uri="{BB962C8B-B14F-4D97-AF65-F5344CB8AC3E}">
        <p14:creationId xmlns:p14="http://schemas.microsoft.com/office/powerpoint/2010/main" val="28377135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86</a:t>
            </a:fld>
            <a:endParaRPr lang="en-US" b="1" dirty="0"/>
          </a:p>
        </p:txBody>
      </p:sp>
      <p:pic>
        <p:nvPicPr>
          <p:cNvPr id="6" name="Picture 4" descr="CORMIX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7306" y="1843088"/>
            <a:ext cx="6529388" cy="3171825"/>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CORMIX2 - Multiport Diffuser Data</a:t>
            </a:r>
          </a:p>
        </p:txBody>
      </p:sp>
    </p:spTree>
    <p:extLst>
      <p:ext uri="{BB962C8B-B14F-4D97-AF65-F5344CB8AC3E}">
        <p14:creationId xmlns:p14="http://schemas.microsoft.com/office/powerpoint/2010/main" val="32932318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87</a:t>
            </a:fld>
            <a:endParaRPr lang="en-US" b="1" dirty="0"/>
          </a:p>
        </p:txBody>
      </p:sp>
      <p:sp>
        <p:nvSpPr>
          <p:cNvPr id="3"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Case Study: CORMIX2 – Multiport Data - </a:t>
            </a:r>
            <a:r>
              <a:rPr lang="en-US" sz="2400" u="sng" dirty="0" smtClean="0">
                <a:solidFill>
                  <a:srgbClr val="92D050"/>
                </a:solidFill>
              </a:rPr>
              <a:t>Demo</a:t>
            </a:r>
          </a:p>
        </p:txBody>
      </p:sp>
      <p:sp>
        <p:nvSpPr>
          <p:cNvPr id="4" name="Rectangle 3"/>
          <p:cNvSpPr/>
          <p:nvPr/>
        </p:nvSpPr>
        <p:spPr>
          <a:xfrm>
            <a:off x="457200" y="1066800"/>
            <a:ext cx="8229600" cy="3785652"/>
          </a:xfrm>
          <a:prstGeom prst="rect">
            <a:avLst/>
          </a:prstGeom>
        </p:spPr>
        <p:txBody>
          <a:bodyPr wrap="square">
            <a:spAutoFit/>
          </a:bodyPr>
          <a:lstStyle/>
          <a:p>
            <a:pPr marL="285750" indent="-285750">
              <a:lnSpc>
                <a:spcPct val="80000"/>
              </a:lnSpc>
              <a:buFont typeface="Arial" pitchFamily="34" charset="0"/>
              <a:buChar char="•"/>
            </a:pPr>
            <a:r>
              <a:rPr lang="en-US" sz="2000" dirty="0" smtClean="0"/>
              <a:t>Overview of Multiport Data &amp; Description</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Load Case File</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Review Input Data</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Run Simulation</a:t>
            </a:r>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Review Processing Record, Prediction File, Session Report, FC-</a:t>
            </a:r>
            <a:r>
              <a:rPr lang="en-US" sz="2000" dirty="0" err="1" smtClean="0"/>
              <a:t>DTree</a:t>
            </a:r>
            <a:endParaRPr lang="en-US" sz="2000" dirty="0" smtClean="0"/>
          </a:p>
          <a:p>
            <a:pPr marL="285750" indent="-285750">
              <a:lnSpc>
                <a:spcPct val="80000"/>
              </a:lnSpc>
              <a:buFont typeface="Arial" pitchFamily="34" charset="0"/>
              <a:buChar char="•"/>
            </a:pPr>
            <a:endParaRPr lang="en-US" sz="2000" dirty="0"/>
          </a:p>
          <a:p>
            <a:pPr marL="285750" indent="-285750">
              <a:lnSpc>
                <a:spcPct val="80000"/>
              </a:lnSpc>
              <a:buFont typeface="Arial" pitchFamily="34" charset="0"/>
              <a:buChar char="•"/>
            </a:pPr>
            <a:r>
              <a:rPr lang="en-US" sz="2000" dirty="0" smtClean="0"/>
              <a:t>Brief Demo of CorVue, </a:t>
            </a:r>
            <a:r>
              <a:rPr lang="en-US" sz="2000" dirty="0" err="1" smtClean="0"/>
              <a:t>CorSpy</a:t>
            </a:r>
            <a:endParaRPr lang="en-US" sz="2000" dirty="0" smtClean="0"/>
          </a:p>
          <a:p>
            <a:pPr marL="285750" indent="-285750">
              <a:lnSpc>
                <a:spcPct val="80000"/>
              </a:lnSpc>
              <a:buFont typeface="Arial" pitchFamily="34" charset="0"/>
              <a:buChar char="•"/>
            </a:pPr>
            <a:endParaRPr lang="en-US" sz="2000" dirty="0"/>
          </a:p>
          <a:p>
            <a:pPr>
              <a:lnSpc>
                <a:spcPct val="80000"/>
              </a:lnSpc>
            </a:pPr>
            <a:endParaRPr lang="en-US" sz="2000" dirty="0"/>
          </a:p>
          <a:p>
            <a:pPr marL="285750" indent="-285750">
              <a:lnSpc>
                <a:spcPct val="80000"/>
              </a:lnSpc>
              <a:buFont typeface="Arial" pitchFamily="34" charset="0"/>
              <a:buChar char="•"/>
            </a:pPr>
            <a:endParaRPr lang="en-US" sz="2000" dirty="0"/>
          </a:p>
        </p:txBody>
      </p:sp>
    </p:spTree>
    <p:extLst>
      <p:ext uri="{BB962C8B-B14F-4D97-AF65-F5344CB8AC3E}">
        <p14:creationId xmlns:p14="http://schemas.microsoft.com/office/powerpoint/2010/main" val="33550458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sz="2400" dirty="0" smtClean="0"/>
              <a:t>Case Study - Questions</a:t>
            </a:r>
          </a:p>
        </p:txBody>
      </p:sp>
      <p:sp>
        <p:nvSpPr>
          <p:cNvPr id="24580" name="Rectangle 3"/>
          <p:cNvSpPr>
            <a:spLocks noGrp="1" noChangeArrowheads="1"/>
          </p:cNvSpPr>
          <p:nvPr>
            <p:ph idx="4294967295"/>
          </p:nvPr>
        </p:nvSpPr>
        <p:spPr>
          <a:xfrm>
            <a:off x="609600" y="990600"/>
            <a:ext cx="7620000" cy="5334000"/>
          </a:xfrm>
        </p:spPr>
        <p:txBody>
          <a:bodyPr/>
          <a:lstStyle/>
          <a:p>
            <a:pPr marL="342900" indent="-342900" eaLnBrk="1" hangingPunct="1">
              <a:lnSpc>
                <a:spcPct val="150000"/>
              </a:lnSpc>
              <a:spcBef>
                <a:spcPts val="0"/>
              </a:spcBef>
              <a:spcAft>
                <a:spcPts val="0"/>
              </a:spcAft>
              <a:buFontTx/>
              <a:buAutoNum type="arabicPeriod"/>
            </a:pPr>
            <a:r>
              <a:rPr lang="en-US" sz="1400" dirty="0" smtClean="0"/>
              <a:t>What is the single port flow class, dilution S at the end of the near-field and at 1000 ft.?</a:t>
            </a:r>
          </a:p>
          <a:p>
            <a:pPr marL="342900" indent="-342900" eaLnBrk="1" hangingPunct="1">
              <a:lnSpc>
                <a:spcPct val="150000"/>
              </a:lnSpc>
              <a:spcBef>
                <a:spcPts val="0"/>
              </a:spcBef>
              <a:spcAft>
                <a:spcPts val="0"/>
              </a:spcAft>
              <a:buFontTx/>
              <a:buAutoNum type="arabicPeriod"/>
            </a:pPr>
            <a:r>
              <a:rPr lang="en-US" sz="1400" dirty="0" smtClean="0"/>
              <a:t>For the single port, how far downstream is the end of the near-field and what is the travel time?</a:t>
            </a:r>
          </a:p>
          <a:p>
            <a:pPr marL="342900" indent="-342900" eaLnBrk="1" hangingPunct="1">
              <a:lnSpc>
                <a:spcPct val="150000"/>
              </a:lnSpc>
              <a:spcBef>
                <a:spcPts val="0"/>
              </a:spcBef>
              <a:spcAft>
                <a:spcPts val="0"/>
              </a:spcAft>
              <a:buFontTx/>
              <a:buAutoNum type="arabicPeriod"/>
            </a:pPr>
            <a:r>
              <a:rPr lang="en-US" sz="1400" dirty="0" smtClean="0"/>
              <a:t>What is the multiport diffuser flow class, dilution at the end of the near-field and at 1000 ft.?</a:t>
            </a:r>
          </a:p>
          <a:p>
            <a:pPr marL="342900" indent="-342900" eaLnBrk="1" hangingPunct="1">
              <a:lnSpc>
                <a:spcPct val="150000"/>
              </a:lnSpc>
              <a:spcBef>
                <a:spcPts val="0"/>
              </a:spcBef>
              <a:spcAft>
                <a:spcPts val="0"/>
              </a:spcAft>
              <a:buFontTx/>
              <a:buAutoNum type="arabicPeriod"/>
            </a:pPr>
            <a:r>
              <a:rPr lang="en-US" sz="1400" dirty="0" smtClean="0"/>
              <a:t>For the multiport diffuser, how far downstream is the end of the near-field and what is the travel time?</a:t>
            </a:r>
          </a:p>
          <a:p>
            <a:pPr marL="342900" indent="-342900" eaLnBrk="1" hangingPunct="1">
              <a:lnSpc>
                <a:spcPct val="150000"/>
              </a:lnSpc>
              <a:spcBef>
                <a:spcPts val="0"/>
              </a:spcBef>
              <a:spcAft>
                <a:spcPts val="0"/>
              </a:spcAft>
              <a:buFontTx/>
              <a:buAutoNum type="arabicPeriod"/>
            </a:pPr>
            <a:r>
              <a:rPr lang="en-US" sz="1400" dirty="0" smtClean="0"/>
              <a:t>What happens to plume dimensions within the near-field for the multiport diffuser?</a:t>
            </a:r>
          </a:p>
          <a:p>
            <a:pPr marL="342900" indent="-342900" eaLnBrk="1" hangingPunct="1">
              <a:lnSpc>
                <a:spcPct val="150000"/>
              </a:lnSpc>
              <a:spcBef>
                <a:spcPts val="0"/>
              </a:spcBef>
              <a:spcAft>
                <a:spcPts val="0"/>
              </a:spcAft>
              <a:buFontTx/>
              <a:buAutoNum type="arabicPeriod"/>
            </a:pPr>
            <a:r>
              <a:rPr lang="en-US" sz="1400" dirty="0" smtClean="0"/>
              <a:t>How does a “fanned” diffuser design affect dilution S at the end of the near-field and at 1000 ft.?</a:t>
            </a:r>
          </a:p>
          <a:p>
            <a:pPr marL="342900" indent="-342900" eaLnBrk="1" hangingPunct="1">
              <a:lnSpc>
                <a:spcPct val="150000"/>
              </a:lnSpc>
              <a:spcBef>
                <a:spcPts val="0"/>
              </a:spcBef>
              <a:spcAft>
                <a:spcPts val="0"/>
              </a:spcAft>
              <a:buFontTx/>
              <a:buAutoNum type="arabicPeriod"/>
            </a:pPr>
            <a:r>
              <a:rPr lang="en-US" sz="1400" dirty="0" smtClean="0"/>
              <a:t>What happens to dilution S if the number of ports N is decreased from 7 to 5 or increased from 7 to 9?</a:t>
            </a:r>
          </a:p>
          <a:p>
            <a:pPr marL="342900" indent="-342900" eaLnBrk="1" hangingPunct="1">
              <a:lnSpc>
                <a:spcPct val="150000"/>
              </a:lnSpc>
              <a:spcBef>
                <a:spcPts val="0"/>
              </a:spcBef>
              <a:spcAft>
                <a:spcPts val="0"/>
              </a:spcAft>
              <a:buFontTx/>
              <a:buAutoNum type="arabicPeriod"/>
            </a:pPr>
            <a:r>
              <a:rPr lang="en-US" sz="1400" dirty="0" smtClean="0"/>
              <a:t>What happens to dilution S if the diffuser length LD is changed ±10% from 15 m to 13.5 m or 16.5 m?</a:t>
            </a:r>
          </a:p>
          <a:p>
            <a:pPr marL="342900" indent="-342900" eaLnBrk="1" hangingPunct="1">
              <a:lnSpc>
                <a:spcPct val="150000"/>
              </a:lnSpc>
              <a:spcBef>
                <a:spcPts val="0"/>
              </a:spcBef>
              <a:spcAft>
                <a:spcPts val="0"/>
              </a:spcAft>
              <a:buFontTx/>
              <a:buAutoNum type="arabicPeriod"/>
            </a:pPr>
            <a:r>
              <a:rPr lang="en-US" sz="1400" dirty="0" smtClean="0"/>
              <a:t>What is the maximum dilution S possible at the site?</a:t>
            </a:r>
          </a:p>
          <a:p>
            <a:pPr marL="342900" indent="-342900" eaLnBrk="1" hangingPunct="1">
              <a:lnSpc>
                <a:spcPct val="150000"/>
              </a:lnSpc>
              <a:spcBef>
                <a:spcPts val="0"/>
              </a:spcBef>
              <a:spcAft>
                <a:spcPts val="0"/>
              </a:spcAft>
              <a:buFontTx/>
              <a:buAutoNum type="arabicPeriod"/>
            </a:pPr>
            <a:r>
              <a:rPr lang="en-US" sz="1400" dirty="0" smtClean="0"/>
              <a:t>What information does the far-field locator (FFL) give?</a:t>
            </a:r>
          </a:p>
          <a:p>
            <a:pPr marL="342900" indent="-342900" eaLnBrk="1" hangingPunct="1">
              <a:lnSpc>
                <a:spcPct val="150000"/>
              </a:lnSpc>
              <a:spcBef>
                <a:spcPts val="0"/>
              </a:spcBef>
              <a:spcAft>
                <a:spcPts val="0"/>
              </a:spcAft>
              <a:buFontTx/>
              <a:buAutoNum type="arabicPeriod"/>
            </a:pPr>
            <a:endParaRPr lang="en-US" sz="1400" dirty="0" smtClean="0"/>
          </a:p>
          <a:p>
            <a:pPr marL="342900" indent="-342900" eaLnBrk="1" hangingPunct="1">
              <a:lnSpc>
                <a:spcPct val="150000"/>
              </a:lnSpc>
              <a:spcBef>
                <a:spcPts val="0"/>
              </a:spcBef>
              <a:spcAft>
                <a:spcPts val="0"/>
              </a:spcAft>
              <a:buFontTx/>
              <a:buNone/>
            </a:pPr>
            <a:endParaRPr lang="en-US" sz="1400" dirty="0" smtClean="0"/>
          </a:p>
          <a:p>
            <a:pPr marL="342900" indent="-342900" eaLnBrk="1" hangingPunct="1">
              <a:lnSpc>
                <a:spcPct val="150000"/>
              </a:lnSpc>
              <a:spcBef>
                <a:spcPts val="0"/>
              </a:spcBef>
              <a:spcAft>
                <a:spcPts val="0"/>
              </a:spcAft>
              <a:buFontTx/>
              <a:buAutoNum type="arabicPeriod"/>
            </a:pPr>
            <a:endParaRPr lang="en-US" sz="1400" dirty="0" smtClean="0"/>
          </a:p>
          <a:p>
            <a:pPr marL="342900" indent="-342900" eaLnBrk="1" hangingPunct="1">
              <a:lnSpc>
                <a:spcPct val="150000"/>
              </a:lnSpc>
              <a:spcBef>
                <a:spcPts val="0"/>
              </a:spcBef>
              <a:spcAft>
                <a:spcPts val="0"/>
              </a:spcAft>
              <a:buFontTx/>
              <a:buAutoNum type="arabicPeriod"/>
            </a:pPr>
            <a:endParaRPr lang="en-US" sz="1400" dirty="0" smtClean="0"/>
          </a:p>
          <a:p>
            <a:pPr marL="342900" indent="-342900" eaLnBrk="1" hangingPunct="1">
              <a:lnSpc>
                <a:spcPct val="150000"/>
              </a:lnSpc>
              <a:spcBef>
                <a:spcPts val="0"/>
              </a:spcBef>
              <a:spcAft>
                <a:spcPts val="0"/>
              </a:spcAft>
            </a:pPr>
            <a:endParaRPr lang="en-US" sz="14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88</a:t>
            </a:fld>
            <a:endParaRPr lang="en-US" b="1" dirty="0"/>
          </a:p>
        </p:txBody>
      </p:sp>
    </p:spTree>
    <p:extLst>
      <p:ext uri="{BB962C8B-B14F-4D97-AF65-F5344CB8AC3E}">
        <p14:creationId xmlns:p14="http://schemas.microsoft.com/office/powerpoint/2010/main" val="38020808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3 Summary</a:t>
            </a:r>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89</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
        <p:nvSpPr>
          <p:cNvPr id="7" name="Rectangle 3"/>
          <p:cNvSpPr txBox="1">
            <a:spLocks noChangeArrowheads="1"/>
          </p:cNvSpPr>
          <p:nvPr/>
        </p:nvSpPr>
        <p:spPr bwMode="auto">
          <a:xfrm>
            <a:off x="457200" y="1066800"/>
            <a:ext cx="7478713" cy="1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Case Study Demo</a:t>
            </a:r>
          </a:p>
          <a:p>
            <a:pPr lvl="1" eaLnBrk="1" hangingPunct="1"/>
            <a:r>
              <a:rPr lang="en-US" dirty="0" smtClean="0"/>
              <a:t>Single Port Discharge</a:t>
            </a:r>
          </a:p>
          <a:p>
            <a:pPr lvl="1" eaLnBrk="1" hangingPunct="1"/>
            <a:r>
              <a:rPr lang="en-US" dirty="0" smtClean="0"/>
              <a:t>Reconcile Dye Study and CORMIX Predictions</a:t>
            </a:r>
          </a:p>
          <a:p>
            <a:pPr lvl="1" eaLnBrk="1" hangingPunct="1"/>
            <a:r>
              <a:rPr lang="en-US" dirty="0" smtClean="0"/>
              <a:t>Multiport diffuser discharge design and analysis</a:t>
            </a:r>
          </a:p>
        </p:txBody>
      </p:sp>
    </p:spTree>
    <p:extLst>
      <p:ext uri="{BB962C8B-B14F-4D97-AF65-F5344CB8AC3E}">
        <p14:creationId xmlns:p14="http://schemas.microsoft.com/office/powerpoint/2010/main" val="1627776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Autofit/>
          </a:bodyPr>
          <a:lstStyle/>
          <a:p>
            <a:pPr eaLnBrk="1" hangingPunct="1"/>
            <a:r>
              <a:rPr lang="en-US" sz="2400" dirty="0" smtClean="0"/>
              <a:t>CORMIX – Introduction and History</a:t>
            </a:r>
          </a:p>
        </p:txBody>
      </p:sp>
      <p:sp>
        <p:nvSpPr>
          <p:cNvPr id="23556" name="Rectangle 3"/>
          <p:cNvSpPr>
            <a:spLocks noGrp="1" noChangeArrowheads="1"/>
          </p:cNvSpPr>
          <p:nvPr>
            <p:ph type="body" sz="half" idx="4294967295"/>
          </p:nvPr>
        </p:nvSpPr>
        <p:spPr>
          <a:xfrm>
            <a:off x="304800" y="914400"/>
            <a:ext cx="5090160" cy="5486400"/>
          </a:xfrm>
        </p:spPr>
        <p:txBody>
          <a:bodyPr/>
          <a:lstStyle/>
          <a:p>
            <a:pPr marL="515938" indent="-285750" eaLnBrk="1" hangingPunct="1">
              <a:spcBef>
                <a:spcPct val="0"/>
              </a:spcBef>
              <a:spcAft>
                <a:spcPct val="0"/>
              </a:spcAft>
            </a:pPr>
            <a:r>
              <a:rPr lang="en-US" sz="1600" dirty="0"/>
              <a:t>S</a:t>
            </a:r>
            <a:r>
              <a:rPr lang="en-US" sz="1600" dirty="0" smtClean="0"/>
              <a:t>imulation </a:t>
            </a:r>
            <a:r>
              <a:rPr lang="en-US" sz="1600" dirty="0"/>
              <a:t>and decision support </a:t>
            </a:r>
            <a:r>
              <a:rPr lang="en-US" sz="1600" dirty="0" smtClean="0"/>
              <a:t>system</a:t>
            </a:r>
          </a:p>
          <a:p>
            <a:pPr marL="1028700" lvl="1" eaLnBrk="1" hangingPunct="1">
              <a:spcAft>
                <a:spcPct val="0"/>
              </a:spcAft>
            </a:pPr>
            <a:r>
              <a:rPr lang="en-US" sz="1400" dirty="0" smtClean="0"/>
              <a:t>Environmental </a:t>
            </a:r>
            <a:r>
              <a:rPr lang="en-US" sz="1400" dirty="0"/>
              <a:t>impact assessment of mixing </a:t>
            </a:r>
            <a:r>
              <a:rPr lang="en-US" sz="1400" dirty="0" smtClean="0"/>
              <a:t>zones from </a:t>
            </a:r>
            <a:r>
              <a:rPr lang="en-US" sz="1400" dirty="0"/>
              <a:t>c</a:t>
            </a:r>
            <a:r>
              <a:rPr lang="en-US" sz="1400" dirty="0" smtClean="0"/>
              <a:t>ontinuous </a:t>
            </a:r>
            <a:r>
              <a:rPr lang="en-US" sz="1400" dirty="0"/>
              <a:t>point source </a:t>
            </a:r>
            <a:r>
              <a:rPr lang="en-US" sz="1400" dirty="0" smtClean="0"/>
              <a:t>discharges</a:t>
            </a:r>
          </a:p>
          <a:p>
            <a:pPr marL="515938" eaLnBrk="1" hangingPunct="1">
              <a:spcAft>
                <a:spcPct val="0"/>
              </a:spcAft>
            </a:pPr>
            <a:r>
              <a:rPr lang="en-US" sz="1600" dirty="0" smtClean="0"/>
              <a:t>Focus on </a:t>
            </a:r>
            <a:r>
              <a:rPr lang="en-US" sz="1600" dirty="0"/>
              <a:t>role of boundary interaction to predict mixing behavior and plume </a:t>
            </a:r>
            <a:r>
              <a:rPr lang="en-US" sz="1600" dirty="0" smtClean="0"/>
              <a:t>geometry</a:t>
            </a:r>
          </a:p>
          <a:p>
            <a:pPr marL="515938" eaLnBrk="1" hangingPunct="1">
              <a:spcAft>
                <a:spcPct val="0"/>
              </a:spcAft>
            </a:pPr>
            <a:r>
              <a:rPr lang="en-US" sz="1600" dirty="0" smtClean="0"/>
              <a:t>Mixing Zone Modeling &amp; Outfall Design</a:t>
            </a:r>
          </a:p>
          <a:p>
            <a:pPr marL="1028700" lvl="1" eaLnBrk="1" hangingPunct="1">
              <a:spcAft>
                <a:spcPct val="0"/>
              </a:spcAft>
            </a:pPr>
            <a:r>
              <a:rPr lang="en-US" sz="1400" dirty="0" smtClean="0"/>
              <a:t>single-port, multiport diffuser discharges and surface shoreline discharge sources</a:t>
            </a:r>
          </a:p>
          <a:p>
            <a:pPr marL="1028700" lvl="1" eaLnBrk="1" hangingPunct="1">
              <a:spcAft>
                <a:spcPct val="0"/>
              </a:spcAft>
            </a:pPr>
            <a:r>
              <a:rPr lang="en-US" sz="1400" dirty="0" smtClean="0"/>
              <a:t>Submerged, Near-Surface, Above Surface Discharges</a:t>
            </a:r>
          </a:p>
          <a:p>
            <a:pPr marL="515938" eaLnBrk="1" hangingPunct="1">
              <a:spcAft>
                <a:spcPct val="0"/>
              </a:spcAft>
            </a:pPr>
            <a:r>
              <a:rPr lang="en-US" sz="1600" dirty="0" smtClean="0"/>
              <a:t>Effluents</a:t>
            </a:r>
          </a:p>
          <a:p>
            <a:pPr marL="1028700" lvl="1" eaLnBrk="1" hangingPunct="1">
              <a:spcAft>
                <a:spcPct val="0"/>
              </a:spcAft>
            </a:pPr>
            <a:r>
              <a:rPr lang="en-US" sz="1400" dirty="0" smtClean="0"/>
              <a:t>conservative, non-conservative</a:t>
            </a:r>
            <a:r>
              <a:rPr lang="en-US" sz="1400" dirty="0"/>
              <a:t>, </a:t>
            </a:r>
            <a:r>
              <a:rPr lang="en-US" sz="1400" dirty="0" smtClean="0"/>
              <a:t>heated, dense </a:t>
            </a:r>
            <a:r>
              <a:rPr lang="en-US" sz="1400" dirty="0"/>
              <a:t>brine discharges </a:t>
            </a:r>
            <a:r>
              <a:rPr lang="en-US" sz="1400" dirty="0" smtClean="0"/>
              <a:t>suspended sediments (dredge and drilling muds and cuttings)</a:t>
            </a:r>
          </a:p>
          <a:p>
            <a:pPr marL="515938" eaLnBrk="1" hangingPunct="1">
              <a:spcAft>
                <a:spcPct val="0"/>
              </a:spcAft>
            </a:pPr>
            <a:r>
              <a:rPr lang="en-US" sz="1600" dirty="0" smtClean="0"/>
              <a:t>&gt; 25 years of R&amp;D</a:t>
            </a:r>
          </a:p>
          <a:p>
            <a:pPr marL="1028700" lvl="1" eaLnBrk="1" hangingPunct="1">
              <a:spcAft>
                <a:spcPct val="0"/>
              </a:spcAft>
            </a:pPr>
            <a:r>
              <a:rPr lang="en-US" sz="1400" dirty="0" smtClean="0"/>
              <a:t>USEPA - ORD, </a:t>
            </a:r>
            <a:r>
              <a:rPr lang="en-US" sz="1400" dirty="0"/>
              <a:t>Office of Water, </a:t>
            </a:r>
            <a:r>
              <a:rPr lang="en-US" sz="1400" dirty="0" smtClean="0"/>
              <a:t>OST</a:t>
            </a:r>
          </a:p>
          <a:p>
            <a:pPr marL="1028700" lvl="1" eaLnBrk="1" hangingPunct="1">
              <a:spcAft>
                <a:spcPct val="0"/>
              </a:spcAft>
            </a:pPr>
            <a:r>
              <a:rPr lang="en-US" sz="1400" dirty="0" smtClean="0"/>
              <a:t>MEDRC</a:t>
            </a:r>
          </a:p>
          <a:p>
            <a:pPr marL="1028700" lvl="1" eaLnBrk="1" hangingPunct="1">
              <a:spcAft>
                <a:spcPct val="0"/>
              </a:spcAft>
            </a:pPr>
            <a:r>
              <a:rPr lang="en-US" sz="1400" dirty="0" smtClean="0"/>
              <a:t>USBR</a:t>
            </a:r>
          </a:p>
          <a:p>
            <a:pPr marL="1028700" lvl="1" eaLnBrk="1" hangingPunct="1">
              <a:spcAft>
                <a:spcPct val="0"/>
              </a:spcAft>
            </a:pPr>
            <a:r>
              <a:rPr lang="en-US" sz="1400" dirty="0" smtClean="0"/>
              <a:t>Sates of MD and DE</a:t>
            </a:r>
          </a:p>
          <a:p>
            <a:pPr marL="1028700" lvl="1" eaLnBrk="1" hangingPunct="1">
              <a:spcAft>
                <a:spcPct val="0"/>
              </a:spcAft>
            </a:pPr>
            <a:r>
              <a:rPr lang="en-US" sz="1400" dirty="0" smtClean="0"/>
              <a:t>Cornell, OGI, PSU</a:t>
            </a:r>
          </a:p>
          <a:p>
            <a:pPr marL="515938" eaLnBrk="1" hangingPunct="1">
              <a:spcAft>
                <a:spcPct val="0"/>
              </a:spcAft>
            </a:pPr>
            <a:r>
              <a:rPr lang="en-US" sz="1600" b="1" dirty="0" smtClean="0"/>
              <a:t>CORMIX Support, Licensing, Distribution</a:t>
            </a:r>
          </a:p>
          <a:p>
            <a:pPr marL="1028700" lvl="1" eaLnBrk="1" hangingPunct="1">
              <a:spcAft>
                <a:spcPct val="0"/>
              </a:spcAft>
            </a:pPr>
            <a:r>
              <a:rPr lang="en-US" sz="1400" b="1" dirty="0" smtClean="0"/>
              <a:t>MixZon Inc. (Small Business in Portland, OR)</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9</a:t>
            </a:fld>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0" y="914400"/>
            <a:ext cx="3383280" cy="2459736"/>
          </a:xfrm>
          <a:prstGeom prst="rect">
            <a:avLst/>
          </a:prstGeom>
        </p:spPr>
      </p:pic>
      <p:sp>
        <p:nvSpPr>
          <p:cNvPr id="4" name="Rectangle 3"/>
          <p:cNvSpPr/>
          <p:nvPr/>
        </p:nvSpPr>
        <p:spPr>
          <a:xfrm>
            <a:off x="5334000" y="3452336"/>
            <a:ext cx="3505200" cy="738664"/>
          </a:xfrm>
          <a:prstGeom prst="rect">
            <a:avLst/>
          </a:prstGeom>
        </p:spPr>
        <p:txBody>
          <a:bodyPr wrap="square">
            <a:spAutoFit/>
          </a:bodyPr>
          <a:lstStyle/>
          <a:p>
            <a:pPr algn="ctr"/>
            <a:r>
              <a:rPr lang="en-US" sz="1400" b="1" i="1" dirty="0">
                <a:latin typeface="Arial Narrow" pitchFamily="34" charset="0"/>
              </a:rPr>
              <a:t>Portland, Oregon youth of 1938 join the </a:t>
            </a:r>
            <a:endParaRPr lang="en-US" sz="1400" b="1" i="1" dirty="0" smtClean="0">
              <a:latin typeface="Arial Narrow" pitchFamily="34" charset="0"/>
            </a:endParaRPr>
          </a:p>
          <a:p>
            <a:pPr algn="ctr"/>
            <a:r>
              <a:rPr lang="en-US" sz="1400" b="1" i="1" dirty="0" smtClean="0">
                <a:latin typeface="Arial Narrow" pitchFamily="34" charset="0"/>
              </a:rPr>
              <a:t>mayor </a:t>
            </a:r>
            <a:r>
              <a:rPr lang="en-US" sz="1400" b="1" i="1" dirty="0">
                <a:latin typeface="Arial Narrow" pitchFamily="34" charset="0"/>
              </a:rPr>
              <a:t>in protest of Willamette River pollution. </a:t>
            </a:r>
            <a:endParaRPr lang="en-US" sz="1400" b="1" i="1" dirty="0" smtClean="0">
              <a:latin typeface="Arial Narrow" pitchFamily="34" charset="0"/>
            </a:endParaRPr>
          </a:p>
          <a:p>
            <a:pPr algn="ctr"/>
            <a:r>
              <a:rPr lang="en-US" sz="1400" b="1" i="1" dirty="0" smtClean="0">
                <a:latin typeface="Arial Narrow" pitchFamily="34" charset="0"/>
              </a:rPr>
              <a:t>Photo</a:t>
            </a:r>
            <a:r>
              <a:rPr lang="en-US" sz="1400" b="1" i="1" dirty="0">
                <a:latin typeface="Arial Narrow" pitchFamily="34" charset="0"/>
              </a:rPr>
              <a:t>: Oregon Historical Society.</a:t>
            </a:r>
          </a:p>
        </p:txBody>
      </p:sp>
    </p:spTree>
    <p:extLst>
      <p:ext uri="{BB962C8B-B14F-4D97-AF65-F5344CB8AC3E}">
        <p14:creationId xmlns:p14="http://schemas.microsoft.com/office/powerpoint/2010/main" val="30735548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noFill/>
        </p:spPr>
        <p:txBody>
          <a:bodyPr/>
          <a:lstStyle/>
          <a:p>
            <a:pPr eaLnBrk="1" hangingPunct="1"/>
            <a:r>
              <a:rPr lang="en-US" sz="2400" dirty="0" smtClean="0"/>
              <a:t>Break</a:t>
            </a:r>
          </a:p>
        </p:txBody>
      </p:sp>
      <p:sp>
        <p:nvSpPr>
          <p:cNvPr id="23556" name="Rectangle 3"/>
          <p:cNvSpPr>
            <a:spLocks noGrp="1" noChangeArrowheads="1"/>
          </p:cNvSpPr>
          <p:nvPr>
            <p:ph type="body" sz="half" idx="4294967295"/>
          </p:nvPr>
        </p:nvSpPr>
        <p:spPr>
          <a:xfrm>
            <a:off x="495300" y="2628900"/>
            <a:ext cx="8153400" cy="1600200"/>
          </a:xfrm>
        </p:spPr>
        <p:txBody>
          <a:bodyPr/>
          <a:lstStyle/>
          <a:p>
            <a:pPr marL="0" indent="0" algn="ctr" eaLnBrk="1" hangingPunct="1">
              <a:buNone/>
            </a:pPr>
            <a:r>
              <a:rPr lang="en-US" sz="8000" dirty="0" smtClean="0"/>
              <a:t>10 minute break</a:t>
            </a:r>
          </a:p>
        </p:txBody>
      </p:sp>
      <p:pic>
        <p:nvPicPr>
          <p:cNvPr id="1026" name="Picture 2" descr="C:\Users\adiram\AppData\Local\Microsoft\Windows\Temporary Internet Files\Content.IE5\C4IDN4PO\MP9004491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114800"/>
            <a:ext cx="200914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90</a:t>
            </a:fld>
            <a:endParaRPr lang="en-US" b="1" dirty="0"/>
          </a:p>
        </p:txBody>
      </p:sp>
    </p:spTree>
    <p:extLst>
      <p:ext uri="{BB962C8B-B14F-4D97-AF65-F5344CB8AC3E}">
        <p14:creationId xmlns:p14="http://schemas.microsoft.com/office/powerpoint/2010/main" val="24876874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91</a:t>
            </a:fld>
            <a:endParaRPr lang="en-US" b="1" dirty="0"/>
          </a:p>
        </p:txBody>
      </p:sp>
      <p:sp>
        <p:nvSpPr>
          <p:cNvPr id="4" name="Rectangle 4"/>
          <p:cNvSpPr>
            <a:spLocks noGrp="1" noChangeArrowheads="1"/>
          </p:cNvSpPr>
          <p:nvPr>
            <p:ph type="title"/>
          </p:nvPr>
        </p:nvSpPr>
        <p:spPr>
          <a:noFill/>
        </p:spPr>
        <p:txBody>
          <a:bodyPr/>
          <a:lstStyle/>
          <a:p>
            <a:pPr eaLnBrk="1" hangingPunct="1"/>
            <a:r>
              <a:rPr lang="en-US" sz="2400" dirty="0" smtClean="0"/>
              <a:t>Models for Mixing Processes: Part 4</a:t>
            </a:r>
          </a:p>
        </p:txBody>
      </p:sp>
      <p:sp>
        <p:nvSpPr>
          <p:cNvPr id="5" name="Rectangle 3"/>
          <p:cNvSpPr txBox="1">
            <a:spLocks noChangeArrowheads="1"/>
          </p:cNvSpPr>
          <p:nvPr/>
        </p:nvSpPr>
        <p:spPr bwMode="auto">
          <a:xfrm>
            <a:off x="533400" y="1143000"/>
            <a:ext cx="7627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lvl="1" eaLnBrk="1" hangingPunct="1">
              <a:buFont typeface="Arial" pitchFamily="34" charset="0"/>
              <a:buChar char="•"/>
            </a:pPr>
            <a:endParaRPr lang="en-US" sz="2000" dirty="0" smtClean="0"/>
          </a:p>
          <a:p>
            <a:pPr eaLnBrk="1" hangingPunct="1">
              <a:buFont typeface="Arial" pitchFamily="34" charset="0"/>
              <a:buChar char="•"/>
            </a:pPr>
            <a:r>
              <a:rPr lang="en-US" sz="2400" dirty="0" smtClean="0"/>
              <a:t>Advanced CORMIX</a:t>
            </a:r>
          </a:p>
          <a:p>
            <a:pPr lvl="1" eaLnBrk="1" hangingPunct="1">
              <a:buFont typeface="Arial" pitchFamily="34" charset="0"/>
              <a:buChar char="•"/>
            </a:pPr>
            <a:r>
              <a:rPr lang="en-US" sz="2200" dirty="0" smtClean="0"/>
              <a:t>Introduction</a:t>
            </a:r>
          </a:p>
          <a:p>
            <a:pPr eaLnBrk="1" hangingPunct="1">
              <a:buFont typeface="Arial" pitchFamily="34" charset="0"/>
              <a:buChar char="•"/>
            </a:pPr>
            <a:r>
              <a:rPr lang="en-US" sz="2400" dirty="0" smtClean="0"/>
              <a:t>Validation, QA/QC</a:t>
            </a:r>
          </a:p>
          <a:p>
            <a:pPr eaLnBrk="1" hangingPunct="1">
              <a:buFont typeface="Arial" pitchFamily="34" charset="0"/>
              <a:buChar char="•"/>
            </a:pPr>
            <a:r>
              <a:rPr lang="en-US" sz="2400" dirty="0" smtClean="0"/>
              <a:t>Field Data Collection</a:t>
            </a:r>
          </a:p>
          <a:p>
            <a:pPr lvl="1" eaLnBrk="1" hangingPunct="1">
              <a:buFont typeface="Arial" pitchFamily="34" charset="0"/>
              <a:buChar char="•"/>
            </a:pPr>
            <a:r>
              <a:rPr lang="en-US" sz="2200" dirty="0" smtClean="0"/>
              <a:t>Integrated Remote Sensing System</a:t>
            </a:r>
          </a:p>
          <a:p>
            <a:pPr eaLnBrk="1" hangingPunct="1">
              <a:buFont typeface="Arial" pitchFamily="34" charset="0"/>
              <a:buChar char="•"/>
            </a:pPr>
            <a:r>
              <a:rPr lang="en-US" sz="2400" dirty="0" smtClean="0"/>
              <a:t>Summary of Topics Covered</a:t>
            </a:r>
          </a:p>
          <a:p>
            <a:pPr eaLnBrk="1" hangingPunct="1">
              <a:buFont typeface="Arial" pitchFamily="34" charset="0"/>
              <a:buChar char="•"/>
            </a:pPr>
            <a:r>
              <a:rPr lang="en-US" sz="2400" dirty="0"/>
              <a:t>Q &amp; A</a:t>
            </a:r>
          </a:p>
          <a:p>
            <a:pPr eaLnBrk="1" hangingPunct="1">
              <a:buFont typeface="Arial" pitchFamily="34" charset="0"/>
              <a:buChar char="•"/>
            </a:pPr>
            <a:r>
              <a:rPr lang="en-US" sz="2400" dirty="0" smtClean="0"/>
              <a:t>Wrap Up</a:t>
            </a:r>
          </a:p>
        </p:txBody>
      </p:sp>
    </p:spTree>
    <p:extLst>
      <p:ext uri="{BB962C8B-B14F-4D97-AF65-F5344CB8AC3E}">
        <p14:creationId xmlns:p14="http://schemas.microsoft.com/office/powerpoint/2010/main" val="41380176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ORMIX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5528" y="3529667"/>
            <a:ext cx="3486150" cy="2424113"/>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400" dirty="0"/>
              <a:t>CORMIX Advanced Design </a:t>
            </a:r>
            <a:r>
              <a:rPr lang="en-US" sz="2400" dirty="0" smtClean="0"/>
              <a:t>Tools: CorVue &amp; CorSpy</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92</a:t>
            </a:fld>
            <a:endParaRPr lang="en-US" b="1" dirty="0"/>
          </a:p>
        </p:txBody>
      </p:sp>
      <p:pic>
        <p:nvPicPr>
          <p:cNvPr id="4" name="Picture 8" descr="whichway2"/>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a:xfrm>
            <a:off x="4648200" y="1066800"/>
            <a:ext cx="4114800" cy="1895475"/>
          </a:xfrm>
          <a:prstGeom prst="rect">
            <a:avLst/>
          </a:prstGeom>
          <a:noFill/>
          <a:ln>
            <a:noFill/>
            <a:miter lim="800000"/>
            <a:headEnd/>
            <a:tailEnd/>
          </a:ln>
        </p:spPr>
      </p:pic>
      <p:sp>
        <p:nvSpPr>
          <p:cNvPr id="5" name="Rectangle 4"/>
          <p:cNvSpPr/>
          <p:nvPr/>
        </p:nvSpPr>
        <p:spPr>
          <a:xfrm>
            <a:off x="4629150" y="3048000"/>
            <a:ext cx="4152900" cy="523220"/>
          </a:xfrm>
          <a:prstGeom prst="rect">
            <a:avLst/>
          </a:prstGeom>
        </p:spPr>
        <p:txBody>
          <a:bodyPr wrap="square">
            <a:spAutoFit/>
          </a:bodyPr>
          <a:lstStyle/>
          <a:p>
            <a:pPr algn="ctr"/>
            <a:r>
              <a:rPr lang="en-US" sz="1400" b="1" i="1" dirty="0">
                <a:latin typeface="Arial Narrow" pitchFamily="34" charset="0"/>
              </a:rPr>
              <a:t>CorVue </a:t>
            </a:r>
            <a:r>
              <a:rPr lang="en-US" sz="1400" b="1" i="1" dirty="0" smtClean="0">
                <a:latin typeface="Arial Narrow" pitchFamily="34" charset="0"/>
              </a:rPr>
              <a:t>visualization </a:t>
            </a:r>
            <a:r>
              <a:rPr lang="en-US" sz="1400" b="1" i="1" dirty="0">
                <a:latin typeface="Arial Narrow" pitchFamily="34" charset="0"/>
              </a:rPr>
              <a:t>of CorJet simulation </a:t>
            </a:r>
          </a:p>
          <a:p>
            <a:pPr algn="ctr"/>
            <a:r>
              <a:rPr lang="en-US" sz="1400" b="1" i="1" dirty="0">
                <a:latin typeface="Arial Narrow" pitchFamily="34" charset="0"/>
              </a:rPr>
              <a:t>of atmospheric plume </a:t>
            </a:r>
            <a:r>
              <a:rPr lang="en-US" sz="1400" b="1" i="1" dirty="0" smtClean="0">
                <a:latin typeface="Arial Narrow" pitchFamily="34" charset="0"/>
              </a:rPr>
              <a:t>mixing</a:t>
            </a:r>
            <a:endParaRPr lang="en-US" sz="1400" b="1" i="1" dirty="0">
              <a:latin typeface="Arial Narrow"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066800"/>
            <a:ext cx="3577507" cy="1914525"/>
          </a:xfrm>
          <a:prstGeom prst="rect">
            <a:avLst/>
          </a:prstGeom>
          <a:ln>
            <a:noFill/>
          </a:ln>
        </p:spPr>
      </p:pic>
      <p:sp>
        <p:nvSpPr>
          <p:cNvPr id="7" name="Rectangle 6"/>
          <p:cNvSpPr/>
          <p:nvPr/>
        </p:nvSpPr>
        <p:spPr>
          <a:xfrm>
            <a:off x="533400" y="3155722"/>
            <a:ext cx="3577507" cy="307777"/>
          </a:xfrm>
          <a:prstGeom prst="rect">
            <a:avLst/>
          </a:prstGeom>
        </p:spPr>
        <p:txBody>
          <a:bodyPr wrap="square">
            <a:spAutoFit/>
          </a:bodyPr>
          <a:lstStyle/>
          <a:p>
            <a:pPr algn="ctr"/>
            <a:r>
              <a:rPr lang="en-US" sz="1400" b="1" i="1" dirty="0">
                <a:latin typeface="Arial Narrow" pitchFamily="34" charset="0"/>
              </a:rPr>
              <a:t>CorVue </a:t>
            </a:r>
            <a:r>
              <a:rPr lang="en-US" sz="1400" b="1" i="1" dirty="0" smtClean="0">
                <a:latin typeface="Arial Narrow" pitchFamily="34" charset="0"/>
              </a:rPr>
              <a:t>3D visualization </a:t>
            </a:r>
            <a:r>
              <a:rPr lang="en-US" sz="1400" b="1" i="1" dirty="0">
                <a:latin typeface="Arial Narrow" pitchFamily="34" charset="0"/>
              </a:rPr>
              <a:t>of </a:t>
            </a:r>
            <a:r>
              <a:rPr lang="en-US" sz="1400" b="1" i="1" dirty="0" smtClean="0">
                <a:latin typeface="Arial Narrow" pitchFamily="34" charset="0"/>
              </a:rPr>
              <a:t>a CORMIX simulation</a:t>
            </a:r>
            <a:endParaRPr lang="en-US" sz="1400" b="1" i="1" dirty="0">
              <a:latin typeface="Arial Narrow" pitchFamily="34" charset="0"/>
            </a:endParaRPr>
          </a:p>
        </p:txBody>
      </p:sp>
      <p:sp>
        <p:nvSpPr>
          <p:cNvPr id="10" name="Rectangle 9"/>
          <p:cNvSpPr/>
          <p:nvPr/>
        </p:nvSpPr>
        <p:spPr>
          <a:xfrm>
            <a:off x="2322153" y="5877580"/>
            <a:ext cx="4152900" cy="523220"/>
          </a:xfrm>
          <a:prstGeom prst="rect">
            <a:avLst/>
          </a:prstGeom>
        </p:spPr>
        <p:txBody>
          <a:bodyPr wrap="square">
            <a:spAutoFit/>
          </a:bodyPr>
          <a:lstStyle/>
          <a:p>
            <a:pPr algn="ctr"/>
            <a:r>
              <a:rPr lang="en-US" sz="1400" b="1" i="1" dirty="0" smtClean="0">
                <a:latin typeface="Arial Narrow" pitchFamily="34" charset="0"/>
              </a:rPr>
              <a:t>CorSpy visualization </a:t>
            </a:r>
            <a:r>
              <a:rPr lang="en-US" sz="1400" b="1" i="1" dirty="0">
                <a:latin typeface="Arial Narrow" pitchFamily="34" charset="0"/>
              </a:rPr>
              <a:t>of </a:t>
            </a:r>
            <a:r>
              <a:rPr lang="en-US" sz="1400" b="1" i="1" dirty="0" smtClean="0">
                <a:latin typeface="Arial Narrow" pitchFamily="34" charset="0"/>
              </a:rPr>
              <a:t>an Unidirectional Multiport Diffuser</a:t>
            </a:r>
            <a:endParaRPr lang="en-US" sz="1400" b="1" i="1" dirty="0">
              <a:latin typeface="Arial Narrow" pitchFamily="34" charset="0"/>
            </a:endParaRPr>
          </a:p>
        </p:txBody>
      </p:sp>
    </p:spTree>
    <p:extLst>
      <p:ext uri="{BB962C8B-B14F-4D97-AF65-F5344CB8AC3E}">
        <p14:creationId xmlns:p14="http://schemas.microsoft.com/office/powerpoint/2010/main" val="35286925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CORMIX Advanced Design </a:t>
            </a:r>
            <a:r>
              <a:rPr lang="en-US" sz="2400" dirty="0" smtClean="0"/>
              <a:t>Tools: CorHyd</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93</a:t>
            </a:fld>
            <a:endParaRPr lang="en-US" b="1" dirty="0"/>
          </a:p>
        </p:txBody>
      </p:sp>
      <p:sp>
        <p:nvSpPr>
          <p:cNvPr id="8" name="Text Box 4"/>
          <p:cNvSpPr txBox="1">
            <a:spLocks noChangeArrowheads="1"/>
          </p:cNvSpPr>
          <p:nvPr/>
        </p:nvSpPr>
        <p:spPr bwMode="auto">
          <a:xfrm>
            <a:off x="1410134" y="3462642"/>
            <a:ext cx="6334091" cy="36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914400" indent="-9144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spcBef>
                <a:spcPct val="0"/>
              </a:spcBef>
            </a:pPr>
            <a:r>
              <a:rPr lang="en-US" sz="1400" b="1" i="1" dirty="0">
                <a:latin typeface="Arial Narrow" pitchFamily="34" charset="0"/>
              </a:rPr>
              <a:t>Schematic sketch </a:t>
            </a:r>
            <a:r>
              <a:rPr lang="en-US" sz="1400" b="1" i="1" dirty="0" smtClean="0">
                <a:latin typeface="Arial Narrow" pitchFamily="34" charset="0"/>
              </a:rPr>
              <a:t>(above) and CorHyd visualization (right) of </a:t>
            </a:r>
            <a:r>
              <a:rPr lang="en-US" sz="1400" b="1" i="1" dirty="0">
                <a:latin typeface="Arial Narrow" pitchFamily="34" charset="0"/>
              </a:rPr>
              <a:t>a multiport diffuser </a:t>
            </a:r>
            <a:r>
              <a:rPr lang="en-US" sz="1400" b="1" i="1" dirty="0" smtClean="0">
                <a:latin typeface="Arial Narrow" pitchFamily="34" charset="0"/>
              </a:rPr>
              <a:t>outfall</a:t>
            </a:r>
            <a:endParaRPr lang="en-US" sz="1400" b="1" i="1" dirty="0">
              <a:latin typeface="Arial Narrow" pitchFamily="34" charset="0"/>
            </a:endParaRPr>
          </a:p>
        </p:txBody>
      </p:sp>
      <p:sp>
        <p:nvSpPr>
          <p:cNvPr id="12" name="Rectangle 3"/>
          <p:cNvSpPr txBox="1">
            <a:spLocks noChangeArrowheads="1"/>
          </p:cNvSpPr>
          <p:nvPr/>
        </p:nvSpPr>
        <p:spPr>
          <a:xfrm>
            <a:off x="457200" y="4038600"/>
            <a:ext cx="8229600" cy="2119313"/>
          </a:xfrm>
          <a:prstGeom prst="rect">
            <a:avLst/>
          </a:prstGeom>
          <a:noFill/>
        </p:spPr>
        <p:txBody>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sz="1600" dirty="0" smtClean="0"/>
              <a:t>CorHyd - Multiport Diffuser </a:t>
            </a:r>
            <a:r>
              <a:rPr lang="en-US" sz="1600" b="1" i="1" dirty="0" smtClean="0"/>
              <a:t>hydraulic design and specification tool.</a:t>
            </a:r>
            <a:endParaRPr lang="en-US" sz="1600" dirty="0" smtClean="0"/>
          </a:p>
          <a:p>
            <a:pPr eaLnBrk="1" hangingPunct="1"/>
            <a:r>
              <a:rPr lang="en-US" sz="1600" dirty="0" smtClean="0"/>
              <a:t>Internal diffuser head loss and flow distribution calculation</a:t>
            </a:r>
          </a:p>
          <a:p>
            <a:pPr eaLnBrk="1" hangingPunct="1"/>
            <a:r>
              <a:rPr lang="en-US" sz="1600" dirty="0" smtClean="0"/>
              <a:t>A properly designed diffuser will have a constant mass flux along the diffuser line with high port velocity. </a:t>
            </a:r>
          </a:p>
          <a:p>
            <a:pPr eaLnBrk="1" hangingPunct="1"/>
            <a:r>
              <a:rPr lang="en-US" sz="1600" dirty="0" smtClean="0"/>
              <a:t>Originally developed by Dr. Tobias Bleninger and Dr. Gerhard H. Jirka  at KIT, Germany.</a:t>
            </a:r>
          </a:p>
        </p:txBody>
      </p:sp>
      <p:grpSp>
        <p:nvGrpSpPr>
          <p:cNvPr id="5" name="Group 4"/>
          <p:cNvGrpSpPr/>
          <p:nvPr/>
        </p:nvGrpSpPr>
        <p:grpSpPr>
          <a:xfrm>
            <a:off x="304800" y="914400"/>
            <a:ext cx="8591618" cy="2514951"/>
            <a:chOff x="304800" y="914400"/>
            <a:chExt cx="8591618" cy="2514951"/>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16505"/>
              <a:ext cx="3810000" cy="21107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422" y="914400"/>
              <a:ext cx="4484996" cy="2514951"/>
            </a:xfrm>
            <a:prstGeom prst="rect">
              <a:avLst/>
            </a:prstGeom>
          </p:spPr>
        </p:pic>
      </p:grpSp>
    </p:spTree>
    <p:extLst>
      <p:ext uri="{BB962C8B-B14F-4D97-AF65-F5344CB8AC3E}">
        <p14:creationId xmlns:p14="http://schemas.microsoft.com/office/powerpoint/2010/main" val="27198925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CORMIX Advanced Design </a:t>
            </a:r>
            <a:r>
              <a:rPr lang="en-US" sz="2400" dirty="0" smtClean="0"/>
              <a:t>Tools: CorPlot</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94</a:t>
            </a:fld>
            <a:endParaRPr lang="en-US" b="1" dirty="0"/>
          </a:p>
        </p:txBody>
      </p:sp>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1283638"/>
            <a:ext cx="3379287" cy="33792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009" y="990600"/>
            <a:ext cx="3990302" cy="396536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667293" y="5397044"/>
            <a:ext cx="3111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i="1" dirty="0">
                <a:latin typeface="Arial Narrow" pitchFamily="34" charset="0"/>
              </a:rPr>
              <a:t>CorPlot - ambient current time series data</a:t>
            </a:r>
          </a:p>
        </p:txBody>
      </p:sp>
      <p:sp>
        <p:nvSpPr>
          <p:cNvPr id="11" name="Rectangle 8"/>
          <p:cNvSpPr>
            <a:spLocks noChangeArrowheads="1"/>
          </p:cNvSpPr>
          <p:nvPr/>
        </p:nvSpPr>
        <p:spPr bwMode="auto">
          <a:xfrm>
            <a:off x="4825449" y="5181600"/>
            <a:ext cx="38331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i="1" dirty="0" smtClean="0">
                <a:latin typeface="Arial Narrow" pitchFamily="34" charset="0"/>
              </a:rPr>
              <a:t>CorPlot– </a:t>
            </a:r>
            <a:r>
              <a:rPr lang="en-US" sz="1400" b="1" i="1" dirty="0">
                <a:latin typeface="Arial Narrow" pitchFamily="34" charset="0"/>
              </a:rPr>
              <a:t>Sediment Bottom Deposition Contour </a:t>
            </a:r>
            <a:r>
              <a:rPr lang="en-US" sz="1400" b="1" i="1" dirty="0" smtClean="0">
                <a:latin typeface="Arial Narrow" pitchFamily="34" charset="0"/>
              </a:rPr>
              <a:t>plot </a:t>
            </a:r>
          </a:p>
          <a:p>
            <a:r>
              <a:rPr lang="en-US" sz="1400" b="1" i="1" dirty="0" smtClean="0">
                <a:latin typeface="Arial Narrow" pitchFamily="34" charset="0"/>
              </a:rPr>
              <a:t>for offshore oil and gas drilling muds and </a:t>
            </a:r>
            <a:br>
              <a:rPr lang="en-US" sz="1400" b="1" i="1" dirty="0" smtClean="0">
                <a:latin typeface="Arial Narrow" pitchFamily="34" charset="0"/>
              </a:rPr>
            </a:br>
            <a:r>
              <a:rPr lang="en-US" sz="1400" b="1" i="1" dirty="0" smtClean="0">
                <a:latin typeface="Arial Narrow" pitchFamily="34" charset="0"/>
              </a:rPr>
              <a:t>cuttings discharge</a:t>
            </a:r>
            <a:endParaRPr lang="en-US" sz="1400" b="1" i="1" dirty="0">
              <a:latin typeface="Arial Narrow" pitchFamily="34" charset="0"/>
            </a:endParaRPr>
          </a:p>
        </p:txBody>
      </p:sp>
    </p:spTree>
    <p:extLst>
      <p:ext uri="{BB962C8B-B14F-4D97-AF65-F5344CB8AC3E}">
        <p14:creationId xmlns:p14="http://schemas.microsoft.com/office/powerpoint/2010/main" val="15154509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95</a:t>
            </a:fld>
            <a:endParaRPr lang="en-US" b="1" dirty="0"/>
          </a:p>
        </p:txBody>
      </p:sp>
      <p:sp>
        <p:nvSpPr>
          <p:cNvPr id="5" name="Title 1"/>
          <p:cNvSpPr>
            <a:spLocks noGrp="1"/>
          </p:cNvSpPr>
          <p:nvPr>
            <p:ph type="title"/>
          </p:nvPr>
        </p:nvSpPr>
        <p:spPr/>
        <p:txBody>
          <a:bodyPr/>
          <a:lstStyle/>
          <a:p>
            <a:r>
              <a:rPr lang="en-US" sz="2400" dirty="0"/>
              <a:t>CORMIX Advanced Design </a:t>
            </a:r>
            <a:r>
              <a:rPr lang="en-US" sz="2400" dirty="0" smtClean="0"/>
              <a:t>Tools: CorTime</a:t>
            </a:r>
            <a:endParaRPr lang="en-US" sz="2400" dirty="0"/>
          </a:p>
        </p:txBody>
      </p:sp>
      <p:sp>
        <p:nvSpPr>
          <p:cNvPr id="6" name="Rectangle 7"/>
          <p:cNvSpPr>
            <a:spLocks noChangeArrowheads="1"/>
          </p:cNvSpPr>
          <p:nvPr/>
        </p:nvSpPr>
        <p:spPr bwMode="auto">
          <a:xfrm>
            <a:off x="457200" y="5562600"/>
            <a:ext cx="8229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i="1" dirty="0" smtClean="0">
                <a:latin typeface="Arial Narrow" pitchFamily="34" charset="0"/>
              </a:rPr>
              <a:t>CorTime: CORMIX – Far Field Model (Delft3D) </a:t>
            </a:r>
            <a:r>
              <a:rPr lang="en-US" sz="1400" b="1" i="1" dirty="0">
                <a:latin typeface="Arial Narrow" pitchFamily="34" charset="0"/>
              </a:rPr>
              <a:t>l</a:t>
            </a:r>
            <a:r>
              <a:rPr lang="en-US" sz="1400" b="1" i="1" dirty="0" smtClean="0">
                <a:latin typeface="Arial Narrow" pitchFamily="34" charset="0"/>
              </a:rPr>
              <a:t>inkage.</a:t>
            </a:r>
          </a:p>
          <a:p>
            <a:pPr algn="ctr"/>
            <a:r>
              <a:rPr lang="en-US" sz="1200" b="1" i="1" dirty="0">
                <a:latin typeface="Arial Narrow" pitchFamily="34" charset="0"/>
              </a:rPr>
              <a:t> Time series analysis </a:t>
            </a:r>
            <a:r>
              <a:rPr lang="en-US" sz="1200" b="1" i="1" dirty="0" smtClean="0">
                <a:latin typeface="Arial Narrow" pitchFamily="34" charset="0"/>
              </a:rPr>
              <a:t>and visualization of depth </a:t>
            </a:r>
            <a:r>
              <a:rPr lang="en-US" sz="1200" b="1" i="1" dirty="0">
                <a:latin typeface="Arial Narrow" pitchFamily="34" charset="0"/>
              </a:rPr>
              <a:t>averaged concentration [MPN / m³] of total </a:t>
            </a:r>
            <a:r>
              <a:rPr lang="en-US" sz="1200" b="1" i="1" dirty="0" smtClean="0">
                <a:latin typeface="Arial Narrow" pitchFamily="34" charset="0"/>
              </a:rPr>
              <a:t>coliforms from offshore multiport discharge</a:t>
            </a:r>
          </a:p>
          <a:p>
            <a:pPr algn="ctr"/>
            <a:r>
              <a:rPr lang="en-US" sz="1200" b="1" i="1" dirty="0" smtClean="0">
                <a:latin typeface="Arial Narrow" pitchFamily="34" charset="0"/>
              </a:rPr>
              <a:t>Ref: “</a:t>
            </a:r>
            <a:r>
              <a:rPr lang="de-DE" sz="1200" b="1" i="1" dirty="0" smtClean="0">
                <a:latin typeface="Arial Narrow" pitchFamily="34" charset="0"/>
              </a:rPr>
              <a:t>Coupling </a:t>
            </a:r>
            <a:r>
              <a:rPr lang="de-DE" sz="1200" b="1" i="1" dirty="0">
                <a:latin typeface="Arial Narrow" pitchFamily="34" charset="0"/>
              </a:rPr>
              <a:t>hydrodynamic models for multiport diffusers</a:t>
            </a:r>
            <a:r>
              <a:rPr lang="de-DE" sz="1200" b="1" i="1" dirty="0" smtClean="0">
                <a:latin typeface="Arial Narrow" pitchFamily="34" charset="0"/>
              </a:rPr>
              <a:t>: </a:t>
            </a:r>
            <a:r>
              <a:rPr lang="de-DE" sz="1200" b="1" i="1" dirty="0">
                <a:latin typeface="Arial Narrow" pitchFamily="34" charset="0"/>
              </a:rPr>
              <a:t>design and siting of the </a:t>
            </a:r>
            <a:r>
              <a:rPr lang="de-DE" sz="1200" b="1" i="1" dirty="0" smtClean="0">
                <a:latin typeface="Arial Narrow" pitchFamily="34" charset="0"/>
              </a:rPr>
              <a:t>Cartagena outfall“</a:t>
            </a:r>
          </a:p>
          <a:p>
            <a:pPr algn="ctr"/>
            <a:r>
              <a:rPr lang="en-US" sz="1200" b="1" i="1" dirty="0" smtClean="0">
                <a:latin typeface="Arial Narrow" pitchFamily="34" charset="0"/>
              </a:rPr>
              <a:t>Dr. Tobias Bleninger, IFH – University of Karlsruhe</a:t>
            </a:r>
            <a:endParaRPr lang="en-US" sz="1200" b="1" i="1" dirty="0">
              <a:latin typeface="Arial Narrow" pitchFamily="34" charset="0"/>
            </a:endParaRPr>
          </a:p>
        </p:txBody>
      </p:sp>
      <p:pic>
        <p:nvPicPr>
          <p:cNvPr id="7" name="Picture 18" descr="D:\bleninger\Research\main\dok-seminar\coli-conc-compressed.g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9985" y="838201"/>
            <a:ext cx="5584031" cy="463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90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96</a:t>
            </a:fld>
            <a:endParaRPr lang="en-US" b="1" dirty="0"/>
          </a:p>
        </p:txBody>
      </p:sp>
      <p:pic>
        <p:nvPicPr>
          <p:cNvPr id="3" name="Picture 4" descr="Output_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25328" y="838200"/>
            <a:ext cx="3893344" cy="556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dirty="0" smtClean="0"/>
              <a:t>CORMIX Advanced Design Tools: CorUCS</a:t>
            </a:r>
            <a:endParaRPr lang="en-US" sz="2400" dirty="0"/>
          </a:p>
        </p:txBody>
      </p:sp>
    </p:spTree>
    <p:extLst>
      <p:ext uri="{BB962C8B-B14F-4D97-AF65-F5344CB8AC3E}">
        <p14:creationId xmlns:p14="http://schemas.microsoft.com/office/powerpoint/2010/main" val="34749125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423863" y="152400"/>
            <a:ext cx="8296275" cy="547688"/>
          </a:xfrm>
        </p:spPr>
        <p:txBody>
          <a:bodyPr/>
          <a:lstStyle/>
          <a:p>
            <a:pPr eaLnBrk="1" hangingPunct="1"/>
            <a:r>
              <a:rPr lang="en-US" sz="2400" dirty="0" smtClean="0"/>
              <a:t>CORMIX - QA/QC &amp; Validation</a:t>
            </a:r>
          </a:p>
        </p:txBody>
      </p:sp>
      <p:sp>
        <p:nvSpPr>
          <p:cNvPr id="27652" name="Rectangle 3"/>
          <p:cNvSpPr>
            <a:spLocks noGrp="1" noChangeArrowheads="1"/>
          </p:cNvSpPr>
          <p:nvPr>
            <p:ph type="body" sz="half" idx="1"/>
          </p:nvPr>
        </p:nvSpPr>
        <p:spPr>
          <a:xfrm>
            <a:off x="269875" y="838200"/>
            <a:ext cx="4264025" cy="5410200"/>
          </a:xfrm>
          <a:noFill/>
        </p:spPr>
        <p:txBody>
          <a:bodyPr/>
          <a:lstStyle/>
          <a:p>
            <a:pPr eaLnBrk="1" hangingPunct="1"/>
            <a:r>
              <a:rPr lang="en-US" sz="1800" dirty="0" smtClean="0"/>
              <a:t>Independent Validations</a:t>
            </a:r>
          </a:p>
          <a:p>
            <a:pPr eaLnBrk="1" hangingPunct="1"/>
            <a:r>
              <a:rPr lang="en-US" sz="1800" dirty="0" smtClean="0"/>
              <a:t>Extensive documentation and validations</a:t>
            </a:r>
          </a:p>
          <a:p>
            <a:pPr lvl="1" eaLnBrk="1" hangingPunct="1"/>
            <a:r>
              <a:rPr lang="en-US" sz="1600" dirty="0" smtClean="0">
                <a:solidFill>
                  <a:schemeClr val="accent2"/>
                </a:solidFill>
              </a:rPr>
              <a:t>http://www.cormix.info</a:t>
            </a:r>
            <a:endParaRPr lang="en-US" sz="1600" dirty="0" smtClean="0"/>
          </a:p>
          <a:p>
            <a:pPr eaLnBrk="1" hangingPunct="1"/>
            <a:r>
              <a:rPr lang="en-US" sz="1800" b="1" dirty="0" smtClean="0"/>
              <a:t>CorVal</a:t>
            </a:r>
          </a:p>
          <a:p>
            <a:pPr lvl="1" eaLnBrk="1" hangingPunct="1"/>
            <a:r>
              <a:rPr lang="en-US" dirty="0" smtClean="0"/>
              <a:t>Validation database</a:t>
            </a:r>
          </a:p>
          <a:p>
            <a:pPr lvl="1" eaLnBrk="1" hangingPunct="1"/>
            <a:r>
              <a:rPr lang="en-US" dirty="0" smtClean="0"/>
              <a:t>Model development</a:t>
            </a:r>
          </a:p>
          <a:p>
            <a:pPr eaLnBrk="1" hangingPunct="1"/>
            <a:r>
              <a:rPr lang="en-US" sz="1800" b="1" dirty="0" smtClean="0"/>
              <a:t>Benchmarks</a:t>
            </a:r>
          </a:p>
          <a:p>
            <a:pPr lvl="1" eaLnBrk="1" hangingPunct="1"/>
            <a:r>
              <a:rPr lang="en-US" dirty="0" smtClean="0"/>
              <a:t>Test cases</a:t>
            </a:r>
          </a:p>
          <a:p>
            <a:pPr eaLnBrk="1" hangingPunct="1"/>
            <a:r>
              <a:rPr lang="en-US" sz="1800" b="1" dirty="0" smtClean="0"/>
              <a:t>Support Tickets</a:t>
            </a:r>
          </a:p>
          <a:p>
            <a:pPr lvl="1" eaLnBrk="1" hangingPunct="1"/>
            <a:r>
              <a:rPr lang="en-US" dirty="0" smtClean="0"/>
              <a:t>Stalled cases</a:t>
            </a:r>
          </a:p>
          <a:p>
            <a:pPr lvl="1" eaLnBrk="1" hangingPunct="1"/>
            <a:r>
              <a:rPr lang="en-US" dirty="0" smtClean="0"/>
              <a:t>Bug fix queue</a:t>
            </a:r>
          </a:p>
          <a:p>
            <a:pPr lvl="1" eaLnBrk="1" hangingPunct="1"/>
            <a:r>
              <a:rPr lang="en-US" dirty="0" smtClean="0"/>
              <a:t>Documented revision</a:t>
            </a:r>
          </a:p>
          <a:p>
            <a:pPr lvl="1" eaLnBrk="1" hangingPunct="1"/>
            <a:r>
              <a:rPr lang="en-US" dirty="0" smtClean="0"/>
              <a:t>Update/Upgrade cycles</a:t>
            </a:r>
          </a:p>
          <a:p>
            <a:pPr lvl="1" eaLnBrk="1" hangingPunct="1">
              <a:buFontTx/>
              <a:buNone/>
            </a:pPr>
            <a:r>
              <a:rPr lang="en-US" sz="2000" dirty="0" smtClean="0"/>
              <a:t> </a:t>
            </a:r>
          </a:p>
        </p:txBody>
      </p:sp>
      <p:pic>
        <p:nvPicPr>
          <p:cNvPr id="27653" name="Picture 18" descr="CorVal-Benchmarks-System-Di"/>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33900" y="817563"/>
            <a:ext cx="4175125" cy="5530850"/>
          </a:xfrm>
          <a:noFill/>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97</a:t>
            </a:fld>
            <a:endParaRPr lang="en-US" b="1" dirty="0"/>
          </a:p>
        </p:txBody>
      </p:sp>
    </p:spTree>
    <p:extLst>
      <p:ext uri="{BB962C8B-B14F-4D97-AF65-F5344CB8AC3E}">
        <p14:creationId xmlns:p14="http://schemas.microsoft.com/office/powerpoint/2010/main" val="9869847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152400" y="152400"/>
            <a:ext cx="8877300" cy="547688"/>
          </a:xfrm>
        </p:spPr>
        <p:txBody>
          <a:bodyPr/>
          <a:lstStyle/>
          <a:p>
            <a:pPr eaLnBrk="1" hangingPunct="1"/>
            <a:r>
              <a:rPr lang="en-US" sz="2400" dirty="0" smtClean="0"/>
              <a:t>CORMIX - QA/QC &amp; Validation – Support Tickets</a:t>
            </a:r>
          </a:p>
        </p:txBody>
      </p:sp>
      <p:sp>
        <p:nvSpPr>
          <p:cNvPr id="31748" name="TextBox 5"/>
          <p:cNvSpPr txBox="1">
            <a:spLocks noChangeArrowheads="1"/>
          </p:cNvSpPr>
          <p:nvPr/>
        </p:nvSpPr>
        <p:spPr bwMode="auto">
          <a:xfrm>
            <a:off x="647700" y="800100"/>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buFont typeface="Arial" charset="0"/>
              <a:buChar char="•"/>
            </a:pPr>
            <a:r>
              <a:rPr lang="en-US" sz="1600" dirty="0"/>
              <a:t> Support Ticketing E-mail: </a:t>
            </a:r>
            <a:r>
              <a:rPr lang="en-US" sz="1600" b="1" dirty="0">
                <a:solidFill>
                  <a:schemeClr val="accent2"/>
                </a:solidFill>
              </a:rPr>
              <a:t>support@mixzon.com</a:t>
            </a:r>
          </a:p>
          <a:p>
            <a:pPr eaLnBrk="1" hangingPunct="1"/>
            <a:endParaRPr lang="en-US" sz="1600" dirty="0"/>
          </a:p>
          <a:p>
            <a:pPr eaLnBrk="1" hangingPunct="1">
              <a:buFont typeface="Arial" charset="0"/>
              <a:buChar char="•"/>
            </a:pPr>
            <a:r>
              <a:rPr lang="en-US" sz="1600" dirty="0"/>
              <a:t> Documented Revisions/Updates: </a:t>
            </a:r>
            <a:r>
              <a:rPr lang="en-US" sz="1600" b="1" dirty="0">
                <a:solidFill>
                  <a:schemeClr val="accent2"/>
                </a:solidFill>
              </a:rPr>
              <a:t>http://www.mixzon.com/quality_assurance.php</a:t>
            </a:r>
          </a:p>
        </p:txBody>
      </p:sp>
      <p:pic>
        <p:nvPicPr>
          <p:cNvPr id="317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1749425"/>
            <a:ext cx="6927850" cy="45593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98</a:t>
            </a:fld>
            <a:endParaRPr lang="en-US" b="1" dirty="0"/>
          </a:p>
        </p:txBody>
      </p:sp>
    </p:spTree>
    <p:extLst>
      <p:ext uri="{BB962C8B-B14F-4D97-AF65-F5344CB8AC3E}">
        <p14:creationId xmlns:p14="http://schemas.microsoft.com/office/powerpoint/2010/main" val="30735056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400" dirty="0" smtClean="0"/>
              <a:t>Field Data: Integrated </a:t>
            </a:r>
            <a:r>
              <a:rPr lang="en-US" sz="2400" dirty="0"/>
              <a:t>Remote Sensing of Mixing Zones</a:t>
            </a:r>
            <a:endParaRPr lang="en-US" sz="2400" dirty="0" smtClean="0"/>
          </a:p>
        </p:txBody>
      </p:sp>
      <p:sp>
        <p:nvSpPr>
          <p:cNvPr id="30723" name="Rectangle 3"/>
          <p:cNvSpPr>
            <a:spLocks noGrp="1" noChangeArrowheads="1"/>
          </p:cNvSpPr>
          <p:nvPr>
            <p:ph type="body" idx="4294967295"/>
          </p:nvPr>
        </p:nvSpPr>
        <p:spPr>
          <a:xfrm>
            <a:off x="546717" y="989007"/>
            <a:ext cx="4038600" cy="2362200"/>
          </a:xfrm>
        </p:spPr>
        <p:txBody>
          <a:bodyPr/>
          <a:lstStyle/>
          <a:p>
            <a:pPr eaLnBrk="1" hangingPunct="1"/>
            <a:r>
              <a:rPr lang="en-US" sz="1800" b="1" dirty="0"/>
              <a:t>EPA SBIR </a:t>
            </a:r>
            <a:r>
              <a:rPr lang="en-US" sz="1800" b="1" dirty="0" smtClean="0"/>
              <a:t>Program</a:t>
            </a:r>
          </a:p>
          <a:p>
            <a:pPr lvl="1" eaLnBrk="1" hangingPunct="1"/>
            <a:r>
              <a:rPr lang="en-US" sz="1600" b="1" dirty="0" smtClean="0"/>
              <a:t>Phase 1</a:t>
            </a:r>
            <a:r>
              <a:rPr lang="en-US" sz="1600" b="1" dirty="0"/>
              <a:t>: EP-D-06-049</a:t>
            </a:r>
            <a:endParaRPr lang="en-US" sz="1600" b="1" dirty="0" smtClean="0"/>
          </a:p>
          <a:p>
            <a:pPr lvl="1" eaLnBrk="1" hangingPunct="1"/>
            <a:r>
              <a:rPr lang="en-US" sz="1600" b="1" dirty="0" smtClean="0"/>
              <a:t>Phase 2: </a:t>
            </a:r>
            <a:r>
              <a:rPr lang="en-US" sz="1600" b="1" dirty="0"/>
              <a:t>EP-D-07-086</a:t>
            </a:r>
            <a:r>
              <a:rPr lang="en-US" sz="1600" b="1" dirty="0" smtClean="0"/>
              <a:t> </a:t>
            </a:r>
            <a:endParaRPr lang="en-US" sz="1600" b="1" dirty="0"/>
          </a:p>
          <a:p>
            <a:pPr eaLnBrk="1" hangingPunct="1"/>
            <a:r>
              <a:rPr lang="en-US" sz="1800" dirty="0" smtClean="0"/>
              <a:t>Aerial Remote Sensing System</a:t>
            </a:r>
          </a:p>
          <a:p>
            <a:pPr lvl="1" eaLnBrk="1" hangingPunct="1"/>
            <a:r>
              <a:rPr lang="en-US" sz="1600" dirty="0" smtClean="0"/>
              <a:t>Helium Balloon Platform</a:t>
            </a:r>
          </a:p>
          <a:p>
            <a:pPr lvl="1" eaLnBrk="1" hangingPunct="1"/>
            <a:r>
              <a:rPr lang="en-US" sz="1800" dirty="0" smtClean="0"/>
              <a:t>Temperature as a dilution tracer</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99</a:t>
            </a:fld>
            <a:endParaRPr lang="en-US" b="1" dirty="0"/>
          </a:p>
        </p:txBody>
      </p:sp>
      <p:pic>
        <p:nvPicPr>
          <p:cNvPr id="17" name="Picture 2" descr="http://www.mixzon.com/images/dyestudy.jpg"/>
          <p:cNvPicPr>
            <a:picLocks noChangeAspect="1" noChangeArrowheads="1"/>
          </p:cNvPicPr>
          <p:nvPr/>
        </p:nvPicPr>
        <p:blipFill>
          <a:blip r:embed="rId3"/>
          <a:stretch>
            <a:fillRect/>
          </a:stretch>
        </p:blipFill>
        <p:spPr bwMode="auto">
          <a:xfrm>
            <a:off x="646816" y="3271612"/>
            <a:ext cx="3829673" cy="2868723"/>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899" y="990600"/>
            <a:ext cx="3862301" cy="5149735"/>
          </a:xfrm>
          <a:prstGeom prst="rect">
            <a:avLst/>
          </a:prstGeom>
        </p:spPr>
      </p:pic>
    </p:spTree>
    <p:extLst>
      <p:ext uri="{BB962C8B-B14F-4D97-AF65-F5344CB8AC3E}">
        <p14:creationId xmlns:p14="http://schemas.microsoft.com/office/powerpoint/2010/main" val="1501921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CMX Workshop Slides 1">
  <a:themeElements>
    <a:clrScheme name="CMX Workshop Slides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MX Workshop Slides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0">
          <a:schemeClr val="accent1"/>
        </a:lnRef>
        <a:fillRef idx="3">
          <a:schemeClr val="accent1"/>
        </a:fillRef>
        <a:effectRef idx="3">
          <a:schemeClr val="accent1"/>
        </a:effectRef>
        <a:fontRef idx="minor">
          <a:schemeClr val="lt1"/>
        </a:fontRef>
      </a:style>
    </a:spDef>
  </a:objectDefaults>
  <a:extraClrSchemeLst>
    <a:extraClrScheme>
      <a:clrScheme name="CMX Workshop Slides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X Workshop Slides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X Workshop Slides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X Workshop Slides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X Workshop Slides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X Workshop Slides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X Workshop Slides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2774</TotalTime>
  <Words>8173</Words>
  <Application>Microsoft Office PowerPoint</Application>
  <PresentationFormat>On-screen Show (4:3)</PresentationFormat>
  <Paragraphs>1551</Paragraphs>
  <Slides>109</Slides>
  <Notes>83</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109</vt:i4>
      </vt:variant>
    </vt:vector>
  </HeadingPairs>
  <TitlesOfParts>
    <vt:vector size="112" baseType="lpstr">
      <vt:lpstr>CMX Workshop Slides 1</vt:lpstr>
      <vt:lpstr>Custom Design</vt:lpstr>
      <vt:lpstr>Equation</vt:lpstr>
      <vt:lpstr>Mixing Zone Modeling Webinar Workshop Series January 22- 24 2013  CORMIX Mixing Zone Modeling</vt:lpstr>
      <vt:lpstr>CORMIX Mixing Zone Modeling - Outline</vt:lpstr>
      <vt:lpstr>Models for Mixing Processes: Part1</vt:lpstr>
      <vt:lpstr>Predictive Models for Mixing Processes – Types &amp; Scale</vt:lpstr>
      <vt:lpstr>Physical Mixing Processes</vt:lpstr>
      <vt:lpstr>Modeling Approaches</vt:lpstr>
      <vt:lpstr>Near-field Models</vt:lpstr>
      <vt:lpstr>Far-field Models</vt:lpstr>
      <vt:lpstr>CORMIX – Introduction and History</vt:lpstr>
      <vt:lpstr>PowerPoint Presentation</vt:lpstr>
      <vt:lpstr>CORMIX - Cornell Mixing Zone Expert System</vt:lpstr>
      <vt:lpstr>PowerPoint Presentation</vt:lpstr>
      <vt:lpstr>Why An ”Expert” or ”Rule Based” System?</vt:lpstr>
      <vt:lpstr>General Features of CORMIX</vt:lpstr>
      <vt:lpstr>CORMIX System Components</vt:lpstr>
      <vt:lpstr>CORMIX GUI</vt:lpstr>
      <vt:lpstr>CORMIX Rule Base</vt:lpstr>
      <vt:lpstr>CORMIX Rule Base</vt:lpstr>
      <vt:lpstr>CORMIX HYDRODYNAMIC SIMULATION Modules</vt:lpstr>
      <vt:lpstr>CORMIX Documentation User Help</vt:lpstr>
      <vt:lpstr>CORMIX Advanced Analysis &amp; Design Tools</vt:lpstr>
      <vt:lpstr>CORMIX Data INPUT – General </vt:lpstr>
      <vt:lpstr>Ambient Cross-Section “Schematization”</vt:lpstr>
      <vt:lpstr>Ambient Cross-Section “Schematization”</vt:lpstr>
      <vt:lpstr>Ambient Density Specification</vt:lpstr>
      <vt:lpstr>Ambient Density Specification</vt:lpstr>
      <vt:lpstr>Ambient Density Specification</vt:lpstr>
      <vt:lpstr>Wind Speed</vt:lpstr>
      <vt:lpstr>CORMIX1- Single Port Discharge - Data Input</vt:lpstr>
      <vt:lpstr>CORMIX1 - Coordinate System</vt:lpstr>
      <vt:lpstr>CORMIX1- Discharge Location</vt:lpstr>
      <vt:lpstr>Port Orientation - Vertical Angle of Discharge </vt:lpstr>
      <vt:lpstr>Port Orientation - Horizontal Angle of Discharge σ</vt:lpstr>
      <vt:lpstr>CORMIX2 - Multiport Diffuser Data Entry</vt:lpstr>
      <vt:lpstr>CORMIX2 - Basic Diffuser Definitions</vt:lpstr>
      <vt:lpstr>CORMIX2 - Coordinate System</vt:lpstr>
      <vt:lpstr>CORMIX2 - Diffuser Geometry</vt:lpstr>
      <vt:lpstr>CORMIX2 - Diffuser Geometry –  Alignment Angle γ </vt:lpstr>
      <vt:lpstr>CORMIX2 - Diffuser Geometry –  Alignment Angle γ </vt:lpstr>
      <vt:lpstr>CORMIX2 - Diffuser Geometry –  Alignment Angle γ </vt:lpstr>
      <vt:lpstr>CORMIX2 - Diffuser Geometry - Vertical Angle , Port Height H0</vt:lpstr>
      <vt:lpstr>CORMIX2 - Diffuser Geometry – Horizontal Angle σ</vt:lpstr>
      <vt:lpstr>PowerPoint Presentation</vt:lpstr>
      <vt:lpstr>CORMIX2 Multiport Diffuser Types</vt:lpstr>
      <vt:lpstr>Unidirectional Diffusers</vt:lpstr>
      <vt:lpstr>Staged Diffusers</vt:lpstr>
      <vt:lpstr>Alternating Diffusers</vt:lpstr>
      <vt:lpstr>PowerPoint Presentation</vt:lpstr>
      <vt:lpstr>Break</vt:lpstr>
      <vt:lpstr>PowerPoint Presentation</vt:lpstr>
      <vt:lpstr>Models for Mixing Processes: Part 2</vt:lpstr>
      <vt:lpstr>CORMIX Flow Classification – Basic Parameters</vt:lpstr>
      <vt:lpstr>Basic Discharge Flux Quantities – Source Properties</vt:lpstr>
      <vt:lpstr>Length Scales – Discharge Length Scale LQ</vt:lpstr>
      <vt:lpstr>Length Scales - Jet/Plume Transition Length Scale LM</vt:lpstr>
      <vt:lpstr>Length Scales - Jet/Crossflow Transition Length Scale Lm</vt:lpstr>
      <vt:lpstr>Stable vs. Unstable Discharge Conditions</vt:lpstr>
      <vt:lpstr>General CORMIX Flow Classification Procedure</vt:lpstr>
      <vt:lpstr>CORMIX Flow Class</vt:lpstr>
      <vt:lpstr>CORMIX1 Flow Classification Example</vt:lpstr>
      <vt:lpstr>CORMIX2 Flow Classification Example</vt:lpstr>
      <vt:lpstr>Hydrodynamic Simulation Modules</vt:lpstr>
      <vt:lpstr>CORMIX Hydrodynamic Simulation &amp; Prediction File</vt:lpstr>
      <vt:lpstr>CORMIX Hydrodynamic Simulation &amp; Prediction File</vt:lpstr>
      <vt:lpstr>PowerPoint Presentation</vt:lpstr>
      <vt:lpstr>PowerPoint Presentation</vt:lpstr>
      <vt:lpstr>PowerPoint Presentation</vt:lpstr>
      <vt:lpstr>PowerPoint Presentation</vt:lpstr>
      <vt:lpstr>PowerPoint Presentation</vt:lpstr>
      <vt:lpstr>CORMIX Output: Processing Record</vt:lpstr>
      <vt:lpstr>CORMIX Output: Processing Record Messages</vt:lpstr>
      <vt:lpstr>CORMIX Output: Session Report</vt:lpstr>
      <vt:lpstr>PowerPoint Presentation</vt:lpstr>
      <vt:lpstr>Break</vt:lpstr>
      <vt:lpstr>Models for Mixing Processes: Part 3</vt:lpstr>
      <vt:lpstr>Case Study: Single Port Mixing Dye Study &amp; Multiport Diffuser Design</vt:lpstr>
      <vt:lpstr>Case Study Objectives</vt:lpstr>
      <vt:lpstr>PowerPoint Presentation</vt:lpstr>
      <vt:lpstr>Case Study: Ambient Data</vt:lpstr>
      <vt:lpstr>Case Study: Ambient Data</vt:lpstr>
      <vt:lpstr>Case Study: Discharge Data</vt:lpstr>
      <vt:lpstr>Case Study: Dye Study vs. Single Port Predictions</vt:lpstr>
      <vt:lpstr>Case Study: Reconciliation of Dye Data &amp; Prediction</vt:lpstr>
      <vt:lpstr>PowerPoint Presentation</vt:lpstr>
      <vt:lpstr>Case Study: CORMIX2 - Multiport Diffuser Design</vt:lpstr>
      <vt:lpstr>PowerPoint Presentation</vt:lpstr>
      <vt:lpstr>PowerPoint Presentation</vt:lpstr>
      <vt:lpstr>Case Study - Questions</vt:lpstr>
      <vt:lpstr>PowerPoint Presentation</vt:lpstr>
      <vt:lpstr>Break</vt:lpstr>
      <vt:lpstr>Models for Mixing Processes: Part 4</vt:lpstr>
      <vt:lpstr>CORMIX Advanced Design Tools: CorVue &amp; CorSpy</vt:lpstr>
      <vt:lpstr>CORMIX Advanced Design Tools: CorHyd</vt:lpstr>
      <vt:lpstr>CORMIX Advanced Design Tools: CorPlot</vt:lpstr>
      <vt:lpstr>CORMIX Advanced Design Tools: CorTime</vt:lpstr>
      <vt:lpstr>PowerPoint Presentation</vt:lpstr>
      <vt:lpstr>CORMIX - QA/QC &amp; Validation</vt:lpstr>
      <vt:lpstr>CORMIX - QA/QC &amp; Validation – Support Tickets</vt:lpstr>
      <vt:lpstr>Field Data: Integrated Remote Sensing of Mixing Zones</vt:lpstr>
      <vt:lpstr>Field Data: Integrated Remote Sensing of Mixing Zones</vt:lpstr>
      <vt:lpstr>PowerPoint Presentation</vt:lpstr>
      <vt:lpstr>Field Data: Integrated Remote Sensing of Mixing Zones</vt:lpstr>
      <vt:lpstr>Wrap up: CORMIX - Topics Covered in 3 Hours!</vt:lpstr>
      <vt:lpstr>PowerPoint Presentation</vt:lpstr>
      <vt:lpstr>Wrap Up: CORMIX Model Applicability</vt:lpstr>
      <vt:lpstr>Wrap Up: Unique CORMIX Features</vt:lpstr>
      <vt:lpstr>PowerPoint Presentation</vt:lpstr>
      <vt:lpstr>Acknowledgements</vt:lpstr>
      <vt:lpstr>CORMIX Systems</vt:lpstr>
    </vt:vector>
  </TitlesOfParts>
  <Company>MixZon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3 - Predictive Models for Mixing Processes</dc:title>
  <dc:creator>Adi Ramachandran</dc:creator>
  <cp:lastModifiedBy>Adi Ramachandran</cp:lastModifiedBy>
  <cp:revision>242</cp:revision>
  <cp:lastPrinted>2013-01-22T22:39:56Z</cp:lastPrinted>
  <dcterms:created xsi:type="dcterms:W3CDTF">2013-01-07T19:46:35Z</dcterms:created>
  <dcterms:modified xsi:type="dcterms:W3CDTF">2013-01-22T23:05:01Z</dcterms:modified>
</cp:coreProperties>
</file>