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1191" r:id="rId2"/>
    <p:sldId id="1192" r:id="rId3"/>
    <p:sldId id="1194" r:id="rId4"/>
    <p:sldId id="1198" r:id="rId5"/>
    <p:sldId id="1226" r:id="rId6"/>
    <p:sldId id="1227" r:id="rId7"/>
    <p:sldId id="1199" r:id="rId8"/>
    <p:sldId id="1301" r:id="rId9"/>
    <p:sldId id="1302" r:id="rId10"/>
    <p:sldId id="1303" r:id="rId11"/>
    <p:sldId id="1304" r:id="rId12"/>
    <p:sldId id="1305" r:id="rId13"/>
    <p:sldId id="1232" r:id="rId14"/>
    <p:sldId id="1309" r:id="rId15"/>
    <p:sldId id="1306" r:id="rId16"/>
    <p:sldId id="1307" r:id="rId17"/>
    <p:sldId id="1308" r:id="rId18"/>
    <p:sldId id="1234" r:id="rId19"/>
    <p:sldId id="1235" r:id="rId20"/>
    <p:sldId id="1291" r:id="rId21"/>
  </p:sldIdLst>
  <p:sldSz cx="9144000" cy="6858000" type="screen4x3"/>
  <p:notesSz cx="9296400" cy="7010400"/>
  <p:defaultTextStyle>
    <a:defPPr>
      <a:defRPr lang="en-US"/>
    </a:defPPr>
    <a:lvl1pPr algn="l" rtl="0" fontAlgn="base">
      <a:spcBef>
        <a:spcPct val="0"/>
      </a:spcBef>
      <a:spcAft>
        <a:spcPct val="0"/>
      </a:spcAft>
      <a:defRPr sz="800" b="1" kern="1200">
        <a:solidFill>
          <a:schemeClr val="tx1"/>
        </a:solidFill>
        <a:latin typeface="Arial" charset="0"/>
        <a:ea typeface="+mn-ea"/>
        <a:cs typeface="+mn-cs"/>
      </a:defRPr>
    </a:lvl1pPr>
    <a:lvl2pPr marL="457200" algn="l" rtl="0" fontAlgn="base">
      <a:spcBef>
        <a:spcPct val="0"/>
      </a:spcBef>
      <a:spcAft>
        <a:spcPct val="0"/>
      </a:spcAft>
      <a:defRPr sz="800" b="1" kern="1200">
        <a:solidFill>
          <a:schemeClr val="tx1"/>
        </a:solidFill>
        <a:latin typeface="Arial" charset="0"/>
        <a:ea typeface="+mn-ea"/>
        <a:cs typeface="+mn-cs"/>
      </a:defRPr>
    </a:lvl2pPr>
    <a:lvl3pPr marL="914400" algn="l" rtl="0" fontAlgn="base">
      <a:spcBef>
        <a:spcPct val="0"/>
      </a:spcBef>
      <a:spcAft>
        <a:spcPct val="0"/>
      </a:spcAft>
      <a:defRPr sz="800" b="1" kern="1200">
        <a:solidFill>
          <a:schemeClr val="tx1"/>
        </a:solidFill>
        <a:latin typeface="Arial" charset="0"/>
        <a:ea typeface="+mn-ea"/>
        <a:cs typeface="+mn-cs"/>
      </a:defRPr>
    </a:lvl3pPr>
    <a:lvl4pPr marL="1371600" algn="l" rtl="0" fontAlgn="base">
      <a:spcBef>
        <a:spcPct val="0"/>
      </a:spcBef>
      <a:spcAft>
        <a:spcPct val="0"/>
      </a:spcAft>
      <a:defRPr sz="800" b="1" kern="1200">
        <a:solidFill>
          <a:schemeClr val="tx1"/>
        </a:solidFill>
        <a:latin typeface="Arial" charset="0"/>
        <a:ea typeface="+mn-ea"/>
        <a:cs typeface="+mn-cs"/>
      </a:defRPr>
    </a:lvl4pPr>
    <a:lvl5pPr marL="1828800" algn="l" rtl="0" fontAlgn="base">
      <a:spcBef>
        <a:spcPct val="0"/>
      </a:spcBef>
      <a:spcAft>
        <a:spcPct val="0"/>
      </a:spcAft>
      <a:defRPr sz="800" b="1" kern="1200">
        <a:solidFill>
          <a:schemeClr val="tx1"/>
        </a:solidFill>
        <a:latin typeface="Arial" charset="0"/>
        <a:ea typeface="+mn-ea"/>
        <a:cs typeface="+mn-cs"/>
      </a:defRPr>
    </a:lvl5pPr>
    <a:lvl6pPr marL="2286000" algn="l" defTabSz="914400" rtl="0" eaLnBrk="1" latinLnBrk="0" hangingPunct="1">
      <a:defRPr sz="800" b="1" kern="1200">
        <a:solidFill>
          <a:schemeClr val="tx1"/>
        </a:solidFill>
        <a:latin typeface="Arial" charset="0"/>
        <a:ea typeface="+mn-ea"/>
        <a:cs typeface="+mn-cs"/>
      </a:defRPr>
    </a:lvl6pPr>
    <a:lvl7pPr marL="2743200" algn="l" defTabSz="914400" rtl="0" eaLnBrk="1" latinLnBrk="0" hangingPunct="1">
      <a:defRPr sz="800" b="1" kern="1200">
        <a:solidFill>
          <a:schemeClr val="tx1"/>
        </a:solidFill>
        <a:latin typeface="Arial" charset="0"/>
        <a:ea typeface="+mn-ea"/>
        <a:cs typeface="+mn-cs"/>
      </a:defRPr>
    </a:lvl7pPr>
    <a:lvl8pPr marL="3200400" algn="l" defTabSz="914400" rtl="0" eaLnBrk="1" latinLnBrk="0" hangingPunct="1">
      <a:defRPr sz="800" b="1" kern="1200">
        <a:solidFill>
          <a:schemeClr val="tx1"/>
        </a:solidFill>
        <a:latin typeface="Arial" charset="0"/>
        <a:ea typeface="+mn-ea"/>
        <a:cs typeface="+mn-cs"/>
      </a:defRPr>
    </a:lvl8pPr>
    <a:lvl9pPr marL="3657600" algn="l" defTabSz="914400" rtl="0" eaLnBrk="1" latinLnBrk="0" hangingPunct="1">
      <a:defRPr sz="8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82"/>
    <a:srgbClr val="00FFFF"/>
    <a:srgbClr val="1111B7"/>
    <a:srgbClr val="00CC00"/>
    <a:srgbClr val="EAEAEA"/>
    <a:srgbClr val="00FF00"/>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064" autoAdjust="0"/>
    <p:restoredTop sz="94660" autoAdjust="0"/>
  </p:normalViewPr>
  <p:slideViewPr>
    <p:cSldViewPr snapToGrid="0">
      <p:cViewPr varScale="1">
        <p:scale>
          <a:sx n="93" d="100"/>
          <a:sy n="93" d="100"/>
        </p:scale>
        <p:origin x="-11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7488" cy="3889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defTabSz="931797">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5268913" y="0"/>
            <a:ext cx="4027487" cy="3889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797">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5268913" y="6621463"/>
            <a:ext cx="4027487" cy="388937"/>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797">
              <a:defRPr sz="1400" b="0">
                <a:latin typeface="Arial" charset="0"/>
              </a:defRPr>
            </a:lvl1pPr>
          </a:lstStyle>
          <a:p>
            <a:pPr>
              <a:defRPr/>
            </a:pPr>
            <a:r>
              <a:rPr lang="en-US"/>
              <a:t>Boston Master</a:t>
            </a:r>
          </a:p>
        </p:txBody>
      </p:sp>
      <p:sp>
        <p:nvSpPr>
          <p:cNvPr id="5125" name="Rectangle 5"/>
          <p:cNvSpPr>
            <a:spLocks noGrp="1" noChangeArrowheads="1"/>
          </p:cNvSpPr>
          <p:nvPr>
            <p:ph type="sldNum" sz="quarter" idx="3"/>
          </p:nvPr>
        </p:nvSpPr>
        <p:spPr bwMode="auto">
          <a:xfrm>
            <a:off x="0" y="6621463"/>
            <a:ext cx="4027488" cy="388937"/>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797">
              <a:defRPr sz="1400" b="0">
                <a:latin typeface="Arial" charset="0"/>
              </a:defRPr>
            </a:lvl1pPr>
          </a:lstStyle>
          <a:p>
            <a:pPr>
              <a:defRPr/>
            </a:pPr>
            <a:fld id="{E811B6ED-3588-480C-9415-97BC973786FA}" type="slidenum">
              <a:rPr lang="en-US"/>
              <a:pPr>
                <a:defRPr/>
              </a:pPr>
              <a:t>‹#›</a:t>
            </a:fld>
            <a:endParaRPr lang="en-US"/>
          </a:p>
        </p:txBody>
      </p:sp>
    </p:spTree>
    <p:extLst>
      <p:ext uri="{BB962C8B-B14F-4D97-AF65-F5344CB8AC3E}">
        <p14:creationId xmlns:p14="http://schemas.microsoft.com/office/powerpoint/2010/main" val="3887548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27488" cy="3889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defTabSz="931797">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5268913" y="0"/>
            <a:ext cx="4027487" cy="3889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797">
              <a:defRPr sz="1200">
                <a:latin typeface="Arial" charset="0"/>
              </a:defRPr>
            </a:lvl1pPr>
          </a:lstStyle>
          <a:p>
            <a:pPr>
              <a:defRPr/>
            </a:pPr>
            <a:endParaRPr lang="en-US"/>
          </a:p>
        </p:txBody>
      </p:sp>
      <p:sp>
        <p:nvSpPr>
          <p:cNvPr id="95236" name="Rectangle 4"/>
          <p:cNvSpPr>
            <a:spLocks noGrp="1" noRot="1" noChangeAspect="1" noChangeArrowheads="1" noTextEdit="1"/>
          </p:cNvSpPr>
          <p:nvPr>
            <p:ph type="sldImg" idx="2"/>
          </p:nvPr>
        </p:nvSpPr>
        <p:spPr bwMode="auto">
          <a:xfrm>
            <a:off x="2881313" y="544513"/>
            <a:ext cx="3532187" cy="26495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1239838" y="3349625"/>
            <a:ext cx="6816725" cy="3116263"/>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6621463"/>
            <a:ext cx="4027488" cy="388937"/>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defTabSz="931797">
              <a:defRPr sz="1200">
                <a:latin typeface="Arial" charset="0"/>
              </a:defRPr>
            </a:lvl1pPr>
          </a:lstStyle>
          <a:p>
            <a:pPr>
              <a:defRPr/>
            </a:pPr>
            <a:r>
              <a:rPr lang="en-US"/>
              <a:t>Boston Master</a:t>
            </a:r>
          </a:p>
        </p:txBody>
      </p:sp>
      <p:sp>
        <p:nvSpPr>
          <p:cNvPr id="6151" name="Rectangle 7"/>
          <p:cNvSpPr>
            <a:spLocks noGrp="1" noChangeArrowheads="1"/>
          </p:cNvSpPr>
          <p:nvPr>
            <p:ph type="sldNum" sz="quarter" idx="5"/>
          </p:nvPr>
        </p:nvSpPr>
        <p:spPr bwMode="auto">
          <a:xfrm>
            <a:off x="5268913" y="6621463"/>
            <a:ext cx="4027487" cy="388937"/>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797">
              <a:defRPr sz="1200">
                <a:latin typeface="Arial" charset="0"/>
              </a:defRPr>
            </a:lvl1pPr>
          </a:lstStyle>
          <a:p>
            <a:pPr>
              <a:defRPr/>
            </a:pPr>
            <a:fld id="{87C9B1A2-9027-4E3E-84EC-890D607AF640}" type="slidenum">
              <a:rPr lang="en-US"/>
              <a:pPr>
                <a:defRPr/>
              </a:pPr>
              <a:t>‹#›</a:t>
            </a:fld>
            <a:endParaRPr lang="en-US"/>
          </a:p>
        </p:txBody>
      </p:sp>
    </p:spTree>
    <p:extLst>
      <p:ext uri="{BB962C8B-B14F-4D97-AF65-F5344CB8AC3E}">
        <p14:creationId xmlns:p14="http://schemas.microsoft.com/office/powerpoint/2010/main" val="135274402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800" b="1">
                <a:solidFill>
                  <a:schemeClr val="tx1"/>
                </a:solidFill>
                <a:latin typeface="Arial" charset="0"/>
              </a:defRPr>
            </a:lvl1pPr>
            <a:lvl2pPr marL="742950" indent="-285750" defTabSz="930275" eaLnBrk="0" hangingPunct="0">
              <a:defRPr sz="800" b="1">
                <a:solidFill>
                  <a:schemeClr val="tx1"/>
                </a:solidFill>
                <a:latin typeface="Arial" charset="0"/>
              </a:defRPr>
            </a:lvl2pPr>
            <a:lvl3pPr marL="1143000" indent="-228600" defTabSz="930275" eaLnBrk="0" hangingPunct="0">
              <a:defRPr sz="800" b="1">
                <a:solidFill>
                  <a:schemeClr val="tx1"/>
                </a:solidFill>
                <a:latin typeface="Arial" charset="0"/>
              </a:defRPr>
            </a:lvl3pPr>
            <a:lvl4pPr marL="1600200" indent="-228600" defTabSz="930275" eaLnBrk="0" hangingPunct="0">
              <a:defRPr sz="800" b="1">
                <a:solidFill>
                  <a:schemeClr val="tx1"/>
                </a:solidFill>
                <a:latin typeface="Arial" charset="0"/>
              </a:defRPr>
            </a:lvl4pPr>
            <a:lvl5pPr marL="2057400" indent="-228600" defTabSz="930275" eaLnBrk="0" hangingPunct="0">
              <a:defRPr sz="800" b="1">
                <a:solidFill>
                  <a:schemeClr val="tx1"/>
                </a:solidFill>
                <a:latin typeface="Arial" charset="0"/>
              </a:defRPr>
            </a:lvl5pPr>
            <a:lvl6pPr marL="2514600" indent="-228600" defTabSz="930275" eaLnBrk="0" fontAlgn="base" hangingPunct="0">
              <a:spcBef>
                <a:spcPct val="0"/>
              </a:spcBef>
              <a:spcAft>
                <a:spcPct val="0"/>
              </a:spcAft>
              <a:defRPr sz="800" b="1">
                <a:solidFill>
                  <a:schemeClr val="tx1"/>
                </a:solidFill>
                <a:latin typeface="Arial" charset="0"/>
              </a:defRPr>
            </a:lvl6pPr>
            <a:lvl7pPr marL="2971800" indent="-228600" defTabSz="930275" eaLnBrk="0" fontAlgn="base" hangingPunct="0">
              <a:spcBef>
                <a:spcPct val="0"/>
              </a:spcBef>
              <a:spcAft>
                <a:spcPct val="0"/>
              </a:spcAft>
              <a:defRPr sz="800" b="1">
                <a:solidFill>
                  <a:schemeClr val="tx1"/>
                </a:solidFill>
                <a:latin typeface="Arial" charset="0"/>
              </a:defRPr>
            </a:lvl7pPr>
            <a:lvl8pPr marL="3429000" indent="-228600" defTabSz="930275" eaLnBrk="0" fontAlgn="base" hangingPunct="0">
              <a:spcBef>
                <a:spcPct val="0"/>
              </a:spcBef>
              <a:spcAft>
                <a:spcPct val="0"/>
              </a:spcAft>
              <a:defRPr sz="800" b="1">
                <a:solidFill>
                  <a:schemeClr val="tx1"/>
                </a:solidFill>
                <a:latin typeface="Arial" charset="0"/>
              </a:defRPr>
            </a:lvl8pPr>
            <a:lvl9pPr marL="3886200" indent="-228600" defTabSz="930275" eaLnBrk="0" fontAlgn="base" hangingPunct="0">
              <a:spcBef>
                <a:spcPct val="0"/>
              </a:spcBef>
              <a:spcAft>
                <a:spcPct val="0"/>
              </a:spcAft>
              <a:defRPr sz="800" b="1">
                <a:solidFill>
                  <a:schemeClr val="tx1"/>
                </a:solidFill>
                <a:latin typeface="Arial" charset="0"/>
              </a:defRPr>
            </a:lvl9pPr>
          </a:lstStyle>
          <a:p>
            <a:pPr eaLnBrk="1" hangingPunct="1"/>
            <a:fld id="{1DF838BB-58AD-4EA3-BFCA-2E2E5177D43D}" type="slidenum">
              <a:rPr lang="en-US" sz="1200" smtClean="0"/>
              <a:pPr eaLnBrk="1" hangingPunct="1"/>
              <a:t>1</a:t>
            </a:fld>
            <a:endParaRPr lang="en-US" sz="12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defTabSz="930138">
              <a:defRPr/>
            </a:pPr>
            <a:fld id="{E5221F70-6794-4AE9-BF50-2926998ED5C3}" type="slidenum">
              <a:rPr lang="en-US" smtClean="0"/>
              <a:pPr defTabSz="930138">
                <a:defRPr/>
              </a:pPr>
              <a:t>10</a:t>
            </a:fld>
            <a:endParaRPr lang="en-US" dirty="0" smtClean="0"/>
          </a:p>
        </p:txBody>
      </p:sp>
      <p:sp>
        <p:nvSpPr>
          <p:cNvPr id="88067" name="Rectangle 2"/>
          <p:cNvSpPr>
            <a:spLocks noGrp="1" noRot="1" noChangeAspect="1" noChangeArrowheads="1" noTextEdit="1"/>
          </p:cNvSpPr>
          <p:nvPr>
            <p:ph type="sldImg"/>
          </p:nvPr>
        </p:nvSpPr>
        <p:spPr>
          <a:xfrm>
            <a:off x="2880532" y="526389"/>
            <a:ext cx="3539949" cy="2628900"/>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defTabSz="930138">
              <a:defRPr/>
            </a:pPr>
            <a:fld id="{64E12876-4867-4798-BDEA-DC46C321B0C0}" type="slidenum">
              <a:rPr lang="en-US" smtClean="0"/>
              <a:pPr defTabSz="930138">
                <a:defRPr/>
              </a:pPr>
              <a:t>11</a:t>
            </a:fld>
            <a:endParaRPr lang="en-US" dirty="0" smtClean="0"/>
          </a:p>
        </p:txBody>
      </p:sp>
      <p:sp>
        <p:nvSpPr>
          <p:cNvPr id="89091" name="Rectangle 2"/>
          <p:cNvSpPr>
            <a:spLocks noGrp="1" noRot="1" noChangeAspect="1" noChangeArrowheads="1" noTextEdit="1"/>
          </p:cNvSpPr>
          <p:nvPr>
            <p:ph type="sldImg"/>
          </p:nvPr>
        </p:nvSpPr>
        <p:spPr>
          <a:xfrm>
            <a:off x="2880532" y="526389"/>
            <a:ext cx="3539949" cy="2628900"/>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defTabSz="930138">
              <a:defRPr/>
            </a:pPr>
            <a:fld id="{421D0EDB-FE22-4C65-A7CB-441F8B8B017C}" type="slidenum">
              <a:rPr lang="en-US" smtClean="0"/>
              <a:pPr defTabSz="930138">
                <a:defRPr/>
              </a:pPr>
              <a:t>12</a:t>
            </a:fld>
            <a:endParaRPr lang="en-US" dirty="0" smtClean="0"/>
          </a:p>
        </p:txBody>
      </p:sp>
      <p:sp>
        <p:nvSpPr>
          <p:cNvPr id="90115" name="Rectangle 2"/>
          <p:cNvSpPr>
            <a:spLocks noGrp="1" noRot="1" noChangeAspect="1" noChangeArrowheads="1" noTextEdit="1"/>
          </p:cNvSpPr>
          <p:nvPr>
            <p:ph type="sldImg"/>
          </p:nvPr>
        </p:nvSpPr>
        <p:spPr>
          <a:xfrm>
            <a:off x="2880532" y="526389"/>
            <a:ext cx="3539949" cy="2628900"/>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800" b="1">
                <a:solidFill>
                  <a:schemeClr val="tx1"/>
                </a:solidFill>
                <a:latin typeface="Arial" charset="0"/>
              </a:defRPr>
            </a:lvl1pPr>
            <a:lvl2pPr marL="742950" indent="-285750" defTabSz="930275" eaLnBrk="0" hangingPunct="0">
              <a:defRPr sz="800" b="1">
                <a:solidFill>
                  <a:schemeClr val="tx1"/>
                </a:solidFill>
                <a:latin typeface="Arial" charset="0"/>
              </a:defRPr>
            </a:lvl2pPr>
            <a:lvl3pPr marL="1143000" indent="-228600" defTabSz="930275" eaLnBrk="0" hangingPunct="0">
              <a:defRPr sz="800" b="1">
                <a:solidFill>
                  <a:schemeClr val="tx1"/>
                </a:solidFill>
                <a:latin typeface="Arial" charset="0"/>
              </a:defRPr>
            </a:lvl3pPr>
            <a:lvl4pPr marL="1600200" indent="-228600" defTabSz="930275" eaLnBrk="0" hangingPunct="0">
              <a:defRPr sz="800" b="1">
                <a:solidFill>
                  <a:schemeClr val="tx1"/>
                </a:solidFill>
                <a:latin typeface="Arial" charset="0"/>
              </a:defRPr>
            </a:lvl4pPr>
            <a:lvl5pPr marL="2057400" indent="-228600" defTabSz="930275" eaLnBrk="0" hangingPunct="0">
              <a:defRPr sz="800" b="1">
                <a:solidFill>
                  <a:schemeClr val="tx1"/>
                </a:solidFill>
                <a:latin typeface="Arial" charset="0"/>
              </a:defRPr>
            </a:lvl5pPr>
            <a:lvl6pPr marL="2514600" indent="-228600" defTabSz="930275" eaLnBrk="0" fontAlgn="base" hangingPunct="0">
              <a:spcBef>
                <a:spcPct val="0"/>
              </a:spcBef>
              <a:spcAft>
                <a:spcPct val="0"/>
              </a:spcAft>
              <a:defRPr sz="800" b="1">
                <a:solidFill>
                  <a:schemeClr val="tx1"/>
                </a:solidFill>
                <a:latin typeface="Arial" charset="0"/>
              </a:defRPr>
            </a:lvl6pPr>
            <a:lvl7pPr marL="2971800" indent="-228600" defTabSz="930275" eaLnBrk="0" fontAlgn="base" hangingPunct="0">
              <a:spcBef>
                <a:spcPct val="0"/>
              </a:spcBef>
              <a:spcAft>
                <a:spcPct val="0"/>
              </a:spcAft>
              <a:defRPr sz="800" b="1">
                <a:solidFill>
                  <a:schemeClr val="tx1"/>
                </a:solidFill>
                <a:latin typeface="Arial" charset="0"/>
              </a:defRPr>
            </a:lvl7pPr>
            <a:lvl8pPr marL="3429000" indent="-228600" defTabSz="930275" eaLnBrk="0" fontAlgn="base" hangingPunct="0">
              <a:spcBef>
                <a:spcPct val="0"/>
              </a:spcBef>
              <a:spcAft>
                <a:spcPct val="0"/>
              </a:spcAft>
              <a:defRPr sz="800" b="1">
                <a:solidFill>
                  <a:schemeClr val="tx1"/>
                </a:solidFill>
                <a:latin typeface="Arial" charset="0"/>
              </a:defRPr>
            </a:lvl8pPr>
            <a:lvl9pPr marL="3886200" indent="-228600" defTabSz="930275" eaLnBrk="0" fontAlgn="base" hangingPunct="0">
              <a:spcBef>
                <a:spcPct val="0"/>
              </a:spcBef>
              <a:spcAft>
                <a:spcPct val="0"/>
              </a:spcAft>
              <a:defRPr sz="800" b="1">
                <a:solidFill>
                  <a:schemeClr val="tx1"/>
                </a:solidFill>
                <a:latin typeface="Arial" charset="0"/>
              </a:defRPr>
            </a:lvl9pPr>
          </a:lstStyle>
          <a:p>
            <a:pPr eaLnBrk="1" hangingPunct="1"/>
            <a:fld id="{81706547-2843-4840-9061-1928F9F26E2D}" type="slidenum">
              <a:rPr lang="en-US" sz="1200" smtClean="0"/>
              <a:pPr eaLnBrk="1" hangingPunct="1"/>
              <a:t>13</a:t>
            </a:fld>
            <a:endParaRPr lang="en-US" sz="1200" smtClean="0"/>
          </a:p>
        </p:txBody>
      </p:sp>
      <p:sp>
        <p:nvSpPr>
          <p:cNvPr id="109571" name="Rectangle 2"/>
          <p:cNvSpPr>
            <a:spLocks noGrp="1" noRot="1" noChangeAspect="1" noChangeArrowheads="1" noTextEdit="1"/>
          </p:cNvSpPr>
          <p:nvPr>
            <p:ph type="sldImg"/>
          </p:nvPr>
        </p:nvSpPr>
        <p:spPr>
          <a:xfrm>
            <a:off x="2897188" y="527050"/>
            <a:ext cx="3506787" cy="2628900"/>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Workshop 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38" eaLnBrk="0" hangingPunct="0">
              <a:defRPr sz="800" b="1">
                <a:solidFill>
                  <a:schemeClr val="tx1"/>
                </a:solidFill>
                <a:latin typeface="Arial" charset="0"/>
              </a:defRPr>
            </a:lvl1pPr>
            <a:lvl2pPr marL="742841" indent="-285708" defTabSz="930138" eaLnBrk="0" hangingPunct="0">
              <a:defRPr sz="800" b="1">
                <a:solidFill>
                  <a:schemeClr val="tx1"/>
                </a:solidFill>
                <a:latin typeface="Arial" charset="0"/>
              </a:defRPr>
            </a:lvl2pPr>
            <a:lvl3pPr marL="1142833" indent="-228567" defTabSz="930138" eaLnBrk="0" hangingPunct="0">
              <a:defRPr sz="800" b="1">
                <a:solidFill>
                  <a:schemeClr val="tx1"/>
                </a:solidFill>
                <a:latin typeface="Arial" charset="0"/>
              </a:defRPr>
            </a:lvl3pPr>
            <a:lvl4pPr marL="1599965" indent="-228567" defTabSz="930138" eaLnBrk="0" hangingPunct="0">
              <a:defRPr sz="800" b="1">
                <a:solidFill>
                  <a:schemeClr val="tx1"/>
                </a:solidFill>
                <a:latin typeface="Arial" charset="0"/>
              </a:defRPr>
            </a:lvl4pPr>
            <a:lvl5pPr marL="2057099" indent="-228567" defTabSz="930138" eaLnBrk="0" hangingPunct="0">
              <a:defRPr sz="800" b="1">
                <a:solidFill>
                  <a:schemeClr val="tx1"/>
                </a:solidFill>
                <a:latin typeface="Arial" charset="0"/>
              </a:defRPr>
            </a:lvl5pPr>
            <a:lvl6pPr marL="2514232" indent="-228567" defTabSz="930138" eaLnBrk="0" fontAlgn="base" hangingPunct="0">
              <a:spcBef>
                <a:spcPct val="0"/>
              </a:spcBef>
              <a:spcAft>
                <a:spcPct val="0"/>
              </a:spcAft>
              <a:defRPr sz="800" b="1">
                <a:solidFill>
                  <a:schemeClr val="tx1"/>
                </a:solidFill>
                <a:latin typeface="Arial" charset="0"/>
              </a:defRPr>
            </a:lvl6pPr>
            <a:lvl7pPr marL="2971364" indent="-228567" defTabSz="930138" eaLnBrk="0" fontAlgn="base" hangingPunct="0">
              <a:spcBef>
                <a:spcPct val="0"/>
              </a:spcBef>
              <a:spcAft>
                <a:spcPct val="0"/>
              </a:spcAft>
              <a:defRPr sz="800" b="1">
                <a:solidFill>
                  <a:schemeClr val="tx1"/>
                </a:solidFill>
                <a:latin typeface="Arial" charset="0"/>
              </a:defRPr>
            </a:lvl7pPr>
            <a:lvl8pPr marL="3428498" indent="-228567" defTabSz="930138" eaLnBrk="0" fontAlgn="base" hangingPunct="0">
              <a:spcBef>
                <a:spcPct val="0"/>
              </a:spcBef>
              <a:spcAft>
                <a:spcPct val="0"/>
              </a:spcAft>
              <a:defRPr sz="800" b="1">
                <a:solidFill>
                  <a:schemeClr val="tx1"/>
                </a:solidFill>
                <a:latin typeface="Arial" charset="0"/>
              </a:defRPr>
            </a:lvl8pPr>
            <a:lvl9pPr marL="3885630" indent="-228567" defTabSz="930138" eaLnBrk="0" fontAlgn="base" hangingPunct="0">
              <a:spcBef>
                <a:spcPct val="0"/>
              </a:spcBef>
              <a:spcAft>
                <a:spcPct val="0"/>
              </a:spcAft>
              <a:defRPr sz="800" b="1">
                <a:solidFill>
                  <a:schemeClr val="tx1"/>
                </a:solidFill>
                <a:latin typeface="Arial" charset="0"/>
              </a:defRPr>
            </a:lvl9pPr>
          </a:lstStyle>
          <a:p>
            <a:pPr eaLnBrk="1" hangingPunct="1"/>
            <a:fld id="{F0EEF38E-B05E-46BF-A5A5-3A889E2D7236}" type="slidenum">
              <a:rPr lang="en-US" sz="1200"/>
              <a:pPr eaLnBrk="1" hangingPunct="1"/>
              <a:t>14</a:t>
            </a:fld>
            <a:endParaRPr lang="en-US" sz="120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defTabSz="930138">
              <a:defRPr/>
            </a:pPr>
            <a:fld id="{92E6C615-F1C7-48CD-8FA5-375D651C35D6}" type="slidenum">
              <a:rPr lang="en-US" smtClean="0"/>
              <a:pPr defTabSz="930138">
                <a:defRPr/>
              </a:pPr>
              <a:t>15</a:t>
            </a:fld>
            <a:endParaRPr lang="en-US" dirty="0" smtClean="0"/>
          </a:p>
        </p:txBody>
      </p:sp>
      <p:sp>
        <p:nvSpPr>
          <p:cNvPr id="92163" name="Rectangle 2"/>
          <p:cNvSpPr>
            <a:spLocks noGrp="1" noRot="1" noChangeAspect="1" noChangeArrowheads="1" noTextEdit="1"/>
          </p:cNvSpPr>
          <p:nvPr>
            <p:ph type="sldImg"/>
          </p:nvPr>
        </p:nvSpPr>
        <p:spPr>
          <a:xfrm>
            <a:off x="2880532" y="526389"/>
            <a:ext cx="3539949" cy="26289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Workshop 3</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defTabSz="930138">
              <a:defRPr/>
            </a:pPr>
            <a:fld id="{A5F46401-4A8C-432B-865E-744B0DDCE621}" type="slidenum">
              <a:rPr lang="en-US" smtClean="0"/>
              <a:pPr defTabSz="930138">
                <a:defRPr/>
              </a:pPr>
              <a:t>16</a:t>
            </a:fld>
            <a:endParaRPr lang="en-US" dirty="0" smtClean="0"/>
          </a:p>
        </p:txBody>
      </p:sp>
      <p:sp>
        <p:nvSpPr>
          <p:cNvPr id="93187" name="Rectangle 2"/>
          <p:cNvSpPr>
            <a:spLocks noGrp="1" noRot="1" noChangeAspect="1" noChangeArrowheads="1" noTextEdit="1"/>
          </p:cNvSpPr>
          <p:nvPr>
            <p:ph type="sldImg"/>
          </p:nvPr>
        </p:nvSpPr>
        <p:spPr>
          <a:xfrm>
            <a:off x="2880532" y="526389"/>
            <a:ext cx="3539949" cy="262890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Workshop 3</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defTabSz="930138">
              <a:defRPr/>
            </a:pPr>
            <a:fld id="{84171287-6714-47AC-A9D8-67E14366BE25}" type="slidenum">
              <a:rPr lang="en-US" smtClean="0"/>
              <a:pPr defTabSz="930138">
                <a:defRPr/>
              </a:pPr>
              <a:t>17</a:t>
            </a:fld>
            <a:endParaRPr lang="en-US" dirty="0" smtClean="0"/>
          </a:p>
        </p:txBody>
      </p:sp>
      <p:sp>
        <p:nvSpPr>
          <p:cNvPr id="94211" name="Rectangle 2"/>
          <p:cNvSpPr>
            <a:spLocks noGrp="1" noRot="1" noChangeAspect="1" noChangeArrowheads="1" noTextEdit="1"/>
          </p:cNvSpPr>
          <p:nvPr>
            <p:ph type="sldImg"/>
          </p:nvPr>
        </p:nvSpPr>
        <p:spPr>
          <a:xfrm>
            <a:off x="2880532" y="526389"/>
            <a:ext cx="3539949" cy="2628900"/>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Workshop 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800" b="1">
                <a:solidFill>
                  <a:schemeClr val="tx1"/>
                </a:solidFill>
                <a:latin typeface="Arial" charset="0"/>
              </a:defRPr>
            </a:lvl1pPr>
            <a:lvl2pPr marL="742950" indent="-285750" defTabSz="930275" eaLnBrk="0" hangingPunct="0">
              <a:defRPr sz="800" b="1">
                <a:solidFill>
                  <a:schemeClr val="tx1"/>
                </a:solidFill>
                <a:latin typeface="Arial" charset="0"/>
              </a:defRPr>
            </a:lvl2pPr>
            <a:lvl3pPr marL="1143000" indent="-228600" defTabSz="930275" eaLnBrk="0" hangingPunct="0">
              <a:defRPr sz="800" b="1">
                <a:solidFill>
                  <a:schemeClr val="tx1"/>
                </a:solidFill>
                <a:latin typeface="Arial" charset="0"/>
              </a:defRPr>
            </a:lvl3pPr>
            <a:lvl4pPr marL="1600200" indent="-228600" defTabSz="930275" eaLnBrk="0" hangingPunct="0">
              <a:defRPr sz="800" b="1">
                <a:solidFill>
                  <a:schemeClr val="tx1"/>
                </a:solidFill>
                <a:latin typeface="Arial" charset="0"/>
              </a:defRPr>
            </a:lvl4pPr>
            <a:lvl5pPr marL="2057400" indent="-228600" defTabSz="930275" eaLnBrk="0" hangingPunct="0">
              <a:defRPr sz="800" b="1">
                <a:solidFill>
                  <a:schemeClr val="tx1"/>
                </a:solidFill>
                <a:latin typeface="Arial" charset="0"/>
              </a:defRPr>
            </a:lvl5pPr>
            <a:lvl6pPr marL="2514600" indent="-228600" defTabSz="930275" eaLnBrk="0" fontAlgn="base" hangingPunct="0">
              <a:spcBef>
                <a:spcPct val="0"/>
              </a:spcBef>
              <a:spcAft>
                <a:spcPct val="0"/>
              </a:spcAft>
              <a:defRPr sz="800" b="1">
                <a:solidFill>
                  <a:schemeClr val="tx1"/>
                </a:solidFill>
                <a:latin typeface="Arial" charset="0"/>
              </a:defRPr>
            </a:lvl6pPr>
            <a:lvl7pPr marL="2971800" indent="-228600" defTabSz="930275" eaLnBrk="0" fontAlgn="base" hangingPunct="0">
              <a:spcBef>
                <a:spcPct val="0"/>
              </a:spcBef>
              <a:spcAft>
                <a:spcPct val="0"/>
              </a:spcAft>
              <a:defRPr sz="800" b="1">
                <a:solidFill>
                  <a:schemeClr val="tx1"/>
                </a:solidFill>
                <a:latin typeface="Arial" charset="0"/>
              </a:defRPr>
            </a:lvl7pPr>
            <a:lvl8pPr marL="3429000" indent="-228600" defTabSz="930275" eaLnBrk="0" fontAlgn="base" hangingPunct="0">
              <a:spcBef>
                <a:spcPct val="0"/>
              </a:spcBef>
              <a:spcAft>
                <a:spcPct val="0"/>
              </a:spcAft>
              <a:defRPr sz="800" b="1">
                <a:solidFill>
                  <a:schemeClr val="tx1"/>
                </a:solidFill>
                <a:latin typeface="Arial" charset="0"/>
              </a:defRPr>
            </a:lvl8pPr>
            <a:lvl9pPr marL="3886200" indent="-228600" defTabSz="930275" eaLnBrk="0" fontAlgn="base" hangingPunct="0">
              <a:spcBef>
                <a:spcPct val="0"/>
              </a:spcBef>
              <a:spcAft>
                <a:spcPct val="0"/>
              </a:spcAft>
              <a:defRPr sz="800" b="1">
                <a:solidFill>
                  <a:schemeClr val="tx1"/>
                </a:solidFill>
                <a:latin typeface="Arial" charset="0"/>
              </a:defRPr>
            </a:lvl9pPr>
          </a:lstStyle>
          <a:p>
            <a:pPr eaLnBrk="1" hangingPunct="1"/>
            <a:fld id="{456781AD-2FF4-486D-9C6C-CC16653A4D74}" type="slidenum">
              <a:rPr lang="en-US" sz="1200" smtClean="0"/>
              <a:pPr eaLnBrk="1" hangingPunct="1"/>
              <a:t>18</a:t>
            </a:fld>
            <a:endParaRPr lang="en-US" sz="1200" smtClean="0"/>
          </a:p>
        </p:txBody>
      </p:sp>
      <p:sp>
        <p:nvSpPr>
          <p:cNvPr id="114691" name="Rectangle 2"/>
          <p:cNvSpPr>
            <a:spLocks noGrp="1" noRot="1" noChangeAspect="1" noChangeArrowheads="1" noTextEdit="1"/>
          </p:cNvSpPr>
          <p:nvPr>
            <p:ph type="sldImg"/>
          </p:nvPr>
        </p:nvSpPr>
        <p:spPr>
          <a:xfrm>
            <a:off x="2895600" y="527050"/>
            <a:ext cx="3506788" cy="2628900"/>
          </a:xfrm>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Workshop 3</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800" b="1">
                <a:solidFill>
                  <a:schemeClr val="tx1"/>
                </a:solidFill>
                <a:latin typeface="Arial" charset="0"/>
              </a:defRPr>
            </a:lvl1pPr>
            <a:lvl2pPr marL="742950" indent="-285750" defTabSz="930275" eaLnBrk="0" hangingPunct="0">
              <a:defRPr sz="800" b="1">
                <a:solidFill>
                  <a:schemeClr val="tx1"/>
                </a:solidFill>
                <a:latin typeface="Arial" charset="0"/>
              </a:defRPr>
            </a:lvl2pPr>
            <a:lvl3pPr marL="1143000" indent="-228600" defTabSz="930275" eaLnBrk="0" hangingPunct="0">
              <a:defRPr sz="800" b="1">
                <a:solidFill>
                  <a:schemeClr val="tx1"/>
                </a:solidFill>
                <a:latin typeface="Arial" charset="0"/>
              </a:defRPr>
            </a:lvl3pPr>
            <a:lvl4pPr marL="1600200" indent="-228600" defTabSz="930275" eaLnBrk="0" hangingPunct="0">
              <a:defRPr sz="800" b="1">
                <a:solidFill>
                  <a:schemeClr val="tx1"/>
                </a:solidFill>
                <a:latin typeface="Arial" charset="0"/>
              </a:defRPr>
            </a:lvl4pPr>
            <a:lvl5pPr marL="2057400" indent="-228600" defTabSz="930275" eaLnBrk="0" hangingPunct="0">
              <a:defRPr sz="800" b="1">
                <a:solidFill>
                  <a:schemeClr val="tx1"/>
                </a:solidFill>
                <a:latin typeface="Arial" charset="0"/>
              </a:defRPr>
            </a:lvl5pPr>
            <a:lvl6pPr marL="2514600" indent="-228600" defTabSz="930275" eaLnBrk="0" fontAlgn="base" hangingPunct="0">
              <a:spcBef>
                <a:spcPct val="0"/>
              </a:spcBef>
              <a:spcAft>
                <a:spcPct val="0"/>
              </a:spcAft>
              <a:defRPr sz="800" b="1">
                <a:solidFill>
                  <a:schemeClr val="tx1"/>
                </a:solidFill>
                <a:latin typeface="Arial" charset="0"/>
              </a:defRPr>
            </a:lvl6pPr>
            <a:lvl7pPr marL="2971800" indent="-228600" defTabSz="930275" eaLnBrk="0" fontAlgn="base" hangingPunct="0">
              <a:spcBef>
                <a:spcPct val="0"/>
              </a:spcBef>
              <a:spcAft>
                <a:spcPct val="0"/>
              </a:spcAft>
              <a:defRPr sz="800" b="1">
                <a:solidFill>
                  <a:schemeClr val="tx1"/>
                </a:solidFill>
                <a:latin typeface="Arial" charset="0"/>
              </a:defRPr>
            </a:lvl7pPr>
            <a:lvl8pPr marL="3429000" indent="-228600" defTabSz="930275" eaLnBrk="0" fontAlgn="base" hangingPunct="0">
              <a:spcBef>
                <a:spcPct val="0"/>
              </a:spcBef>
              <a:spcAft>
                <a:spcPct val="0"/>
              </a:spcAft>
              <a:defRPr sz="800" b="1">
                <a:solidFill>
                  <a:schemeClr val="tx1"/>
                </a:solidFill>
                <a:latin typeface="Arial" charset="0"/>
              </a:defRPr>
            </a:lvl8pPr>
            <a:lvl9pPr marL="3886200" indent="-228600" defTabSz="930275" eaLnBrk="0" fontAlgn="base" hangingPunct="0">
              <a:spcBef>
                <a:spcPct val="0"/>
              </a:spcBef>
              <a:spcAft>
                <a:spcPct val="0"/>
              </a:spcAft>
              <a:defRPr sz="800" b="1">
                <a:solidFill>
                  <a:schemeClr val="tx1"/>
                </a:solidFill>
                <a:latin typeface="Arial" charset="0"/>
              </a:defRPr>
            </a:lvl9pPr>
          </a:lstStyle>
          <a:p>
            <a:pPr eaLnBrk="1" hangingPunct="1"/>
            <a:fld id="{749180CA-1BAE-45C1-8B2E-B14B554542A7}" type="slidenum">
              <a:rPr lang="en-US" sz="1200" smtClean="0"/>
              <a:pPr eaLnBrk="1" hangingPunct="1"/>
              <a:t>19</a:t>
            </a:fld>
            <a:endParaRPr lang="en-US" sz="1200" smtClean="0"/>
          </a:p>
        </p:txBody>
      </p:sp>
      <p:sp>
        <p:nvSpPr>
          <p:cNvPr id="115715" name="Rectangle 2"/>
          <p:cNvSpPr>
            <a:spLocks noGrp="1" noRot="1" noChangeAspect="1" noChangeArrowheads="1" noTextEdit="1"/>
          </p:cNvSpPr>
          <p:nvPr>
            <p:ph type="sldImg"/>
          </p:nvPr>
        </p:nvSpPr>
        <p:spPr>
          <a:xfrm>
            <a:off x="2897188" y="527050"/>
            <a:ext cx="3506787" cy="2628900"/>
          </a:xfrm>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Workshop 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800" b="1">
                <a:solidFill>
                  <a:schemeClr val="tx1"/>
                </a:solidFill>
                <a:latin typeface="Arial" charset="0"/>
              </a:defRPr>
            </a:lvl1pPr>
            <a:lvl2pPr marL="742950" indent="-285750" defTabSz="930275" eaLnBrk="0" hangingPunct="0">
              <a:defRPr sz="800" b="1">
                <a:solidFill>
                  <a:schemeClr val="tx1"/>
                </a:solidFill>
                <a:latin typeface="Arial" charset="0"/>
              </a:defRPr>
            </a:lvl2pPr>
            <a:lvl3pPr marL="1143000" indent="-228600" defTabSz="930275" eaLnBrk="0" hangingPunct="0">
              <a:defRPr sz="800" b="1">
                <a:solidFill>
                  <a:schemeClr val="tx1"/>
                </a:solidFill>
                <a:latin typeface="Arial" charset="0"/>
              </a:defRPr>
            </a:lvl3pPr>
            <a:lvl4pPr marL="1600200" indent="-228600" defTabSz="930275" eaLnBrk="0" hangingPunct="0">
              <a:defRPr sz="800" b="1">
                <a:solidFill>
                  <a:schemeClr val="tx1"/>
                </a:solidFill>
                <a:latin typeface="Arial" charset="0"/>
              </a:defRPr>
            </a:lvl4pPr>
            <a:lvl5pPr marL="2057400" indent="-228600" defTabSz="930275" eaLnBrk="0" hangingPunct="0">
              <a:defRPr sz="800" b="1">
                <a:solidFill>
                  <a:schemeClr val="tx1"/>
                </a:solidFill>
                <a:latin typeface="Arial" charset="0"/>
              </a:defRPr>
            </a:lvl5pPr>
            <a:lvl6pPr marL="2514600" indent="-228600" defTabSz="930275" eaLnBrk="0" fontAlgn="base" hangingPunct="0">
              <a:spcBef>
                <a:spcPct val="0"/>
              </a:spcBef>
              <a:spcAft>
                <a:spcPct val="0"/>
              </a:spcAft>
              <a:defRPr sz="800" b="1">
                <a:solidFill>
                  <a:schemeClr val="tx1"/>
                </a:solidFill>
                <a:latin typeface="Arial" charset="0"/>
              </a:defRPr>
            </a:lvl6pPr>
            <a:lvl7pPr marL="2971800" indent="-228600" defTabSz="930275" eaLnBrk="0" fontAlgn="base" hangingPunct="0">
              <a:spcBef>
                <a:spcPct val="0"/>
              </a:spcBef>
              <a:spcAft>
                <a:spcPct val="0"/>
              </a:spcAft>
              <a:defRPr sz="800" b="1">
                <a:solidFill>
                  <a:schemeClr val="tx1"/>
                </a:solidFill>
                <a:latin typeface="Arial" charset="0"/>
              </a:defRPr>
            </a:lvl7pPr>
            <a:lvl8pPr marL="3429000" indent="-228600" defTabSz="930275" eaLnBrk="0" fontAlgn="base" hangingPunct="0">
              <a:spcBef>
                <a:spcPct val="0"/>
              </a:spcBef>
              <a:spcAft>
                <a:spcPct val="0"/>
              </a:spcAft>
              <a:defRPr sz="800" b="1">
                <a:solidFill>
                  <a:schemeClr val="tx1"/>
                </a:solidFill>
                <a:latin typeface="Arial" charset="0"/>
              </a:defRPr>
            </a:lvl8pPr>
            <a:lvl9pPr marL="3886200" indent="-228600" defTabSz="930275" eaLnBrk="0" fontAlgn="base" hangingPunct="0">
              <a:spcBef>
                <a:spcPct val="0"/>
              </a:spcBef>
              <a:spcAft>
                <a:spcPct val="0"/>
              </a:spcAft>
              <a:defRPr sz="800" b="1">
                <a:solidFill>
                  <a:schemeClr val="tx1"/>
                </a:solidFill>
                <a:latin typeface="Arial" charset="0"/>
              </a:defRPr>
            </a:lvl9pPr>
          </a:lstStyle>
          <a:p>
            <a:pPr eaLnBrk="1" hangingPunct="1"/>
            <a:fld id="{C079DFE7-4794-49CC-95E9-4989AA413562}" type="slidenum">
              <a:rPr lang="en-US" sz="1200" smtClean="0"/>
              <a:pPr eaLnBrk="1" hangingPunct="1"/>
              <a:t>2</a:t>
            </a:fld>
            <a:endParaRPr 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800" b="1">
                <a:solidFill>
                  <a:schemeClr val="tx1"/>
                </a:solidFill>
                <a:latin typeface="Arial" charset="0"/>
              </a:defRPr>
            </a:lvl1pPr>
            <a:lvl2pPr marL="742950" indent="-285750" defTabSz="930275" eaLnBrk="0" hangingPunct="0">
              <a:defRPr sz="800" b="1">
                <a:solidFill>
                  <a:schemeClr val="tx1"/>
                </a:solidFill>
                <a:latin typeface="Arial" charset="0"/>
              </a:defRPr>
            </a:lvl2pPr>
            <a:lvl3pPr marL="1143000" indent="-228600" defTabSz="930275" eaLnBrk="0" hangingPunct="0">
              <a:defRPr sz="800" b="1">
                <a:solidFill>
                  <a:schemeClr val="tx1"/>
                </a:solidFill>
                <a:latin typeface="Arial" charset="0"/>
              </a:defRPr>
            </a:lvl3pPr>
            <a:lvl4pPr marL="1600200" indent="-228600" defTabSz="930275" eaLnBrk="0" hangingPunct="0">
              <a:defRPr sz="800" b="1">
                <a:solidFill>
                  <a:schemeClr val="tx1"/>
                </a:solidFill>
                <a:latin typeface="Arial" charset="0"/>
              </a:defRPr>
            </a:lvl4pPr>
            <a:lvl5pPr marL="2057400" indent="-228600" defTabSz="930275" eaLnBrk="0" hangingPunct="0">
              <a:defRPr sz="800" b="1">
                <a:solidFill>
                  <a:schemeClr val="tx1"/>
                </a:solidFill>
                <a:latin typeface="Arial" charset="0"/>
              </a:defRPr>
            </a:lvl5pPr>
            <a:lvl6pPr marL="2514600" indent="-228600" defTabSz="930275" eaLnBrk="0" fontAlgn="base" hangingPunct="0">
              <a:spcBef>
                <a:spcPct val="0"/>
              </a:spcBef>
              <a:spcAft>
                <a:spcPct val="0"/>
              </a:spcAft>
              <a:defRPr sz="800" b="1">
                <a:solidFill>
                  <a:schemeClr val="tx1"/>
                </a:solidFill>
                <a:latin typeface="Arial" charset="0"/>
              </a:defRPr>
            </a:lvl6pPr>
            <a:lvl7pPr marL="2971800" indent="-228600" defTabSz="930275" eaLnBrk="0" fontAlgn="base" hangingPunct="0">
              <a:spcBef>
                <a:spcPct val="0"/>
              </a:spcBef>
              <a:spcAft>
                <a:spcPct val="0"/>
              </a:spcAft>
              <a:defRPr sz="800" b="1">
                <a:solidFill>
                  <a:schemeClr val="tx1"/>
                </a:solidFill>
                <a:latin typeface="Arial" charset="0"/>
              </a:defRPr>
            </a:lvl7pPr>
            <a:lvl8pPr marL="3429000" indent="-228600" defTabSz="930275" eaLnBrk="0" fontAlgn="base" hangingPunct="0">
              <a:spcBef>
                <a:spcPct val="0"/>
              </a:spcBef>
              <a:spcAft>
                <a:spcPct val="0"/>
              </a:spcAft>
              <a:defRPr sz="800" b="1">
                <a:solidFill>
                  <a:schemeClr val="tx1"/>
                </a:solidFill>
                <a:latin typeface="Arial" charset="0"/>
              </a:defRPr>
            </a:lvl8pPr>
            <a:lvl9pPr marL="3886200" indent="-228600" defTabSz="930275" eaLnBrk="0" fontAlgn="base" hangingPunct="0">
              <a:spcBef>
                <a:spcPct val="0"/>
              </a:spcBef>
              <a:spcAft>
                <a:spcPct val="0"/>
              </a:spcAft>
              <a:defRPr sz="800" b="1">
                <a:solidFill>
                  <a:schemeClr val="tx1"/>
                </a:solidFill>
                <a:latin typeface="Arial" charset="0"/>
              </a:defRPr>
            </a:lvl9pPr>
          </a:lstStyle>
          <a:p>
            <a:pPr eaLnBrk="1" hangingPunct="1"/>
            <a:fld id="{50D8C21A-9D16-403D-B090-8070DF5EB1CA}" type="slidenum">
              <a:rPr lang="en-US" sz="1200" smtClean="0"/>
              <a:pPr eaLnBrk="1" hangingPunct="1"/>
              <a:t>3</a:t>
            </a:fld>
            <a:endParaRPr lang="en-US" sz="120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800" b="1">
                <a:solidFill>
                  <a:schemeClr val="tx1"/>
                </a:solidFill>
                <a:latin typeface="Arial" charset="0"/>
              </a:defRPr>
            </a:lvl1pPr>
            <a:lvl2pPr marL="742950" indent="-285750" defTabSz="930275" eaLnBrk="0" hangingPunct="0">
              <a:defRPr sz="800" b="1">
                <a:solidFill>
                  <a:schemeClr val="tx1"/>
                </a:solidFill>
                <a:latin typeface="Arial" charset="0"/>
              </a:defRPr>
            </a:lvl2pPr>
            <a:lvl3pPr marL="1143000" indent="-228600" defTabSz="930275" eaLnBrk="0" hangingPunct="0">
              <a:defRPr sz="800" b="1">
                <a:solidFill>
                  <a:schemeClr val="tx1"/>
                </a:solidFill>
                <a:latin typeface="Arial" charset="0"/>
              </a:defRPr>
            </a:lvl3pPr>
            <a:lvl4pPr marL="1600200" indent="-228600" defTabSz="930275" eaLnBrk="0" hangingPunct="0">
              <a:defRPr sz="800" b="1">
                <a:solidFill>
                  <a:schemeClr val="tx1"/>
                </a:solidFill>
                <a:latin typeface="Arial" charset="0"/>
              </a:defRPr>
            </a:lvl4pPr>
            <a:lvl5pPr marL="2057400" indent="-228600" defTabSz="930275" eaLnBrk="0" hangingPunct="0">
              <a:defRPr sz="800" b="1">
                <a:solidFill>
                  <a:schemeClr val="tx1"/>
                </a:solidFill>
                <a:latin typeface="Arial" charset="0"/>
              </a:defRPr>
            </a:lvl5pPr>
            <a:lvl6pPr marL="2514600" indent="-228600" defTabSz="930275" eaLnBrk="0" fontAlgn="base" hangingPunct="0">
              <a:spcBef>
                <a:spcPct val="0"/>
              </a:spcBef>
              <a:spcAft>
                <a:spcPct val="0"/>
              </a:spcAft>
              <a:defRPr sz="800" b="1">
                <a:solidFill>
                  <a:schemeClr val="tx1"/>
                </a:solidFill>
                <a:latin typeface="Arial" charset="0"/>
              </a:defRPr>
            </a:lvl6pPr>
            <a:lvl7pPr marL="2971800" indent="-228600" defTabSz="930275" eaLnBrk="0" fontAlgn="base" hangingPunct="0">
              <a:spcBef>
                <a:spcPct val="0"/>
              </a:spcBef>
              <a:spcAft>
                <a:spcPct val="0"/>
              </a:spcAft>
              <a:defRPr sz="800" b="1">
                <a:solidFill>
                  <a:schemeClr val="tx1"/>
                </a:solidFill>
                <a:latin typeface="Arial" charset="0"/>
              </a:defRPr>
            </a:lvl7pPr>
            <a:lvl8pPr marL="3429000" indent="-228600" defTabSz="930275" eaLnBrk="0" fontAlgn="base" hangingPunct="0">
              <a:spcBef>
                <a:spcPct val="0"/>
              </a:spcBef>
              <a:spcAft>
                <a:spcPct val="0"/>
              </a:spcAft>
              <a:defRPr sz="800" b="1">
                <a:solidFill>
                  <a:schemeClr val="tx1"/>
                </a:solidFill>
                <a:latin typeface="Arial" charset="0"/>
              </a:defRPr>
            </a:lvl8pPr>
            <a:lvl9pPr marL="3886200" indent="-228600" defTabSz="930275" eaLnBrk="0" fontAlgn="base" hangingPunct="0">
              <a:spcBef>
                <a:spcPct val="0"/>
              </a:spcBef>
              <a:spcAft>
                <a:spcPct val="0"/>
              </a:spcAft>
              <a:defRPr sz="800" b="1">
                <a:solidFill>
                  <a:schemeClr val="tx1"/>
                </a:solidFill>
                <a:latin typeface="Arial" charset="0"/>
              </a:defRPr>
            </a:lvl9pPr>
          </a:lstStyle>
          <a:p>
            <a:pPr eaLnBrk="1" hangingPunct="1"/>
            <a:fld id="{DC3556C8-5EFA-4BFA-89D2-8BB54A6D1BFC}" type="slidenum">
              <a:rPr lang="en-US" sz="1200" smtClean="0"/>
              <a:pPr eaLnBrk="1" hangingPunct="1"/>
              <a:t>4</a:t>
            </a:fld>
            <a:endParaRPr lang="en-US" sz="12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800" b="1">
                <a:solidFill>
                  <a:schemeClr val="tx1"/>
                </a:solidFill>
                <a:latin typeface="Arial" charset="0"/>
              </a:defRPr>
            </a:lvl1pPr>
            <a:lvl2pPr marL="742950" indent="-285750" defTabSz="930275" eaLnBrk="0" hangingPunct="0">
              <a:defRPr sz="800" b="1">
                <a:solidFill>
                  <a:schemeClr val="tx1"/>
                </a:solidFill>
                <a:latin typeface="Arial" charset="0"/>
              </a:defRPr>
            </a:lvl2pPr>
            <a:lvl3pPr marL="1143000" indent="-228600" defTabSz="930275" eaLnBrk="0" hangingPunct="0">
              <a:defRPr sz="800" b="1">
                <a:solidFill>
                  <a:schemeClr val="tx1"/>
                </a:solidFill>
                <a:latin typeface="Arial" charset="0"/>
              </a:defRPr>
            </a:lvl3pPr>
            <a:lvl4pPr marL="1600200" indent="-228600" defTabSz="930275" eaLnBrk="0" hangingPunct="0">
              <a:defRPr sz="800" b="1">
                <a:solidFill>
                  <a:schemeClr val="tx1"/>
                </a:solidFill>
                <a:latin typeface="Arial" charset="0"/>
              </a:defRPr>
            </a:lvl4pPr>
            <a:lvl5pPr marL="2057400" indent="-228600" defTabSz="930275" eaLnBrk="0" hangingPunct="0">
              <a:defRPr sz="800" b="1">
                <a:solidFill>
                  <a:schemeClr val="tx1"/>
                </a:solidFill>
                <a:latin typeface="Arial" charset="0"/>
              </a:defRPr>
            </a:lvl5pPr>
            <a:lvl6pPr marL="2514600" indent="-228600" defTabSz="930275" eaLnBrk="0" fontAlgn="base" hangingPunct="0">
              <a:spcBef>
                <a:spcPct val="0"/>
              </a:spcBef>
              <a:spcAft>
                <a:spcPct val="0"/>
              </a:spcAft>
              <a:defRPr sz="800" b="1">
                <a:solidFill>
                  <a:schemeClr val="tx1"/>
                </a:solidFill>
                <a:latin typeface="Arial" charset="0"/>
              </a:defRPr>
            </a:lvl6pPr>
            <a:lvl7pPr marL="2971800" indent="-228600" defTabSz="930275" eaLnBrk="0" fontAlgn="base" hangingPunct="0">
              <a:spcBef>
                <a:spcPct val="0"/>
              </a:spcBef>
              <a:spcAft>
                <a:spcPct val="0"/>
              </a:spcAft>
              <a:defRPr sz="800" b="1">
                <a:solidFill>
                  <a:schemeClr val="tx1"/>
                </a:solidFill>
                <a:latin typeface="Arial" charset="0"/>
              </a:defRPr>
            </a:lvl7pPr>
            <a:lvl8pPr marL="3429000" indent="-228600" defTabSz="930275" eaLnBrk="0" fontAlgn="base" hangingPunct="0">
              <a:spcBef>
                <a:spcPct val="0"/>
              </a:spcBef>
              <a:spcAft>
                <a:spcPct val="0"/>
              </a:spcAft>
              <a:defRPr sz="800" b="1">
                <a:solidFill>
                  <a:schemeClr val="tx1"/>
                </a:solidFill>
                <a:latin typeface="Arial" charset="0"/>
              </a:defRPr>
            </a:lvl8pPr>
            <a:lvl9pPr marL="3886200" indent="-228600" defTabSz="930275" eaLnBrk="0" fontAlgn="base" hangingPunct="0">
              <a:spcBef>
                <a:spcPct val="0"/>
              </a:spcBef>
              <a:spcAft>
                <a:spcPct val="0"/>
              </a:spcAft>
              <a:defRPr sz="800" b="1">
                <a:solidFill>
                  <a:schemeClr val="tx1"/>
                </a:solidFill>
                <a:latin typeface="Arial" charset="0"/>
              </a:defRPr>
            </a:lvl9pPr>
          </a:lstStyle>
          <a:p>
            <a:pPr eaLnBrk="1" hangingPunct="1"/>
            <a:fld id="{96DE6371-8EAF-4DF8-AB1D-FB08F79F0D35}" type="slidenum">
              <a:rPr lang="en-US" sz="1200" smtClean="0"/>
              <a:pPr eaLnBrk="1" hangingPunct="1"/>
              <a:t>5</a:t>
            </a:fld>
            <a:endParaRPr lang="en-US" sz="1200" smtClean="0"/>
          </a:p>
        </p:txBody>
      </p:sp>
      <p:sp>
        <p:nvSpPr>
          <p:cNvPr id="101379" name="Rectangle 2"/>
          <p:cNvSpPr>
            <a:spLocks noGrp="1" noRot="1" noChangeAspect="1" noChangeArrowheads="1" noTextEdit="1"/>
          </p:cNvSpPr>
          <p:nvPr>
            <p:ph type="sldImg"/>
          </p:nvPr>
        </p:nvSpPr>
        <p:spPr>
          <a:xfrm>
            <a:off x="2897188" y="527050"/>
            <a:ext cx="3506787" cy="2628900"/>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Workshop 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800" b="1">
                <a:solidFill>
                  <a:schemeClr val="tx1"/>
                </a:solidFill>
                <a:latin typeface="Arial" charset="0"/>
              </a:defRPr>
            </a:lvl1pPr>
            <a:lvl2pPr marL="742950" indent="-285750" defTabSz="930275" eaLnBrk="0" hangingPunct="0">
              <a:defRPr sz="800" b="1">
                <a:solidFill>
                  <a:schemeClr val="tx1"/>
                </a:solidFill>
                <a:latin typeface="Arial" charset="0"/>
              </a:defRPr>
            </a:lvl2pPr>
            <a:lvl3pPr marL="1143000" indent="-228600" defTabSz="930275" eaLnBrk="0" hangingPunct="0">
              <a:defRPr sz="800" b="1">
                <a:solidFill>
                  <a:schemeClr val="tx1"/>
                </a:solidFill>
                <a:latin typeface="Arial" charset="0"/>
              </a:defRPr>
            </a:lvl3pPr>
            <a:lvl4pPr marL="1600200" indent="-228600" defTabSz="930275" eaLnBrk="0" hangingPunct="0">
              <a:defRPr sz="800" b="1">
                <a:solidFill>
                  <a:schemeClr val="tx1"/>
                </a:solidFill>
                <a:latin typeface="Arial" charset="0"/>
              </a:defRPr>
            </a:lvl4pPr>
            <a:lvl5pPr marL="2057400" indent="-228600" defTabSz="930275" eaLnBrk="0" hangingPunct="0">
              <a:defRPr sz="800" b="1">
                <a:solidFill>
                  <a:schemeClr val="tx1"/>
                </a:solidFill>
                <a:latin typeface="Arial" charset="0"/>
              </a:defRPr>
            </a:lvl5pPr>
            <a:lvl6pPr marL="2514600" indent="-228600" defTabSz="930275" eaLnBrk="0" fontAlgn="base" hangingPunct="0">
              <a:spcBef>
                <a:spcPct val="0"/>
              </a:spcBef>
              <a:spcAft>
                <a:spcPct val="0"/>
              </a:spcAft>
              <a:defRPr sz="800" b="1">
                <a:solidFill>
                  <a:schemeClr val="tx1"/>
                </a:solidFill>
                <a:latin typeface="Arial" charset="0"/>
              </a:defRPr>
            </a:lvl6pPr>
            <a:lvl7pPr marL="2971800" indent="-228600" defTabSz="930275" eaLnBrk="0" fontAlgn="base" hangingPunct="0">
              <a:spcBef>
                <a:spcPct val="0"/>
              </a:spcBef>
              <a:spcAft>
                <a:spcPct val="0"/>
              </a:spcAft>
              <a:defRPr sz="800" b="1">
                <a:solidFill>
                  <a:schemeClr val="tx1"/>
                </a:solidFill>
                <a:latin typeface="Arial" charset="0"/>
              </a:defRPr>
            </a:lvl7pPr>
            <a:lvl8pPr marL="3429000" indent="-228600" defTabSz="930275" eaLnBrk="0" fontAlgn="base" hangingPunct="0">
              <a:spcBef>
                <a:spcPct val="0"/>
              </a:spcBef>
              <a:spcAft>
                <a:spcPct val="0"/>
              </a:spcAft>
              <a:defRPr sz="800" b="1">
                <a:solidFill>
                  <a:schemeClr val="tx1"/>
                </a:solidFill>
                <a:latin typeface="Arial" charset="0"/>
              </a:defRPr>
            </a:lvl8pPr>
            <a:lvl9pPr marL="3886200" indent="-228600" defTabSz="930275" eaLnBrk="0" fontAlgn="base" hangingPunct="0">
              <a:spcBef>
                <a:spcPct val="0"/>
              </a:spcBef>
              <a:spcAft>
                <a:spcPct val="0"/>
              </a:spcAft>
              <a:defRPr sz="800" b="1">
                <a:solidFill>
                  <a:schemeClr val="tx1"/>
                </a:solidFill>
                <a:latin typeface="Arial" charset="0"/>
              </a:defRPr>
            </a:lvl9pPr>
          </a:lstStyle>
          <a:p>
            <a:pPr eaLnBrk="1" hangingPunct="1"/>
            <a:fld id="{D6900B8B-290F-42AD-94E6-0FFDB6D390E9}" type="slidenum">
              <a:rPr lang="en-US" sz="1200" smtClean="0"/>
              <a:pPr eaLnBrk="1" hangingPunct="1"/>
              <a:t>6</a:t>
            </a:fld>
            <a:endParaRPr lang="en-US" sz="1200" smtClean="0"/>
          </a:p>
        </p:txBody>
      </p:sp>
      <p:sp>
        <p:nvSpPr>
          <p:cNvPr id="102403" name="Rectangle 2"/>
          <p:cNvSpPr>
            <a:spLocks noGrp="1" noRot="1" noChangeAspect="1" noChangeArrowheads="1" noTextEdit="1"/>
          </p:cNvSpPr>
          <p:nvPr>
            <p:ph type="sldImg"/>
          </p:nvPr>
        </p:nvSpPr>
        <p:spPr>
          <a:xfrm>
            <a:off x="2895600" y="527050"/>
            <a:ext cx="3506788" cy="2628900"/>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Workshop 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800" b="1">
                <a:solidFill>
                  <a:schemeClr val="tx1"/>
                </a:solidFill>
                <a:latin typeface="Arial" charset="0"/>
              </a:defRPr>
            </a:lvl1pPr>
            <a:lvl2pPr marL="742950" indent="-285750" defTabSz="930275" eaLnBrk="0" hangingPunct="0">
              <a:defRPr sz="800" b="1">
                <a:solidFill>
                  <a:schemeClr val="tx1"/>
                </a:solidFill>
                <a:latin typeface="Arial" charset="0"/>
              </a:defRPr>
            </a:lvl2pPr>
            <a:lvl3pPr marL="1143000" indent="-228600" defTabSz="930275" eaLnBrk="0" hangingPunct="0">
              <a:defRPr sz="800" b="1">
                <a:solidFill>
                  <a:schemeClr val="tx1"/>
                </a:solidFill>
                <a:latin typeface="Arial" charset="0"/>
              </a:defRPr>
            </a:lvl3pPr>
            <a:lvl4pPr marL="1600200" indent="-228600" defTabSz="930275" eaLnBrk="0" hangingPunct="0">
              <a:defRPr sz="800" b="1">
                <a:solidFill>
                  <a:schemeClr val="tx1"/>
                </a:solidFill>
                <a:latin typeface="Arial" charset="0"/>
              </a:defRPr>
            </a:lvl4pPr>
            <a:lvl5pPr marL="2057400" indent="-228600" defTabSz="930275" eaLnBrk="0" hangingPunct="0">
              <a:defRPr sz="800" b="1">
                <a:solidFill>
                  <a:schemeClr val="tx1"/>
                </a:solidFill>
                <a:latin typeface="Arial" charset="0"/>
              </a:defRPr>
            </a:lvl5pPr>
            <a:lvl6pPr marL="2514600" indent="-228600" defTabSz="930275" eaLnBrk="0" fontAlgn="base" hangingPunct="0">
              <a:spcBef>
                <a:spcPct val="0"/>
              </a:spcBef>
              <a:spcAft>
                <a:spcPct val="0"/>
              </a:spcAft>
              <a:defRPr sz="800" b="1">
                <a:solidFill>
                  <a:schemeClr val="tx1"/>
                </a:solidFill>
                <a:latin typeface="Arial" charset="0"/>
              </a:defRPr>
            </a:lvl6pPr>
            <a:lvl7pPr marL="2971800" indent="-228600" defTabSz="930275" eaLnBrk="0" fontAlgn="base" hangingPunct="0">
              <a:spcBef>
                <a:spcPct val="0"/>
              </a:spcBef>
              <a:spcAft>
                <a:spcPct val="0"/>
              </a:spcAft>
              <a:defRPr sz="800" b="1">
                <a:solidFill>
                  <a:schemeClr val="tx1"/>
                </a:solidFill>
                <a:latin typeface="Arial" charset="0"/>
              </a:defRPr>
            </a:lvl7pPr>
            <a:lvl8pPr marL="3429000" indent="-228600" defTabSz="930275" eaLnBrk="0" fontAlgn="base" hangingPunct="0">
              <a:spcBef>
                <a:spcPct val="0"/>
              </a:spcBef>
              <a:spcAft>
                <a:spcPct val="0"/>
              </a:spcAft>
              <a:defRPr sz="800" b="1">
                <a:solidFill>
                  <a:schemeClr val="tx1"/>
                </a:solidFill>
                <a:latin typeface="Arial" charset="0"/>
              </a:defRPr>
            </a:lvl8pPr>
            <a:lvl9pPr marL="3886200" indent="-228600" defTabSz="930275" eaLnBrk="0" fontAlgn="base" hangingPunct="0">
              <a:spcBef>
                <a:spcPct val="0"/>
              </a:spcBef>
              <a:spcAft>
                <a:spcPct val="0"/>
              </a:spcAft>
              <a:defRPr sz="800" b="1">
                <a:solidFill>
                  <a:schemeClr val="tx1"/>
                </a:solidFill>
                <a:latin typeface="Arial" charset="0"/>
              </a:defRPr>
            </a:lvl9pPr>
          </a:lstStyle>
          <a:p>
            <a:pPr eaLnBrk="1" hangingPunct="1"/>
            <a:fld id="{074B2A75-1906-4FCF-8392-D6C4DBBBCEA0}" type="slidenum">
              <a:rPr lang="en-US" sz="1200" smtClean="0"/>
              <a:pPr eaLnBrk="1" hangingPunct="1"/>
              <a:t>7</a:t>
            </a:fld>
            <a:endParaRPr lang="en-US" sz="1200" smtClean="0"/>
          </a:p>
        </p:txBody>
      </p:sp>
      <p:sp>
        <p:nvSpPr>
          <p:cNvPr id="103427" name="Rectangle 2"/>
          <p:cNvSpPr>
            <a:spLocks noGrp="1" noRot="1" noChangeAspect="1" noChangeArrowheads="1" noTextEdit="1"/>
          </p:cNvSpPr>
          <p:nvPr>
            <p:ph type="sldImg"/>
          </p:nvPr>
        </p:nvSpPr>
        <p:spPr>
          <a:xfrm>
            <a:off x="2897188" y="525463"/>
            <a:ext cx="3508375" cy="2630487"/>
          </a:xfrm>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Workshop 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defTabSz="930138">
              <a:defRPr/>
            </a:pPr>
            <a:fld id="{068AF834-D55D-4468-A820-C9AAC4433C9C}" type="slidenum">
              <a:rPr lang="en-US" smtClean="0"/>
              <a:pPr defTabSz="930138">
                <a:defRPr/>
              </a:pPr>
              <a:t>8</a:t>
            </a:fld>
            <a:endParaRPr lang="en-US" dirty="0" smtClean="0"/>
          </a:p>
        </p:txBody>
      </p:sp>
      <p:sp>
        <p:nvSpPr>
          <p:cNvPr id="86019" name="Rectangle 2"/>
          <p:cNvSpPr>
            <a:spLocks noGrp="1" noRot="1" noChangeAspect="1" noChangeArrowheads="1" noTextEdit="1"/>
          </p:cNvSpPr>
          <p:nvPr>
            <p:ph type="sldImg"/>
          </p:nvPr>
        </p:nvSpPr>
        <p:spPr>
          <a:xfrm>
            <a:off x="2880532" y="526389"/>
            <a:ext cx="3539949" cy="262890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Workshop 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defTabSz="930138">
              <a:defRPr/>
            </a:pPr>
            <a:fld id="{BC8D7DFF-2AD8-42FC-B5B0-DF6B69095E01}" type="slidenum">
              <a:rPr lang="en-US" smtClean="0"/>
              <a:pPr defTabSz="930138">
                <a:defRPr/>
              </a:pPr>
              <a:t>9</a:t>
            </a:fld>
            <a:endParaRPr lang="en-US" dirty="0" smtClean="0"/>
          </a:p>
        </p:txBody>
      </p:sp>
      <p:sp>
        <p:nvSpPr>
          <p:cNvPr id="87043" name="Rectangle 2"/>
          <p:cNvSpPr>
            <a:spLocks noGrp="1" noRot="1" noChangeAspect="1" noChangeArrowheads="1" noTextEdit="1"/>
          </p:cNvSpPr>
          <p:nvPr>
            <p:ph type="sldImg"/>
          </p:nvPr>
        </p:nvSpPr>
        <p:spPr>
          <a:xfrm>
            <a:off x="2880532" y="526389"/>
            <a:ext cx="3539949" cy="2628900"/>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95936"/>
            <a:ext cx="7772400" cy="32067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2995702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8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534275" y="6230938"/>
            <a:ext cx="90488" cy="569912"/>
            <a:chOff x="2629" y="1681"/>
            <a:chExt cx="151" cy="950"/>
          </a:xfrm>
        </p:grpSpPr>
        <p:sp>
          <p:nvSpPr>
            <p:cNvPr id="1034" name="Freeform 3"/>
            <p:cNvSpPr>
              <a:spLocks/>
            </p:cNvSpPr>
            <p:nvPr userDrawn="1"/>
          </p:nvSpPr>
          <p:spPr bwMode="auto">
            <a:xfrm>
              <a:off x="2629" y="2216"/>
              <a:ext cx="74" cy="357"/>
            </a:xfrm>
            <a:custGeom>
              <a:avLst/>
              <a:gdLst>
                <a:gd name="T0" fmla="*/ 0 w 75"/>
                <a:gd name="T1" fmla="*/ 0 h 356"/>
                <a:gd name="T2" fmla="*/ 75 w 75"/>
                <a:gd name="T3" fmla="*/ 356 h 356"/>
                <a:gd name="T4" fmla="*/ 0 w 75"/>
                <a:gd name="T5" fmla="*/ 356 h 356"/>
                <a:gd name="T6" fmla="*/ 0 w 75"/>
                <a:gd name="T7" fmla="*/ 0 h 3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356">
                  <a:moveTo>
                    <a:pt x="0" y="0"/>
                  </a:moveTo>
                  <a:lnTo>
                    <a:pt x="75" y="356"/>
                  </a:lnTo>
                  <a:lnTo>
                    <a:pt x="0" y="356"/>
                  </a:lnTo>
                  <a:lnTo>
                    <a:pt x="0" y="0"/>
                  </a:lnTo>
                </a:path>
              </a:pathLst>
            </a:custGeom>
            <a:solidFill>
              <a:srgbClr val="C8CC26"/>
            </a:solidFill>
            <a:ln w="6350">
              <a:solidFill>
                <a:srgbClr val="4D4D4D"/>
              </a:solidFill>
              <a:prstDash val="solid"/>
              <a:round/>
              <a:headEnd/>
              <a:tailEnd/>
            </a:ln>
          </p:spPr>
          <p:txBody>
            <a:bodyPr/>
            <a:lstStyle/>
            <a:p>
              <a:endParaRPr lang="en-US"/>
            </a:p>
          </p:txBody>
        </p:sp>
        <p:sp>
          <p:nvSpPr>
            <p:cNvPr id="1035" name="Freeform 4"/>
            <p:cNvSpPr>
              <a:spLocks/>
            </p:cNvSpPr>
            <p:nvPr userDrawn="1"/>
          </p:nvSpPr>
          <p:spPr bwMode="auto">
            <a:xfrm>
              <a:off x="2703" y="2216"/>
              <a:ext cx="77" cy="357"/>
            </a:xfrm>
            <a:custGeom>
              <a:avLst/>
              <a:gdLst>
                <a:gd name="T0" fmla="*/ 76 w 76"/>
                <a:gd name="T1" fmla="*/ 0 h 356"/>
                <a:gd name="T2" fmla="*/ 0 w 76"/>
                <a:gd name="T3" fmla="*/ 356 h 356"/>
                <a:gd name="T4" fmla="*/ 76 w 76"/>
                <a:gd name="T5" fmla="*/ 356 h 356"/>
                <a:gd name="T6" fmla="*/ 76 w 76"/>
                <a:gd name="T7" fmla="*/ 0 h 3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356">
                  <a:moveTo>
                    <a:pt x="76" y="0"/>
                  </a:moveTo>
                  <a:lnTo>
                    <a:pt x="0" y="356"/>
                  </a:lnTo>
                  <a:lnTo>
                    <a:pt x="76" y="356"/>
                  </a:lnTo>
                  <a:lnTo>
                    <a:pt x="76" y="0"/>
                  </a:lnTo>
                </a:path>
              </a:pathLst>
            </a:custGeom>
            <a:solidFill>
              <a:srgbClr val="C8CC26"/>
            </a:solidFill>
            <a:ln w="6350">
              <a:solidFill>
                <a:srgbClr val="4D4D4D"/>
              </a:solidFill>
              <a:prstDash val="solid"/>
              <a:round/>
              <a:headEnd/>
              <a:tailEnd/>
            </a:ln>
          </p:spPr>
          <p:txBody>
            <a:bodyPr/>
            <a:lstStyle/>
            <a:p>
              <a:endParaRPr lang="en-US"/>
            </a:p>
          </p:txBody>
        </p:sp>
        <p:sp>
          <p:nvSpPr>
            <p:cNvPr id="1036" name="Freeform 5"/>
            <p:cNvSpPr>
              <a:spLocks/>
            </p:cNvSpPr>
            <p:nvPr userDrawn="1"/>
          </p:nvSpPr>
          <p:spPr bwMode="auto">
            <a:xfrm>
              <a:off x="2666" y="1681"/>
              <a:ext cx="74" cy="709"/>
            </a:xfrm>
            <a:custGeom>
              <a:avLst/>
              <a:gdLst>
                <a:gd name="T0" fmla="*/ 74 w 74"/>
                <a:gd name="T1" fmla="*/ 710 h 710"/>
                <a:gd name="T2" fmla="*/ 37 w 74"/>
                <a:gd name="T3" fmla="*/ 0 h 710"/>
                <a:gd name="T4" fmla="*/ 0 w 74"/>
                <a:gd name="T5" fmla="*/ 710 h 710"/>
                <a:gd name="T6" fmla="*/ 0 60000 65536"/>
                <a:gd name="T7" fmla="*/ 0 60000 65536"/>
                <a:gd name="T8" fmla="*/ 0 60000 65536"/>
              </a:gdLst>
              <a:ahLst/>
              <a:cxnLst>
                <a:cxn ang="T6">
                  <a:pos x="T0" y="T1"/>
                </a:cxn>
                <a:cxn ang="T7">
                  <a:pos x="T2" y="T3"/>
                </a:cxn>
                <a:cxn ang="T8">
                  <a:pos x="T4" y="T5"/>
                </a:cxn>
              </a:cxnLst>
              <a:rect l="0" t="0" r="r" b="b"/>
              <a:pathLst>
                <a:path w="74" h="710">
                  <a:moveTo>
                    <a:pt x="74" y="710"/>
                  </a:moveTo>
                  <a:lnTo>
                    <a:pt x="37" y="0"/>
                  </a:lnTo>
                  <a:lnTo>
                    <a:pt x="0" y="710"/>
                  </a:lnTo>
                </a:path>
              </a:pathLst>
            </a:custGeom>
            <a:solidFill>
              <a:srgbClr val="C8CC26"/>
            </a:solidFill>
            <a:ln w="6350">
              <a:solidFill>
                <a:srgbClr val="4D4D4D"/>
              </a:solidFill>
              <a:prstDash val="solid"/>
              <a:round/>
              <a:headEnd/>
              <a:tailEnd/>
            </a:ln>
          </p:spPr>
          <p:txBody>
            <a:bodyPr/>
            <a:lstStyle/>
            <a:p>
              <a:endParaRPr lang="en-US"/>
            </a:p>
          </p:txBody>
        </p:sp>
        <p:sp>
          <p:nvSpPr>
            <p:cNvPr id="1037" name="Rectangle 6"/>
            <p:cNvSpPr>
              <a:spLocks noChangeArrowheads="1"/>
            </p:cNvSpPr>
            <p:nvPr userDrawn="1"/>
          </p:nvSpPr>
          <p:spPr bwMode="auto">
            <a:xfrm>
              <a:off x="2629" y="2597"/>
              <a:ext cx="151" cy="34"/>
            </a:xfrm>
            <a:prstGeom prst="rect">
              <a:avLst/>
            </a:prstGeom>
            <a:solidFill>
              <a:srgbClr val="C8CC26"/>
            </a:solidFill>
            <a:ln w="6350">
              <a:solidFill>
                <a:srgbClr val="4D4D4D"/>
              </a:solidFill>
              <a:miter lim="800000"/>
              <a:headEnd/>
              <a:tailEnd/>
            </a:ln>
          </p:spPr>
          <p:txBody>
            <a:bodyPr/>
            <a:lstStyle/>
            <a:p>
              <a:endParaRPr lang="en-US"/>
            </a:p>
          </p:txBody>
        </p:sp>
      </p:grpSp>
      <p:sp>
        <p:nvSpPr>
          <p:cNvPr id="1027" name="Rectangle 7"/>
          <p:cNvSpPr>
            <a:spLocks noChangeArrowheads="1"/>
          </p:cNvSpPr>
          <p:nvPr/>
        </p:nvSpPr>
        <p:spPr bwMode="auto">
          <a:xfrm>
            <a:off x="6873875" y="6477000"/>
            <a:ext cx="5984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0">
                <a:solidFill>
                  <a:srgbClr val="424280"/>
                </a:solidFill>
                <a:latin typeface="Arial Black" pitchFamily="34" charset="0"/>
              </a:rPr>
              <a:t>Georgia</a:t>
            </a:r>
          </a:p>
        </p:txBody>
      </p:sp>
      <p:sp>
        <p:nvSpPr>
          <p:cNvPr id="1028" name="Rectangle 8"/>
          <p:cNvSpPr>
            <a:spLocks noChangeArrowheads="1"/>
          </p:cNvSpPr>
          <p:nvPr/>
        </p:nvSpPr>
        <p:spPr bwMode="auto">
          <a:xfrm>
            <a:off x="7089775" y="6623050"/>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p>
            <a:r>
              <a:rPr lang="en-US" sz="1100" b="0">
                <a:solidFill>
                  <a:srgbClr val="424280"/>
                </a:solidFill>
                <a:latin typeface="Arial Black" pitchFamily="34" charset="0"/>
              </a:rPr>
              <a:t>Tech</a:t>
            </a:r>
          </a:p>
        </p:txBody>
      </p:sp>
      <p:sp>
        <p:nvSpPr>
          <p:cNvPr id="1029" name="Freeform 9"/>
          <p:cNvSpPr>
            <a:spLocks/>
          </p:cNvSpPr>
          <p:nvPr/>
        </p:nvSpPr>
        <p:spPr bwMode="auto">
          <a:xfrm>
            <a:off x="165100" y="193675"/>
            <a:ext cx="8813800" cy="6472238"/>
          </a:xfrm>
          <a:custGeom>
            <a:avLst/>
            <a:gdLst>
              <a:gd name="T0" fmla="*/ 4180 w 5552"/>
              <a:gd name="T1" fmla="*/ 4077 h 4077"/>
              <a:gd name="T2" fmla="*/ 0 w 5552"/>
              <a:gd name="T3" fmla="*/ 4077 h 4077"/>
              <a:gd name="T4" fmla="*/ 0 w 5552"/>
              <a:gd name="T5" fmla="*/ 0 h 4077"/>
              <a:gd name="T6" fmla="*/ 5552 w 5552"/>
              <a:gd name="T7" fmla="*/ 0 h 4077"/>
              <a:gd name="T8" fmla="*/ 5538 w 5552"/>
              <a:gd name="T9" fmla="*/ 4063 h 40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52" h="4077">
                <a:moveTo>
                  <a:pt x="4180" y="4077"/>
                </a:moveTo>
                <a:lnTo>
                  <a:pt x="0" y="4077"/>
                </a:lnTo>
                <a:lnTo>
                  <a:pt x="0" y="0"/>
                </a:lnTo>
                <a:lnTo>
                  <a:pt x="5552" y="0"/>
                </a:lnTo>
                <a:lnTo>
                  <a:pt x="5538" y="4063"/>
                </a:ln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 name="Rectangle 10"/>
          <p:cNvSpPr>
            <a:spLocks noGrp="1" noChangeArrowheads="1"/>
          </p:cNvSpPr>
          <p:nvPr>
            <p:ph type="title"/>
          </p:nvPr>
        </p:nvSpPr>
        <p:spPr bwMode="auto">
          <a:xfrm>
            <a:off x="685800" y="274638"/>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31"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WordArt 12"/>
          <p:cNvSpPr>
            <a:spLocks noChangeArrowheads="1" noChangeShapeType="1" noTextEdit="1"/>
          </p:cNvSpPr>
          <p:nvPr/>
        </p:nvSpPr>
        <p:spPr bwMode="auto">
          <a:xfrm>
            <a:off x="7678738" y="6516688"/>
            <a:ext cx="1179512" cy="104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000" kern="10">
                <a:solidFill>
                  <a:srgbClr val="424280"/>
                </a:solidFill>
                <a:latin typeface="Arial Black"/>
              </a:rPr>
              <a:t>Environmental</a:t>
            </a:r>
          </a:p>
        </p:txBody>
      </p:sp>
      <p:sp>
        <p:nvSpPr>
          <p:cNvPr id="1033" name="WordArt 13"/>
          <p:cNvSpPr>
            <a:spLocks noChangeArrowheads="1" noChangeShapeType="1" noTextEdit="1"/>
          </p:cNvSpPr>
          <p:nvPr/>
        </p:nvSpPr>
        <p:spPr bwMode="auto">
          <a:xfrm>
            <a:off x="7678738" y="6661150"/>
            <a:ext cx="1177925" cy="104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000" kern="10">
                <a:solidFill>
                  <a:srgbClr val="424280"/>
                </a:solidFill>
                <a:latin typeface="Arial Black"/>
              </a:rPr>
              <a:t>Fluid Mechanics</a:t>
            </a:r>
          </a:p>
        </p:txBody>
      </p:sp>
    </p:spTree>
  </p:cSld>
  <p:clrMap bg1="lt1" tx1="dk1" bg2="lt2" tx2="dk2" accent1="accent1" accent2="accent2" accent3="accent3" accent4="accent4" accent5="accent5" accent6="accent6" hlink="hlink" folHlink="folHlink"/>
  <p:sldLayoutIdLst>
    <p:sldLayoutId id="2147483721" r:id="rId1"/>
  </p:sldLayoutIdLst>
  <p:txStyles>
    <p:titleStyle>
      <a:lvl1pPr algn="ctr" rtl="0" eaLnBrk="0" fontAlgn="base" hangingPunct="0">
        <a:spcBef>
          <a:spcPct val="0"/>
        </a:spcBef>
        <a:spcAft>
          <a:spcPct val="0"/>
        </a:spcAft>
        <a:defRPr sz="2000" b="1">
          <a:solidFill>
            <a:srgbClr val="FFFF00"/>
          </a:solidFill>
          <a:latin typeface="+mj-lt"/>
          <a:ea typeface="+mj-ea"/>
          <a:cs typeface="+mj-cs"/>
        </a:defRPr>
      </a:lvl1pPr>
      <a:lvl2pPr algn="ctr" rtl="0" eaLnBrk="0" fontAlgn="base" hangingPunct="0">
        <a:spcBef>
          <a:spcPct val="0"/>
        </a:spcBef>
        <a:spcAft>
          <a:spcPct val="0"/>
        </a:spcAft>
        <a:defRPr sz="2000" b="1">
          <a:solidFill>
            <a:srgbClr val="FFFF00"/>
          </a:solidFill>
          <a:latin typeface="Verdana" pitchFamily="34" charset="0"/>
        </a:defRPr>
      </a:lvl2pPr>
      <a:lvl3pPr algn="ctr" rtl="0" eaLnBrk="0" fontAlgn="base" hangingPunct="0">
        <a:spcBef>
          <a:spcPct val="0"/>
        </a:spcBef>
        <a:spcAft>
          <a:spcPct val="0"/>
        </a:spcAft>
        <a:defRPr sz="2000" b="1">
          <a:solidFill>
            <a:srgbClr val="FFFF00"/>
          </a:solidFill>
          <a:latin typeface="Verdana" pitchFamily="34" charset="0"/>
        </a:defRPr>
      </a:lvl3pPr>
      <a:lvl4pPr algn="ctr" rtl="0" eaLnBrk="0" fontAlgn="base" hangingPunct="0">
        <a:spcBef>
          <a:spcPct val="0"/>
        </a:spcBef>
        <a:spcAft>
          <a:spcPct val="0"/>
        </a:spcAft>
        <a:defRPr sz="2000" b="1">
          <a:solidFill>
            <a:srgbClr val="FFFF00"/>
          </a:solidFill>
          <a:latin typeface="Verdana" pitchFamily="34" charset="0"/>
        </a:defRPr>
      </a:lvl4pPr>
      <a:lvl5pPr algn="ctr" rtl="0" eaLnBrk="0" fontAlgn="base" hangingPunct="0">
        <a:spcBef>
          <a:spcPct val="0"/>
        </a:spcBef>
        <a:spcAft>
          <a:spcPct val="0"/>
        </a:spcAft>
        <a:defRPr sz="2000" b="1">
          <a:solidFill>
            <a:srgbClr val="FFFF00"/>
          </a:solidFill>
          <a:latin typeface="Verdana" pitchFamily="34" charset="0"/>
        </a:defRPr>
      </a:lvl5pPr>
      <a:lvl6pPr marL="457200" algn="ctr" rtl="0" fontAlgn="base">
        <a:spcBef>
          <a:spcPct val="0"/>
        </a:spcBef>
        <a:spcAft>
          <a:spcPct val="0"/>
        </a:spcAft>
        <a:defRPr sz="2000" b="1">
          <a:solidFill>
            <a:srgbClr val="FFFF00"/>
          </a:solidFill>
          <a:latin typeface="Verdana" pitchFamily="34" charset="0"/>
        </a:defRPr>
      </a:lvl6pPr>
      <a:lvl7pPr marL="914400" algn="ctr" rtl="0" fontAlgn="base">
        <a:spcBef>
          <a:spcPct val="0"/>
        </a:spcBef>
        <a:spcAft>
          <a:spcPct val="0"/>
        </a:spcAft>
        <a:defRPr sz="2000" b="1">
          <a:solidFill>
            <a:srgbClr val="FFFF00"/>
          </a:solidFill>
          <a:latin typeface="Verdana" pitchFamily="34" charset="0"/>
        </a:defRPr>
      </a:lvl7pPr>
      <a:lvl8pPr marL="1371600" algn="ctr" rtl="0" fontAlgn="base">
        <a:spcBef>
          <a:spcPct val="0"/>
        </a:spcBef>
        <a:spcAft>
          <a:spcPct val="0"/>
        </a:spcAft>
        <a:defRPr sz="2000" b="1">
          <a:solidFill>
            <a:srgbClr val="FFFF00"/>
          </a:solidFill>
          <a:latin typeface="Verdana" pitchFamily="34" charset="0"/>
        </a:defRPr>
      </a:lvl8pPr>
      <a:lvl9pPr marL="1828800" algn="ctr" rtl="0" fontAlgn="base">
        <a:spcBef>
          <a:spcPct val="0"/>
        </a:spcBef>
        <a:spcAft>
          <a:spcPct val="0"/>
        </a:spcAft>
        <a:defRPr sz="2000" b="1">
          <a:solidFill>
            <a:srgbClr val="FFFF00"/>
          </a:solidFill>
          <a:latin typeface="Verdana" pitchFamily="34" charset="0"/>
        </a:defRPr>
      </a:lvl9pPr>
    </p:titleStyle>
    <p:bodyStyle>
      <a:lvl1pPr marL="342900" indent="-342900" algn="l" rtl="0" eaLnBrk="0" fontAlgn="base" hangingPunct="0">
        <a:spcBef>
          <a:spcPct val="20000"/>
        </a:spcBef>
        <a:spcAft>
          <a:spcPct val="0"/>
        </a:spcAft>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95275"/>
            <a:ext cx="7772400" cy="400050"/>
          </a:xfrm>
        </p:spPr>
        <p:txBody>
          <a:bodyPr/>
          <a:lstStyle/>
          <a:p>
            <a:r>
              <a:rPr lang="en-US" smtClean="0"/>
              <a:t>What is Dilution??</a:t>
            </a:r>
          </a:p>
        </p:txBody>
      </p:sp>
      <p:sp>
        <p:nvSpPr>
          <p:cNvPr id="11267" name="Rectangle 4"/>
          <p:cNvSpPr>
            <a:spLocks noChangeArrowheads="1"/>
          </p:cNvSpPr>
          <p:nvPr/>
        </p:nvSpPr>
        <p:spPr bwMode="auto">
          <a:xfrm>
            <a:off x="1173163" y="908050"/>
            <a:ext cx="67976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7475" indent="-117475" algn="ctr">
              <a:lnSpc>
                <a:spcPct val="120000"/>
              </a:lnSpc>
              <a:spcAft>
                <a:spcPct val="40000"/>
              </a:spcAft>
            </a:pPr>
            <a:r>
              <a:rPr lang="en-US" sz="1600">
                <a:solidFill>
                  <a:schemeClr val="bg1"/>
                </a:solidFill>
              </a:rPr>
              <a:t>Ocean Plan (2001)</a:t>
            </a:r>
          </a:p>
          <a:p>
            <a:pPr marL="117475" indent="-117475">
              <a:lnSpc>
                <a:spcPct val="120000"/>
              </a:lnSpc>
              <a:spcAft>
                <a:spcPct val="40000"/>
              </a:spcAft>
            </a:pPr>
            <a:r>
              <a:rPr lang="en-US" sz="1600">
                <a:solidFill>
                  <a:schemeClr val="bg1"/>
                </a:solidFill>
              </a:rPr>
              <a:t>p. 15:</a:t>
            </a:r>
          </a:p>
          <a:p>
            <a:pPr marL="117475" indent="-117475">
              <a:lnSpc>
                <a:spcPct val="120000"/>
              </a:lnSpc>
              <a:spcAft>
                <a:spcPct val="40000"/>
              </a:spcAft>
            </a:pPr>
            <a:r>
              <a:rPr lang="en-US" sz="1600">
                <a:solidFill>
                  <a:schemeClr val="bg1"/>
                </a:solidFill>
              </a:rPr>
              <a:t>INITIAL DILUTION is the process which results in the rapid and irreversible turbulent mixing of wastewater with ocean water around the point of discharge.</a:t>
            </a:r>
          </a:p>
          <a:p>
            <a:pPr marL="117475" indent="-117475">
              <a:lnSpc>
                <a:spcPct val="120000"/>
              </a:lnSpc>
              <a:spcAft>
                <a:spcPct val="40000"/>
              </a:spcAft>
            </a:pPr>
            <a:r>
              <a:rPr lang="en-US" sz="1600">
                <a:solidFill>
                  <a:schemeClr val="bg1"/>
                </a:solidFill>
              </a:rPr>
              <a:t>For a submerged buoyant discharge, characteristic of most municipal and industrial wastes that are released from submarine outfalls, the momentum of the discharge and its initial buoyancy act together to produce turbulent mixing.  </a:t>
            </a:r>
          </a:p>
        </p:txBody>
      </p:sp>
      <p:sp>
        <p:nvSpPr>
          <p:cNvPr id="11268" name="Rectangle 3"/>
          <p:cNvSpPr>
            <a:spLocks noChangeArrowheads="1"/>
          </p:cNvSpPr>
          <p:nvPr/>
        </p:nvSpPr>
        <p:spPr bwMode="auto">
          <a:xfrm>
            <a:off x="1173163" y="3938588"/>
            <a:ext cx="648811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7475" indent="-117475">
              <a:lnSpc>
                <a:spcPct val="120000"/>
              </a:lnSpc>
              <a:spcAft>
                <a:spcPct val="40000"/>
              </a:spcAft>
            </a:pPr>
            <a:r>
              <a:rPr lang="en-US" sz="1600">
                <a:solidFill>
                  <a:schemeClr val="bg1"/>
                </a:solidFill>
              </a:rPr>
              <a:t>Initial dilution in this case is completed when the diluting wastewater ceases to rise in the water column and first begins to spread horizontally.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a:xfrm>
            <a:off x="685800" y="295275"/>
            <a:ext cx="7772400" cy="320675"/>
          </a:xfrm>
        </p:spPr>
        <p:txBody>
          <a:bodyPr/>
          <a:lstStyle/>
          <a:p>
            <a:r>
              <a:rPr lang="en-US" smtClean="0"/>
              <a:t>Temperature, Salinity, and Density at Three Depths</a:t>
            </a:r>
            <a:endParaRPr lang="en-US" b="0" smtClean="0"/>
          </a:p>
        </p:txBody>
      </p:sp>
      <p:pic>
        <p:nvPicPr>
          <p:cNvPr id="522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661988"/>
            <a:ext cx="8058150"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8" name="Rectangle 3"/>
          <p:cNvSpPr>
            <a:spLocks noChangeArrowheads="1"/>
          </p:cNvSpPr>
          <p:nvPr/>
        </p:nvSpPr>
        <p:spPr bwMode="auto">
          <a:xfrm>
            <a:off x="407988" y="3429000"/>
            <a:ext cx="8386762" cy="2879725"/>
          </a:xfrm>
          <a:prstGeom prst="rect">
            <a:avLst/>
          </a:prstGeom>
          <a:solidFill>
            <a:srgbClr val="00008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lstStyle/>
          <a:p>
            <a:endParaRPr lang="en-US"/>
          </a:p>
        </p:txBody>
      </p:sp>
    </p:spTree>
    <p:extLst>
      <p:ext uri="{BB962C8B-B14F-4D97-AF65-F5344CB8AC3E}">
        <p14:creationId xmlns:p14="http://schemas.microsoft.com/office/powerpoint/2010/main" val="186247129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title"/>
          </p:nvPr>
        </p:nvSpPr>
        <p:spPr>
          <a:xfrm>
            <a:off x="685800" y="295275"/>
            <a:ext cx="7772400" cy="320675"/>
          </a:xfrm>
        </p:spPr>
        <p:txBody>
          <a:bodyPr/>
          <a:lstStyle/>
          <a:p>
            <a:r>
              <a:rPr lang="en-US" smtClean="0"/>
              <a:t>Temperature, Salinity, and Density at Three Depths</a:t>
            </a:r>
            <a:endParaRPr lang="en-US" b="0" smtClean="0"/>
          </a:p>
        </p:txBody>
      </p:sp>
      <p:pic>
        <p:nvPicPr>
          <p:cNvPr id="532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661988"/>
            <a:ext cx="8058150"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2" name="Rectangle 3"/>
          <p:cNvSpPr>
            <a:spLocks noChangeArrowheads="1"/>
          </p:cNvSpPr>
          <p:nvPr/>
        </p:nvSpPr>
        <p:spPr bwMode="auto">
          <a:xfrm>
            <a:off x="407988" y="4808538"/>
            <a:ext cx="8386762" cy="1500187"/>
          </a:xfrm>
          <a:prstGeom prst="rect">
            <a:avLst/>
          </a:prstGeom>
          <a:solidFill>
            <a:srgbClr val="00008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lstStyle/>
          <a:p>
            <a:endParaRPr lang="en-US"/>
          </a:p>
        </p:txBody>
      </p:sp>
    </p:spTree>
    <p:extLst>
      <p:ext uri="{BB962C8B-B14F-4D97-AF65-F5344CB8AC3E}">
        <p14:creationId xmlns:p14="http://schemas.microsoft.com/office/powerpoint/2010/main" val="15414947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title"/>
          </p:nvPr>
        </p:nvSpPr>
        <p:spPr>
          <a:xfrm>
            <a:off x="685800" y="295275"/>
            <a:ext cx="7772400" cy="320675"/>
          </a:xfrm>
        </p:spPr>
        <p:txBody>
          <a:bodyPr/>
          <a:lstStyle/>
          <a:p>
            <a:r>
              <a:rPr lang="en-US" smtClean="0"/>
              <a:t>Temperature, Salinity, and Density at Three Depths</a:t>
            </a:r>
            <a:endParaRPr lang="en-US" b="0" smtClean="0"/>
          </a:p>
        </p:txBody>
      </p:sp>
      <p:pic>
        <p:nvPicPr>
          <p:cNvPr id="542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661988"/>
            <a:ext cx="8058150"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6660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685800" y="295275"/>
            <a:ext cx="7772400" cy="320675"/>
          </a:xfrm>
        </p:spPr>
        <p:txBody>
          <a:bodyPr/>
          <a:lstStyle/>
          <a:p>
            <a:r>
              <a:rPr lang="en-US" smtClean="0"/>
              <a:t>Average Diurnal Flow Variation Used in Simulations</a:t>
            </a:r>
            <a:endParaRPr lang="en-US" b="0" smtClean="0"/>
          </a:p>
        </p:txBody>
      </p:sp>
      <p:sp>
        <p:nvSpPr>
          <p:cNvPr id="27651" name="Rectangle 2"/>
          <p:cNvSpPr>
            <a:spLocks noChangeArrowheads="1"/>
          </p:cNvSpPr>
          <p:nvPr/>
        </p:nvSpPr>
        <p:spPr bwMode="auto">
          <a:xfrm>
            <a:off x="1787525" y="1809750"/>
            <a:ext cx="5605463" cy="2676525"/>
          </a:xfrm>
          <a:prstGeom prst="rect">
            <a:avLst/>
          </a:prstGeom>
          <a:solidFill>
            <a:schemeClr val="accent1">
              <a:lumMod val="20000"/>
              <a:lumOff val="80000"/>
            </a:schemeClr>
          </a:solidFill>
          <a:ln w="12700">
            <a:noFill/>
            <a:miter lim="800000"/>
            <a:headEnd type="none" w="sm" len="sm"/>
            <a:tailEnd type="none" w="sm" len="sm"/>
          </a:ln>
        </p:spPr>
        <p:txBody>
          <a:bodyPr wrap="none" anchor="ctr"/>
          <a:lstStyle/>
          <a:p>
            <a:pPr>
              <a:defRPr/>
            </a:pPr>
            <a:endParaRPr lang="en-US"/>
          </a:p>
        </p:txBody>
      </p:sp>
      <p:pic>
        <p:nvPicPr>
          <p:cNvPr id="23556"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862138" y="1920875"/>
            <a:ext cx="5465762" cy="2544763"/>
          </a:xfr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5"/>
          <p:cNvSpPr>
            <a:spLocks noGrp="1" noChangeArrowheads="1"/>
          </p:cNvSpPr>
          <p:nvPr>
            <p:ph type="title"/>
          </p:nvPr>
        </p:nvSpPr>
        <p:spPr/>
        <p:txBody>
          <a:bodyPr/>
          <a:lstStyle/>
          <a:p>
            <a:r>
              <a:rPr lang="en-US" smtClean="0"/>
              <a:t>Near Field Simulation Scheme</a:t>
            </a:r>
          </a:p>
        </p:txBody>
      </p:sp>
      <p:grpSp>
        <p:nvGrpSpPr>
          <p:cNvPr id="57347" name="Group 165"/>
          <p:cNvGrpSpPr>
            <a:grpSpLocks/>
          </p:cNvGrpSpPr>
          <p:nvPr/>
        </p:nvGrpSpPr>
        <p:grpSpPr bwMode="auto">
          <a:xfrm>
            <a:off x="2879725" y="4356100"/>
            <a:ext cx="3675063" cy="1992313"/>
            <a:chOff x="3550649" y="4633645"/>
            <a:chExt cx="3675063" cy="1992206"/>
          </a:xfrm>
        </p:grpSpPr>
        <p:sp>
          <p:nvSpPr>
            <p:cNvPr id="57449" name="AutoShape 2"/>
            <p:cNvSpPr>
              <a:spLocks noChangeArrowheads="1"/>
            </p:cNvSpPr>
            <p:nvPr/>
          </p:nvSpPr>
          <p:spPr bwMode="auto">
            <a:xfrm>
              <a:off x="3550649" y="4633645"/>
              <a:ext cx="3675063" cy="1992206"/>
            </a:xfrm>
            <a:prstGeom prst="roundRect">
              <a:avLst>
                <a:gd name="adj" fmla="val 7773"/>
              </a:avLst>
            </a:prstGeom>
            <a:solidFill>
              <a:srgbClr val="333333"/>
            </a:solidFill>
            <a:ln w="25400" algn="ctr">
              <a:solidFill>
                <a:srgbClr val="DDDDDD"/>
              </a:solidFill>
              <a:round/>
              <a:headEnd/>
              <a:tailEnd/>
            </a:ln>
          </p:spPr>
          <p:txBody>
            <a:bodyPr lIns="0" tIns="0" rIns="0" bIns="0"/>
            <a:lstStyle/>
            <a:p>
              <a:pPr algn="ctr" defTabSz="1019175"/>
              <a:endParaRPr lang="en-US" sz="1600">
                <a:solidFill>
                  <a:srgbClr val="96D2F4"/>
                </a:solidFill>
                <a:latin typeface="Verdana" pitchFamily="34" charset="0"/>
              </a:endParaRPr>
            </a:p>
          </p:txBody>
        </p:sp>
        <p:grpSp>
          <p:nvGrpSpPr>
            <p:cNvPr id="57450" name="Group 4"/>
            <p:cNvGrpSpPr>
              <a:grpSpLocks/>
            </p:cNvGrpSpPr>
            <p:nvPr/>
          </p:nvGrpSpPr>
          <p:grpSpPr bwMode="auto">
            <a:xfrm>
              <a:off x="4261849" y="4712913"/>
              <a:ext cx="2838450" cy="731838"/>
              <a:chOff x="2746" y="2093"/>
              <a:chExt cx="1881" cy="912"/>
            </a:xfrm>
          </p:grpSpPr>
          <p:sp>
            <p:nvSpPr>
              <p:cNvPr id="57474" name="Freeform 5"/>
              <p:cNvSpPr>
                <a:spLocks/>
              </p:cNvSpPr>
              <p:nvPr/>
            </p:nvSpPr>
            <p:spPr bwMode="auto">
              <a:xfrm>
                <a:off x="2756" y="2094"/>
                <a:ext cx="1870" cy="908"/>
              </a:xfrm>
              <a:custGeom>
                <a:avLst/>
                <a:gdLst>
                  <a:gd name="T0" fmla="*/ 0 w 1650"/>
                  <a:gd name="T1" fmla="*/ 2546 h 825"/>
                  <a:gd name="T2" fmla="*/ 0 w 1650"/>
                  <a:gd name="T3" fmla="*/ 0 h 825"/>
                  <a:gd name="T4" fmla="*/ 17794 w 1650"/>
                  <a:gd name="T5" fmla="*/ 0 h 825"/>
                  <a:gd name="T6" fmla="*/ 17794 w 1650"/>
                  <a:gd name="T7" fmla="*/ 5102 h 825"/>
                  <a:gd name="T8" fmla="*/ 0 w 1650"/>
                  <a:gd name="T9" fmla="*/ 5102 h 825"/>
                  <a:gd name="T10" fmla="*/ 0 w 1650"/>
                  <a:gd name="T11" fmla="*/ 2546 h 825"/>
                  <a:gd name="T12" fmla="*/ 0 60000 65536"/>
                  <a:gd name="T13" fmla="*/ 0 60000 65536"/>
                  <a:gd name="T14" fmla="*/ 0 60000 65536"/>
                  <a:gd name="T15" fmla="*/ 0 60000 65536"/>
                  <a:gd name="T16" fmla="*/ 0 60000 65536"/>
                  <a:gd name="T17" fmla="*/ 0 60000 65536"/>
                  <a:gd name="T18" fmla="*/ 0 w 1650"/>
                  <a:gd name="T19" fmla="*/ 0 h 825"/>
                  <a:gd name="T20" fmla="*/ 1650 w 1650"/>
                  <a:gd name="T21" fmla="*/ 825 h 825"/>
                </a:gdLst>
                <a:ahLst/>
                <a:cxnLst>
                  <a:cxn ang="T12">
                    <a:pos x="T0" y="T1"/>
                  </a:cxn>
                  <a:cxn ang="T13">
                    <a:pos x="T2" y="T3"/>
                  </a:cxn>
                  <a:cxn ang="T14">
                    <a:pos x="T4" y="T5"/>
                  </a:cxn>
                  <a:cxn ang="T15">
                    <a:pos x="T6" y="T7"/>
                  </a:cxn>
                  <a:cxn ang="T16">
                    <a:pos x="T8" y="T9"/>
                  </a:cxn>
                  <a:cxn ang="T17">
                    <a:pos x="T10" y="T11"/>
                  </a:cxn>
                </a:cxnLst>
                <a:rect l="T18" t="T19" r="T20" b="T21"/>
                <a:pathLst>
                  <a:path w="1650" h="825">
                    <a:moveTo>
                      <a:pt x="0" y="412"/>
                    </a:moveTo>
                    <a:lnTo>
                      <a:pt x="0" y="0"/>
                    </a:lnTo>
                    <a:lnTo>
                      <a:pt x="1650" y="0"/>
                    </a:lnTo>
                    <a:lnTo>
                      <a:pt x="1650" y="825"/>
                    </a:lnTo>
                    <a:lnTo>
                      <a:pt x="0" y="825"/>
                    </a:lnTo>
                    <a:lnTo>
                      <a:pt x="0" y="4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75" name="Rectangle 6"/>
              <p:cNvSpPr>
                <a:spLocks noChangeArrowheads="1"/>
              </p:cNvSpPr>
              <p:nvPr/>
            </p:nvSpPr>
            <p:spPr bwMode="auto">
              <a:xfrm>
                <a:off x="2756" y="2998"/>
                <a:ext cx="186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476" name="Line 7"/>
              <p:cNvSpPr>
                <a:spLocks noChangeShapeType="1"/>
              </p:cNvSpPr>
              <p:nvPr/>
            </p:nvSpPr>
            <p:spPr bwMode="auto">
              <a:xfrm flipV="1">
                <a:off x="2756" y="2972"/>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7" name="Line 8"/>
              <p:cNvSpPr>
                <a:spLocks noChangeShapeType="1"/>
              </p:cNvSpPr>
              <p:nvPr/>
            </p:nvSpPr>
            <p:spPr bwMode="auto">
              <a:xfrm flipV="1">
                <a:off x="3024" y="2972"/>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8" name="Line 9"/>
              <p:cNvSpPr>
                <a:spLocks noChangeShapeType="1"/>
              </p:cNvSpPr>
              <p:nvPr/>
            </p:nvSpPr>
            <p:spPr bwMode="auto">
              <a:xfrm flipV="1">
                <a:off x="3291" y="2972"/>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9" name="Line 10"/>
              <p:cNvSpPr>
                <a:spLocks noChangeShapeType="1"/>
              </p:cNvSpPr>
              <p:nvPr/>
            </p:nvSpPr>
            <p:spPr bwMode="auto">
              <a:xfrm flipV="1">
                <a:off x="3559" y="2972"/>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0" name="Line 11"/>
              <p:cNvSpPr>
                <a:spLocks noChangeShapeType="1"/>
              </p:cNvSpPr>
              <p:nvPr/>
            </p:nvSpPr>
            <p:spPr bwMode="auto">
              <a:xfrm flipV="1">
                <a:off x="3825" y="2972"/>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1" name="Line 12"/>
              <p:cNvSpPr>
                <a:spLocks noChangeShapeType="1"/>
              </p:cNvSpPr>
              <p:nvPr/>
            </p:nvSpPr>
            <p:spPr bwMode="auto">
              <a:xfrm flipV="1">
                <a:off x="4092" y="2972"/>
                <a:ext cx="2"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2" name="Line 13"/>
              <p:cNvSpPr>
                <a:spLocks noChangeShapeType="1"/>
              </p:cNvSpPr>
              <p:nvPr/>
            </p:nvSpPr>
            <p:spPr bwMode="auto">
              <a:xfrm flipV="1">
                <a:off x="4359" y="2972"/>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3" name="Line 14"/>
              <p:cNvSpPr>
                <a:spLocks noChangeShapeType="1"/>
              </p:cNvSpPr>
              <p:nvPr/>
            </p:nvSpPr>
            <p:spPr bwMode="auto">
              <a:xfrm flipV="1">
                <a:off x="4626" y="2972"/>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4" name="Line 15"/>
              <p:cNvSpPr>
                <a:spLocks noChangeShapeType="1"/>
              </p:cNvSpPr>
              <p:nvPr/>
            </p:nvSpPr>
            <p:spPr bwMode="auto">
              <a:xfrm flipV="1">
                <a:off x="2756" y="2943"/>
                <a:ext cx="1"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5" name="Line 16"/>
              <p:cNvSpPr>
                <a:spLocks noChangeShapeType="1"/>
              </p:cNvSpPr>
              <p:nvPr/>
            </p:nvSpPr>
            <p:spPr bwMode="auto">
              <a:xfrm flipV="1">
                <a:off x="3024" y="2943"/>
                <a:ext cx="1"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6" name="Line 17"/>
              <p:cNvSpPr>
                <a:spLocks noChangeShapeType="1"/>
              </p:cNvSpPr>
              <p:nvPr/>
            </p:nvSpPr>
            <p:spPr bwMode="auto">
              <a:xfrm flipV="1">
                <a:off x="3291" y="2943"/>
                <a:ext cx="1"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7" name="Line 18"/>
              <p:cNvSpPr>
                <a:spLocks noChangeShapeType="1"/>
              </p:cNvSpPr>
              <p:nvPr/>
            </p:nvSpPr>
            <p:spPr bwMode="auto">
              <a:xfrm flipV="1">
                <a:off x="3559" y="2943"/>
                <a:ext cx="1"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8" name="Line 19"/>
              <p:cNvSpPr>
                <a:spLocks noChangeShapeType="1"/>
              </p:cNvSpPr>
              <p:nvPr/>
            </p:nvSpPr>
            <p:spPr bwMode="auto">
              <a:xfrm flipV="1">
                <a:off x="3825" y="2943"/>
                <a:ext cx="1"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89" name="Line 20"/>
              <p:cNvSpPr>
                <a:spLocks noChangeShapeType="1"/>
              </p:cNvSpPr>
              <p:nvPr/>
            </p:nvSpPr>
            <p:spPr bwMode="auto">
              <a:xfrm flipV="1">
                <a:off x="4092" y="2943"/>
                <a:ext cx="2"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90" name="Line 21"/>
              <p:cNvSpPr>
                <a:spLocks noChangeShapeType="1"/>
              </p:cNvSpPr>
              <p:nvPr/>
            </p:nvSpPr>
            <p:spPr bwMode="auto">
              <a:xfrm flipV="1">
                <a:off x="4359" y="2943"/>
                <a:ext cx="1"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91" name="Line 22"/>
              <p:cNvSpPr>
                <a:spLocks noChangeShapeType="1"/>
              </p:cNvSpPr>
              <p:nvPr/>
            </p:nvSpPr>
            <p:spPr bwMode="auto">
              <a:xfrm flipV="1">
                <a:off x="4626" y="2943"/>
                <a:ext cx="1"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92" name="Rectangle 23"/>
              <p:cNvSpPr>
                <a:spLocks noChangeArrowheads="1"/>
              </p:cNvSpPr>
              <p:nvPr/>
            </p:nvSpPr>
            <p:spPr bwMode="auto">
              <a:xfrm>
                <a:off x="2752" y="2093"/>
                <a:ext cx="9" cy="9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493" name="Line 24"/>
              <p:cNvSpPr>
                <a:spLocks noChangeShapeType="1"/>
              </p:cNvSpPr>
              <p:nvPr/>
            </p:nvSpPr>
            <p:spPr bwMode="auto">
              <a:xfrm>
                <a:off x="2756" y="3002"/>
                <a:ext cx="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94" name="Line 25"/>
              <p:cNvSpPr>
                <a:spLocks noChangeShapeType="1"/>
              </p:cNvSpPr>
              <p:nvPr/>
            </p:nvSpPr>
            <p:spPr bwMode="auto">
              <a:xfrm>
                <a:off x="2756" y="2800"/>
                <a:ext cx="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95" name="Line 26"/>
              <p:cNvSpPr>
                <a:spLocks noChangeShapeType="1"/>
              </p:cNvSpPr>
              <p:nvPr/>
            </p:nvSpPr>
            <p:spPr bwMode="auto">
              <a:xfrm>
                <a:off x="2756" y="2598"/>
                <a:ext cx="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96" name="Line 27"/>
              <p:cNvSpPr>
                <a:spLocks noChangeShapeType="1"/>
              </p:cNvSpPr>
              <p:nvPr/>
            </p:nvSpPr>
            <p:spPr bwMode="auto">
              <a:xfrm>
                <a:off x="2756" y="2397"/>
                <a:ext cx="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97" name="Line 28"/>
              <p:cNvSpPr>
                <a:spLocks noChangeShapeType="1"/>
              </p:cNvSpPr>
              <p:nvPr/>
            </p:nvSpPr>
            <p:spPr bwMode="auto">
              <a:xfrm>
                <a:off x="2756" y="2196"/>
                <a:ext cx="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98" name="Freeform 29"/>
              <p:cNvSpPr>
                <a:spLocks/>
              </p:cNvSpPr>
              <p:nvPr/>
            </p:nvSpPr>
            <p:spPr bwMode="auto">
              <a:xfrm>
                <a:off x="2746" y="2168"/>
                <a:ext cx="1869" cy="808"/>
              </a:xfrm>
              <a:custGeom>
                <a:avLst/>
                <a:gdLst>
                  <a:gd name="T0" fmla="*/ 263 w 1649"/>
                  <a:gd name="T1" fmla="*/ 4365 h 734"/>
                  <a:gd name="T2" fmla="*/ 575 w 1649"/>
                  <a:gd name="T3" fmla="*/ 4456 h 734"/>
                  <a:gd name="T4" fmla="*/ 895 w 1649"/>
                  <a:gd name="T5" fmla="*/ 4554 h 734"/>
                  <a:gd name="T6" fmla="*/ 1221 w 1649"/>
                  <a:gd name="T7" fmla="*/ 4248 h 734"/>
                  <a:gd name="T8" fmla="*/ 1524 w 1649"/>
                  <a:gd name="T9" fmla="*/ 4196 h 734"/>
                  <a:gd name="T10" fmla="*/ 1855 w 1649"/>
                  <a:gd name="T11" fmla="*/ 4301 h 734"/>
                  <a:gd name="T12" fmla="*/ 2165 w 1649"/>
                  <a:gd name="T13" fmla="*/ 4517 h 734"/>
                  <a:gd name="T14" fmla="*/ 2498 w 1649"/>
                  <a:gd name="T15" fmla="*/ 4116 h 734"/>
                  <a:gd name="T16" fmla="*/ 2815 w 1649"/>
                  <a:gd name="T17" fmla="*/ 3843 h 734"/>
                  <a:gd name="T18" fmla="*/ 3128 w 1649"/>
                  <a:gd name="T19" fmla="*/ 4346 h 734"/>
                  <a:gd name="T20" fmla="*/ 3447 w 1649"/>
                  <a:gd name="T21" fmla="*/ 4356 h 734"/>
                  <a:gd name="T22" fmla="*/ 3775 w 1649"/>
                  <a:gd name="T23" fmla="*/ 4419 h 734"/>
                  <a:gd name="T24" fmla="*/ 4073 w 1649"/>
                  <a:gd name="T25" fmla="*/ 1666 h 734"/>
                  <a:gd name="T26" fmla="*/ 4401 w 1649"/>
                  <a:gd name="T27" fmla="*/ 3625 h 734"/>
                  <a:gd name="T28" fmla="*/ 4721 w 1649"/>
                  <a:gd name="T29" fmla="*/ 4427 h 734"/>
                  <a:gd name="T30" fmla="*/ 5023 w 1649"/>
                  <a:gd name="T31" fmla="*/ 4426 h 734"/>
                  <a:gd name="T32" fmla="*/ 5352 w 1649"/>
                  <a:gd name="T33" fmla="*/ 4137 h 734"/>
                  <a:gd name="T34" fmla="*/ 5668 w 1649"/>
                  <a:gd name="T35" fmla="*/ 4429 h 734"/>
                  <a:gd name="T36" fmla="*/ 5996 w 1649"/>
                  <a:gd name="T37" fmla="*/ 4432 h 734"/>
                  <a:gd name="T38" fmla="*/ 6300 w 1649"/>
                  <a:gd name="T39" fmla="*/ 4026 h 734"/>
                  <a:gd name="T40" fmla="*/ 6632 w 1649"/>
                  <a:gd name="T41" fmla="*/ 4076 h 734"/>
                  <a:gd name="T42" fmla="*/ 6943 w 1649"/>
                  <a:gd name="T43" fmla="*/ 4383 h 734"/>
                  <a:gd name="T44" fmla="*/ 7262 w 1649"/>
                  <a:gd name="T45" fmla="*/ 4520 h 734"/>
                  <a:gd name="T46" fmla="*/ 7575 w 1649"/>
                  <a:gd name="T47" fmla="*/ 4427 h 734"/>
                  <a:gd name="T48" fmla="*/ 7903 w 1649"/>
                  <a:gd name="T49" fmla="*/ 4301 h 734"/>
                  <a:gd name="T50" fmla="*/ 8225 w 1649"/>
                  <a:gd name="T51" fmla="*/ 3971 h 734"/>
                  <a:gd name="T52" fmla="*/ 8521 w 1649"/>
                  <a:gd name="T53" fmla="*/ 4419 h 734"/>
                  <a:gd name="T54" fmla="*/ 8845 w 1649"/>
                  <a:gd name="T55" fmla="*/ 4469 h 734"/>
                  <a:gd name="T56" fmla="*/ 9165 w 1649"/>
                  <a:gd name="T57" fmla="*/ 3309 h 734"/>
                  <a:gd name="T58" fmla="*/ 9475 w 1649"/>
                  <a:gd name="T59" fmla="*/ 4230 h 734"/>
                  <a:gd name="T60" fmla="*/ 9804 w 1649"/>
                  <a:gd name="T61" fmla="*/ 4473 h 734"/>
                  <a:gd name="T62" fmla="*/ 10119 w 1649"/>
                  <a:gd name="T63" fmla="*/ 4233 h 734"/>
                  <a:gd name="T64" fmla="*/ 10440 w 1649"/>
                  <a:gd name="T65" fmla="*/ 3869 h 734"/>
                  <a:gd name="T66" fmla="*/ 10764 w 1649"/>
                  <a:gd name="T67" fmla="*/ 4383 h 734"/>
                  <a:gd name="T68" fmla="*/ 11080 w 1649"/>
                  <a:gd name="T69" fmla="*/ 4529 h 734"/>
                  <a:gd name="T70" fmla="*/ 11390 w 1649"/>
                  <a:gd name="T71" fmla="*/ 4376 h 734"/>
                  <a:gd name="T72" fmla="*/ 11717 w 1649"/>
                  <a:gd name="T73" fmla="*/ 3427 h 734"/>
                  <a:gd name="T74" fmla="*/ 12035 w 1649"/>
                  <a:gd name="T75" fmla="*/ 3556 h 734"/>
                  <a:gd name="T76" fmla="*/ 12356 w 1649"/>
                  <a:gd name="T77" fmla="*/ 4194 h 734"/>
                  <a:gd name="T78" fmla="*/ 12663 w 1649"/>
                  <a:gd name="T79" fmla="*/ 4310 h 734"/>
                  <a:gd name="T80" fmla="*/ 12980 w 1649"/>
                  <a:gd name="T81" fmla="*/ 4221 h 734"/>
                  <a:gd name="T82" fmla="*/ 13295 w 1649"/>
                  <a:gd name="T83" fmla="*/ 4414 h 734"/>
                  <a:gd name="T84" fmla="*/ 13618 w 1649"/>
                  <a:gd name="T85" fmla="*/ 4410 h 734"/>
                  <a:gd name="T86" fmla="*/ 13939 w 1649"/>
                  <a:gd name="T87" fmla="*/ 4271 h 734"/>
                  <a:gd name="T88" fmla="*/ 14249 w 1649"/>
                  <a:gd name="T89" fmla="*/ 3643 h 734"/>
                  <a:gd name="T90" fmla="*/ 14575 w 1649"/>
                  <a:gd name="T91" fmla="*/ 3559 h 734"/>
                  <a:gd name="T92" fmla="*/ 14894 w 1649"/>
                  <a:gd name="T93" fmla="*/ 4310 h 734"/>
                  <a:gd name="T94" fmla="*/ 15221 w 1649"/>
                  <a:gd name="T95" fmla="*/ 4432 h 734"/>
                  <a:gd name="T96" fmla="*/ 15522 w 1649"/>
                  <a:gd name="T97" fmla="*/ 4137 h 734"/>
                  <a:gd name="T98" fmla="*/ 15843 w 1649"/>
                  <a:gd name="T99" fmla="*/ 3742 h 734"/>
                  <a:gd name="T100" fmla="*/ 16175 w 1649"/>
                  <a:gd name="T101" fmla="*/ 4282 h 734"/>
                  <a:gd name="T102" fmla="*/ 16491 w 1649"/>
                  <a:gd name="T103" fmla="*/ 4271 h 734"/>
                  <a:gd name="T104" fmla="*/ 16801 w 1649"/>
                  <a:gd name="T105" fmla="*/ 3806 h 734"/>
                  <a:gd name="T106" fmla="*/ 17120 w 1649"/>
                  <a:gd name="T107" fmla="*/ 3548 h 734"/>
                  <a:gd name="T108" fmla="*/ 17444 w 1649"/>
                  <a:gd name="T109" fmla="*/ 3918 h 734"/>
                  <a:gd name="T110" fmla="*/ 17753 w 1649"/>
                  <a:gd name="T111" fmla="*/ 4376 h 7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49"/>
                  <a:gd name="T169" fmla="*/ 0 h 734"/>
                  <a:gd name="T170" fmla="*/ 1649 w 1649"/>
                  <a:gd name="T171" fmla="*/ 734 h 7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49" h="734">
                    <a:moveTo>
                      <a:pt x="0" y="614"/>
                    </a:moveTo>
                    <a:lnTo>
                      <a:pt x="5" y="703"/>
                    </a:lnTo>
                    <a:lnTo>
                      <a:pt x="9" y="718"/>
                    </a:lnTo>
                    <a:lnTo>
                      <a:pt x="14" y="731"/>
                    </a:lnTo>
                    <a:lnTo>
                      <a:pt x="19" y="699"/>
                    </a:lnTo>
                    <a:lnTo>
                      <a:pt x="24" y="704"/>
                    </a:lnTo>
                    <a:lnTo>
                      <a:pt x="29" y="680"/>
                    </a:lnTo>
                    <a:lnTo>
                      <a:pt x="34" y="713"/>
                    </a:lnTo>
                    <a:lnTo>
                      <a:pt x="39" y="712"/>
                    </a:lnTo>
                    <a:lnTo>
                      <a:pt x="44" y="704"/>
                    </a:lnTo>
                    <a:lnTo>
                      <a:pt x="49" y="729"/>
                    </a:lnTo>
                    <a:lnTo>
                      <a:pt x="54" y="719"/>
                    </a:lnTo>
                    <a:lnTo>
                      <a:pt x="59" y="732"/>
                    </a:lnTo>
                    <a:lnTo>
                      <a:pt x="64" y="720"/>
                    </a:lnTo>
                    <a:lnTo>
                      <a:pt x="69" y="690"/>
                    </a:lnTo>
                    <a:lnTo>
                      <a:pt x="74" y="721"/>
                    </a:lnTo>
                    <a:lnTo>
                      <a:pt x="79" y="699"/>
                    </a:lnTo>
                    <a:lnTo>
                      <a:pt x="83" y="733"/>
                    </a:lnTo>
                    <a:lnTo>
                      <a:pt x="88" y="720"/>
                    </a:lnTo>
                    <a:lnTo>
                      <a:pt x="93" y="702"/>
                    </a:lnTo>
                    <a:lnTo>
                      <a:pt x="98" y="645"/>
                    </a:lnTo>
                    <a:lnTo>
                      <a:pt x="103" y="660"/>
                    </a:lnTo>
                    <a:lnTo>
                      <a:pt x="108" y="658"/>
                    </a:lnTo>
                    <a:lnTo>
                      <a:pt x="113" y="684"/>
                    </a:lnTo>
                    <a:lnTo>
                      <a:pt x="118" y="692"/>
                    </a:lnTo>
                    <a:lnTo>
                      <a:pt x="123" y="625"/>
                    </a:lnTo>
                    <a:lnTo>
                      <a:pt x="127" y="688"/>
                    </a:lnTo>
                    <a:lnTo>
                      <a:pt x="132" y="668"/>
                    </a:lnTo>
                    <a:lnTo>
                      <a:pt x="137" y="696"/>
                    </a:lnTo>
                    <a:lnTo>
                      <a:pt x="142" y="677"/>
                    </a:lnTo>
                    <a:lnTo>
                      <a:pt x="147" y="682"/>
                    </a:lnTo>
                    <a:lnTo>
                      <a:pt x="152" y="687"/>
                    </a:lnTo>
                    <a:lnTo>
                      <a:pt x="157" y="716"/>
                    </a:lnTo>
                    <a:lnTo>
                      <a:pt x="162" y="718"/>
                    </a:lnTo>
                    <a:lnTo>
                      <a:pt x="167" y="725"/>
                    </a:lnTo>
                    <a:lnTo>
                      <a:pt x="172" y="693"/>
                    </a:lnTo>
                    <a:lnTo>
                      <a:pt x="177" y="721"/>
                    </a:lnTo>
                    <a:lnTo>
                      <a:pt x="182" y="711"/>
                    </a:lnTo>
                    <a:lnTo>
                      <a:pt x="186" y="701"/>
                    </a:lnTo>
                    <a:lnTo>
                      <a:pt x="191" y="703"/>
                    </a:lnTo>
                    <a:lnTo>
                      <a:pt x="196" y="731"/>
                    </a:lnTo>
                    <a:lnTo>
                      <a:pt x="201" y="728"/>
                    </a:lnTo>
                    <a:lnTo>
                      <a:pt x="206" y="687"/>
                    </a:lnTo>
                    <a:lnTo>
                      <a:pt x="211" y="716"/>
                    </a:lnTo>
                    <a:lnTo>
                      <a:pt x="216" y="689"/>
                    </a:lnTo>
                    <a:lnTo>
                      <a:pt x="221" y="700"/>
                    </a:lnTo>
                    <a:lnTo>
                      <a:pt x="226" y="697"/>
                    </a:lnTo>
                    <a:lnTo>
                      <a:pt x="231" y="664"/>
                    </a:lnTo>
                    <a:lnTo>
                      <a:pt x="236" y="677"/>
                    </a:lnTo>
                    <a:lnTo>
                      <a:pt x="241" y="594"/>
                    </a:lnTo>
                    <a:lnTo>
                      <a:pt x="245" y="706"/>
                    </a:lnTo>
                    <a:lnTo>
                      <a:pt x="250" y="652"/>
                    </a:lnTo>
                    <a:lnTo>
                      <a:pt x="255" y="567"/>
                    </a:lnTo>
                    <a:lnTo>
                      <a:pt x="260" y="619"/>
                    </a:lnTo>
                    <a:lnTo>
                      <a:pt x="265" y="728"/>
                    </a:lnTo>
                    <a:lnTo>
                      <a:pt x="270" y="726"/>
                    </a:lnTo>
                    <a:lnTo>
                      <a:pt x="275" y="704"/>
                    </a:lnTo>
                    <a:lnTo>
                      <a:pt x="280" y="688"/>
                    </a:lnTo>
                    <a:lnTo>
                      <a:pt x="285" y="669"/>
                    </a:lnTo>
                    <a:lnTo>
                      <a:pt x="289" y="700"/>
                    </a:lnTo>
                    <a:lnTo>
                      <a:pt x="294" y="692"/>
                    </a:lnTo>
                    <a:lnTo>
                      <a:pt x="299" y="723"/>
                    </a:lnTo>
                    <a:lnTo>
                      <a:pt x="304" y="729"/>
                    </a:lnTo>
                    <a:lnTo>
                      <a:pt x="309" y="730"/>
                    </a:lnTo>
                    <a:lnTo>
                      <a:pt x="314" y="732"/>
                    </a:lnTo>
                    <a:lnTo>
                      <a:pt x="319" y="702"/>
                    </a:lnTo>
                    <a:lnTo>
                      <a:pt x="324" y="725"/>
                    </a:lnTo>
                    <a:lnTo>
                      <a:pt x="329" y="713"/>
                    </a:lnTo>
                    <a:lnTo>
                      <a:pt x="334" y="702"/>
                    </a:lnTo>
                    <a:lnTo>
                      <a:pt x="339" y="729"/>
                    </a:lnTo>
                    <a:lnTo>
                      <a:pt x="344" y="691"/>
                    </a:lnTo>
                    <a:lnTo>
                      <a:pt x="349" y="712"/>
                    </a:lnTo>
                    <a:lnTo>
                      <a:pt x="353" y="675"/>
                    </a:lnTo>
                    <a:lnTo>
                      <a:pt x="358" y="695"/>
                    </a:lnTo>
                    <a:lnTo>
                      <a:pt x="363" y="718"/>
                    </a:lnTo>
                    <a:lnTo>
                      <a:pt x="368" y="679"/>
                    </a:lnTo>
                    <a:lnTo>
                      <a:pt x="373" y="617"/>
                    </a:lnTo>
                    <a:lnTo>
                      <a:pt x="378" y="268"/>
                    </a:lnTo>
                    <a:lnTo>
                      <a:pt x="383" y="255"/>
                    </a:lnTo>
                    <a:lnTo>
                      <a:pt x="388" y="594"/>
                    </a:lnTo>
                    <a:lnTo>
                      <a:pt x="393" y="518"/>
                    </a:lnTo>
                    <a:lnTo>
                      <a:pt x="397" y="516"/>
                    </a:lnTo>
                    <a:lnTo>
                      <a:pt x="402" y="674"/>
                    </a:lnTo>
                    <a:lnTo>
                      <a:pt x="407" y="584"/>
                    </a:lnTo>
                    <a:lnTo>
                      <a:pt x="412" y="683"/>
                    </a:lnTo>
                    <a:lnTo>
                      <a:pt x="417" y="680"/>
                    </a:lnTo>
                    <a:lnTo>
                      <a:pt x="422" y="676"/>
                    </a:lnTo>
                    <a:lnTo>
                      <a:pt x="427" y="724"/>
                    </a:lnTo>
                    <a:lnTo>
                      <a:pt x="432" y="717"/>
                    </a:lnTo>
                    <a:lnTo>
                      <a:pt x="437" y="714"/>
                    </a:lnTo>
                    <a:lnTo>
                      <a:pt x="442" y="697"/>
                    </a:lnTo>
                    <a:lnTo>
                      <a:pt x="447" y="700"/>
                    </a:lnTo>
                    <a:lnTo>
                      <a:pt x="452" y="686"/>
                    </a:lnTo>
                    <a:lnTo>
                      <a:pt x="456" y="680"/>
                    </a:lnTo>
                    <a:lnTo>
                      <a:pt x="461" y="698"/>
                    </a:lnTo>
                    <a:lnTo>
                      <a:pt x="466" y="713"/>
                    </a:lnTo>
                    <a:lnTo>
                      <a:pt x="471" y="672"/>
                    </a:lnTo>
                    <a:lnTo>
                      <a:pt x="476" y="691"/>
                    </a:lnTo>
                    <a:lnTo>
                      <a:pt x="481" y="629"/>
                    </a:lnTo>
                    <a:lnTo>
                      <a:pt x="486" y="626"/>
                    </a:lnTo>
                    <a:lnTo>
                      <a:pt x="491" y="698"/>
                    </a:lnTo>
                    <a:lnTo>
                      <a:pt x="496" y="666"/>
                    </a:lnTo>
                    <a:lnTo>
                      <a:pt x="501" y="633"/>
                    </a:lnTo>
                    <a:lnTo>
                      <a:pt x="506" y="708"/>
                    </a:lnTo>
                    <a:lnTo>
                      <a:pt x="511" y="717"/>
                    </a:lnTo>
                    <a:lnTo>
                      <a:pt x="515" y="686"/>
                    </a:lnTo>
                    <a:lnTo>
                      <a:pt x="520" y="720"/>
                    </a:lnTo>
                    <a:lnTo>
                      <a:pt x="525" y="715"/>
                    </a:lnTo>
                    <a:lnTo>
                      <a:pt x="530" y="683"/>
                    </a:lnTo>
                    <a:lnTo>
                      <a:pt x="535" y="705"/>
                    </a:lnTo>
                    <a:lnTo>
                      <a:pt x="540" y="718"/>
                    </a:lnTo>
                    <a:lnTo>
                      <a:pt x="545" y="692"/>
                    </a:lnTo>
                    <a:lnTo>
                      <a:pt x="550" y="708"/>
                    </a:lnTo>
                    <a:lnTo>
                      <a:pt x="555" y="716"/>
                    </a:lnTo>
                    <a:lnTo>
                      <a:pt x="559" y="685"/>
                    </a:lnTo>
                    <a:lnTo>
                      <a:pt x="564" y="707"/>
                    </a:lnTo>
                    <a:lnTo>
                      <a:pt x="569" y="691"/>
                    </a:lnTo>
                    <a:lnTo>
                      <a:pt x="574" y="688"/>
                    </a:lnTo>
                    <a:lnTo>
                      <a:pt x="579" y="647"/>
                    </a:lnTo>
                    <a:lnTo>
                      <a:pt x="584" y="650"/>
                    </a:lnTo>
                    <a:lnTo>
                      <a:pt x="589" y="672"/>
                    </a:lnTo>
                    <a:lnTo>
                      <a:pt x="594" y="676"/>
                    </a:lnTo>
                    <a:lnTo>
                      <a:pt x="599" y="667"/>
                    </a:lnTo>
                    <a:lnTo>
                      <a:pt x="604" y="716"/>
                    </a:lnTo>
                    <a:lnTo>
                      <a:pt x="609" y="673"/>
                    </a:lnTo>
                    <a:lnTo>
                      <a:pt x="614" y="658"/>
                    </a:lnTo>
                    <a:lnTo>
                      <a:pt x="619" y="696"/>
                    </a:lnTo>
                    <a:lnTo>
                      <a:pt x="624" y="548"/>
                    </a:lnTo>
                    <a:lnTo>
                      <a:pt x="628" y="608"/>
                    </a:lnTo>
                    <a:lnTo>
                      <a:pt x="633" y="603"/>
                    </a:lnTo>
                    <a:lnTo>
                      <a:pt x="638" y="635"/>
                    </a:lnTo>
                    <a:lnTo>
                      <a:pt x="643" y="707"/>
                    </a:lnTo>
                    <a:lnTo>
                      <a:pt x="648" y="723"/>
                    </a:lnTo>
                    <a:lnTo>
                      <a:pt x="653" y="693"/>
                    </a:lnTo>
                    <a:lnTo>
                      <a:pt x="658" y="727"/>
                    </a:lnTo>
                    <a:lnTo>
                      <a:pt x="662" y="718"/>
                    </a:lnTo>
                    <a:lnTo>
                      <a:pt x="667" y="695"/>
                    </a:lnTo>
                    <a:lnTo>
                      <a:pt x="672" y="729"/>
                    </a:lnTo>
                    <a:lnTo>
                      <a:pt x="677" y="729"/>
                    </a:lnTo>
                    <a:lnTo>
                      <a:pt x="682" y="731"/>
                    </a:lnTo>
                    <a:lnTo>
                      <a:pt x="687" y="729"/>
                    </a:lnTo>
                    <a:lnTo>
                      <a:pt x="692" y="727"/>
                    </a:lnTo>
                    <a:lnTo>
                      <a:pt x="697" y="724"/>
                    </a:lnTo>
                    <a:lnTo>
                      <a:pt x="702" y="714"/>
                    </a:lnTo>
                    <a:lnTo>
                      <a:pt x="707" y="682"/>
                    </a:lnTo>
                    <a:lnTo>
                      <a:pt x="712" y="687"/>
                    </a:lnTo>
                    <a:lnTo>
                      <a:pt x="717" y="726"/>
                    </a:lnTo>
                    <a:lnTo>
                      <a:pt x="722" y="728"/>
                    </a:lnTo>
                    <a:lnTo>
                      <a:pt x="727" y="718"/>
                    </a:lnTo>
                    <a:lnTo>
                      <a:pt x="731" y="693"/>
                    </a:lnTo>
                    <a:lnTo>
                      <a:pt x="736" y="718"/>
                    </a:lnTo>
                    <a:lnTo>
                      <a:pt x="741" y="681"/>
                    </a:lnTo>
                    <a:lnTo>
                      <a:pt x="746" y="676"/>
                    </a:lnTo>
                    <a:lnTo>
                      <a:pt x="751" y="656"/>
                    </a:lnTo>
                    <a:lnTo>
                      <a:pt x="756" y="549"/>
                    </a:lnTo>
                    <a:lnTo>
                      <a:pt x="761" y="640"/>
                    </a:lnTo>
                    <a:lnTo>
                      <a:pt x="766" y="699"/>
                    </a:lnTo>
                    <a:lnTo>
                      <a:pt x="771" y="713"/>
                    </a:lnTo>
                    <a:lnTo>
                      <a:pt x="776" y="710"/>
                    </a:lnTo>
                    <a:lnTo>
                      <a:pt x="780" y="671"/>
                    </a:lnTo>
                    <a:lnTo>
                      <a:pt x="785" y="728"/>
                    </a:lnTo>
                    <a:lnTo>
                      <a:pt x="790" y="712"/>
                    </a:lnTo>
                    <a:lnTo>
                      <a:pt x="795" y="723"/>
                    </a:lnTo>
                    <a:lnTo>
                      <a:pt x="800" y="719"/>
                    </a:lnTo>
                    <a:lnTo>
                      <a:pt x="805" y="707"/>
                    </a:lnTo>
                    <a:lnTo>
                      <a:pt x="810" y="618"/>
                    </a:lnTo>
                    <a:lnTo>
                      <a:pt x="815" y="653"/>
                    </a:lnTo>
                    <a:lnTo>
                      <a:pt x="820" y="720"/>
                    </a:lnTo>
                    <a:lnTo>
                      <a:pt x="825" y="663"/>
                    </a:lnTo>
                    <a:lnTo>
                      <a:pt x="830" y="564"/>
                    </a:lnTo>
                    <a:lnTo>
                      <a:pt x="834" y="548"/>
                    </a:lnTo>
                    <a:lnTo>
                      <a:pt x="839" y="733"/>
                    </a:lnTo>
                    <a:lnTo>
                      <a:pt x="844" y="609"/>
                    </a:lnTo>
                    <a:lnTo>
                      <a:pt x="849" y="533"/>
                    </a:lnTo>
                    <a:lnTo>
                      <a:pt x="854" y="500"/>
                    </a:lnTo>
                    <a:lnTo>
                      <a:pt x="859" y="62"/>
                    </a:lnTo>
                    <a:lnTo>
                      <a:pt x="864" y="357"/>
                    </a:lnTo>
                    <a:lnTo>
                      <a:pt x="868" y="670"/>
                    </a:lnTo>
                    <a:lnTo>
                      <a:pt x="873" y="685"/>
                    </a:lnTo>
                    <a:lnTo>
                      <a:pt x="878" y="681"/>
                    </a:lnTo>
                    <a:lnTo>
                      <a:pt x="883" y="711"/>
                    </a:lnTo>
                    <a:lnTo>
                      <a:pt x="888" y="705"/>
                    </a:lnTo>
                    <a:lnTo>
                      <a:pt x="893" y="702"/>
                    </a:lnTo>
                    <a:lnTo>
                      <a:pt x="898" y="670"/>
                    </a:lnTo>
                    <a:lnTo>
                      <a:pt x="903" y="703"/>
                    </a:lnTo>
                    <a:lnTo>
                      <a:pt x="908" y="721"/>
                    </a:lnTo>
                    <a:lnTo>
                      <a:pt x="913" y="724"/>
                    </a:lnTo>
                    <a:lnTo>
                      <a:pt x="918" y="726"/>
                    </a:lnTo>
                    <a:lnTo>
                      <a:pt x="923" y="720"/>
                    </a:lnTo>
                    <a:lnTo>
                      <a:pt x="928" y="698"/>
                    </a:lnTo>
                    <a:lnTo>
                      <a:pt x="932" y="698"/>
                    </a:lnTo>
                    <a:lnTo>
                      <a:pt x="937" y="682"/>
                    </a:lnTo>
                    <a:lnTo>
                      <a:pt x="942" y="676"/>
                    </a:lnTo>
                    <a:lnTo>
                      <a:pt x="947" y="666"/>
                    </a:lnTo>
                    <a:lnTo>
                      <a:pt x="952" y="711"/>
                    </a:lnTo>
                    <a:lnTo>
                      <a:pt x="957" y="679"/>
                    </a:lnTo>
                    <a:lnTo>
                      <a:pt x="962" y="725"/>
                    </a:lnTo>
                    <a:lnTo>
                      <a:pt x="967" y="625"/>
                    </a:lnTo>
                    <a:lnTo>
                      <a:pt x="971" y="613"/>
                    </a:lnTo>
                    <a:lnTo>
                      <a:pt x="976" y="733"/>
                    </a:lnTo>
                    <a:lnTo>
                      <a:pt x="981" y="726"/>
                    </a:lnTo>
                    <a:lnTo>
                      <a:pt x="986" y="734"/>
                    </a:lnTo>
                    <a:lnTo>
                      <a:pt x="991" y="713"/>
                    </a:lnTo>
                    <a:lnTo>
                      <a:pt x="996" y="707"/>
                    </a:lnTo>
                    <a:lnTo>
                      <a:pt x="1001" y="661"/>
                    </a:lnTo>
                    <a:lnTo>
                      <a:pt x="1006" y="432"/>
                    </a:lnTo>
                    <a:lnTo>
                      <a:pt x="1011" y="724"/>
                    </a:lnTo>
                    <a:lnTo>
                      <a:pt x="1016" y="726"/>
                    </a:lnTo>
                    <a:lnTo>
                      <a:pt x="1021" y="733"/>
                    </a:lnTo>
                    <a:lnTo>
                      <a:pt x="1026" y="730"/>
                    </a:lnTo>
                    <a:lnTo>
                      <a:pt x="1031" y="729"/>
                    </a:lnTo>
                    <a:lnTo>
                      <a:pt x="1036" y="733"/>
                    </a:lnTo>
                    <a:lnTo>
                      <a:pt x="1041" y="714"/>
                    </a:lnTo>
                    <a:lnTo>
                      <a:pt x="1045" y="692"/>
                    </a:lnTo>
                    <a:lnTo>
                      <a:pt x="1050" y="690"/>
                    </a:lnTo>
                    <a:lnTo>
                      <a:pt x="1055" y="706"/>
                    </a:lnTo>
                    <a:lnTo>
                      <a:pt x="1060" y="688"/>
                    </a:lnTo>
                    <a:lnTo>
                      <a:pt x="1065" y="687"/>
                    </a:lnTo>
                    <a:lnTo>
                      <a:pt x="1070" y="641"/>
                    </a:lnTo>
                    <a:lnTo>
                      <a:pt x="1075" y="680"/>
                    </a:lnTo>
                    <a:lnTo>
                      <a:pt x="1080" y="653"/>
                    </a:lnTo>
                    <a:lnTo>
                      <a:pt x="1084" y="553"/>
                    </a:lnTo>
                    <a:lnTo>
                      <a:pt x="1089" y="189"/>
                    </a:lnTo>
                    <a:lnTo>
                      <a:pt x="1094" y="320"/>
                    </a:lnTo>
                    <a:lnTo>
                      <a:pt x="1099" y="0"/>
                    </a:lnTo>
                    <a:lnTo>
                      <a:pt x="1104" y="181"/>
                    </a:lnTo>
                    <a:lnTo>
                      <a:pt x="1109" y="412"/>
                    </a:lnTo>
                    <a:lnTo>
                      <a:pt x="1114" y="573"/>
                    </a:lnTo>
                    <a:lnTo>
                      <a:pt x="1119" y="621"/>
                    </a:lnTo>
                    <a:lnTo>
                      <a:pt x="1124" y="405"/>
                    </a:lnTo>
                    <a:lnTo>
                      <a:pt x="1129" y="571"/>
                    </a:lnTo>
                    <a:lnTo>
                      <a:pt x="1134" y="596"/>
                    </a:lnTo>
                    <a:lnTo>
                      <a:pt x="1139" y="684"/>
                    </a:lnTo>
                    <a:lnTo>
                      <a:pt x="1144" y="676"/>
                    </a:lnTo>
                    <a:lnTo>
                      <a:pt x="1148" y="693"/>
                    </a:lnTo>
                    <a:lnTo>
                      <a:pt x="1153" y="693"/>
                    </a:lnTo>
                    <a:lnTo>
                      <a:pt x="1158" y="713"/>
                    </a:lnTo>
                    <a:lnTo>
                      <a:pt x="1163" y="691"/>
                    </a:lnTo>
                    <a:lnTo>
                      <a:pt x="1168" y="700"/>
                    </a:lnTo>
                    <a:lnTo>
                      <a:pt x="1173" y="695"/>
                    </a:lnTo>
                    <a:lnTo>
                      <a:pt x="1178" y="682"/>
                    </a:lnTo>
                    <a:lnTo>
                      <a:pt x="1183" y="653"/>
                    </a:lnTo>
                    <a:lnTo>
                      <a:pt x="1188" y="660"/>
                    </a:lnTo>
                    <a:lnTo>
                      <a:pt x="1193" y="653"/>
                    </a:lnTo>
                    <a:lnTo>
                      <a:pt x="1198" y="635"/>
                    </a:lnTo>
                    <a:lnTo>
                      <a:pt x="1202" y="680"/>
                    </a:lnTo>
                    <a:lnTo>
                      <a:pt x="1207" y="678"/>
                    </a:lnTo>
                    <a:lnTo>
                      <a:pt x="1212" y="607"/>
                    </a:lnTo>
                    <a:lnTo>
                      <a:pt x="1217" y="538"/>
                    </a:lnTo>
                    <a:lnTo>
                      <a:pt x="1222" y="461"/>
                    </a:lnTo>
                    <a:lnTo>
                      <a:pt x="1227" y="700"/>
                    </a:lnTo>
                    <a:lnTo>
                      <a:pt x="1232" y="711"/>
                    </a:lnTo>
                    <a:lnTo>
                      <a:pt x="1237" y="674"/>
                    </a:lnTo>
                    <a:lnTo>
                      <a:pt x="1242" y="701"/>
                    </a:lnTo>
                    <a:lnTo>
                      <a:pt x="1247" y="664"/>
                    </a:lnTo>
                    <a:lnTo>
                      <a:pt x="1251" y="698"/>
                    </a:lnTo>
                    <a:lnTo>
                      <a:pt x="1256" y="703"/>
                    </a:lnTo>
                    <a:lnTo>
                      <a:pt x="1261" y="710"/>
                    </a:lnTo>
                    <a:lnTo>
                      <a:pt x="1266" y="711"/>
                    </a:lnTo>
                    <a:lnTo>
                      <a:pt x="1271" y="702"/>
                    </a:lnTo>
                    <a:lnTo>
                      <a:pt x="1276" y="657"/>
                    </a:lnTo>
                    <a:lnTo>
                      <a:pt x="1281" y="683"/>
                    </a:lnTo>
                    <a:lnTo>
                      <a:pt x="1286" y="678"/>
                    </a:lnTo>
                    <a:lnTo>
                      <a:pt x="1291" y="689"/>
                    </a:lnTo>
                    <a:lnTo>
                      <a:pt x="1296" y="658"/>
                    </a:lnTo>
                    <a:lnTo>
                      <a:pt x="1301" y="585"/>
                    </a:lnTo>
                    <a:lnTo>
                      <a:pt x="1306" y="589"/>
                    </a:lnTo>
                    <a:lnTo>
                      <a:pt x="1311" y="653"/>
                    </a:lnTo>
                    <a:lnTo>
                      <a:pt x="1316" y="637"/>
                    </a:lnTo>
                    <a:lnTo>
                      <a:pt x="1320" y="587"/>
                    </a:lnTo>
                    <a:lnTo>
                      <a:pt x="1325" y="687"/>
                    </a:lnTo>
                    <a:lnTo>
                      <a:pt x="1330" y="616"/>
                    </a:lnTo>
                    <a:lnTo>
                      <a:pt x="1335" y="534"/>
                    </a:lnTo>
                    <a:lnTo>
                      <a:pt x="1340" y="680"/>
                    </a:lnTo>
                    <a:lnTo>
                      <a:pt x="1345" y="647"/>
                    </a:lnTo>
                    <a:lnTo>
                      <a:pt x="1350" y="574"/>
                    </a:lnTo>
                    <a:lnTo>
                      <a:pt x="1354" y="539"/>
                    </a:lnTo>
                    <a:lnTo>
                      <a:pt x="1359" y="624"/>
                    </a:lnTo>
                    <a:lnTo>
                      <a:pt x="1364" y="708"/>
                    </a:lnTo>
                    <a:lnTo>
                      <a:pt x="1369" y="701"/>
                    </a:lnTo>
                    <a:lnTo>
                      <a:pt x="1374" y="703"/>
                    </a:lnTo>
                    <a:lnTo>
                      <a:pt x="1379" y="695"/>
                    </a:lnTo>
                    <a:lnTo>
                      <a:pt x="1384" y="695"/>
                    </a:lnTo>
                    <a:lnTo>
                      <a:pt x="1389" y="681"/>
                    </a:lnTo>
                    <a:lnTo>
                      <a:pt x="1394" y="708"/>
                    </a:lnTo>
                    <a:lnTo>
                      <a:pt x="1399" y="733"/>
                    </a:lnTo>
                    <a:lnTo>
                      <a:pt x="1404" y="690"/>
                    </a:lnTo>
                    <a:lnTo>
                      <a:pt x="1409" y="716"/>
                    </a:lnTo>
                    <a:lnTo>
                      <a:pt x="1414" y="711"/>
                    </a:lnTo>
                    <a:lnTo>
                      <a:pt x="1419" y="713"/>
                    </a:lnTo>
                    <a:lnTo>
                      <a:pt x="1423" y="711"/>
                    </a:lnTo>
                    <a:lnTo>
                      <a:pt x="1428" y="706"/>
                    </a:lnTo>
                    <a:lnTo>
                      <a:pt x="1433" y="648"/>
                    </a:lnTo>
                    <a:lnTo>
                      <a:pt x="1438" y="666"/>
                    </a:lnTo>
                    <a:lnTo>
                      <a:pt x="1443" y="681"/>
                    </a:lnTo>
                    <a:lnTo>
                      <a:pt x="1448" y="646"/>
                    </a:lnTo>
                    <a:lnTo>
                      <a:pt x="1453" y="613"/>
                    </a:lnTo>
                    <a:lnTo>
                      <a:pt x="1458" y="510"/>
                    </a:lnTo>
                    <a:lnTo>
                      <a:pt x="1463" y="552"/>
                    </a:lnTo>
                    <a:lnTo>
                      <a:pt x="1467" y="604"/>
                    </a:lnTo>
                    <a:lnTo>
                      <a:pt x="1472" y="655"/>
                    </a:lnTo>
                    <a:lnTo>
                      <a:pt x="1477" y="646"/>
                    </a:lnTo>
                    <a:lnTo>
                      <a:pt x="1482" y="692"/>
                    </a:lnTo>
                    <a:lnTo>
                      <a:pt x="1487" y="710"/>
                    </a:lnTo>
                    <a:lnTo>
                      <a:pt x="1492" y="716"/>
                    </a:lnTo>
                    <a:lnTo>
                      <a:pt x="1497" y="690"/>
                    </a:lnTo>
                    <a:lnTo>
                      <a:pt x="1502" y="706"/>
                    </a:lnTo>
                    <a:lnTo>
                      <a:pt x="1507" y="727"/>
                    </a:lnTo>
                    <a:lnTo>
                      <a:pt x="1512" y="700"/>
                    </a:lnTo>
                    <a:lnTo>
                      <a:pt x="1517" y="696"/>
                    </a:lnTo>
                    <a:lnTo>
                      <a:pt x="1522" y="710"/>
                    </a:lnTo>
                    <a:lnTo>
                      <a:pt x="1526" y="689"/>
                    </a:lnTo>
                    <a:lnTo>
                      <a:pt x="1531" y="667"/>
                    </a:lnTo>
                    <a:lnTo>
                      <a:pt x="1536" y="678"/>
                    </a:lnTo>
                    <a:lnTo>
                      <a:pt x="1541" y="645"/>
                    </a:lnTo>
                    <a:lnTo>
                      <a:pt x="1546" y="642"/>
                    </a:lnTo>
                    <a:lnTo>
                      <a:pt x="1551" y="615"/>
                    </a:lnTo>
                    <a:lnTo>
                      <a:pt x="1556" y="613"/>
                    </a:lnTo>
                    <a:lnTo>
                      <a:pt x="1561" y="650"/>
                    </a:lnTo>
                    <a:lnTo>
                      <a:pt x="1566" y="565"/>
                    </a:lnTo>
                    <a:lnTo>
                      <a:pt x="1571" y="545"/>
                    </a:lnTo>
                    <a:lnTo>
                      <a:pt x="1576" y="210"/>
                    </a:lnTo>
                    <a:lnTo>
                      <a:pt x="1581" y="648"/>
                    </a:lnTo>
                    <a:lnTo>
                      <a:pt x="1585" y="571"/>
                    </a:lnTo>
                    <a:lnTo>
                      <a:pt x="1590" y="582"/>
                    </a:lnTo>
                    <a:lnTo>
                      <a:pt x="1595" y="275"/>
                    </a:lnTo>
                    <a:lnTo>
                      <a:pt x="1600" y="345"/>
                    </a:lnTo>
                    <a:lnTo>
                      <a:pt x="1605" y="589"/>
                    </a:lnTo>
                    <a:lnTo>
                      <a:pt x="1610" y="616"/>
                    </a:lnTo>
                    <a:lnTo>
                      <a:pt x="1615" y="632"/>
                    </a:lnTo>
                    <a:lnTo>
                      <a:pt x="1620" y="660"/>
                    </a:lnTo>
                    <a:lnTo>
                      <a:pt x="1625" y="698"/>
                    </a:lnTo>
                    <a:lnTo>
                      <a:pt x="1629" y="711"/>
                    </a:lnTo>
                    <a:lnTo>
                      <a:pt x="1634" y="717"/>
                    </a:lnTo>
                    <a:lnTo>
                      <a:pt x="1639" y="697"/>
                    </a:lnTo>
                    <a:lnTo>
                      <a:pt x="1644" y="706"/>
                    </a:lnTo>
                    <a:lnTo>
                      <a:pt x="1649" y="692"/>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7451" name="Group 30"/>
            <p:cNvGrpSpPr>
              <a:grpSpLocks/>
            </p:cNvGrpSpPr>
            <p:nvPr/>
          </p:nvGrpSpPr>
          <p:grpSpPr bwMode="auto">
            <a:xfrm>
              <a:off x="4261849" y="5709863"/>
              <a:ext cx="2838450" cy="731838"/>
              <a:chOff x="2746" y="3460"/>
              <a:chExt cx="1881" cy="910"/>
            </a:xfrm>
          </p:grpSpPr>
          <p:sp>
            <p:nvSpPr>
              <p:cNvPr id="57454" name="Freeform 31"/>
              <p:cNvSpPr>
                <a:spLocks/>
              </p:cNvSpPr>
              <p:nvPr/>
            </p:nvSpPr>
            <p:spPr bwMode="auto">
              <a:xfrm>
                <a:off x="2756" y="3460"/>
                <a:ext cx="1870" cy="907"/>
              </a:xfrm>
              <a:custGeom>
                <a:avLst/>
                <a:gdLst>
                  <a:gd name="T0" fmla="*/ 0 w 1650"/>
                  <a:gd name="T1" fmla="*/ 2504 h 825"/>
                  <a:gd name="T2" fmla="*/ 0 w 1650"/>
                  <a:gd name="T3" fmla="*/ 0 h 825"/>
                  <a:gd name="T4" fmla="*/ 17794 w 1650"/>
                  <a:gd name="T5" fmla="*/ 0 h 825"/>
                  <a:gd name="T6" fmla="*/ 17794 w 1650"/>
                  <a:gd name="T7" fmla="*/ 4996 h 825"/>
                  <a:gd name="T8" fmla="*/ 0 w 1650"/>
                  <a:gd name="T9" fmla="*/ 4996 h 825"/>
                  <a:gd name="T10" fmla="*/ 0 w 1650"/>
                  <a:gd name="T11" fmla="*/ 2504 h 825"/>
                  <a:gd name="T12" fmla="*/ 0 60000 65536"/>
                  <a:gd name="T13" fmla="*/ 0 60000 65536"/>
                  <a:gd name="T14" fmla="*/ 0 60000 65536"/>
                  <a:gd name="T15" fmla="*/ 0 60000 65536"/>
                  <a:gd name="T16" fmla="*/ 0 60000 65536"/>
                  <a:gd name="T17" fmla="*/ 0 60000 65536"/>
                  <a:gd name="T18" fmla="*/ 0 w 1650"/>
                  <a:gd name="T19" fmla="*/ 0 h 825"/>
                  <a:gd name="T20" fmla="*/ 1650 w 1650"/>
                  <a:gd name="T21" fmla="*/ 825 h 825"/>
                </a:gdLst>
                <a:ahLst/>
                <a:cxnLst>
                  <a:cxn ang="T12">
                    <a:pos x="T0" y="T1"/>
                  </a:cxn>
                  <a:cxn ang="T13">
                    <a:pos x="T2" y="T3"/>
                  </a:cxn>
                  <a:cxn ang="T14">
                    <a:pos x="T4" y="T5"/>
                  </a:cxn>
                  <a:cxn ang="T15">
                    <a:pos x="T6" y="T7"/>
                  </a:cxn>
                  <a:cxn ang="T16">
                    <a:pos x="T8" y="T9"/>
                  </a:cxn>
                  <a:cxn ang="T17">
                    <a:pos x="T10" y="T11"/>
                  </a:cxn>
                </a:cxnLst>
                <a:rect l="T18" t="T19" r="T20" b="T21"/>
                <a:pathLst>
                  <a:path w="1650" h="825">
                    <a:moveTo>
                      <a:pt x="0" y="413"/>
                    </a:moveTo>
                    <a:lnTo>
                      <a:pt x="0" y="0"/>
                    </a:lnTo>
                    <a:lnTo>
                      <a:pt x="1650" y="0"/>
                    </a:lnTo>
                    <a:lnTo>
                      <a:pt x="1650" y="825"/>
                    </a:lnTo>
                    <a:lnTo>
                      <a:pt x="0" y="825"/>
                    </a:lnTo>
                    <a:lnTo>
                      <a:pt x="0" y="4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55" name="Rectangle 32"/>
              <p:cNvSpPr>
                <a:spLocks noChangeArrowheads="1"/>
              </p:cNvSpPr>
              <p:nvPr/>
            </p:nvSpPr>
            <p:spPr bwMode="auto">
              <a:xfrm>
                <a:off x="2756" y="4363"/>
                <a:ext cx="186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456" name="Line 33"/>
              <p:cNvSpPr>
                <a:spLocks noChangeShapeType="1"/>
              </p:cNvSpPr>
              <p:nvPr/>
            </p:nvSpPr>
            <p:spPr bwMode="auto">
              <a:xfrm flipV="1">
                <a:off x="2756" y="4309"/>
                <a:ext cx="1"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7" name="Line 34"/>
              <p:cNvSpPr>
                <a:spLocks noChangeShapeType="1"/>
              </p:cNvSpPr>
              <p:nvPr/>
            </p:nvSpPr>
            <p:spPr bwMode="auto">
              <a:xfrm flipV="1">
                <a:off x="3024" y="4309"/>
                <a:ext cx="1"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8" name="Line 35"/>
              <p:cNvSpPr>
                <a:spLocks noChangeShapeType="1"/>
              </p:cNvSpPr>
              <p:nvPr/>
            </p:nvSpPr>
            <p:spPr bwMode="auto">
              <a:xfrm flipV="1">
                <a:off x="3291" y="4309"/>
                <a:ext cx="1"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9" name="Line 36"/>
              <p:cNvSpPr>
                <a:spLocks noChangeShapeType="1"/>
              </p:cNvSpPr>
              <p:nvPr/>
            </p:nvSpPr>
            <p:spPr bwMode="auto">
              <a:xfrm flipV="1">
                <a:off x="3559" y="4309"/>
                <a:ext cx="1"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0" name="Line 37"/>
              <p:cNvSpPr>
                <a:spLocks noChangeShapeType="1"/>
              </p:cNvSpPr>
              <p:nvPr/>
            </p:nvSpPr>
            <p:spPr bwMode="auto">
              <a:xfrm flipV="1">
                <a:off x="3825" y="4309"/>
                <a:ext cx="1"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1" name="Line 38"/>
              <p:cNvSpPr>
                <a:spLocks noChangeShapeType="1"/>
              </p:cNvSpPr>
              <p:nvPr/>
            </p:nvSpPr>
            <p:spPr bwMode="auto">
              <a:xfrm flipV="1">
                <a:off x="4092" y="4309"/>
                <a:ext cx="2"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2" name="Line 39"/>
              <p:cNvSpPr>
                <a:spLocks noChangeShapeType="1"/>
              </p:cNvSpPr>
              <p:nvPr/>
            </p:nvSpPr>
            <p:spPr bwMode="auto">
              <a:xfrm flipV="1">
                <a:off x="4359" y="4309"/>
                <a:ext cx="1"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3" name="Line 40"/>
              <p:cNvSpPr>
                <a:spLocks noChangeShapeType="1"/>
              </p:cNvSpPr>
              <p:nvPr/>
            </p:nvSpPr>
            <p:spPr bwMode="auto">
              <a:xfrm flipV="1">
                <a:off x="4626" y="4309"/>
                <a:ext cx="1"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4" name="Rectangle 41"/>
              <p:cNvSpPr>
                <a:spLocks noChangeArrowheads="1"/>
              </p:cNvSpPr>
              <p:nvPr/>
            </p:nvSpPr>
            <p:spPr bwMode="auto">
              <a:xfrm>
                <a:off x="2752" y="3460"/>
                <a:ext cx="9" cy="9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465" name="Line 42"/>
              <p:cNvSpPr>
                <a:spLocks noChangeShapeType="1"/>
              </p:cNvSpPr>
              <p:nvPr/>
            </p:nvSpPr>
            <p:spPr bwMode="auto">
              <a:xfrm>
                <a:off x="2756" y="4367"/>
                <a:ext cx="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6" name="Line 43"/>
              <p:cNvSpPr>
                <a:spLocks noChangeShapeType="1"/>
              </p:cNvSpPr>
              <p:nvPr/>
            </p:nvSpPr>
            <p:spPr bwMode="auto">
              <a:xfrm>
                <a:off x="2756" y="4237"/>
                <a:ext cx="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7" name="Line 44"/>
              <p:cNvSpPr>
                <a:spLocks noChangeShapeType="1"/>
              </p:cNvSpPr>
              <p:nvPr/>
            </p:nvSpPr>
            <p:spPr bwMode="auto">
              <a:xfrm>
                <a:off x="2756" y="4107"/>
                <a:ext cx="6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8" name="Line 45"/>
              <p:cNvSpPr>
                <a:spLocks noChangeShapeType="1"/>
              </p:cNvSpPr>
              <p:nvPr/>
            </p:nvSpPr>
            <p:spPr bwMode="auto">
              <a:xfrm>
                <a:off x="2756" y="3978"/>
                <a:ext cx="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9" name="Line 46"/>
              <p:cNvSpPr>
                <a:spLocks noChangeShapeType="1"/>
              </p:cNvSpPr>
              <p:nvPr/>
            </p:nvSpPr>
            <p:spPr bwMode="auto">
              <a:xfrm>
                <a:off x="2756" y="3849"/>
                <a:ext cx="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0" name="Line 47"/>
              <p:cNvSpPr>
                <a:spLocks noChangeShapeType="1"/>
              </p:cNvSpPr>
              <p:nvPr/>
            </p:nvSpPr>
            <p:spPr bwMode="auto">
              <a:xfrm>
                <a:off x="2756" y="3719"/>
                <a:ext cx="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1" name="Line 48"/>
              <p:cNvSpPr>
                <a:spLocks noChangeShapeType="1"/>
              </p:cNvSpPr>
              <p:nvPr/>
            </p:nvSpPr>
            <p:spPr bwMode="auto">
              <a:xfrm>
                <a:off x="2756" y="3589"/>
                <a:ext cx="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2" name="Line 49"/>
              <p:cNvSpPr>
                <a:spLocks noChangeShapeType="1"/>
              </p:cNvSpPr>
              <p:nvPr/>
            </p:nvSpPr>
            <p:spPr bwMode="auto">
              <a:xfrm>
                <a:off x="2756" y="3460"/>
                <a:ext cx="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3" name="Freeform 50"/>
              <p:cNvSpPr>
                <a:spLocks/>
              </p:cNvSpPr>
              <p:nvPr/>
            </p:nvSpPr>
            <p:spPr bwMode="auto">
              <a:xfrm>
                <a:off x="2746" y="3463"/>
                <a:ext cx="1869" cy="803"/>
              </a:xfrm>
              <a:custGeom>
                <a:avLst/>
                <a:gdLst>
                  <a:gd name="T0" fmla="*/ 263 w 1649"/>
                  <a:gd name="T1" fmla="*/ 3532 h 730"/>
                  <a:gd name="T2" fmla="*/ 575 w 1649"/>
                  <a:gd name="T3" fmla="*/ 4051 h 730"/>
                  <a:gd name="T4" fmla="*/ 895 w 1649"/>
                  <a:gd name="T5" fmla="*/ 4142 h 730"/>
                  <a:gd name="T6" fmla="*/ 1221 w 1649"/>
                  <a:gd name="T7" fmla="*/ 3416 h 730"/>
                  <a:gd name="T8" fmla="*/ 1524 w 1649"/>
                  <a:gd name="T9" fmla="*/ 4135 h 730"/>
                  <a:gd name="T10" fmla="*/ 1855 w 1649"/>
                  <a:gd name="T11" fmla="*/ 4153 h 730"/>
                  <a:gd name="T12" fmla="*/ 2165 w 1649"/>
                  <a:gd name="T13" fmla="*/ 3964 h 730"/>
                  <a:gd name="T14" fmla="*/ 2498 w 1649"/>
                  <a:gd name="T15" fmla="*/ 2314 h 730"/>
                  <a:gd name="T16" fmla="*/ 2815 w 1649"/>
                  <a:gd name="T17" fmla="*/ 3981 h 730"/>
                  <a:gd name="T18" fmla="*/ 3128 w 1649"/>
                  <a:gd name="T19" fmla="*/ 3650 h 730"/>
                  <a:gd name="T20" fmla="*/ 3447 w 1649"/>
                  <a:gd name="T21" fmla="*/ 4049 h 730"/>
                  <a:gd name="T22" fmla="*/ 3775 w 1649"/>
                  <a:gd name="T23" fmla="*/ 4225 h 730"/>
                  <a:gd name="T24" fmla="*/ 4073 w 1649"/>
                  <a:gd name="T25" fmla="*/ 0 h 730"/>
                  <a:gd name="T26" fmla="*/ 4401 w 1649"/>
                  <a:gd name="T27" fmla="*/ 1418 h 730"/>
                  <a:gd name="T28" fmla="*/ 4721 w 1649"/>
                  <a:gd name="T29" fmla="*/ 3836 h 730"/>
                  <a:gd name="T30" fmla="*/ 5023 w 1649"/>
                  <a:gd name="T31" fmla="*/ 4212 h 730"/>
                  <a:gd name="T32" fmla="*/ 5352 w 1649"/>
                  <a:gd name="T33" fmla="*/ 3000 h 730"/>
                  <a:gd name="T34" fmla="*/ 5668 w 1649"/>
                  <a:gd name="T35" fmla="*/ 3685 h 730"/>
                  <a:gd name="T36" fmla="*/ 5996 w 1649"/>
                  <a:gd name="T37" fmla="*/ 4051 h 730"/>
                  <a:gd name="T38" fmla="*/ 6300 w 1649"/>
                  <a:gd name="T39" fmla="*/ 3797 h 730"/>
                  <a:gd name="T40" fmla="*/ 6632 w 1649"/>
                  <a:gd name="T41" fmla="*/ 4203 h 730"/>
                  <a:gd name="T42" fmla="*/ 6943 w 1649"/>
                  <a:gd name="T43" fmla="*/ 3923 h 730"/>
                  <a:gd name="T44" fmla="*/ 7262 w 1649"/>
                  <a:gd name="T45" fmla="*/ 4056 h 730"/>
                  <a:gd name="T46" fmla="*/ 7575 w 1649"/>
                  <a:gd name="T47" fmla="*/ 4203 h 730"/>
                  <a:gd name="T48" fmla="*/ 7903 w 1649"/>
                  <a:gd name="T49" fmla="*/ 3095 h 730"/>
                  <a:gd name="T50" fmla="*/ 8225 w 1649"/>
                  <a:gd name="T51" fmla="*/ 0 h 730"/>
                  <a:gd name="T52" fmla="*/ 8521 w 1649"/>
                  <a:gd name="T53" fmla="*/ 3850 h 730"/>
                  <a:gd name="T54" fmla="*/ 8845 w 1649"/>
                  <a:gd name="T55" fmla="*/ 4462 h 730"/>
                  <a:gd name="T56" fmla="*/ 9165 w 1649"/>
                  <a:gd name="T57" fmla="*/ 0 h 730"/>
                  <a:gd name="T58" fmla="*/ 9475 w 1649"/>
                  <a:gd name="T59" fmla="*/ 4026 h 730"/>
                  <a:gd name="T60" fmla="*/ 9804 w 1649"/>
                  <a:gd name="T61" fmla="*/ 3856 h 730"/>
                  <a:gd name="T62" fmla="*/ 10119 w 1649"/>
                  <a:gd name="T63" fmla="*/ 3687 h 730"/>
                  <a:gd name="T64" fmla="*/ 10440 w 1649"/>
                  <a:gd name="T65" fmla="*/ 2342 h 730"/>
                  <a:gd name="T66" fmla="*/ 10764 w 1649"/>
                  <a:gd name="T67" fmla="*/ 4049 h 730"/>
                  <a:gd name="T68" fmla="*/ 11080 w 1649"/>
                  <a:gd name="T69" fmla="*/ 4172 h 730"/>
                  <a:gd name="T70" fmla="*/ 11390 w 1649"/>
                  <a:gd name="T71" fmla="*/ 4176 h 730"/>
                  <a:gd name="T72" fmla="*/ 11717 w 1649"/>
                  <a:gd name="T73" fmla="*/ 3671 h 730"/>
                  <a:gd name="T74" fmla="*/ 12035 w 1649"/>
                  <a:gd name="T75" fmla="*/ 0 h 730"/>
                  <a:gd name="T76" fmla="*/ 12356 w 1649"/>
                  <a:gd name="T77" fmla="*/ 4100 h 730"/>
                  <a:gd name="T78" fmla="*/ 12663 w 1649"/>
                  <a:gd name="T79" fmla="*/ 3993 h 730"/>
                  <a:gd name="T80" fmla="*/ 12980 w 1649"/>
                  <a:gd name="T81" fmla="*/ 3681 h 730"/>
                  <a:gd name="T82" fmla="*/ 13295 w 1649"/>
                  <a:gd name="T83" fmla="*/ 4220 h 730"/>
                  <a:gd name="T84" fmla="*/ 13618 w 1649"/>
                  <a:gd name="T85" fmla="*/ 3874 h 730"/>
                  <a:gd name="T86" fmla="*/ 13939 w 1649"/>
                  <a:gd name="T87" fmla="*/ 3630 h 730"/>
                  <a:gd name="T88" fmla="*/ 14249 w 1649"/>
                  <a:gd name="T89" fmla="*/ 4015 h 730"/>
                  <a:gd name="T90" fmla="*/ 14575 w 1649"/>
                  <a:gd name="T91" fmla="*/ 3568 h 730"/>
                  <a:gd name="T92" fmla="*/ 14894 w 1649"/>
                  <a:gd name="T93" fmla="*/ 3981 h 730"/>
                  <a:gd name="T94" fmla="*/ 15221 w 1649"/>
                  <a:gd name="T95" fmla="*/ 3912 h 730"/>
                  <a:gd name="T96" fmla="*/ 15522 w 1649"/>
                  <a:gd name="T97" fmla="*/ 3771 h 730"/>
                  <a:gd name="T98" fmla="*/ 15843 w 1649"/>
                  <a:gd name="T99" fmla="*/ 3339 h 730"/>
                  <a:gd name="T100" fmla="*/ 16175 w 1649"/>
                  <a:gd name="T101" fmla="*/ 3832 h 730"/>
                  <a:gd name="T102" fmla="*/ 16491 w 1649"/>
                  <a:gd name="T103" fmla="*/ 3923 h 730"/>
                  <a:gd name="T104" fmla="*/ 16801 w 1649"/>
                  <a:gd name="T105" fmla="*/ 3673 h 730"/>
                  <a:gd name="T106" fmla="*/ 17120 w 1649"/>
                  <a:gd name="T107" fmla="*/ 3095 h 730"/>
                  <a:gd name="T108" fmla="*/ 17444 w 1649"/>
                  <a:gd name="T109" fmla="*/ 3116 h 730"/>
                  <a:gd name="T110" fmla="*/ 17753 w 1649"/>
                  <a:gd name="T111" fmla="*/ 4235 h 7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49"/>
                  <a:gd name="T169" fmla="*/ 0 h 730"/>
                  <a:gd name="T170" fmla="*/ 1649 w 1649"/>
                  <a:gd name="T171" fmla="*/ 730 h 7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49" h="730">
                    <a:moveTo>
                      <a:pt x="0" y="379"/>
                    </a:moveTo>
                    <a:lnTo>
                      <a:pt x="5" y="666"/>
                    </a:lnTo>
                    <a:lnTo>
                      <a:pt x="9" y="687"/>
                    </a:lnTo>
                    <a:lnTo>
                      <a:pt x="14" y="665"/>
                    </a:lnTo>
                    <a:lnTo>
                      <a:pt x="19" y="631"/>
                    </a:lnTo>
                    <a:lnTo>
                      <a:pt x="24" y="577"/>
                    </a:lnTo>
                    <a:lnTo>
                      <a:pt x="29" y="563"/>
                    </a:lnTo>
                    <a:lnTo>
                      <a:pt x="34" y="598"/>
                    </a:lnTo>
                    <a:lnTo>
                      <a:pt x="39" y="610"/>
                    </a:lnTo>
                    <a:lnTo>
                      <a:pt x="44" y="625"/>
                    </a:lnTo>
                    <a:lnTo>
                      <a:pt x="49" y="661"/>
                    </a:lnTo>
                    <a:lnTo>
                      <a:pt x="54" y="662"/>
                    </a:lnTo>
                    <a:lnTo>
                      <a:pt x="59" y="674"/>
                    </a:lnTo>
                    <a:lnTo>
                      <a:pt x="64" y="654"/>
                    </a:lnTo>
                    <a:lnTo>
                      <a:pt x="69" y="593"/>
                    </a:lnTo>
                    <a:lnTo>
                      <a:pt x="74" y="656"/>
                    </a:lnTo>
                    <a:lnTo>
                      <a:pt x="79" y="680"/>
                    </a:lnTo>
                    <a:lnTo>
                      <a:pt x="83" y="677"/>
                    </a:lnTo>
                    <a:lnTo>
                      <a:pt x="88" y="702"/>
                    </a:lnTo>
                    <a:lnTo>
                      <a:pt x="93" y="682"/>
                    </a:lnTo>
                    <a:lnTo>
                      <a:pt x="98" y="591"/>
                    </a:lnTo>
                    <a:lnTo>
                      <a:pt x="103" y="524"/>
                    </a:lnTo>
                    <a:lnTo>
                      <a:pt x="108" y="544"/>
                    </a:lnTo>
                    <a:lnTo>
                      <a:pt x="113" y="558"/>
                    </a:lnTo>
                    <a:lnTo>
                      <a:pt x="118" y="663"/>
                    </a:lnTo>
                    <a:lnTo>
                      <a:pt x="123" y="517"/>
                    </a:lnTo>
                    <a:lnTo>
                      <a:pt x="127" y="567"/>
                    </a:lnTo>
                    <a:lnTo>
                      <a:pt x="132" y="672"/>
                    </a:lnTo>
                    <a:lnTo>
                      <a:pt x="137" y="652"/>
                    </a:lnTo>
                    <a:lnTo>
                      <a:pt x="142" y="676"/>
                    </a:lnTo>
                    <a:lnTo>
                      <a:pt x="147" y="697"/>
                    </a:lnTo>
                    <a:lnTo>
                      <a:pt x="152" y="678"/>
                    </a:lnTo>
                    <a:lnTo>
                      <a:pt x="157" y="676"/>
                    </a:lnTo>
                    <a:lnTo>
                      <a:pt x="162" y="687"/>
                    </a:lnTo>
                    <a:lnTo>
                      <a:pt x="167" y="683"/>
                    </a:lnTo>
                    <a:lnTo>
                      <a:pt x="172" y="680"/>
                    </a:lnTo>
                    <a:lnTo>
                      <a:pt x="177" y="646"/>
                    </a:lnTo>
                    <a:lnTo>
                      <a:pt x="182" y="651"/>
                    </a:lnTo>
                    <a:lnTo>
                      <a:pt x="186" y="670"/>
                    </a:lnTo>
                    <a:lnTo>
                      <a:pt x="191" y="663"/>
                    </a:lnTo>
                    <a:lnTo>
                      <a:pt x="196" y="661"/>
                    </a:lnTo>
                    <a:lnTo>
                      <a:pt x="201" y="649"/>
                    </a:lnTo>
                    <a:lnTo>
                      <a:pt x="206" y="637"/>
                    </a:lnTo>
                    <a:lnTo>
                      <a:pt x="211" y="645"/>
                    </a:lnTo>
                    <a:lnTo>
                      <a:pt x="216" y="713"/>
                    </a:lnTo>
                    <a:lnTo>
                      <a:pt x="221" y="723"/>
                    </a:lnTo>
                    <a:lnTo>
                      <a:pt x="226" y="670"/>
                    </a:lnTo>
                    <a:lnTo>
                      <a:pt x="231" y="378"/>
                    </a:lnTo>
                    <a:lnTo>
                      <a:pt x="236" y="432"/>
                    </a:lnTo>
                    <a:lnTo>
                      <a:pt x="241" y="0"/>
                    </a:lnTo>
                    <a:lnTo>
                      <a:pt x="245" y="594"/>
                    </a:lnTo>
                    <a:lnTo>
                      <a:pt x="250" y="514"/>
                    </a:lnTo>
                    <a:lnTo>
                      <a:pt x="255" y="580"/>
                    </a:lnTo>
                    <a:lnTo>
                      <a:pt x="260" y="650"/>
                    </a:lnTo>
                    <a:lnTo>
                      <a:pt x="265" y="657"/>
                    </a:lnTo>
                    <a:lnTo>
                      <a:pt x="270" y="669"/>
                    </a:lnTo>
                    <a:lnTo>
                      <a:pt x="275" y="639"/>
                    </a:lnTo>
                    <a:lnTo>
                      <a:pt x="280" y="494"/>
                    </a:lnTo>
                    <a:lnTo>
                      <a:pt x="285" y="575"/>
                    </a:lnTo>
                    <a:lnTo>
                      <a:pt x="289" y="597"/>
                    </a:lnTo>
                    <a:lnTo>
                      <a:pt x="294" y="658"/>
                    </a:lnTo>
                    <a:lnTo>
                      <a:pt x="299" y="633"/>
                    </a:lnTo>
                    <a:lnTo>
                      <a:pt x="304" y="661"/>
                    </a:lnTo>
                    <a:lnTo>
                      <a:pt x="309" y="664"/>
                    </a:lnTo>
                    <a:lnTo>
                      <a:pt x="314" y="675"/>
                    </a:lnTo>
                    <a:lnTo>
                      <a:pt x="319" y="661"/>
                    </a:lnTo>
                    <a:lnTo>
                      <a:pt x="324" y="646"/>
                    </a:lnTo>
                    <a:lnTo>
                      <a:pt x="329" y="625"/>
                    </a:lnTo>
                    <a:lnTo>
                      <a:pt x="334" y="666"/>
                    </a:lnTo>
                    <a:lnTo>
                      <a:pt x="339" y="671"/>
                    </a:lnTo>
                    <a:lnTo>
                      <a:pt x="344" y="690"/>
                    </a:lnTo>
                    <a:lnTo>
                      <a:pt x="349" y="691"/>
                    </a:lnTo>
                    <a:lnTo>
                      <a:pt x="353" y="669"/>
                    </a:lnTo>
                    <a:lnTo>
                      <a:pt x="358" y="649"/>
                    </a:lnTo>
                    <a:lnTo>
                      <a:pt x="363" y="667"/>
                    </a:lnTo>
                    <a:lnTo>
                      <a:pt x="368" y="617"/>
                    </a:lnTo>
                    <a:lnTo>
                      <a:pt x="373" y="376"/>
                    </a:lnTo>
                    <a:lnTo>
                      <a:pt x="378" y="0"/>
                    </a:lnTo>
                    <a:lnTo>
                      <a:pt x="383" y="0"/>
                    </a:lnTo>
                    <a:lnTo>
                      <a:pt x="388" y="438"/>
                    </a:lnTo>
                    <a:lnTo>
                      <a:pt x="393" y="0"/>
                    </a:lnTo>
                    <a:lnTo>
                      <a:pt x="397" y="0"/>
                    </a:lnTo>
                    <a:lnTo>
                      <a:pt x="402" y="597"/>
                    </a:lnTo>
                    <a:lnTo>
                      <a:pt x="407" y="232"/>
                    </a:lnTo>
                    <a:lnTo>
                      <a:pt x="412" y="583"/>
                    </a:lnTo>
                    <a:lnTo>
                      <a:pt x="417" y="493"/>
                    </a:lnTo>
                    <a:lnTo>
                      <a:pt x="422" y="636"/>
                    </a:lnTo>
                    <a:lnTo>
                      <a:pt x="427" y="643"/>
                    </a:lnTo>
                    <a:lnTo>
                      <a:pt x="432" y="640"/>
                    </a:lnTo>
                    <a:lnTo>
                      <a:pt x="437" y="627"/>
                    </a:lnTo>
                    <a:lnTo>
                      <a:pt x="442" y="683"/>
                    </a:lnTo>
                    <a:lnTo>
                      <a:pt x="447" y="662"/>
                    </a:lnTo>
                    <a:lnTo>
                      <a:pt x="452" y="648"/>
                    </a:lnTo>
                    <a:lnTo>
                      <a:pt x="456" y="676"/>
                    </a:lnTo>
                    <a:lnTo>
                      <a:pt x="461" y="672"/>
                    </a:lnTo>
                    <a:lnTo>
                      <a:pt x="466" y="688"/>
                    </a:lnTo>
                    <a:lnTo>
                      <a:pt x="471" y="669"/>
                    </a:lnTo>
                    <a:lnTo>
                      <a:pt x="476" y="652"/>
                    </a:lnTo>
                    <a:lnTo>
                      <a:pt x="481" y="606"/>
                    </a:lnTo>
                    <a:lnTo>
                      <a:pt x="486" y="576"/>
                    </a:lnTo>
                    <a:lnTo>
                      <a:pt x="491" y="528"/>
                    </a:lnTo>
                    <a:lnTo>
                      <a:pt x="496" y="491"/>
                    </a:lnTo>
                    <a:lnTo>
                      <a:pt x="501" y="474"/>
                    </a:lnTo>
                    <a:lnTo>
                      <a:pt x="506" y="623"/>
                    </a:lnTo>
                    <a:lnTo>
                      <a:pt x="511" y="623"/>
                    </a:lnTo>
                    <a:lnTo>
                      <a:pt x="515" y="617"/>
                    </a:lnTo>
                    <a:lnTo>
                      <a:pt x="520" y="631"/>
                    </a:lnTo>
                    <a:lnTo>
                      <a:pt x="525" y="603"/>
                    </a:lnTo>
                    <a:lnTo>
                      <a:pt x="530" y="563"/>
                    </a:lnTo>
                    <a:lnTo>
                      <a:pt x="535" y="675"/>
                    </a:lnTo>
                    <a:lnTo>
                      <a:pt x="540" y="635"/>
                    </a:lnTo>
                    <a:lnTo>
                      <a:pt x="545" y="697"/>
                    </a:lnTo>
                    <a:lnTo>
                      <a:pt x="550" y="664"/>
                    </a:lnTo>
                    <a:lnTo>
                      <a:pt x="555" y="662"/>
                    </a:lnTo>
                    <a:lnTo>
                      <a:pt x="559" y="663"/>
                    </a:lnTo>
                    <a:lnTo>
                      <a:pt x="564" y="636"/>
                    </a:lnTo>
                    <a:lnTo>
                      <a:pt x="569" y="606"/>
                    </a:lnTo>
                    <a:lnTo>
                      <a:pt x="574" y="677"/>
                    </a:lnTo>
                    <a:lnTo>
                      <a:pt x="579" y="612"/>
                    </a:lnTo>
                    <a:lnTo>
                      <a:pt x="584" y="622"/>
                    </a:lnTo>
                    <a:lnTo>
                      <a:pt x="589" y="685"/>
                    </a:lnTo>
                    <a:lnTo>
                      <a:pt x="594" y="656"/>
                    </a:lnTo>
                    <a:lnTo>
                      <a:pt x="599" y="667"/>
                    </a:lnTo>
                    <a:lnTo>
                      <a:pt x="604" y="658"/>
                    </a:lnTo>
                    <a:lnTo>
                      <a:pt x="609" y="717"/>
                    </a:lnTo>
                    <a:lnTo>
                      <a:pt x="614" y="687"/>
                    </a:lnTo>
                    <a:lnTo>
                      <a:pt x="619" y="656"/>
                    </a:lnTo>
                    <a:lnTo>
                      <a:pt x="624" y="651"/>
                    </a:lnTo>
                    <a:lnTo>
                      <a:pt x="628" y="509"/>
                    </a:lnTo>
                    <a:lnTo>
                      <a:pt x="633" y="481"/>
                    </a:lnTo>
                    <a:lnTo>
                      <a:pt x="638" y="677"/>
                    </a:lnTo>
                    <a:lnTo>
                      <a:pt x="643" y="641"/>
                    </a:lnTo>
                    <a:lnTo>
                      <a:pt x="648" y="658"/>
                    </a:lnTo>
                    <a:lnTo>
                      <a:pt x="653" y="682"/>
                    </a:lnTo>
                    <a:lnTo>
                      <a:pt x="658" y="672"/>
                    </a:lnTo>
                    <a:lnTo>
                      <a:pt x="662" y="657"/>
                    </a:lnTo>
                    <a:lnTo>
                      <a:pt x="667" y="674"/>
                    </a:lnTo>
                    <a:lnTo>
                      <a:pt x="672" y="664"/>
                    </a:lnTo>
                    <a:lnTo>
                      <a:pt x="677" y="657"/>
                    </a:lnTo>
                    <a:lnTo>
                      <a:pt x="682" y="671"/>
                    </a:lnTo>
                    <a:lnTo>
                      <a:pt x="687" y="662"/>
                    </a:lnTo>
                    <a:lnTo>
                      <a:pt x="692" y="664"/>
                    </a:lnTo>
                    <a:lnTo>
                      <a:pt x="697" y="643"/>
                    </a:lnTo>
                    <a:lnTo>
                      <a:pt x="702" y="687"/>
                    </a:lnTo>
                    <a:lnTo>
                      <a:pt x="707" y="463"/>
                    </a:lnTo>
                    <a:lnTo>
                      <a:pt x="712" y="498"/>
                    </a:lnTo>
                    <a:lnTo>
                      <a:pt x="717" y="675"/>
                    </a:lnTo>
                    <a:lnTo>
                      <a:pt x="722" y="669"/>
                    </a:lnTo>
                    <a:lnTo>
                      <a:pt x="727" y="657"/>
                    </a:lnTo>
                    <a:lnTo>
                      <a:pt x="731" y="506"/>
                    </a:lnTo>
                    <a:lnTo>
                      <a:pt x="736" y="613"/>
                    </a:lnTo>
                    <a:lnTo>
                      <a:pt x="741" y="453"/>
                    </a:lnTo>
                    <a:lnTo>
                      <a:pt x="746" y="429"/>
                    </a:lnTo>
                    <a:lnTo>
                      <a:pt x="751" y="345"/>
                    </a:lnTo>
                    <a:lnTo>
                      <a:pt x="756" y="229"/>
                    </a:lnTo>
                    <a:lnTo>
                      <a:pt x="761" y="0"/>
                    </a:lnTo>
                    <a:lnTo>
                      <a:pt x="766" y="566"/>
                    </a:lnTo>
                    <a:lnTo>
                      <a:pt x="771" y="696"/>
                    </a:lnTo>
                    <a:lnTo>
                      <a:pt x="776" y="700"/>
                    </a:lnTo>
                    <a:lnTo>
                      <a:pt x="780" y="676"/>
                    </a:lnTo>
                    <a:lnTo>
                      <a:pt x="785" y="656"/>
                    </a:lnTo>
                    <a:lnTo>
                      <a:pt x="790" y="630"/>
                    </a:lnTo>
                    <a:lnTo>
                      <a:pt x="795" y="646"/>
                    </a:lnTo>
                    <a:lnTo>
                      <a:pt x="800" y="656"/>
                    </a:lnTo>
                    <a:lnTo>
                      <a:pt x="805" y="684"/>
                    </a:lnTo>
                    <a:lnTo>
                      <a:pt x="810" y="563"/>
                    </a:lnTo>
                    <a:lnTo>
                      <a:pt x="815" y="383"/>
                    </a:lnTo>
                    <a:lnTo>
                      <a:pt x="820" y="730"/>
                    </a:lnTo>
                    <a:lnTo>
                      <a:pt x="825" y="651"/>
                    </a:lnTo>
                    <a:lnTo>
                      <a:pt x="830" y="229"/>
                    </a:lnTo>
                    <a:lnTo>
                      <a:pt x="834" y="340"/>
                    </a:lnTo>
                    <a:lnTo>
                      <a:pt x="839" y="705"/>
                    </a:lnTo>
                    <a:lnTo>
                      <a:pt x="844" y="700"/>
                    </a:lnTo>
                    <a:lnTo>
                      <a:pt x="849" y="0"/>
                    </a:lnTo>
                    <a:lnTo>
                      <a:pt x="854" y="0"/>
                    </a:lnTo>
                    <a:lnTo>
                      <a:pt x="859" y="0"/>
                    </a:lnTo>
                    <a:lnTo>
                      <a:pt x="864" y="0"/>
                    </a:lnTo>
                    <a:lnTo>
                      <a:pt x="868" y="698"/>
                    </a:lnTo>
                    <a:lnTo>
                      <a:pt x="873" y="706"/>
                    </a:lnTo>
                    <a:lnTo>
                      <a:pt x="878" y="658"/>
                    </a:lnTo>
                    <a:lnTo>
                      <a:pt x="883" y="609"/>
                    </a:lnTo>
                    <a:lnTo>
                      <a:pt x="888" y="650"/>
                    </a:lnTo>
                    <a:lnTo>
                      <a:pt x="893" y="658"/>
                    </a:lnTo>
                    <a:lnTo>
                      <a:pt x="898" y="601"/>
                    </a:lnTo>
                    <a:lnTo>
                      <a:pt x="903" y="601"/>
                    </a:lnTo>
                    <a:lnTo>
                      <a:pt x="908" y="631"/>
                    </a:lnTo>
                    <a:lnTo>
                      <a:pt x="913" y="665"/>
                    </a:lnTo>
                    <a:lnTo>
                      <a:pt x="918" y="649"/>
                    </a:lnTo>
                    <a:lnTo>
                      <a:pt x="923" y="622"/>
                    </a:lnTo>
                    <a:lnTo>
                      <a:pt x="928" y="612"/>
                    </a:lnTo>
                    <a:lnTo>
                      <a:pt x="932" y="604"/>
                    </a:lnTo>
                    <a:lnTo>
                      <a:pt x="937" y="604"/>
                    </a:lnTo>
                    <a:lnTo>
                      <a:pt x="942" y="600"/>
                    </a:lnTo>
                    <a:lnTo>
                      <a:pt x="947" y="656"/>
                    </a:lnTo>
                    <a:lnTo>
                      <a:pt x="952" y="613"/>
                    </a:lnTo>
                    <a:lnTo>
                      <a:pt x="957" y="671"/>
                    </a:lnTo>
                    <a:lnTo>
                      <a:pt x="962" y="677"/>
                    </a:lnTo>
                    <a:lnTo>
                      <a:pt x="967" y="384"/>
                    </a:lnTo>
                    <a:lnTo>
                      <a:pt x="971" y="563"/>
                    </a:lnTo>
                    <a:lnTo>
                      <a:pt x="976" y="676"/>
                    </a:lnTo>
                    <a:lnTo>
                      <a:pt x="981" y="662"/>
                    </a:lnTo>
                    <a:lnTo>
                      <a:pt x="986" y="677"/>
                    </a:lnTo>
                    <a:lnTo>
                      <a:pt x="991" y="666"/>
                    </a:lnTo>
                    <a:lnTo>
                      <a:pt x="996" y="661"/>
                    </a:lnTo>
                    <a:lnTo>
                      <a:pt x="1001" y="650"/>
                    </a:lnTo>
                    <a:lnTo>
                      <a:pt x="1006" y="0"/>
                    </a:lnTo>
                    <a:lnTo>
                      <a:pt x="1011" y="705"/>
                    </a:lnTo>
                    <a:lnTo>
                      <a:pt x="1016" y="704"/>
                    </a:lnTo>
                    <a:lnTo>
                      <a:pt x="1021" y="698"/>
                    </a:lnTo>
                    <a:lnTo>
                      <a:pt x="1026" y="682"/>
                    </a:lnTo>
                    <a:lnTo>
                      <a:pt x="1031" y="677"/>
                    </a:lnTo>
                    <a:lnTo>
                      <a:pt x="1036" y="677"/>
                    </a:lnTo>
                    <a:lnTo>
                      <a:pt x="1041" y="687"/>
                    </a:lnTo>
                    <a:lnTo>
                      <a:pt x="1045" y="677"/>
                    </a:lnTo>
                    <a:lnTo>
                      <a:pt x="1050" y="682"/>
                    </a:lnTo>
                    <a:lnTo>
                      <a:pt x="1055" y="683"/>
                    </a:lnTo>
                    <a:lnTo>
                      <a:pt x="1060" y="667"/>
                    </a:lnTo>
                    <a:lnTo>
                      <a:pt x="1065" y="680"/>
                    </a:lnTo>
                    <a:lnTo>
                      <a:pt x="1070" y="661"/>
                    </a:lnTo>
                    <a:lnTo>
                      <a:pt x="1075" y="711"/>
                    </a:lnTo>
                    <a:lnTo>
                      <a:pt x="1080" y="713"/>
                    </a:lnTo>
                    <a:lnTo>
                      <a:pt x="1084" y="599"/>
                    </a:lnTo>
                    <a:lnTo>
                      <a:pt x="1089" y="0"/>
                    </a:lnTo>
                    <a:lnTo>
                      <a:pt x="1094" y="0"/>
                    </a:lnTo>
                    <a:lnTo>
                      <a:pt x="1099" y="0"/>
                    </a:lnTo>
                    <a:lnTo>
                      <a:pt x="1104" y="0"/>
                    </a:lnTo>
                    <a:lnTo>
                      <a:pt x="1109" y="0"/>
                    </a:lnTo>
                    <a:lnTo>
                      <a:pt x="1114" y="0"/>
                    </a:lnTo>
                    <a:lnTo>
                      <a:pt x="1119" y="0"/>
                    </a:lnTo>
                    <a:lnTo>
                      <a:pt x="1124" y="0"/>
                    </a:lnTo>
                    <a:lnTo>
                      <a:pt x="1129" y="0"/>
                    </a:lnTo>
                    <a:lnTo>
                      <a:pt x="1134" y="0"/>
                    </a:lnTo>
                    <a:lnTo>
                      <a:pt x="1139" y="693"/>
                    </a:lnTo>
                    <a:lnTo>
                      <a:pt x="1144" y="670"/>
                    </a:lnTo>
                    <a:lnTo>
                      <a:pt x="1148" y="659"/>
                    </a:lnTo>
                    <a:lnTo>
                      <a:pt x="1153" y="656"/>
                    </a:lnTo>
                    <a:lnTo>
                      <a:pt x="1158" y="630"/>
                    </a:lnTo>
                    <a:lnTo>
                      <a:pt x="1163" y="628"/>
                    </a:lnTo>
                    <a:lnTo>
                      <a:pt x="1168" y="676"/>
                    </a:lnTo>
                    <a:lnTo>
                      <a:pt x="1173" y="653"/>
                    </a:lnTo>
                    <a:lnTo>
                      <a:pt x="1178" y="619"/>
                    </a:lnTo>
                    <a:lnTo>
                      <a:pt x="1183" y="604"/>
                    </a:lnTo>
                    <a:lnTo>
                      <a:pt x="1188" y="626"/>
                    </a:lnTo>
                    <a:lnTo>
                      <a:pt x="1193" y="605"/>
                    </a:lnTo>
                    <a:lnTo>
                      <a:pt x="1198" y="631"/>
                    </a:lnTo>
                    <a:lnTo>
                      <a:pt x="1202" y="601"/>
                    </a:lnTo>
                    <a:lnTo>
                      <a:pt x="1207" y="667"/>
                    </a:lnTo>
                    <a:lnTo>
                      <a:pt x="1212" y="616"/>
                    </a:lnTo>
                    <a:lnTo>
                      <a:pt x="1217" y="415"/>
                    </a:lnTo>
                    <a:lnTo>
                      <a:pt x="1222" y="0"/>
                    </a:lnTo>
                    <a:lnTo>
                      <a:pt x="1227" y="628"/>
                    </a:lnTo>
                    <a:lnTo>
                      <a:pt x="1232" y="690"/>
                    </a:lnTo>
                    <a:lnTo>
                      <a:pt x="1237" y="641"/>
                    </a:lnTo>
                    <a:lnTo>
                      <a:pt x="1242" y="639"/>
                    </a:lnTo>
                    <a:lnTo>
                      <a:pt x="1247" y="620"/>
                    </a:lnTo>
                    <a:lnTo>
                      <a:pt x="1251" y="644"/>
                    </a:lnTo>
                    <a:lnTo>
                      <a:pt x="1256" y="656"/>
                    </a:lnTo>
                    <a:lnTo>
                      <a:pt x="1261" y="633"/>
                    </a:lnTo>
                    <a:lnTo>
                      <a:pt x="1266" y="635"/>
                    </a:lnTo>
                    <a:lnTo>
                      <a:pt x="1271" y="593"/>
                    </a:lnTo>
                    <a:lnTo>
                      <a:pt x="1276" y="607"/>
                    </a:lnTo>
                    <a:lnTo>
                      <a:pt x="1281" y="604"/>
                    </a:lnTo>
                    <a:lnTo>
                      <a:pt x="1286" y="569"/>
                    </a:lnTo>
                    <a:lnTo>
                      <a:pt x="1291" y="594"/>
                    </a:lnTo>
                    <a:lnTo>
                      <a:pt x="1296" y="639"/>
                    </a:lnTo>
                    <a:lnTo>
                      <a:pt x="1301" y="592"/>
                    </a:lnTo>
                    <a:lnTo>
                      <a:pt x="1306" y="622"/>
                    </a:lnTo>
                    <a:lnTo>
                      <a:pt x="1311" y="663"/>
                    </a:lnTo>
                    <a:lnTo>
                      <a:pt x="1316" y="638"/>
                    </a:lnTo>
                    <a:lnTo>
                      <a:pt x="1320" y="657"/>
                    </a:lnTo>
                    <a:lnTo>
                      <a:pt x="1325" y="701"/>
                    </a:lnTo>
                    <a:lnTo>
                      <a:pt x="1330" y="592"/>
                    </a:lnTo>
                    <a:lnTo>
                      <a:pt x="1335" y="587"/>
                    </a:lnTo>
                    <a:lnTo>
                      <a:pt x="1340" y="622"/>
                    </a:lnTo>
                    <a:lnTo>
                      <a:pt x="1345" y="653"/>
                    </a:lnTo>
                    <a:lnTo>
                      <a:pt x="1350" y="584"/>
                    </a:lnTo>
                    <a:lnTo>
                      <a:pt x="1354" y="383"/>
                    </a:lnTo>
                    <a:lnTo>
                      <a:pt x="1359" y="687"/>
                    </a:lnTo>
                    <a:lnTo>
                      <a:pt x="1364" y="670"/>
                    </a:lnTo>
                    <a:lnTo>
                      <a:pt x="1369" y="659"/>
                    </a:lnTo>
                    <a:lnTo>
                      <a:pt x="1374" y="691"/>
                    </a:lnTo>
                    <a:lnTo>
                      <a:pt x="1379" y="650"/>
                    </a:lnTo>
                    <a:lnTo>
                      <a:pt x="1384" y="625"/>
                    </a:lnTo>
                    <a:lnTo>
                      <a:pt x="1389" y="592"/>
                    </a:lnTo>
                    <a:lnTo>
                      <a:pt x="1394" y="672"/>
                    </a:lnTo>
                    <a:lnTo>
                      <a:pt x="1399" y="675"/>
                    </a:lnTo>
                    <a:lnTo>
                      <a:pt x="1404" y="515"/>
                    </a:lnTo>
                    <a:lnTo>
                      <a:pt x="1409" y="640"/>
                    </a:lnTo>
                    <a:lnTo>
                      <a:pt x="1414" y="680"/>
                    </a:lnTo>
                    <a:lnTo>
                      <a:pt x="1419" y="701"/>
                    </a:lnTo>
                    <a:lnTo>
                      <a:pt x="1423" y="685"/>
                    </a:lnTo>
                    <a:lnTo>
                      <a:pt x="1428" y="682"/>
                    </a:lnTo>
                    <a:lnTo>
                      <a:pt x="1433" y="618"/>
                    </a:lnTo>
                    <a:lnTo>
                      <a:pt x="1438" y="617"/>
                    </a:lnTo>
                    <a:lnTo>
                      <a:pt x="1443" y="645"/>
                    </a:lnTo>
                    <a:lnTo>
                      <a:pt x="1448" y="631"/>
                    </a:lnTo>
                    <a:lnTo>
                      <a:pt x="1453" y="598"/>
                    </a:lnTo>
                    <a:lnTo>
                      <a:pt x="1458" y="601"/>
                    </a:lnTo>
                    <a:lnTo>
                      <a:pt x="1463" y="549"/>
                    </a:lnTo>
                    <a:lnTo>
                      <a:pt x="1467" y="545"/>
                    </a:lnTo>
                    <a:lnTo>
                      <a:pt x="1472" y="640"/>
                    </a:lnTo>
                    <a:lnTo>
                      <a:pt x="1477" y="501"/>
                    </a:lnTo>
                    <a:lnTo>
                      <a:pt x="1482" y="526"/>
                    </a:lnTo>
                    <a:lnTo>
                      <a:pt x="1487" y="586"/>
                    </a:lnTo>
                    <a:lnTo>
                      <a:pt x="1492" y="603"/>
                    </a:lnTo>
                    <a:lnTo>
                      <a:pt x="1497" y="626"/>
                    </a:lnTo>
                    <a:lnTo>
                      <a:pt x="1502" y="682"/>
                    </a:lnTo>
                    <a:lnTo>
                      <a:pt x="1507" y="657"/>
                    </a:lnTo>
                    <a:lnTo>
                      <a:pt x="1512" y="657"/>
                    </a:lnTo>
                    <a:lnTo>
                      <a:pt x="1517" y="678"/>
                    </a:lnTo>
                    <a:lnTo>
                      <a:pt x="1522" y="640"/>
                    </a:lnTo>
                    <a:lnTo>
                      <a:pt x="1526" y="641"/>
                    </a:lnTo>
                    <a:lnTo>
                      <a:pt x="1531" y="628"/>
                    </a:lnTo>
                    <a:lnTo>
                      <a:pt x="1536" y="636"/>
                    </a:lnTo>
                    <a:lnTo>
                      <a:pt x="1541" y="616"/>
                    </a:lnTo>
                    <a:lnTo>
                      <a:pt x="1546" y="614"/>
                    </a:lnTo>
                    <a:lnTo>
                      <a:pt x="1551" y="583"/>
                    </a:lnTo>
                    <a:lnTo>
                      <a:pt x="1556" y="600"/>
                    </a:lnTo>
                    <a:lnTo>
                      <a:pt x="1561" y="661"/>
                    </a:lnTo>
                    <a:lnTo>
                      <a:pt x="1566" y="604"/>
                    </a:lnTo>
                    <a:lnTo>
                      <a:pt x="1571" y="593"/>
                    </a:lnTo>
                    <a:lnTo>
                      <a:pt x="1576" y="628"/>
                    </a:lnTo>
                    <a:lnTo>
                      <a:pt x="1581" y="626"/>
                    </a:lnTo>
                    <a:lnTo>
                      <a:pt x="1585" y="506"/>
                    </a:lnTo>
                    <a:lnTo>
                      <a:pt x="1590" y="457"/>
                    </a:lnTo>
                    <a:lnTo>
                      <a:pt x="1595" y="481"/>
                    </a:lnTo>
                    <a:lnTo>
                      <a:pt x="1600" y="340"/>
                    </a:lnTo>
                    <a:lnTo>
                      <a:pt x="1605" y="504"/>
                    </a:lnTo>
                    <a:lnTo>
                      <a:pt x="1610" y="515"/>
                    </a:lnTo>
                    <a:lnTo>
                      <a:pt x="1615" y="510"/>
                    </a:lnTo>
                    <a:lnTo>
                      <a:pt x="1620" y="496"/>
                    </a:lnTo>
                    <a:lnTo>
                      <a:pt x="1625" y="710"/>
                    </a:lnTo>
                    <a:lnTo>
                      <a:pt x="1629" y="682"/>
                    </a:lnTo>
                    <a:lnTo>
                      <a:pt x="1634" y="700"/>
                    </a:lnTo>
                    <a:lnTo>
                      <a:pt x="1639" y="680"/>
                    </a:lnTo>
                    <a:lnTo>
                      <a:pt x="1644" y="693"/>
                    </a:lnTo>
                    <a:lnTo>
                      <a:pt x="1649" y="531"/>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452" name="Rectangle 51"/>
            <p:cNvSpPr>
              <a:spLocks noChangeArrowheads="1"/>
            </p:cNvSpPr>
            <p:nvPr/>
          </p:nvSpPr>
          <p:spPr bwMode="auto">
            <a:xfrm>
              <a:off x="3614149" y="4987551"/>
              <a:ext cx="6270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p>
              <a:pPr defTabSz="1019175"/>
              <a:r>
                <a:rPr lang="en-US" sz="1200">
                  <a:solidFill>
                    <a:schemeClr val="bg1"/>
                  </a:solidFill>
                </a:rPr>
                <a:t>Dilution:</a:t>
              </a:r>
            </a:p>
          </p:txBody>
        </p:sp>
        <p:sp>
          <p:nvSpPr>
            <p:cNvPr id="57453" name="Rectangle 52"/>
            <p:cNvSpPr>
              <a:spLocks noChangeArrowheads="1"/>
            </p:cNvSpPr>
            <p:nvPr/>
          </p:nvSpPr>
          <p:spPr bwMode="auto">
            <a:xfrm>
              <a:off x="3726862" y="5890838"/>
              <a:ext cx="514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p>
              <a:pPr algn="r" defTabSz="1019175"/>
              <a:r>
                <a:rPr lang="en-US" sz="1200">
                  <a:solidFill>
                    <a:schemeClr val="bg1"/>
                  </a:solidFill>
                </a:rPr>
                <a:t>Rise </a:t>
              </a:r>
            </a:p>
            <a:p>
              <a:pPr algn="r" defTabSz="1019175"/>
              <a:r>
                <a:rPr lang="en-US" sz="1200">
                  <a:solidFill>
                    <a:schemeClr val="bg1"/>
                  </a:solidFill>
                </a:rPr>
                <a:t>height:</a:t>
              </a:r>
            </a:p>
          </p:txBody>
        </p:sp>
      </p:grpSp>
      <p:cxnSp>
        <p:nvCxnSpPr>
          <p:cNvPr id="57348" name="AutoShape 53"/>
          <p:cNvCxnSpPr>
            <a:cxnSpLocks noChangeShapeType="1"/>
            <a:stCxn id="57355" idx="2"/>
            <a:endCxn id="57449" idx="0"/>
          </p:cNvCxnSpPr>
          <p:nvPr/>
        </p:nvCxnSpPr>
        <p:spPr bwMode="auto">
          <a:xfrm rot="16200000" flipH="1">
            <a:off x="4572000" y="4210050"/>
            <a:ext cx="292100" cy="0"/>
          </a:xfrm>
          <a:prstGeom prst="straightConnector1">
            <a:avLst/>
          </a:prstGeom>
          <a:noFill/>
          <a:ln w="28575">
            <a:solidFill>
              <a:schemeClr val="bg1"/>
            </a:solidFill>
            <a:round/>
            <a:headEnd type="none" w="lg" len="lg"/>
            <a:tailEnd type="stealth" w="lg" len="lg"/>
          </a:ln>
          <a:extLst>
            <a:ext uri="{909E8E84-426E-40DD-AFC4-6F175D3DCCD1}">
              <a14:hiddenFill xmlns:a14="http://schemas.microsoft.com/office/drawing/2010/main">
                <a:noFill/>
              </a14:hiddenFill>
            </a:ext>
          </a:extLst>
        </p:spPr>
      </p:cxnSp>
      <p:grpSp>
        <p:nvGrpSpPr>
          <p:cNvPr id="57349" name="Group 164"/>
          <p:cNvGrpSpPr>
            <a:grpSpLocks/>
          </p:cNvGrpSpPr>
          <p:nvPr/>
        </p:nvGrpSpPr>
        <p:grpSpPr bwMode="auto">
          <a:xfrm>
            <a:off x="2576513" y="657225"/>
            <a:ext cx="4281487" cy="2779713"/>
            <a:chOff x="2209319" y="493159"/>
            <a:chExt cx="4281487" cy="2779588"/>
          </a:xfrm>
        </p:grpSpPr>
        <p:sp>
          <p:nvSpPr>
            <p:cNvPr id="57357" name="AutoShape 3"/>
            <p:cNvSpPr>
              <a:spLocks noChangeArrowheads="1"/>
            </p:cNvSpPr>
            <p:nvPr/>
          </p:nvSpPr>
          <p:spPr bwMode="auto">
            <a:xfrm>
              <a:off x="2209319" y="493159"/>
              <a:ext cx="4281487" cy="2779588"/>
            </a:xfrm>
            <a:prstGeom prst="roundRect">
              <a:avLst>
                <a:gd name="adj" fmla="val 4569"/>
              </a:avLst>
            </a:prstGeom>
            <a:solidFill>
              <a:srgbClr val="333333"/>
            </a:solidFill>
            <a:ln w="25400" algn="ctr">
              <a:solidFill>
                <a:srgbClr val="DDDDDD"/>
              </a:solidFill>
              <a:round/>
              <a:headEnd/>
              <a:tailEnd/>
            </a:ln>
          </p:spPr>
          <p:txBody>
            <a:bodyPr lIns="0" tIns="0" rIns="0" bIns="0"/>
            <a:lstStyle/>
            <a:p>
              <a:pPr algn="ctr" defTabSz="1019175"/>
              <a:endParaRPr lang="en-US" sz="1600">
                <a:solidFill>
                  <a:srgbClr val="96D2F4"/>
                </a:solidFill>
                <a:latin typeface="Verdana" pitchFamily="34" charset="0"/>
              </a:endParaRPr>
            </a:p>
          </p:txBody>
        </p:sp>
        <p:sp>
          <p:nvSpPr>
            <p:cNvPr id="57358" name="Rectangle 56"/>
            <p:cNvSpPr>
              <a:spLocks noChangeArrowheads="1"/>
            </p:cNvSpPr>
            <p:nvPr/>
          </p:nvSpPr>
          <p:spPr bwMode="auto">
            <a:xfrm>
              <a:off x="2409344" y="1609047"/>
              <a:ext cx="9667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defTabSz="1019175"/>
              <a:r>
                <a:rPr lang="en-US" sz="1200">
                  <a:solidFill>
                    <a:schemeClr val="bg1"/>
                  </a:solidFill>
                </a:rPr>
                <a:t>Density </a:t>
              </a:r>
            </a:p>
            <a:p>
              <a:pPr algn="r" defTabSz="1019175"/>
              <a:r>
                <a:rPr lang="en-US" sz="1200">
                  <a:solidFill>
                    <a:schemeClr val="bg1"/>
                  </a:solidFill>
                </a:rPr>
                <a:t>stratification </a:t>
              </a:r>
            </a:p>
            <a:p>
              <a:pPr algn="r" defTabSz="1019175"/>
              <a:r>
                <a:rPr lang="en-US" sz="1200">
                  <a:solidFill>
                    <a:schemeClr val="bg1"/>
                  </a:solidFill>
                </a:rPr>
                <a:t>profiles:</a:t>
              </a:r>
            </a:p>
          </p:txBody>
        </p:sp>
        <p:grpSp>
          <p:nvGrpSpPr>
            <p:cNvPr id="57359" name="Group 57"/>
            <p:cNvGrpSpPr>
              <a:grpSpLocks/>
            </p:cNvGrpSpPr>
            <p:nvPr/>
          </p:nvGrpSpPr>
          <p:grpSpPr bwMode="auto">
            <a:xfrm>
              <a:off x="3418994" y="599397"/>
              <a:ext cx="2846387" cy="731838"/>
              <a:chOff x="315" y="1980"/>
              <a:chExt cx="1881" cy="606"/>
            </a:xfrm>
          </p:grpSpPr>
          <p:sp>
            <p:nvSpPr>
              <p:cNvPr id="57422" name="Freeform 58"/>
              <p:cNvSpPr>
                <a:spLocks/>
              </p:cNvSpPr>
              <p:nvPr/>
            </p:nvSpPr>
            <p:spPr bwMode="auto">
              <a:xfrm>
                <a:off x="326" y="1980"/>
                <a:ext cx="1869" cy="605"/>
              </a:xfrm>
              <a:custGeom>
                <a:avLst/>
                <a:gdLst>
                  <a:gd name="T0" fmla="*/ 0 w 1649"/>
                  <a:gd name="T1" fmla="*/ 1681 h 550"/>
                  <a:gd name="T2" fmla="*/ 0 w 1649"/>
                  <a:gd name="T3" fmla="*/ 0 h 550"/>
                  <a:gd name="T4" fmla="*/ 17800 w 1649"/>
                  <a:gd name="T5" fmla="*/ 0 h 550"/>
                  <a:gd name="T6" fmla="*/ 17800 w 1649"/>
                  <a:gd name="T7" fmla="*/ 3353 h 550"/>
                  <a:gd name="T8" fmla="*/ 0 w 1649"/>
                  <a:gd name="T9" fmla="*/ 3353 h 550"/>
                  <a:gd name="T10" fmla="*/ 0 w 1649"/>
                  <a:gd name="T11" fmla="*/ 1681 h 550"/>
                  <a:gd name="T12" fmla="*/ 0 60000 65536"/>
                  <a:gd name="T13" fmla="*/ 0 60000 65536"/>
                  <a:gd name="T14" fmla="*/ 0 60000 65536"/>
                  <a:gd name="T15" fmla="*/ 0 60000 65536"/>
                  <a:gd name="T16" fmla="*/ 0 60000 65536"/>
                  <a:gd name="T17" fmla="*/ 0 60000 65536"/>
                  <a:gd name="T18" fmla="*/ 0 w 1649"/>
                  <a:gd name="T19" fmla="*/ 0 h 550"/>
                  <a:gd name="T20" fmla="*/ 1649 w 1649"/>
                  <a:gd name="T21" fmla="*/ 550 h 550"/>
                </a:gdLst>
                <a:ahLst/>
                <a:cxnLst>
                  <a:cxn ang="T12">
                    <a:pos x="T0" y="T1"/>
                  </a:cxn>
                  <a:cxn ang="T13">
                    <a:pos x="T2" y="T3"/>
                  </a:cxn>
                  <a:cxn ang="T14">
                    <a:pos x="T4" y="T5"/>
                  </a:cxn>
                  <a:cxn ang="T15">
                    <a:pos x="T6" y="T7"/>
                  </a:cxn>
                  <a:cxn ang="T16">
                    <a:pos x="T8" y="T9"/>
                  </a:cxn>
                  <a:cxn ang="T17">
                    <a:pos x="T10" y="T11"/>
                  </a:cxn>
                </a:cxnLst>
                <a:rect l="T18" t="T19" r="T20" b="T21"/>
                <a:pathLst>
                  <a:path w="1649" h="550">
                    <a:moveTo>
                      <a:pt x="0" y="275"/>
                    </a:moveTo>
                    <a:lnTo>
                      <a:pt x="0" y="0"/>
                    </a:lnTo>
                    <a:lnTo>
                      <a:pt x="1649" y="0"/>
                    </a:lnTo>
                    <a:lnTo>
                      <a:pt x="1649" y="550"/>
                    </a:lnTo>
                    <a:lnTo>
                      <a:pt x="0" y="550"/>
                    </a:lnTo>
                    <a:lnTo>
                      <a:pt x="0" y="2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23" name="Rectangle 59"/>
              <p:cNvSpPr>
                <a:spLocks noChangeArrowheads="1"/>
              </p:cNvSpPr>
              <p:nvPr/>
            </p:nvSpPr>
            <p:spPr bwMode="auto">
              <a:xfrm>
                <a:off x="323" y="1980"/>
                <a:ext cx="8" cy="6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424" name="Line 60"/>
              <p:cNvSpPr>
                <a:spLocks noChangeShapeType="1"/>
              </p:cNvSpPr>
              <p:nvPr/>
            </p:nvSpPr>
            <p:spPr bwMode="auto">
              <a:xfrm>
                <a:off x="328" y="2585"/>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5" name="Line 61"/>
              <p:cNvSpPr>
                <a:spLocks noChangeShapeType="1"/>
              </p:cNvSpPr>
              <p:nvPr/>
            </p:nvSpPr>
            <p:spPr bwMode="auto">
              <a:xfrm>
                <a:off x="328" y="2525"/>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6" name="Line 62"/>
              <p:cNvSpPr>
                <a:spLocks noChangeShapeType="1"/>
              </p:cNvSpPr>
              <p:nvPr/>
            </p:nvSpPr>
            <p:spPr bwMode="auto">
              <a:xfrm>
                <a:off x="328" y="2464"/>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7" name="Line 63"/>
              <p:cNvSpPr>
                <a:spLocks noChangeShapeType="1"/>
              </p:cNvSpPr>
              <p:nvPr/>
            </p:nvSpPr>
            <p:spPr bwMode="auto">
              <a:xfrm>
                <a:off x="328" y="2404"/>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8" name="Line 64"/>
              <p:cNvSpPr>
                <a:spLocks noChangeShapeType="1"/>
              </p:cNvSpPr>
              <p:nvPr/>
            </p:nvSpPr>
            <p:spPr bwMode="auto">
              <a:xfrm>
                <a:off x="328" y="2343"/>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9" name="Line 65"/>
              <p:cNvSpPr>
                <a:spLocks noChangeShapeType="1"/>
              </p:cNvSpPr>
              <p:nvPr/>
            </p:nvSpPr>
            <p:spPr bwMode="auto">
              <a:xfrm>
                <a:off x="328" y="2283"/>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0" name="Line 66"/>
              <p:cNvSpPr>
                <a:spLocks noChangeShapeType="1"/>
              </p:cNvSpPr>
              <p:nvPr/>
            </p:nvSpPr>
            <p:spPr bwMode="auto">
              <a:xfrm>
                <a:off x="328" y="2283"/>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1" name="Line 67"/>
              <p:cNvSpPr>
                <a:spLocks noChangeShapeType="1"/>
              </p:cNvSpPr>
              <p:nvPr/>
            </p:nvSpPr>
            <p:spPr bwMode="auto">
              <a:xfrm>
                <a:off x="328" y="2223"/>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2" name="Line 68"/>
              <p:cNvSpPr>
                <a:spLocks noChangeShapeType="1"/>
              </p:cNvSpPr>
              <p:nvPr/>
            </p:nvSpPr>
            <p:spPr bwMode="auto">
              <a:xfrm>
                <a:off x="328" y="2163"/>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3" name="Line 69"/>
              <p:cNvSpPr>
                <a:spLocks noChangeShapeType="1"/>
              </p:cNvSpPr>
              <p:nvPr/>
            </p:nvSpPr>
            <p:spPr bwMode="auto">
              <a:xfrm>
                <a:off x="328" y="2101"/>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4" name="Line 70"/>
              <p:cNvSpPr>
                <a:spLocks noChangeShapeType="1"/>
              </p:cNvSpPr>
              <p:nvPr/>
            </p:nvSpPr>
            <p:spPr bwMode="auto">
              <a:xfrm>
                <a:off x="328" y="2041"/>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5" name="Line 71"/>
              <p:cNvSpPr>
                <a:spLocks noChangeShapeType="1"/>
              </p:cNvSpPr>
              <p:nvPr/>
            </p:nvSpPr>
            <p:spPr bwMode="auto">
              <a:xfrm>
                <a:off x="328" y="1980"/>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6" name="Line 72"/>
              <p:cNvSpPr>
                <a:spLocks noChangeShapeType="1"/>
              </p:cNvSpPr>
              <p:nvPr/>
            </p:nvSpPr>
            <p:spPr bwMode="auto">
              <a:xfrm>
                <a:off x="328" y="1980"/>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7" name="Line 73"/>
              <p:cNvSpPr>
                <a:spLocks noChangeShapeType="1"/>
              </p:cNvSpPr>
              <p:nvPr/>
            </p:nvSpPr>
            <p:spPr bwMode="auto">
              <a:xfrm>
                <a:off x="328" y="2585"/>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8" name="Line 74"/>
              <p:cNvSpPr>
                <a:spLocks noChangeShapeType="1"/>
              </p:cNvSpPr>
              <p:nvPr/>
            </p:nvSpPr>
            <p:spPr bwMode="auto">
              <a:xfrm>
                <a:off x="328" y="2283"/>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9" name="Line 75"/>
              <p:cNvSpPr>
                <a:spLocks noChangeShapeType="1"/>
              </p:cNvSpPr>
              <p:nvPr/>
            </p:nvSpPr>
            <p:spPr bwMode="auto">
              <a:xfrm>
                <a:off x="328" y="1980"/>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0" name="Line 76"/>
              <p:cNvSpPr>
                <a:spLocks noChangeShapeType="1"/>
              </p:cNvSpPr>
              <p:nvPr/>
            </p:nvSpPr>
            <p:spPr bwMode="auto">
              <a:xfrm>
                <a:off x="326" y="2283"/>
                <a:ext cx="186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1" name="Line 77"/>
              <p:cNvSpPr>
                <a:spLocks noChangeShapeType="1"/>
              </p:cNvSpPr>
              <p:nvPr/>
            </p:nvSpPr>
            <p:spPr bwMode="auto">
              <a:xfrm flipV="1">
                <a:off x="592" y="2224"/>
                <a:ext cx="1" cy="5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2" name="Line 78"/>
              <p:cNvSpPr>
                <a:spLocks noChangeShapeType="1"/>
              </p:cNvSpPr>
              <p:nvPr/>
            </p:nvSpPr>
            <p:spPr bwMode="auto">
              <a:xfrm flipV="1">
                <a:off x="859" y="2224"/>
                <a:ext cx="1" cy="5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3" name="Line 79"/>
              <p:cNvSpPr>
                <a:spLocks noChangeShapeType="1"/>
              </p:cNvSpPr>
              <p:nvPr/>
            </p:nvSpPr>
            <p:spPr bwMode="auto">
              <a:xfrm flipV="1">
                <a:off x="1127" y="2224"/>
                <a:ext cx="1" cy="5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4" name="Line 80"/>
              <p:cNvSpPr>
                <a:spLocks noChangeShapeType="1"/>
              </p:cNvSpPr>
              <p:nvPr/>
            </p:nvSpPr>
            <p:spPr bwMode="auto">
              <a:xfrm flipV="1">
                <a:off x="1393" y="2224"/>
                <a:ext cx="1" cy="5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5" name="Line 81"/>
              <p:cNvSpPr>
                <a:spLocks noChangeShapeType="1"/>
              </p:cNvSpPr>
              <p:nvPr/>
            </p:nvSpPr>
            <p:spPr bwMode="auto">
              <a:xfrm flipV="1">
                <a:off x="1660" y="2224"/>
                <a:ext cx="1" cy="5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6" name="Line 82"/>
              <p:cNvSpPr>
                <a:spLocks noChangeShapeType="1"/>
              </p:cNvSpPr>
              <p:nvPr/>
            </p:nvSpPr>
            <p:spPr bwMode="auto">
              <a:xfrm flipV="1">
                <a:off x="1928" y="2224"/>
                <a:ext cx="1" cy="5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7" name="Line 83"/>
              <p:cNvSpPr>
                <a:spLocks noChangeShapeType="1"/>
              </p:cNvSpPr>
              <p:nvPr/>
            </p:nvSpPr>
            <p:spPr bwMode="auto">
              <a:xfrm flipV="1">
                <a:off x="2195" y="2224"/>
                <a:ext cx="1" cy="5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8" name="Freeform 84"/>
              <p:cNvSpPr>
                <a:spLocks/>
              </p:cNvSpPr>
              <p:nvPr/>
            </p:nvSpPr>
            <p:spPr bwMode="auto">
              <a:xfrm>
                <a:off x="315" y="2003"/>
                <a:ext cx="1869" cy="381"/>
              </a:xfrm>
              <a:custGeom>
                <a:avLst/>
                <a:gdLst>
                  <a:gd name="T0" fmla="*/ 264 w 1649"/>
                  <a:gd name="T1" fmla="*/ 1580 h 346"/>
                  <a:gd name="T2" fmla="*/ 575 w 1649"/>
                  <a:gd name="T3" fmla="*/ 1346 h 346"/>
                  <a:gd name="T4" fmla="*/ 895 w 1649"/>
                  <a:gd name="T5" fmla="*/ 1608 h 346"/>
                  <a:gd name="T6" fmla="*/ 1221 w 1649"/>
                  <a:gd name="T7" fmla="*/ 1303 h 346"/>
                  <a:gd name="T8" fmla="*/ 1553 w 1649"/>
                  <a:gd name="T9" fmla="*/ 2049 h 346"/>
                  <a:gd name="T10" fmla="*/ 1855 w 1649"/>
                  <a:gd name="T11" fmla="*/ 1443 h 346"/>
                  <a:gd name="T12" fmla="*/ 2165 w 1649"/>
                  <a:gd name="T13" fmla="*/ 1599 h 346"/>
                  <a:gd name="T14" fmla="*/ 2498 w 1649"/>
                  <a:gd name="T15" fmla="*/ 1495 h 346"/>
                  <a:gd name="T16" fmla="*/ 2815 w 1649"/>
                  <a:gd name="T17" fmla="*/ 1877 h 346"/>
                  <a:gd name="T18" fmla="*/ 3129 w 1649"/>
                  <a:gd name="T19" fmla="*/ 1857 h 346"/>
                  <a:gd name="T20" fmla="*/ 3447 w 1649"/>
                  <a:gd name="T21" fmla="*/ 1908 h 346"/>
                  <a:gd name="T22" fmla="*/ 3775 w 1649"/>
                  <a:gd name="T23" fmla="*/ 1174 h 346"/>
                  <a:gd name="T24" fmla="*/ 4073 w 1649"/>
                  <a:gd name="T25" fmla="*/ 1439 h 346"/>
                  <a:gd name="T26" fmla="*/ 4404 w 1649"/>
                  <a:gd name="T27" fmla="*/ 1745 h 346"/>
                  <a:gd name="T28" fmla="*/ 4721 w 1649"/>
                  <a:gd name="T29" fmla="*/ 1694 h 346"/>
                  <a:gd name="T30" fmla="*/ 5023 w 1649"/>
                  <a:gd name="T31" fmla="*/ 1169 h 346"/>
                  <a:gd name="T32" fmla="*/ 5352 w 1649"/>
                  <a:gd name="T33" fmla="*/ 1603 h 346"/>
                  <a:gd name="T34" fmla="*/ 5668 w 1649"/>
                  <a:gd name="T35" fmla="*/ 1667 h 346"/>
                  <a:gd name="T36" fmla="*/ 5996 w 1649"/>
                  <a:gd name="T37" fmla="*/ 1512 h 346"/>
                  <a:gd name="T38" fmla="*/ 6300 w 1649"/>
                  <a:gd name="T39" fmla="*/ 666 h 346"/>
                  <a:gd name="T40" fmla="*/ 6632 w 1649"/>
                  <a:gd name="T41" fmla="*/ 617 h 346"/>
                  <a:gd name="T42" fmla="*/ 6943 w 1649"/>
                  <a:gd name="T43" fmla="*/ 1557 h 346"/>
                  <a:gd name="T44" fmla="*/ 7269 w 1649"/>
                  <a:gd name="T45" fmla="*/ 1745 h 346"/>
                  <a:gd name="T46" fmla="*/ 7575 w 1649"/>
                  <a:gd name="T47" fmla="*/ 1160 h 346"/>
                  <a:gd name="T48" fmla="*/ 7903 w 1649"/>
                  <a:gd name="T49" fmla="*/ 1568 h 346"/>
                  <a:gd name="T50" fmla="*/ 8225 w 1649"/>
                  <a:gd name="T51" fmla="*/ 1626 h 346"/>
                  <a:gd name="T52" fmla="*/ 8553 w 1649"/>
                  <a:gd name="T53" fmla="*/ 1675 h 346"/>
                  <a:gd name="T54" fmla="*/ 8845 w 1649"/>
                  <a:gd name="T55" fmla="*/ 1034 h 346"/>
                  <a:gd name="T56" fmla="*/ 9165 w 1649"/>
                  <a:gd name="T57" fmla="*/ 1424 h 346"/>
                  <a:gd name="T58" fmla="*/ 9475 w 1649"/>
                  <a:gd name="T59" fmla="*/ 1833 h 346"/>
                  <a:gd name="T60" fmla="*/ 9804 w 1649"/>
                  <a:gd name="T61" fmla="*/ 1750 h 346"/>
                  <a:gd name="T62" fmla="*/ 10128 w 1649"/>
                  <a:gd name="T63" fmla="*/ 1106 h 346"/>
                  <a:gd name="T64" fmla="*/ 10440 w 1649"/>
                  <a:gd name="T65" fmla="*/ 1618 h 346"/>
                  <a:gd name="T66" fmla="*/ 10764 w 1649"/>
                  <a:gd name="T67" fmla="*/ 1534 h 346"/>
                  <a:gd name="T68" fmla="*/ 11080 w 1649"/>
                  <a:gd name="T69" fmla="*/ 1495 h 346"/>
                  <a:gd name="T70" fmla="*/ 11390 w 1649"/>
                  <a:gd name="T71" fmla="*/ 1190 h 346"/>
                  <a:gd name="T72" fmla="*/ 11722 w 1649"/>
                  <a:gd name="T73" fmla="*/ 1183 h 346"/>
                  <a:gd name="T74" fmla="*/ 12035 w 1649"/>
                  <a:gd name="T75" fmla="*/ 1646 h 346"/>
                  <a:gd name="T76" fmla="*/ 12356 w 1649"/>
                  <a:gd name="T77" fmla="*/ 0 h 346"/>
                  <a:gd name="T78" fmla="*/ 12663 w 1649"/>
                  <a:gd name="T79" fmla="*/ 1417 h 346"/>
                  <a:gd name="T80" fmla="*/ 12987 w 1649"/>
                  <a:gd name="T81" fmla="*/ 1132 h 346"/>
                  <a:gd name="T82" fmla="*/ 13295 w 1649"/>
                  <a:gd name="T83" fmla="*/ 1877 h 346"/>
                  <a:gd name="T84" fmla="*/ 13618 w 1649"/>
                  <a:gd name="T85" fmla="*/ 1861 h 346"/>
                  <a:gd name="T86" fmla="*/ 13939 w 1649"/>
                  <a:gd name="T87" fmla="*/ 1373 h 346"/>
                  <a:gd name="T88" fmla="*/ 14249 w 1649"/>
                  <a:gd name="T89" fmla="*/ 1012 h 346"/>
                  <a:gd name="T90" fmla="*/ 14575 w 1649"/>
                  <a:gd name="T91" fmla="*/ 1715 h 346"/>
                  <a:gd name="T92" fmla="*/ 14894 w 1649"/>
                  <a:gd name="T93" fmla="*/ 1771 h 346"/>
                  <a:gd name="T94" fmla="*/ 15221 w 1649"/>
                  <a:gd name="T95" fmla="*/ 1510 h 346"/>
                  <a:gd name="T96" fmla="*/ 15522 w 1649"/>
                  <a:gd name="T97" fmla="*/ 639 h 346"/>
                  <a:gd name="T98" fmla="*/ 15855 w 1649"/>
                  <a:gd name="T99" fmla="*/ 1639 h 346"/>
                  <a:gd name="T100" fmla="*/ 16175 w 1649"/>
                  <a:gd name="T101" fmla="*/ 1252 h 346"/>
                  <a:gd name="T102" fmla="*/ 16491 w 1649"/>
                  <a:gd name="T103" fmla="*/ 1183 h 346"/>
                  <a:gd name="T104" fmla="*/ 16801 w 1649"/>
                  <a:gd name="T105" fmla="*/ 828 h 346"/>
                  <a:gd name="T106" fmla="*/ 17130 w 1649"/>
                  <a:gd name="T107" fmla="*/ 1618 h 346"/>
                  <a:gd name="T108" fmla="*/ 17444 w 1649"/>
                  <a:gd name="T109" fmla="*/ 1059 h 346"/>
                  <a:gd name="T110" fmla="*/ 17753 w 1649"/>
                  <a:gd name="T111" fmla="*/ 999 h 3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49"/>
                  <a:gd name="T169" fmla="*/ 0 h 346"/>
                  <a:gd name="T170" fmla="*/ 1649 w 1649"/>
                  <a:gd name="T171" fmla="*/ 346 h 3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49" h="346">
                    <a:moveTo>
                      <a:pt x="0" y="281"/>
                    </a:moveTo>
                    <a:lnTo>
                      <a:pt x="5" y="317"/>
                    </a:lnTo>
                    <a:lnTo>
                      <a:pt x="10" y="307"/>
                    </a:lnTo>
                    <a:lnTo>
                      <a:pt x="15" y="269"/>
                    </a:lnTo>
                    <a:lnTo>
                      <a:pt x="20" y="286"/>
                    </a:lnTo>
                    <a:lnTo>
                      <a:pt x="25" y="253"/>
                    </a:lnTo>
                    <a:lnTo>
                      <a:pt x="30" y="269"/>
                    </a:lnTo>
                    <a:lnTo>
                      <a:pt x="34" y="235"/>
                    </a:lnTo>
                    <a:lnTo>
                      <a:pt x="39" y="283"/>
                    </a:lnTo>
                    <a:lnTo>
                      <a:pt x="44" y="261"/>
                    </a:lnTo>
                    <a:lnTo>
                      <a:pt x="49" y="234"/>
                    </a:lnTo>
                    <a:lnTo>
                      <a:pt x="54" y="216"/>
                    </a:lnTo>
                    <a:lnTo>
                      <a:pt x="59" y="240"/>
                    </a:lnTo>
                    <a:lnTo>
                      <a:pt x="64" y="206"/>
                    </a:lnTo>
                    <a:lnTo>
                      <a:pt x="69" y="196"/>
                    </a:lnTo>
                    <a:lnTo>
                      <a:pt x="74" y="251"/>
                    </a:lnTo>
                    <a:lnTo>
                      <a:pt x="79" y="256"/>
                    </a:lnTo>
                    <a:lnTo>
                      <a:pt x="83" y="258"/>
                    </a:lnTo>
                    <a:lnTo>
                      <a:pt x="88" y="192"/>
                    </a:lnTo>
                    <a:lnTo>
                      <a:pt x="93" y="177"/>
                    </a:lnTo>
                    <a:lnTo>
                      <a:pt x="98" y="189"/>
                    </a:lnTo>
                    <a:lnTo>
                      <a:pt x="103" y="219"/>
                    </a:lnTo>
                    <a:lnTo>
                      <a:pt x="108" y="241"/>
                    </a:lnTo>
                    <a:lnTo>
                      <a:pt x="113" y="209"/>
                    </a:lnTo>
                    <a:lnTo>
                      <a:pt x="118" y="200"/>
                    </a:lnTo>
                    <a:lnTo>
                      <a:pt x="123" y="204"/>
                    </a:lnTo>
                    <a:lnTo>
                      <a:pt x="128" y="242"/>
                    </a:lnTo>
                    <a:lnTo>
                      <a:pt x="133" y="306"/>
                    </a:lnTo>
                    <a:lnTo>
                      <a:pt x="138" y="287"/>
                    </a:lnTo>
                    <a:lnTo>
                      <a:pt x="143" y="329"/>
                    </a:lnTo>
                    <a:lnTo>
                      <a:pt x="147" y="324"/>
                    </a:lnTo>
                    <a:lnTo>
                      <a:pt x="152" y="285"/>
                    </a:lnTo>
                    <a:lnTo>
                      <a:pt x="157" y="272"/>
                    </a:lnTo>
                    <a:lnTo>
                      <a:pt x="162" y="268"/>
                    </a:lnTo>
                    <a:lnTo>
                      <a:pt x="167" y="250"/>
                    </a:lnTo>
                    <a:lnTo>
                      <a:pt x="172" y="232"/>
                    </a:lnTo>
                    <a:lnTo>
                      <a:pt x="177" y="241"/>
                    </a:lnTo>
                    <a:lnTo>
                      <a:pt x="182" y="217"/>
                    </a:lnTo>
                    <a:lnTo>
                      <a:pt x="186" y="191"/>
                    </a:lnTo>
                    <a:lnTo>
                      <a:pt x="191" y="211"/>
                    </a:lnTo>
                    <a:lnTo>
                      <a:pt x="196" y="274"/>
                    </a:lnTo>
                    <a:lnTo>
                      <a:pt x="201" y="256"/>
                    </a:lnTo>
                    <a:lnTo>
                      <a:pt x="206" y="176"/>
                    </a:lnTo>
                    <a:lnTo>
                      <a:pt x="211" y="237"/>
                    </a:lnTo>
                    <a:lnTo>
                      <a:pt x="216" y="183"/>
                    </a:lnTo>
                    <a:lnTo>
                      <a:pt x="221" y="119"/>
                    </a:lnTo>
                    <a:lnTo>
                      <a:pt x="226" y="150"/>
                    </a:lnTo>
                    <a:lnTo>
                      <a:pt x="231" y="240"/>
                    </a:lnTo>
                    <a:lnTo>
                      <a:pt x="236" y="266"/>
                    </a:lnTo>
                    <a:lnTo>
                      <a:pt x="241" y="282"/>
                    </a:lnTo>
                    <a:lnTo>
                      <a:pt x="246" y="247"/>
                    </a:lnTo>
                    <a:lnTo>
                      <a:pt x="250" y="332"/>
                    </a:lnTo>
                    <a:lnTo>
                      <a:pt x="255" y="310"/>
                    </a:lnTo>
                    <a:lnTo>
                      <a:pt x="260" y="301"/>
                    </a:lnTo>
                    <a:lnTo>
                      <a:pt x="265" y="270"/>
                    </a:lnTo>
                    <a:lnTo>
                      <a:pt x="270" y="262"/>
                    </a:lnTo>
                    <a:lnTo>
                      <a:pt x="275" y="251"/>
                    </a:lnTo>
                    <a:lnTo>
                      <a:pt x="280" y="268"/>
                    </a:lnTo>
                    <a:lnTo>
                      <a:pt x="285" y="237"/>
                    </a:lnTo>
                    <a:lnTo>
                      <a:pt x="290" y="297"/>
                    </a:lnTo>
                    <a:lnTo>
                      <a:pt x="295" y="211"/>
                    </a:lnTo>
                    <a:lnTo>
                      <a:pt x="299" y="246"/>
                    </a:lnTo>
                    <a:lnTo>
                      <a:pt x="304" y="262"/>
                    </a:lnTo>
                    <a:lnTo>
                      <a:pt x="309" y="266"/>
                    </a:lnTo>
                    <a:lnTo>
                      <a:pt x="314" y="271"/>
                    </a:lnTo>
                    <a:lnTo>
                      <a:pt x="319" y="306"/>
                    </a:lnTo>
                    <a:lnTo>
                      <a:pt x="324" y="259"/>
                    </a:lnTo>
                    <a:lnTo>
                      <a:pt x="329" y="232"/>
                    </a:lnTo>
                    <a:lnTo>
                      <a:pt x="334" y="224"/>
                    </a:lnTo>
                    <a:lnTo>
                      <a:pt x="339" y="228"/>
                    </a:lnTo>
                    <a:lnTo>
                      <a:pt x="344" y="129"/>
                    </a:lnTo>
                    <a:lnTo>
                      <a:pt x="349" y="189"/>
                    </a:lnTo>
                    <a:lnTo>
                      <a:pt x="353" y="190"/>
                    </a:lnTo>
                    <a:lnTo>
                      <a:pt x="358" y="298"/>
                    </a:lnTo>
                    <a:lnTo>
                      <a:pt x="363" y="274"/>
                    </a:lnTo>
                    <a:lnTo>
                      <a:pt x="368" y="269"/>
                    </a:lnTo>
                    <a:lnTo>
                      <a:pt x="373" y="254"/>
                    </a:lnTo>
                    <a:lnTo>
                      <a:pt x="378" y="231"/>
                    </a:lnTo>
                    <a:lnTo>
                      <a:pt x="383" y="242"/>
                    </a:lnTo>
                    <a:lnTo>
                      <a:pt x="388" y="294"/>
                    </a:lnTo>
                    <a:lnTo>
                      <a:pt x="393" y="283"/>
                    </a:lnTo>
                    <a:lnTo>
                      <a:pt x="398" y="288"/>
                    </a:lnTo>
                    <a:lnTo>
                      <a:pt x="403" y="300"/>
                    </a:lnTo>
                    <a:lnTo>
                      <a:pt x="408" y="280"/>
                    </a:lnTo>
                    <a:lnTo>
                      <a:pt x="413" y="228"/>
                    </a:lnTo>
                    <a:lnTo>
                      <a:pt x="417" y="249"/>
                    </a:lnTo>
                    <a:lnTo>
                      <a:pt x="422" y="224"/>
                    </a:lnTo>
                    <a:lnTo>
                      <a:pt x="427" y="271"/>
                    </a:lnTo>
                    <a:lnTo>
                      <a:pt x="432" y="271"/>
                    </a:lnTo>
                    <a:lnTo>
                      <a:pt x="437" y="272"/>
                    </a:lnTo>
                    <a:lnTo>
                      <a:pt x="442" y="274"/>
                    </a:lnTo>
                    <a:lnTo>
                      <a:pt x="447" y="254"/>
                    </a:lnTo>
                    <a:lnTo>
                      <a:pt x="452" y="241"/>
                    </a:lnTo>
                    <a:lnTo>
                      <a:pt x="456" y="168"/>
                    </a:lnTo>
                    <a:lnTo>
                      <a:pt x="461" y="198"/>
                    </a:lnTo>
                    <a:lnTo>
                      <a:pt x="466" y="187"/>
                    </a:lnTo>
                    <a:lnTo>
                      <a:pt x="471" y="133"/>
                    </a:lnTo>
                    <a:lnTo>
                      <a:pt x="476" y="194"/>
                    </a:lnTo>
                    <a:lnTo>
                      <a:pt x="481" y="223"/>
                    </a:lnTo>
                    <a:lnTo>
                      <a:pt x="486" y="235"/>
                    </a:lnTo>
                    <a:lnTo>
                      <a:pt x="491" y="237"/>
                    </a:lnTo>
                    <a:lnTo>
                      <a:pt x="496" y="257"/>
                    </a:lnTo>
                    <a:lnTo>
                      <a:pt x="501" y="311"/>
                    </a:lnTo>
                    <a:lnTo>
                      <a:pt x="506" y="290"/>
                    </a:lnTo>
                    <a:lnTo>
                      <a:pt x="511" y="279"/>
                    </a:lnTo>
                    <a:lnTo>
                      <a:pt x="516" y="276"/>
                    </a:lnTo>
                    <a:lnTo>
                      <a:pt x="521" y="262"/>
                    </a:lnTo>
                    <a:lnTo>
                      <a:pt x="525" y="267"/>
                    </a:lnTo>
                    <a:lnTo>
                      <a:pt x="530" y="239"/>
                    </a:lnTo>
                    <a:lnTo>
                      <a:pt x="535" y="179"/>
                    </a:lnTo>
                    <a:lnTo>
                      <a:pt x="540" y="259"/>
                    </a:lnTo>
                    <a:lnTo>
                      <a:pt x="545" y="190"/>
                    </a:lnTo>
                    <a:lnTo>
                      <a:pt x="550" y="216"/>
                    </a:lnTo>
                    <a:lnTo>
                      <a:pt x="555" y="242"/>
                    </a:lnTo>
                    <a:lnTo>
                      <a:pt x="560" y="276"/>
                    </a:lnTo>
                    <a:lnTo>
                      <a:pt x="565" y="232"/>
                    </a:lnTo>
                    <a:lnTo>
                      <a:pt x="569" y="229"/>
                    </a:lnTo>
                    <a:lnTo>
                      <a:pt x="574" y="175"/>
                    </a:lnTo>
                    <a:lnTo>
                      <a:pt x="579" y="172"/>
                    </a:lnTo>
                    <a:lnTo>
                      <a:pt x="584" y="107"/>
                    </a:lnTo>
                    <a:lnTo>
                      <a:pt x="589" y="70"/>
                    </a:lnTo>
                    <a:lnTo>
                      <a:pt x="594" y="134"/>
                    </a:lnTo>
                    <a:lnTo>
                      <a:pt x="599" y="201"/>
                    </a:lnTo>
                    <a:lnTo>
                      <a:pt x="604" y="269"/>
                    </a:lnTo>
                    <a:lnTo>
                      <a:pt x="609" y="88"/>
                    </a:lnTo>
                    <a:lnTo>
                      <a:pt x="614" y="98"/>
                    </a:lnTo>
                    <a:lnTo>
                      <a:pt x="619" y="226"/>
                    </a:lnTo>
                    <a:lnTo>
                      <a:pt x="624" y="217"/>
                    </a:lnTo>
                    <a:lnTo>
                      <a:pt x="628" y="205"/>
                    </a:lnTo>
                    <a:lnTo>
                      <a:pt x="633" y="242"/>
                    </a:lnTo>
                    <a:lnTo>
                      <a:pt x="638" y="233"/>
                    </a:lnTo>
                    <a:lnTo>
                      <a:pt x="643" y="249"/>
                    </a:lnTo>
                    <a:lnTo>
                      <a:pt x="648" y="285"/>
                    </a:lnTo>
                    <a:lnTo>
                      <a:pt x="653" y="267"/>
                    </a:lnTo>
                    <a:lnTo>
                      <a:pt x="658" y="274"/>
                    </a:lnTo>
                    <a:lnTo>
                      <a:pt x="663" y="290"/>
                    </a:lnTo>
                    <a:lnTo>
                      <a:pt x="668" y="303"/>
                    </a:lnTo>
                    <a:lnTo>
                      <a:pt x="673" y="280"/>
                    </a:lnTo>
                    <a:lnTo>
                      <a:pt x="678" y="258"/>
                    </a:lnTo>
                    <a:lnTo>
                      <a:pt x="683" y="249"/>
                    </a:lnTo>
                    <a:lnTo>
                      <a:pt x="687" y="238"/>
                    </a:lnTo>
                    <a:lnTo>
                      <a:pt x="692" y="252"/>
                    </a:lnTo>
                    <a:lnTo>
                      <a:pt x="697" y="242"/>
                    </a:lnTo>
                    <a:lnTo>
                      <a:pt x="702" y="185"/>
                    </a:lnTo>
                    <a:lnTo>
                      <a:pt x="707" y="234"/>
                    </a:lnTo>
                    <a:lnTo>
                      <a:pt x="712" y="227"/>
                    </a:lnTo>
                    <a:lnTo>
                      <a:pt x="717" y="205"/>
                    </a:lnTo>
                    <a:lnTo>
                      <a:pt x="722" y="224"/>
                    </a:lnTo>
                    <a:lnTo>
                      <a:pt x="727" y="300"/>
                    </a:lnTo>
                    <a:lnTo>
                      <a:pt x="731" y="252"/>
                    </a:lnTo>
                    <a:lnTo>
                      <a:pt x="736" y="264"/>
                    </a:lnTo>
                    <a:lnTo>
                      <a:pt x="741" y="255"/>
                    </a:lnTo>
                    <a:lnTo>
                      <a:pt x="746" y="259"/>
                    </a:lnTo>
                    <a:lnTo>
                      <a:pt x="751" y="253"/>
                    </a:lnTo>
                    <a:lnTo>
                      <a:pt x="756" y="266"/>
                    </a:lnTo>
                    <a:lnTo>
                      <a:pt x="761" y="260"/>
                    </a:lnTo>
                    <a:lnTo>
                      <a:pt x="766" y="291"/>
                    </a:lnTo>
                    <a:lnTo>
                      <a:pt x="771" y="337"/>
                    </a:lnTo>
                    <a:lnTo>
                      <a:pt x="776" y="305"/>
                    </a:lnTo>
                    <a:lnTo>
                      <a:pt x="781" y="277"/>
                    </a:lnTo>
                    <a:lnTo>
                      <a:pt x="786" y="235"/>
                    </a:lnTo>
                    <a:lnTo>
                      <a:pt x="791" y="269"/>
                    </a:lnTo>
                    <a:lnTo>
                      <a:pt x="796" y="249"/>
                    </a:lnTo>
                    <a:lnTo>
                      <a:pt x="801" y="281"/>
                    </a:lnTo>
                    <a:lnTo>
                      <a:pt x="805" y="204"/>
                    </a:lnTo>
                    <a:lnTo>
                      <a:pt x="810" y="198"/>
                    </a:lnTo>
                    <a:lnTo>
                      <a:pt x="815" y="242"/>
                    </a:lnTo>
                    <a:lnTo>
                      <a:pt x="820" y="166"/>
                    </a:lnTo>
                    <a:lnTo>
                      <a:pt x="825" y="186"/>
                    </a:lnTo>
                    <a:lnTo>
                      <a:pt x="830" y="218"/>
                    </a:lnTo>
                    <a:lnTo>
                      <a:pt x="835" y="189"/>
                    </a:lnTo>
                    <a:lnTo>
                      <a:pt x="839" y="239"/>
                    </a:lnTo>
                    <a:lnTo>
                      <a:pt x="844" y="228"/>
                    </a:lnTo>
                    <a:lnTo>
                      <a:pt x="849" y="229"/>
                    </a:lnTo>
                    <a:lnTo>
                      <a:pt x="854" y="225"/>
                    </a:lnTo>
                    <a:lnTo>
                      <a:pt x="859" y="245"/>
                    </a:lnTo>
                    <a:lnTo>
                      <a:pt x="864" y="229"/>
                    </a:lnTo>
                    <a:lnTo>
                      <a:pt x="868" y="301"/>
                    </a:lnTo>
                    <a:lnTo>
                      <a:pt x="873" y="300"/>
                    </a:lnTo>
                    <a:lnTo>
                      <a:pt x="878" y="293"/>
                    </a:lnTo>
                    <a:lnTo>
                      <a:pt x="883" y="261"/>
                    </a:lnTo>
                    <a:lnTo>
                      <a:pt x="888" y="303"/>
                    </a:lnTo>
                    <a:lnTo>
                      <a:pt x="893" y="321"/>
                    </a:lnTo>
                    <a:lnTo>
                      <a:pt x="898" y="325"/>
                    </a:lnTo>
                    <a:lnTo>
                      <a:pt x="903" y="294"/>
                    </a:lnTo>
                    <a:lnTo>
                      <a:pt x="908" y="281"/>
                    </a:lnTo>
                    <a:lnTo>
                      <a:pt x="913" y="293"/>
                    </a:lnTo>
                    <a:lnTo>
                      <a:pt x="918" y="241"/>
                    </a:lnTo>
                    <a:lnTo>
                      <a:pt x="923" y="231"/>
                    </a:lnTo>
                    <a:lnTo>
                      <a:pt x="928" y="315"/>
                    </a:lnTo>
                    <a:lnTo>
                      <a:pt x="933" y="200"/>
                    </a:lnTo>
                    <a:lnTo>
                      <a:pt x="938" y="176"/>
                    </a:lnTo>
                    <a:lnTo>
                      <a:pt x="942" y="176"/>
                    </a:lnTo>
                    <a:lnTo>
                      <a:pt x="947" y="255"/>
                    </a:lnTo>
                    <a:lnTo>
                      <a:pt x="952" y="227"/>
                    </a:lnTo>
                    <a:lnTo>
                      <a:pt x="957" y="202"/>
                    </a:lnTo>
                    <a:lnTo>
                      <a:pt x="962" y="245"/>
                    </a:lnTo>
                    <a:lnTo>
                      <a:pt x="967" y="259"/>
                    </a:lnTo>
                    <a:lnTo>
                      <a:pt x="972" y="216"/>
                    </a:lnTo>
                    <a:lnTo>
                      <a:pt x="977" y="245"/>
                    </a:lnTo>
                    <a:lnTo>
                      <a:pt x="982" y="278"/>
                    </a:lnTo>
                    <a:lnTo>
                      <a:pt x="986" y="247"/>
                    </a:lnTo>
                    <a:lnTo>
                      <a:pt x="991" y="205"/>
                    </a:lnTo>
                    <a:lnTo>
                      <a:pt x="996" y="246"/>
                    </a:lnTo>
                    <a:lnTo>
                      <a:pt x="1001" y="232"/>
                    </a:lnTo>
                    <a:lnTo>
                      <a:pt x="1006" y="200"/>
                    </a:lnTo>
                    <a:lnTo>
                      <a:pt x="1011" y="324"/>
                    </a:lnTo>
                    <a:lnTo>
                      <a:pt x="1016" y="310"/>
                    </a:lnTo>
                    <a:lnTo>
                      <a:pt x="1021" y="295"/>
                    </a:lnTo>
                    <a:lnTo>
                      <a:pt x="1026" y="240"/>
                    </a:lnTo>
                    <a:lnTo>
                      <a:pt x="1031" y="228"/>
                    </a:lnTo>
                    <a:lnTo>
                      <a:pt x="1036" y="234"/>
                    </a:lnTo>
                    <a:lnTo>
                      <a:pt x="1041" y="185"/>
                    </a:lnTo>
                    <a:lnTo>
                      <a:pt x="1045" y="176"/>
                    </a:lnTo>
                    <a:lnTo>
                      <a:pt x="1050" y="166"/>
                    </a:lnTo>
                    <a:lnTo>
                      <a:pt x="1055" y="192"/>
                    </a:lnTo>
                    <a:lnTo>
                      <a:pt x="1060" y="203"/>
                    </a:lnTo>
                    <a:lnTo>
                      <a:pt x="1065" y="177"/>
                    </a:lnTo>
                    <a:lnTo>
                      <a:pt x="1070" y="156"/>
                    </a:lnTo>
                    <a:lnTo>
                      <a:pt x="1075" y="160"/>
                    </a:lnTo>
                    <a:lnTo>
                      <a:pt x="1080" y="267"/>
                    </a:lnTo>
                    <a:lnTo>
                      <a:pt x="1085" y="190"/>
                    </a:lnTo>
                    <a:lnTo>
                      <a:pt x="1090" y="128"/>
                    </a:lnTo>
                    <a:lnTo>
                      <a:pt x="1095" y="213"/>
                    </a:lnTo>
                    <a:lnTo>
                      <a:pt x="1100" y="171"/>
                    </a:lnTo>
                    <a:lnTo>
                      <a:pt x="1104" y="200"/>
                    </a:lnTo>
                    <a:lnTo>
                      <a:pt x="1109" y="247"/>
                    </a:lnTo>
                    <a:lnTo>
                      <a:pt x="1114" y="264"/>
                    </a:lnTo>
                    <a:lnTo>
                      <a:pt x="1119" y="242"/>
                    </a:lnTo>
                    <a:lnTo>
                      <a:pt x="1124" y="193"/>
                    </a:lnTo>
                    <a:lnTo>
                      <a:pt x="1129" y="219"/>
                    </a:lnTo>
                    <a:lnTo>
                      <a:pt x="1134" y="222"/>
                    </a:lnTo>
                    <a:lnTo>
                      <a:pt x="1139" y="27"/>
                    </a:lnTo>
                    <a:lnTo>
                      <a:pt x="1144" y="0"/>
                    </a:lnTo>
                    <a:lnTo>
                      <a:pt x="1148" y="176"/>
                    </a:lnTo>
                    <a:lnTo>
                      <a:pt x="1153" y="213"/>
                    </a:lnTo>
                    <a:lnTo>
                      <a:pt x="1158" y="238"/>
                    </a:lnTo>
                    <a:lnTo>
                      <a:pt x="1163" y="198"/>
                    </a:lnTo>
                    <a:lnTo>
                      <a:pt x="1168" y="171"/>
                    </a:lnTo>
                    <a:lnTo>
                      <a:pt x="1173" y="227"/>
                    </a:lnTo>
                    <a:lnTo>
                      <a:pt x="1178" y="188"/>
                    </a:lnTo>
                    <a:lnTo>
                      <a:pt x="1183" y="159"/>
                    </a:lnTo>
                    <a:lnTo>
                      <a:pt x="1188" y="107"/>
                    </a:lnTo>
                    <a:lnTo>
                      <a:pt x="1193" y="112"/>
                    </a:lnTo>
                    <a:lnTo>
                      <a:pt x="1198" y="118"/>
                    </a:lnTo>
                    <a:lnTo>
                      <a:pt x="1203" y="182"/>
                    </a:lnTo>
                    <a:lnTo>
                      <a:pt x="1208" y="285"/>
                    </a:lnTo>
                    <a:lnTo>
                      <a:pt x="1213" y="240"/>
                    </a:lnTo>
                    <a:lnTo>
                      <a:pt x="1217" y="289"/>
                    </a:lnTo>
                    <a:lnTo>
                      <a:pt x="1222" y="289"/>
                    </a:lnTo>
                    <a:lnTo>
                      <a:pt x="1227" y="292"/>
                    </a:lnTo>
                    <a:lnTo>
                      <a:pt x="1232" y="301"/>
                    </a:lnTo>
                    <a:lnTo>
                      <a:pt x="1237" y="303"/>
                    </a:lnTo>
                    <a:lnTo>
                      <a:pt x="1242" y="328"/>
                    </a:lnTo>
                    <a:lnTo>
                      <a:pt x="1247" y="310"/>
                    </a:lnTo>
                    <a:lnTo>
                      <a:pt x="1252" y="346"/>
                    </a:lnTo>
                    <a:lnTo>
                      <a:pt x="1256" y="318"/>
                    </a:lnTo>
                    <a:lnTo>
                      <a:pt x="1261" y="299"/>
                    </a:lnTo>
                    <a:lnTo>
                      <a:pt x="1266" y="296"/>
                    </a:lnTo>
                    <a:lnTo>
                      <a:pt x="1271" y="263"/>
                    </a:lnTo>
                    <a:lnTo>
                      <a:pt x="1276" y="186"/>
                    </a:lnTo>
                    <a:lnTo>
                      <a:pt x="1281" y="182"/>
                    </a:lnTo>
                    <a:lnTo>
                      <a:pt x="1286" y="214"/>
                    </a:lnTo>
                    <a:lnTo>
                      <a:pt x="1291" y="220"/>
                    </a:lnTo>
                    <a:lnTo>
                      <a:pt x="1296" y="214"/>
                    </a:lnTo>
                    <a:lnTo>
                      <a:pt x="1301" y="203"/>
                    </a:lnTo>
                    <a:lnTo>
                      <a:pt x="1306" y="133"/>
                    </a:lnTo>
                    <a:lnTo>
                      <a:pt x="1311" y="112"/>
                    </a:lnTo>
                    <a:lnTo>
                      <a:pt x="1316" y="128"/>
                    </a:lnTo>
                    <a:lnTo>
                      <a:pt x="1320" y="163"/>
                    </a:lnTo>
                    <a:lnTo>
                      <a:pt x="1325" y="167"/>
                    </a:lnTo>
                    <a:lnTo>
                      <a:pt x="1330" y="198"/>
                    </a:lnTo>
                    <a:lnTo>
                      <a:pt x="1335" y="185"/>
                    </a:lnTo>
                    <a:lnTo>
                      <a:pt x="1340" y="229"/>
                    </a:lnTo>
                    <a:lnTo>
                      <a:pt x="1345" y="308"/>
                    </a:lnTo>
                    <a:lnTo>
                      <a:pt x="1350" y="274"/>
                    </a:lnTo>
                    <a:lnTo>
                      <a:pt x="1355" y="331"/>
                    </a:lnTo>
                    <a:lnTo>
                      <a:pt x="1360" y="337"/>
                    </a:lnTo>
                    <a:lnTo>
                      <a:pt x="1365" y="321"/>
                    </a:lnTo>
                    <a:lnTo>
                      <a:pt x="1370" y="320"/>
                    </a:lnTo>
                    <a:lnTo>
                      <a:pt x="1374" y="227"/>
                    </a:lnTo>
                    <a:lnTo>
                      <a:pt x="1379" y="284"/>
                    </a:lnTo>
                    <a:lnTo>
                      <a:pt x="1384" y="311"/>
                    </a:lnTo>
                    <a:lnTo>
                      <a:pt x="1389" y="218"/>
                    </a:lnTo>
                    <a:lnTo>
                      <a:pt x="1394" y="320"/>
                    </a:lnTo>
                    <a:lnTo>
                      <a:pt x="1399" y="257"/>
                    </a:lnTo>
                    <a:lnTo>
                      <a:pt x="1404" y="246"/>
                    </a:lnTo>
                    <a:lnTo>
                      <a:pt x="1409" y="241"/>
                    </a:lnTo>
                    <a:lnTo>
                      <a:pt x="1414" y="174"/>
                    </a:lnTo>
                    <a:lnTo>
                      <a:pt x="1419" y="147"/>
                    </a:lnTo>
                    <a:lnTo>
                      <a:pt x="1423" y="190"/>
                    </a:lnTo>
                    <a:lnTo>
                      <a:pt x="1428" y="168"/>
                    </a:lnTo>
                    <a:lnTo>
                      <a:pt x="1433" y="198"/>
                    </a:lnTo>
                    <a:lnTo>
                      <a:pt x="1438" y="103"/>
                    </a:lnTo>
                    <a:lnTo>
                      <a:pt x="1443" y="114"/>
                    </a:lnTo>
                    <a:lnTo>
                      <a:pt x="1448" y="134"/>
                    </a:lnTo>
                    <a:lnTo>
                      <a:pt x="1453" y="128"/>
                    </a:lnTo>
                    <a:lnTo>
                      <a:pt x="1458" y="204"/>
                    </a:lnTo>
                    <a:lnTo>
                      <a:pt x="1463" y="228"/>
                    </a:lnTo>
                    <a:lnTo>
                      <a:pt x="1468" y="263"/>
                    </a:lnTo>
                    <a:lnTo>
                      <a:pt x="1473" y="245"/>
                    </a:lnTo>
                    <a:lnTo>
                      <a:pt x="1478" y="287"/>
                    </a:lnTo>
                    <a:lnTo>
                      <a:pt x="1483" y="287"/>
                    </a:lnTo>
                    <a:lnTo>
                      <a:pt x="1487" y="285"/>
                    </a:lnTo>
                    <a:lnTo>
                      <a:pt x="1492" y="268"/>
                    </a:lnTo>
                    <a:lnTo>
                      <a:pt x="1497" y="201"/>
                    </a:lnTo>
                    <a:lnTo>
                      <a:pt x="1502" y="242"/>
                    </a:lnTo>
                    <a:lnTo>
                      <a:pt x="1507" y="241"/>
                    </a:lnTo>
                    <a:lnTo>
                      <a:pt x="1512" y="201"/>
                    </a:lnTo>
                    <a:lnTo>
                      <a:pt x="1517" y="218"/>
                    </a:lnTo>
                    <a:lnTo>
                      <a:pt x="1522" y="221"/>
                    </a:lnTo>
                    <a:lnTo>
                      <a:pt x="1526" y="190"/>
                    </a:lnTo>
                    <a:lnTo>
                      <a:pt x="1531" y="171"/>
                    </a:lnTo>
                    <a:lnTo>
                      <a:pt x="1536" y="173"/>
                    </a:lnTo>
                    <a:lnTo>
                      <a:pt x="1541" y="164"/>
                    </a:lnTo>
                    <a:lnTo>
                      <a:pt x="1546" y="120"/>
                    </a:lnTo>
                    <a:lnTo>
                      <a:pt x="1551" y="151"/>
                    </a:lnTo>
                    <a:lnTo>
                      <a:pt x="1556" y="132"/>
                    </a:lnTo>
                    <a:lnTo>
                      <a:pt x="1561" y="107"/>
                    </a:lnTo>
                    <a:lnTo>
                      <a:pt x="1566" y="121"/>
                    </a:lnTo>
                    <a:lnTo>
                      <a:pt x="1571" y="38"/>
                    </a:lnTo>
                    <a:lnTo>
                      <a:pt x="1576" y="147"/>
                    </a:lnTo>
                    <a:lnTo>
                      <a:pt x="1581" y="201"/>
                    </a:lnTo>
                    <a:lnTo>
                      <a:pt x="1586" y="259"/>
                    </a:lnTo>
                    <a:lnTo>
                      <a:pt x="1590" y="217"/>
                    </a:lnTo>
                    <a:lnTo>
                      <a:pt x="1595" y="182"/>
                    </a:lnTo>
                    <a:lnTo>
                      <a:pt x="1600" y="166"/>
                    </a:lnTo>
                    <a:lnTo>
                      <a:pt x="1605" y="183"/>
                    </a:lnTo>
                    <a:lnTo>
                      <a:pt x="1610" y="245"/>
                    </a:lnTo>
                    <a:lnTo>
                      <a:pt x="1615" y="169"/>
                    </a:lnTo>
                    <a:lnTo>
                      <a:pt x="1620" y="204"/>
                    </a:lnTo>
                    <a:lnTo>
                      <a:pt x="1625" y="133"/>
                    </a:lnTo>
                    <a:lnTo>
                      <a:pt x="1630" y="183"/>
                    </a:lnTo>
                    <a:lnTo>
                      <a:pt x="1635" y="178"/>
                    </a:lnTo>
                    <a:lnTo>
                      <a:pt x="1640" y="153"/>
                    </a:lnTo>
                    <a:lnTo>
                      <a:pt x="1644" y="159"/>
                    </a:lnTo>
                    <a:lnTo>
                      <a:pt x="1649" y="229"/>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360" name="Rectangle 85"/>
            <p:cNvSpPr>
              <a:spLocks noChangeArrowheads="1"/>
            </p:cNvSpPr>
            <p:nvPr/>
          </p:nvSpPr>
          <p:spPr bwMode="auto">
            <a:xfrm>
              <a:off x="2777644" y="780372"/>
              <a:ext cx="598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defTabSz="1019175"/>
              <a:r>
                <a:rPr lang="en-US" sz="1200">
                  <a:solidFill>
                    <a:schemeClr val="bg1"/>
                  </a:solidFill>
                </a:rPr>
                <a:t>Current </a:t>
              </a:r>
            </a:p>
            <a:p>
              <a:pPr algn="r" defTabSz="1019175"/>
              <a:r>
                <a:rPr lang="en-US" sz="1200">
                  <a:solidFill>
                    <a:schemeClr val="bg1"/>
                  </a:solidFill>
                </a:rPr>
                <a:t>speed:</a:t>
              </a:r>
            </a:p>
          </p:txBody>
        </p:sp>
        <p:sp>
          <p:nvSpPr>
            <p:cNvPr id="57361" name="Rectangle 86"/>
            <p:cNvSpPr>
              <a:spLocks noChangeArrowheads="1"/>
            </p:cNvSpPr>
            <p:nvPr/>
          </p:nvSpPr>
          <p:spPr bwMode="auto">
            <a:xfrm>
              <a:off x="2734781" y="2620285"/>
              <a:ext cx="641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defTabSz="1019175"/>
              <a:r>
                <a:rPr lang="en-US" sz="1200">
                  <a:solidFill>
                    <a:schemeClr val="bg1"/>
                  </a:solidFill>
                </a:rPr>
                <a:t>Effluent </a:t>
              </a:r>
            </a:p>
            <a:p>
              <a:pPr algn="r" defTabSz="1019175"/>
              <a:r>
                <a:rPr lang="en-US" sz="1200">
                  <a:solidFill>
                    <a:schemeClr val="bg1"/>
                  </a:solidFill>
                </a:rPr>
                <a:t>flowrate:</a:t>
              </a:r>
            </a:p>
          </p:txBody>
        </p:sp>
        <p:grpSp>
          <p:nvGrpSpPr>
            <p:cNvPr id="57362" name="Group 87"/>
            <p:cNvGrpSpPr>
              <a:grpSpLocks/>
            </p:cNvGrpSpPr>
            <p:nvPr/>
          </p:nvGrpSpPr>
          <p:grpSpPr bwMode="auto">
            <a:xfrm>
              <a:off x="3425344" y="1520147"/>
              <a:ext cx="2833687" cy="730250"/>
              <a:chOff x="321" y="2917"/>
              <a:chExt cx="1874" cy="731"/>
            </a:xfrm>
          </p:grpSpPr>
          <p:sp>
            <p:nvSpPr>
              <p:cNvPr id="57381" name="Freeform 88"/>
              <p:cNvSpPr>
                <a:spLocks/>
              </p:cNvSpPr>
              <p:nvPr/>
            </p:nvSpPr>
            <p:spPr bwMode="auto">
              <a:xfrm>
                <a:off x="325" y="2918"/>
                <a:ext cx="1870" cy="726"/>
              </a:xfrm>
              <a:custGeom>
                <a:avLst/>
                <a:gdLst>
                  <a:gd name="T0" fmla="*/ 8894 w 1650"/>
                  <a:gd name="T1" fmla="*/ 4039 h 660"/>
                  <a:gd name="T2" fmla="*/ 17794 w 1650"/>
                  <a:gd name="T3" fmla="*/ 4039 h 660"/>
                  <a:gd name="T4" fmla="*/ 17794 w 1650"/>
                  <a:gd name="T5" fmla="*/ 0 h 660"/>
                  <a:gd name="T6" fmla="*/ 0 w 1650"/>
                  <a:gd name="T7" fmla="*/ 0 h 660"/>
                  <a:gd name="T8" fmla="*/ 0 w 1650"/>
                  <a:gd name="T9" fmla="*/ 4039 h 660"/>
                  <a:gd name="T10" fmla="*/ 8894 w 1650"/>
                  <a:gd name="T11" fmla="*/ 4039 h 660"/>
                  <a:gd name="T12" fmla="*/ 0 60000 65536"/>
                  <a:gd name="T13" fmla="*/ 0 60000 65536"/>
                  <a:gd name="T14" fmla="*/ 0 60000 65536"/>
                  <a:gd name="T15" fmla="*/ 0 60000 65536"/>
                  <a:gd name="T16" fmla="*/ 0 60000 65536"/>
                  <a:gd name="T17" fmla="*/ 0 60000 65536"/>
                  <a:gd name="T18" fmla="*/ 0 w 1650"/>
                  <a:gd name="T19" fmla="*/ 0 h 660"/>
                  <a:gd name="T20" fmla="*/ 1650 w 1650"/>
                  <a:gd name="T21" fmla="*/ 660 h 660"/>
                </a:gdLst>
                <a:ahLst/>
                <a:cxnLst>
                  <a:cxn ang="T12">
                    <a:pos x="T0" y="T1"/>
                  </a:cxn>
                  <a:cxn ang="T13">
                    <a:pos x="T2" y="T3"/>
                  </a:cxn>
                  <a:cxn ang="T14">
                    <a:pos x="T4" y="T5"/>
                  </a:cxn>
                  <a:cxn ang="T15">
                    <a:pos x="T6" y="T7"/>
                  </a:cxn>
                  <a:cxn ang="T16">
                    <a:pos x="T8" y="T9"/>
                  </a:cxn>
                  <a:cxn ang="T17">
                    <a:pos x="T10" y="T11"/>
                  </a:cxn>
                </a:cxnLst>
                <a:rect l="T18" t="T19" r="T20" b="T21"/>
                <a:pathLst>
                  <a:path w="1650" h="660">
                    <a:moveTo>
                      <a:pt x="825" y="660"/>
                    </a:moveTo>
                    <a:lnTo>
                      <a:pt x="1650" y="660"/>
                    </a:lnTo>
                    <a:lnTo>
                      <a:pt x="1650" y="0"/>
                    </a:lnTo>
                    <a:lnTo>
                      <a:pt x="0" y="0"/>
                    </a:lnTo>
                    <a:lnTo>
                      <a:pt x="0" y="660"/>
                    </a:lnTo>
                    <a:lnTo>
                      <a:pt x="825" y="6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82" name="Rectangle 89"/>
              <p:cNvSpPr>
                <a:spLocks noChangeArrowheads="1"/>
              </p:cNvSpPr>
              <p:nvPr/>
            </p:nvSpPr>
            <p:spPr bwMode="auto">
              <a:xfrm>
                <a:off x="325" y="3640"/>
                <a:ext cx="186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383" name="Line 90"/>
              <p:cNvSpPr>
                <a:spLocks noChangeShapeType="1"/>
              </p:cNvSpPr>
              <p:nvPr/>
            </p:nvSpPr>
            <p:spPr bwMode="auto">
              <a:xfrm flipV="1">
                <a:off x="325" y="3585"/>
                <a:ext cx="1"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4" name="Line 91"/>
              <p:cNvSpPr>
                <a:spLocks noChangeShapeType="1"/>
              </p:cNvSpPr>
              <p:nvPr/>
            </p:nvSpPr>
            <p:spPr bwMode="auto">
              <a:xfrm flipV="1">
                <a:off x="592" y="3585"/>
                <a:ext cx="1"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5" name="Line 92"/>
              <p:cNvSpPr>
                <a:spLocks noChangeShapeType="1"/>
              </p:cNvSpPr>
              <p:nvPr/>
            </p:nvSpPr>
            <p:spPr bwMode="auto">
              <a:xfrm flipV="1">
                <a:off x="858" y="3585"/>
                <a:ext cx="1"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6" name="Line 93"/>
              <p:cNvSpPr>
                <a:spLocks noChangeShapeType="1"/>
              </p:cNvSpPr>
              <p:nvPr/>
            </p:nvSpPr>
            <p:spPr bwMode="auto">
              <a:xfrm flipV="1">
                <a:off x="1123" y="3585"/>
                <a:ext cx="1"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7" name="Line 94"/>
              <p:cNvSpPr>
                <a:spLocks noChangeShapeType="1"/>
              </p:cNvSpPr>
              <p:nvPr/>
            </p:nvSpPr>
            <p:spPr bwMode="auto">
              <a:xfrm flipV="1">
                <a:off x="1389" y="3585"/>
                <a:ext cx="2"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8" name="Line 95"/>
              <p:cNvSpPr>
                <a:spLocks noChangeShapeType="1"/>
              </p:cNvSpPr>
              <p:nvPr/>
            </p:nvSpPr>
            <p:spPr bwMode="auto">
              <a:xfrm flipV="1">
                <a:off x="1656" y="3585"/>
                <a:ext cx="1"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9" name="Line 96"/>
              <p:cNvSpPr>
                <a:spLocks noChangeShapeType="1"/>
              </p:cNvSpPr>
              <p:nvPr/>
            </p:nvSpPr>
            <p:spPr bwMode="auto">
              <a:xfrm flipV="1">
                <a:off x="1922" y="3585"/>
                <a:ext cx="1"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0" name="Rectangle 97"/>
              <p:cNvSpPr>
                <a:spLocks noChangeArrowheads="1"/>
              </p:cNvSpPr>
              <p:nvPr/>
            </p:nvSpPr>
            <p:spPr bwMode="auto">
              <a:xfrm>
                <a:off x="321" y="2917"/>
                <a:ext cx="8" cy="7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391" name="Line 98"/>
              <p:cNvSpPr>
                <a:spLocks noChangeShapeType="1"/>
              </p:cNvSpPr>
              <p:nvPr/>
            </p:nvSpPr>
            <p:spPr bwMode="auto">
              <a:xfrm>
                <a:off x="325" y="2918"/>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2" name="Line 99"/>
              <p:cNvSpPr>
                <a:spLocks noChangeShapeType="1"/>
              </p:cNvSpPr>
              <p:nvPr/>
            </p:nvSpPr>
            <p:spPr bwMode="auto">
              <a:xfrm>
                <a:off x="325" y="3039"/>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3" name="Line 100"/>
              <p:cNvSpPr>
                <a:spLocks noChangeShapeType="1"/>
              </p:cNvSpPr>
              <p:nvPr/>
            </p:nvSpPr>
            <p:spPr bwMode="auto">
              <a:xfrm>
                <a:off x="325" y="3160"/>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4" name="Line 101"/>
              <p:cNvSpPr>
                <a:spLocks noChangeShapeType="1"/>
              </p:cNvSpPr>
              <p:nvPr/>
            </p:nvSpPr>
            <p:spPr bwMode="auto">
              <a:xfrm>
                <a:off x="325" y="3160"/>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5" name="Line 102"/>
              <p:cNvSpPr>
                <a:spLocks noChangeShapeType="1"/>
              </p:cNvSpPr>
              <p:nvPr/>
            </p:nvSpPr>
            <p:spPr bwMode="auto">
              <a:xfrm>
                <a:off x="325" y="3281"/>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6" name="Line 103"/>
              <p:cNvSpPr>
                <a:spLocks noChangeShapeType="1"/>
              </p:cNvSpPr>
              <p:nvPr/>
            </p:nvSpPr>
            <p:spPr bwMode="auto">
              <a:xfrm>
                <a:off x="325" y="3401"/>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7" name="Line 104"/>
              <p:cNvSpPr>
                <a:spLocks noChangeShapeType="1"/>
              </p:cNvSpPr>
              <p:nvPr/>
            </p:nvSpPr>
            <p:spPr bwMode="auto">
              <a:xfrm>
                <a:off x="325" y="3401"/>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8" name="Line 105"/>
              <p:cNvSpPr>
                <a:spLocks noChangeShapeType="1"/>
              </p:cNvSpPr>
              <p:nvPr/>
            </p:nvSpPr>
            <p:spPr bwMode="auto">
              <a:xfrm>
                <a:off x="325" y="3523"/>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9" name="Line 106"/>
              <p:cNvSpPr>
                <a:spLocks noChangeShapeType="1"/>
              </p:cNvSpPr>
              <p:nvPr/>
            </p:nvSpPr>
            <p:spPr bwMode="auto">
              <a:xfrm>
                <a:off x="325" y="3644"/>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0" name="Line 107"/>
              <p:cNvSpPr>
                <a:spLocks noChangeShapeType="1"/>
              </p:cNvSpPr>
              <p:nvPr/>
            </p:nvSpPr>
            <p:spPr bwMode="auto">
              <a:xfrm>
                <a:off x="325" y="3644"/>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1" name="Line 108"/>
              <p:cNvSpPr>
                <a:spLocks noChangeShapeType="1"/>
              </p:cNvSpPr>
              <p:nvPr/>
            </p:nvSpPr>
            <p:spPr bwMode="auto">
              <a:xfrm>
                <a:off x="325" y="2918"/>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2" name="Line 109"/>
              <p:cNvSpPr>
                <a:spLocks noChangeShapeType="1"/>
              </p:cNvSpPr>
              <p:nvPr/>
            </p:nvSpPr>
            <p:spPr bwMode="auto">
              <a:xfrm>
                <a:off x="325" y="3160"/>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3" name="Line 110"/>
              <p:cNvSpPr>
                <a:spLocks noChangeShapeType="1"/>
              </p:cNvSpPr>
              <p:nvPr/>
            </p:nvSpPr>
            <p:spPr bwMode="auto">
              <a:xfrm>
                <a:off x="325" y="3401"/>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4" name="Line 111"/>
              <p:cNvSpPr>
                <a:spLocks noChangeShapeType="1"/>
              </p:cNvSpPr>
              <p:nvPr/>
            </p:nvSpPr>
            <p:spPr bwMode="auto">
              <a:xfrm>
                <a:off x="325" y="3644"/>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5" name="Freeform 112"/>
              <p:cNvSpPr>
                <a:spLocks/>
              </p:cNvSpPr>
              <p:nvPr/>
            </p:nvSpPr>
            <p:spPr bwMode="auto">
              <a:xfrm>
                <a:off x="2135" y="2955"/>
                <a:ext cx="56" cy="605"/>
              </a:xfrm>
              <a:custGeom>
                <a:avLst/>
                <a:gdLst>
                  <a:gd name="T0" fmla="*/ 2 w 49"/>
                  <a:gd name="T1" fmla="*/ 0 h 550"/>
                  <a:gd name="T2" fmla="*/ 0 w 49"/>
                  <a:gd name="T3" fmla="*/ 337 h 550"/>
                  <a:gd name="T4" fmla="*/ 95 w 49"/>
                  <a:gd name="T5" fmla="*/ 668 h 550"/>
                  <a:gd name="T6" fmla="*/ 177 w 49"/>
                  <a:gd name="T7" fmla="*/ 1009 h 550"/>
                  <a:gd name="T8" fmla="*/ 243 w 49"/>
                  <a:gd name="T9" fmla="*/ 1344 h 550"/>
                  <a:gd name="T10" fmla="*/ 285 w 49"/>
                  <a:gd name="T11" fmla="*/ 1681 h 550"/>
                  <a:gd name="T12" fmla="*/ 373 w 49"/>
                  <a:gd name="T13" fmla="*/ 2015 h 550"/>
                  <a:gd name="T14" fmla="*/ 373 w 49"/>
                  <a:gd name="T15" fmla="*/ 2343 h 550"/>
                  <a:gd name="T16" fmla="*/ 474 w 49"/>
                  <a:gd name="T17" fmla="*/ 2688 h 550"/>
                  <a:gd name="T18" fmla="*/ 557 w 49"/>
                  <a:gd name="T19" fmla="*/ 3025 h 550"/>
                  <a:gd name="T20" fmla="*/ 619 w 49"/>
                  <a:gd name="T21" fmla="*/ 3353 h 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550"/>
                  <a:gd name="T35" fmla="*/ 49 w 49"/>
                  <a:gd name="T36" fmla="*/ 550 h 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550">
                    <a:moveTo>
                      <a:pt x="2" y="0"/>
                    </a:moveTo>
                    <a:lnTo>
                      <a:pt x="0" y="55"/>
                    </a:lnTo>
                    <a:lnTo>
                      <a:pt x="8" y="110"/>
                    </a:lnTo>
                    <a:lnTo>
                      <a:pt x="14" y="165"/>
                    </a:lnTo>
                    <a:lnTo>
                      <a:pt x="19" y="220"/>
                    </a:lnTo>
                    <a:lnTo>
                      <a:pt x="23" y="275"/>
                    </a:lnTo>
                    <a:lnTo>
                      <a:pt x="30" y="330"/>
                    </a:lnTo>
                    <a:lnTo>
                      <a:pt x="30" y="385"/>
                    </a:lnTo>
                    <a:lnTo>
                      <a:pt x="38" y="440"/>
                    </a:lnTo>
                    <a:lnTo>
                      <a:pt x="45" y="495"/>
                    </a:lnTo>
                    <a:lnTo>
                      <a:pt x="49" y="5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6" name="Freeform 113"/>
              <p:cNvSpPr>
                <a:spLocks/>
              </p:cNvSpPr>
              <p:nvPr/>
            </p:nvSpPr>
            <p:spPr bwMode="auto">
              <a:xfrm>
                <a:off x="2023" y="2955"/>
                <a:ext cx="169" cy="605"/>
              </a:xfrm>
              <a:custGeom>
                <a:avLst/>
                <a:gdLst>
                  <a:gd name="T0" fmla="*/ 2 w 149"/>
                  <a:gd name="T1" fmla="*/ 0 h 550"/>
                  <a:gd name="T2" fmla="*/ 0 w 149"/>
                  <a:gd name="T3" fmla="*/ 337 h 550"/>
                  <a:gd name="T4" fmla="*/ 2 w 149"/>
                  <a:gd name="T5" fmla="*/ 668 h 550"/>
                  <a:gd name="T6" fmla="*/ 61 w 149"/>
                  <a:gd name="T7" fmla="*/ 1009 h 550"/>
                  <a:gd name="T8" fmla="*/ 448 w 149"/>
                  <a:gd name="T9" fmla="*/ 1344 h 550"/>
                  <a:gd name="T10" fmla="*/ 740 w 149"/>
                  <a:gd name="T11" fmla="*/ 1681 h 550"/>
                  <a:gd name="T12" fmla="*/ 1003 w 149"/>
                  <a:gd name="T13" fmla="*/ 2015 h 550"/>
                  <a:gd name="T14" fmla="*/ 1317 w 149"/>
                  <a:gd name="T15" fmla="*/ 2343 h 550"/>
                  <a:gd name="T16" fmla="*/ 1575 w 149"/>
                  <a:gd name="T17" fmla="*/ 2688 h 550"/>
                  <a:gd name="T18" fmla="*/ 1620 w 149"/>
                  <a:gd name="T19" fmla="*/ 3025 h 550"/>
                  <a:gd name="T20" fmla="*/ 1636 w 149"/>
                  <a:gd name="T21" fmla="*/ 3353 h 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550"/>
                  <a:gd name="T35" fmla="*/ 149 w 149"/>
                  <a:gd name="T36" fmla="*/ 550 h 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550">
                    <a:moveTo>
                      <a:pt x="2" y="0"/>
                    </a:moveTo>
                    <a:lnTo>
                      <a:pt x="0" y="55"/>
                    </a:lnTo>
                    <a:lnTo>
                      <a:pt x="2" y="110"/>
                    </a:lnTo>
                    <a:lnTo>
                      <a:pt x="6" y="165"/>
                    </a:lnTo>
                    <a:lnTo>
                      <a:pt x="42" y="220"/>
                    </a:lnTo>
                    <a:lnTo>
                      <a:pt x="68" y="275"/>
                    </a:lnTo>
                    <a:lnTo>
                      <a:pt x="92" y="330"/>
                    </a:lnTo>
                    <a:lnTo>
                      <a:pt x="121" y="385"/>
                    </a:lnTo>
                    <a:lnTo>
                      <a:pt x="144" y="440"/>
                    </a:lnTo>
                    <a:lnTo>
                      <a:pt x="148" y="495"/>
                    </a:lnTo>
                    <a:lnTo>
                      <a:pt x="149" y="5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7" name="Freeform 114"/>
              <p:cNvSpPr>
                <a:spLocks/>
              </p:cNvSpPr>
              <p:nvPr/>
            </p:nvSpPr>
            <p:spPr bwMode="auto">
              <a:xfrm>
                <a:off x="1918" y="2955"/>
                <a:ext cx="95" cy="605"/>
              </a:xfrm>
              <a:custGeom>
                <a:avLst/>
                <a:gdLst>
                  <a:gd name="T0" fmla="*/ 0 w 84"/>
                  <a:gd name="T1" fmla="*/ 0 h 550"/>
                  <a:gd name="T2" fmla="*/ 2 w 84"/>
                  <a:gd name="T3" fmla="*/ 337 h 550"/>
                  <a:gd name="T4" fmla="*/ 201 w 84"/>
                  <a:gd name="T5" fmla="*/ 668 h 550"/>
                  <a:gd name="T6" fmla="*/ 227 w 84"/>
                  <a:gd name="T7" fmla="*/ 1009 h 550"/>
                  <a:gd name="T8" fmla="*/ 236 w 84"/>
                  <a:gd name="T9" fmla="*/ 1344 h 550"/>
                  <a:gd name="T10" fmla="*/ 227 w 84"/>
                  <a:gd name="T11" fmla="*/ 1681 h 550"/>
                  <a:gd name="T12" fmla="*/ 373 w 84"/>
                  <a:gd name="T13" fmla="*/ 2015 h 550"/>
                  <a:gd name="T14" fmla="*/ 390 w 84"/>
                  <a:gd name="T15" fmla="*/ 2343 h 550"/>
                  <a:gd name="T16" fmla="*/ 441 w 84"/>
                  <a:gd name="T17" fmla="*/ 2688 h 550"/>
                  <a:gd name="T18" fmla="*/ 560 w 84"/>
                  <a:gd name="T19" fmla="*/ 3025 h 550"/>
                  <a:gd name="T20" fmla="*/ 863 w 84"/>
                  <a:gd name="T21" fmla="*/ 3353 h 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550"/>
                  <a:gd name="T35" fmla="*/ 84 w 84"/>
                  <a:gd name="T36" fmla="*/ 550 h 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550">
                    <a:moveTo>
                      <a:pt x="0" y="0"/>
                    </a:moveTo>
                    <a:lnTo>
                      <a:pt x="2" y="55"/>
                    </a:lnTo>
                    <a:lnTo>
                      <a:pt x="19" y="110"/>
                    </a:lnTo>
                    <a:lnTo>
                      <a:pt x="21" y="165"/>
                    </a:lnTo>
                    <a:lnTo>
                      <a:pt x="23" y="220"/>
                    </a:lnTo>
                    <a:lnTo>
                      <a:pt x="21" y="275"/>
                    </a:lnTo>
                    <a:lnTo>
                      <a:pt x="36" y="330"/>
                    </a:lnTo>
                    <a:lnTo>
                      <a:pt x="38" y="385"/>
                    </a:lnTo>
                    <a:lnTo>
                      <a:pt x="43" y="440"/>
                    </a:lnTo>
                    <a:lnTo>
                      <a:pt x="54" y="495"/>
                    </a:lnTo>
                    <a:lnTo>
                      <a:pt x="84" y="5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8" name="Freeform 115"/>
              <p:cNvSpPr>
                <a:spLocks/>
              </p:cNvSpPr>
              <p:nvPr/>
            </p:nvSpPr>
            <p:spPr bwMode="auto">
              <a:xfrm>
                <a:off x="1788" y="2955"/>
                <a:ext cx="152" cy="605"/>
              </a:xfrm>
              <a:custGeom>
                <a:avLst/>
                <a:gdLst>
                  <a:gd name="T0" fmla="*/ 0 w 134"/>
                  <a:gd name="T1" fmla="*/ 0 h 550"/>
                  <a:gd name="T2" fmla="*/ 0 w 134"/>
                  <a:gd name="T3" fmla="*/ 337 h 550"/>
                  <a:gd name="T4" fmla="*/ 100 w 134"/>
                  <a:gd name="T5" fmla="*/ 668 h 550"/>
                  <a:gd name="T6" fmla="*/ 425 w 134"/>
                  <a:gd name="T7" fmla="*/ 1009 h 550"/>
                  <a:gd name="T8" fmla="*/ 740 w 134"/>
                  <a:gd name="T9" fmla="*/ 1344 h 550"/>
                  <a:gd name="T10" fmla="*/ 876 w 134"/>
                  <a:gd name="T11" fmla="*/ 1681 h 550"/>
                  <a:gd name="T12" fmla="*/ 1105 w 134"/>
                  <a:gd name="T13" fmla="*/ 2015 h 550"/>
                  <a:gd name="T14" fmla="*/ 1218 w 134"/>
                  <a:gd name="T15" fmla="*/ 2343 h 550"/>
                  <a:gd name="T16" fmla="*/ 1304 w 134"/>
                  <a:gd name="T17" fmla="*/ 2688 h 550"/>
                  <a:gd name="T18" fmla="*/ 1346 w 134"/>
                  <a:gd name="T19" fmla="*/ 3025 h 550"/>
                  <a:gd name="T20" fmla="*/ 1464 w 134"/>
                  <a:gd name="T21" fmla="*/ 3353 h 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550"/>
                  <a:gd name="T35" fmla="*/ 134 w 134"/>
                  <a:gd name="T36" fmla="*/ 550 h 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550">
                    <a:moveTo>
                      <a:pt x="0" y="0"/>
                    </a:moveTo>
                    <a:lnTo>
                      <a:pt x="0" y="55"/>
                    </a:lnTo>
                    <a:lnTo>
                      <a:pt x="10" y="110"/>
                    </a:lnTo>
                    <a:lnTo>
                      <a:pt x="38" y="165"/>
                    </a:lnTo>
                    <a:lnTo>
                      <a:pt x="68" y="220"/>
                    </a:lnTo>
                    <a:lnTo>
                      <a:pt x="79" y="275"/>
                    </a:lnTo>
                    <a:lnTo>
                      <a:pt x="101" y="330"/>
                    </a:lnTo>
                    <a:lnTo>
                      <a:pt x="110" y="385"/>
                    </a:lnTo>
                    <a:lnTo>
                      <a:pt x="119" y="440"/>
                    </a:lnTo>
                    <a:lnTo>
                      <a:pt x="123" y="495"/>
                    </a:lnTo>
                    <a:lnTo>
                      <a:pt x="134" y="5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9" name="Freeform 116"/>
              <p:cNvSpPr>
                <a:spLocks/>
              </p:cNvSpPr>
              <p:nvPr/>
            </p:nvSpPr>
            <p:spPr bwMode="auto">
              <a:xfrm>
                <a:off x="1688" y="2955"/>
                <a:ext cx="274" cy="605"/>
              </a:xfrm>
              <a:custGeom>
                <a:avLst/>
                <a:gdLst>
                  <a:gd name="T0" fmla="*/ 0 w 242"/>
                  <a:gd name="T1" fmla="*/ 0 h 550"/>
                  <a:gd name="T2" fmla="*/ 0 w 242"/>
                  <a:gd name="T3" fmla="*/ 337 h 550"/>
                  <a:gd name="T4" fmla="*/ 69 w 242"/>
                  <a:gd name="T5" fmla="*/ 668 h 550"/>
                  <a:gd name="T6" fmla="*/ 182 w 242"/>
                  <a:gd name="T7" fmla="*/ 1009 h 550"/>
                  <a:gd name="T8" fmla="*/ 394 w 242"/>
                  <a:gd name="T9" fmla="*/ 1344 h 550"/>
                  <a:gd name="T10" fmla="*/ 558 w 242"/>
                  <a:gd name="T11" fmla="*/ 1681 h 550"/>
                  <a:gd name="T12" fmla="*/ 1065 w 242"/>
                  <a:gd name="T13" fmla="*/ 2015 h 550"/>
                  <a:gd name="T14" fmla="*/ 1368 w 242"/>
                  <a:gd name="T15" fmla="*/ 2343 h 550"/>
                  <a:gd name="T16" fmla="*/ 1774 w 242"/>
                  <a:gd name="T17" fmla="*/ 2688 h 550"/>
                  <a:gd name="T18" fmla="*/ 1980 w 242"/>
                  <a:gd name="T19" fmla="*/ 3025 h 550"/>
                  <a:gd name="T20" fmla="*/ 2549 w 242"/>
                  <a:gd name="T21" fmla="*/ 3353 h 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2"/>
                  <a:gd name="T34" fmla="*/ 0 h 550"/>
                  <a:gd name="T35" fmla="*/ 242 w 242"/>
                  <a:gd name="T36" fmla="*/ 550 h 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2" h="550">
                    <a:moveTo>
                      <a:pt x="0" y="0"/>
                    </a:moveTo>
                    <a:lnTo>
                      <a:pt x="0" y="55"/>
                    </a:lnTo>
                    <a:lnTo>
                      <a:pt x="7" y="110"/>
                    </a:lnTo>
                    <a:lnTo>
                      <a:pt x="17" y="165"/>
                    </a:lnTo>
                    <a:lnTo>
                      <a:pt x="37" y="220"/>
                    </a:lnTo>
                    <a:lnTo>
                      <a:pt x="52" y="275"/>
                    </a:lnTo>
                    <a:lnTo>
                      <a:pt x="100" y="330"/>
                    </a:lnTo>
                    <a:lnTo>
                      <a:pt x="129" y="385"/>
                    </a:lnTo>
                    <a:lnTo>
                      <a:pt x="168" y="440"/>
                    </a:lnTo>
                    <a:lnTo>
                      <a:pt x="186" y="495"/>
                    </a:lnTo>
                    <a:lnTo>
                      <a:pt x="242" y="5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0" name="Freeform 117"/>
              <p:cNvSpPr>
                <a:spLocks/>
              </p:cNvSpPr>
              <p:nvPr/>
            </p:nvSpPr>
            <p:spPr bwMode="auto">
              <a:xfrm>
                <a:off x="1573" y="2955"/>
                <a:ext cx="116" cy="605"/>
              </a:xfrm>
              <a:custGeom>
                <a:avLst/>
                <a:gdLst>
                  <a:gd name="T0" fmla="*/ 53 w 102"/>
                  <a:gd name="T1" fmla="*/ 0 h 550"/>
                  <a:gd name="T2" fmla="*/ 0 w 102"/>
                  <a:gd name="T3" fmla="*/ 337 h 550"/>
                  <a:gd name="T4" fmla="*/ 53 w 102"/>
                  <a:gd name="T5" fmla="*/ 668 h 550"/>
                  <a:gd name="T6" fmla="*/ 2 w 102"/>
                  <a:gd name="T7" fmla="*/ 1009 h 550"/>
                  <a:gd name="T8" fmla="*/ 130 w 102"/>
                  <a:gd name="T9" fmla="*/ 1344 h 550"/>
                  <a:gd name="T10" fmla="*/ 572 w 102"/>
                  <a:gd name="T11" fmla="*/ 1681 h 550"/>
                  <a:gd name="T12" fmla="*/ 857 w 102"/>
                  <a:gd name="T13" fmla="*/ 2015 h 550"/>
                  <a:gd name="T14" fmla="*/ 1044 w 102"/>
                  <a:gd name="T15" fmla="*/ 2343 h 550"/>
                  <a:gd name="T16" fmla="*/ 1109 w 102"/>
                  <a:gd name="T17" fmla="*/ 2688 h 550"/>
                  <a:gd name="T18" fmla="*/ 1153 w 102"/>
                  <a:gd name="T19" fmla="*/ 3025 h 550"/>
                  <a:gd name="T20" fmla="*/ 1171 w 102"/>
                  <a:gd name="T21" fmla="*/ 3353 h 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550"/>
                  <a:gd name="T35" fmla="*/ 102 w 102"/>
                  <a:gd name="T36" fmla="*/ 550 h 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550">
                    <a:moveTo>
                      <a:pt x="4" y="0"/>
                    </a:moveTo>
                    <a:lnTo>
                      <a:pt x="0" y="55"/>
                    </a:lnTo>
                    <a:lnTo>
                      <a:pt x="4" y="110"/>
                    </a:lnTo>
                    <a:lnTo>
                      <a:pt x="2" y="165"/>
                    </a:lnTo>
                    <a:lnTo>
                      <a:pt x="11" y="220"/>
                    </a:lnTo>
                    <a:lnTo>
                      <a:pt x="49" y="275"/>
                    </a:lnTo>
                    <a:lnTo>
                      <a:pt x="75" y="330"/>
                    </a:lnTo>
                    <a:lnTo>
                      <a:pt x="91" y="385"/>
                    </a:lnTo>
                    <a:lnTo>
                      <a:pt x="97" y="440"/>
                    </a:lnTo>
                    <a:lnTo>
                      <a:pt x="99" y="495"/>
                    </a:lnTo>
                    <a:lnTo>
                      <a:pt x="102" y="5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1" name="Freeform 118"/>
              <p:cNvSpPr>
                <a:spLocks/>
              </p:cNvSpPr>
              <p:nvPr/>
            </p:nvSpPr>
            <p:spPr bwMode="auto">
              <a:xfrm>
                <a:off x="1463" y="2955"/>
                <a:ext cx="124" cy="605"/>
              </a:xfrm>
              <a:custGeom>
                <a:avLst/>
                <a:gdLst>
                  <a:gd name="T0" fmla="*/ 53 w 109"/>
                  <a:gd name="T1" fmla="*/ 0 h 550"/>
                  <a:gd name="T2" fmla="*/ 0 w 109"/>
                  <a:gd name="T3" fmla="*/ 337 h 550"/>
                  <a:gd name="T4" fmla="*/ 68 w 109"/>
                  <a:gd name="T5" fmla="*/ 668 h 550"/>
                  <a:gd name="T6" fmla="*/ 168 w 109"/>
                  <a:gd name="T7" fmla="*/ 1009 h 550"/>
                  <a:gd name="T8" fmla="*/ 515 w 109"/>
                  <a:gd name="T9" fmla="*/ 1344 h 550"/>
                  <a:gd name="T10" fmla="*/ 573 w 109"/>
                  <a:gd name="T11" fmla="*/ 1681 h 550"/>
                  <a:gd name="T12" fmla="*/ 694 w 109"/>
                  <a:gd name="T13" fmla="*/ 2015 h 550"/>
                  <a:gd name="T14" fmla="*/ 986 w 109"/>
                  <a:gd name="T15" fmla="*/ 2343 h 550"/>
                  <a:gd name="T16" fmla="*/ 1164 w 109"/>
                  <a:gd name="T17" fmla="*/ 2688 h 550"/>
                  <a:gd name="T18" fmla="*/ 1250 w 109"/>
                  <a:gd name="T19" fmla="*/ 3025 h 550"/>
                  <a:gd name="T20" fmla="*/ 1258 w 109"/>
                  <a:gd name="T21" fmla="*/ 3353 h 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550"/>
                  <a:gd name="T35" fmla="*/ 109 w 109"/>
                  <a:gd name="T36" fmla="*/ 550 h 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550">
                    <a:moveTo>
                      <a:pt x="4" y="0"/>
                    </a:moveTo>
                    <a:lnTo>
                      <a:pt x="0" y="55"/>
                    </a:lnTo>
                    <a:lnTo>
                      <a:pt x="6" y="110"/>
                    </a:lnTo>
                    <a:lnTo>
                      <a:pt x="15" y="165"/>
                    </a:lnTo>
                    <a:lnTo>
                      <a:pt x="45" y="220"/>
                    </a:lnTo>
                    <a:lnTo>
                      <a:pt x="49" y="275"/>
                    </a:lnTo>
                    <a:lnTo>
                      <a:pt x="60" y="330"/>
                    </a:lnTo>
                    <a:lnTo>
                      <a:pt x="86" y="385"/>
                    </a:lnTo>
                    <a:lnTo>
                      <a:pt x="100" y="440"/>
                    </a:lnTo>
                    <a:lnTo>
                      <a:pt x="108" y="495"/>
                    </a:lnTo>
                    <a:lnTo>
                      <a:pt x="109" y="5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2" name="Freeform 119"/>
              <p:cNvSpPr>
                <a:spLocks/>
              </p:cNvSpPr>
              <p:nvPr/>
            </p:nvSpPr>
            <p:spPr bwMode="auto">
              <a:xfrm>
                <a:off x="1358" y="2955"/>
                <a:ext cx="141" cy="605"/>
              </a:xfrm>
              <a:custGeom>
                <a:avLst/>
                <a:gdLst>
                  <a:gd name="T0" fmla="*/ 68 w 125"/>
                  <a:gd name="T1" fmla="*/ 0 h 550"/>
                  <a:gd name="T2" fmla="*/ 2 w 125"/>
                  <a:gd name="T3" fmla="*/ 337 h 550"/>
                  <a:gd name="T4" fmla="*/ 53 w 125"/>
                  <a:gd name="T5" fmla="*/ 668 h 550"/>
                  <a:gd name="T6" fmla="*/ 3 w 125"/>
                  <a:gd name="T7" fmla="*/ 1009 h 550"/>
                  <a:gd name="T8" fmla="*/ 3 w 125"/>
                  <a:gd name="T9" fmla="*/ 1344 h 550"/>
                  <a:gd name="T10" fmla="*/ 0 w 125"/>
                  <a:gd name="T11" fmla="*/ 1681 h 550"/>
                  <a:gd name="T12" fmla="*/ 68 w 125"/>
                  <a:gd name="T13" fmla="*/ 2015 h 550"/>
                  <a:gd name="T14" fmla="*/ 839 w 125"/>
                  <a:gd name="T15" fmla="*/ 2343 h 550"/>
                  <a:gd name="T16" fmla="*/ 1090 w 125"/>
                  <a:gd name="T17" fmla="*/ 2688 h 550"/>
                  <a:gd name="T18" fmla="*/ 1230 w 125"/>
                  <a:gd name="T19" fmla="*/ 3025 h 550"/>
                  <a:gd name="T20" fmla="*/ 1230 w 125"/>
                  <a:gd name="T21" fmla="*/ 3353 h 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550"/>
                  <a:gd name="T35" fmla="*/ 125 w 125"/>
                  <a:gd name="T36" fmla="*/ 550 h 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550">
                    <a:moveTo>
                      <a:pt x="7" y="0"/>
                    </a:moveTo>
                    <a:lnTo>
                      <a:pt x="2" y="55"/>
                    </a:lnTo>
                    <a:lnTo>
                      <a:pt x="5" y="110"/>
                    </a:lnTo>
                    <a:lnTo>
                      <a:pt x="3" y="165"/>
                    </a:lnTo>
                    <a:lnTo>
                      <a:pt x="3" y="220"/>
                    </a:lnTo>
                    <a:lnTo>
                      <a:pt x="0" y="275"/>
                    </a:lnTo>
                    <a:lnTo>
                      <a:pt x="7" y="330"/>
                    </a:lnTo>
                    <a:lnTo>
                      <a:pt x="85" y="385"/>
                    </a:lnTo>
                    <a:lnTo>
                      <a:pt x="111" y="440"/>
                    </a:lnTo>
                    <a:lnTo>
                      <a:pt x="125" y="495"/>
                    </a:lnTo>
                    <a:lnTo>
                      <a:pt x="125" y="5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3" name="Freeform 120"/>
              <p:cNvSpPr>
                <a:spLocks/>
              </p:cNvSpPr>
              <p:nvPr/>
            </p:nvSpPr>
            <p:spPr bwMode="auto">
              <a:xfrm>
                <a:off x="1260" y="2955"/>
                <a:ext cx="201" cy="605"/>
              </a:xfrm>
              <a:custGeom>
                <a:avLst/>
                <a:gdLst>
                  <a:gd name="T0" fmla="*/ 50 w 177"/>
                  <a:gd name="T1" fmla="*/ 0 h 550"/>
                  <a:gd name="T2" fmla="*/ 0 w 177"/>
                  <a:gd name="T3" fmla="*/ 337 h 550"/>
                  <a:gd name="T4" fmla="*/ 50 w 177"/>
                  <a:gd name="T5" fmla="*/ 668 h 550"/>
                  <a:gd name="T6" fmla="*/ 50 w 177"/>
                  <a:gd name="T7" fmla="*/ 1009 h 550"/>
                  <a:gd name="T8" fmla="*/ 74 w 177"/>
                  <a:gd name="T9" fmla="*/ 1344 h 550"/>
                  <a:gd name="T10" fmla="*/ 651 w 177"/>
                  <a:gd name="T11" fmla="*/ 1681 h 550"/>
                  <a:gd name="T12" fmla="*/ 1234 w 177"/>
                  <a:gd name="T13" fmla="*/ 2015 h 550"/>
                  <a:gd name="T14" fmla="*/ 1499 w 177"/>
                  <a:gd name="T15" fmla="*/ 2343 h 550"/>
                  <a:gd name="T16" fmla="*/ 1921 w 177"/>
                  <a:gd name="T17" fmla="*/ 2688 h 550"/>
                  <a:gd name="T18" fmla="*/ 1973 w 177"/>
                  <a:gd name="T19" fmla="*/ 3025 h 550"/>
                  <a:gd name="T20" fmla="*/ 1976 w 177"/>
                  <a:gd name="T21" fmla="*/ 3353 h 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
                  <a:gd name="T34" fmla="*/ 0 h 550"/>
                  <a:gd name="T35" fmla="*/ 177 w 177"/>
                  <a:gd name="T36" fmla="*/ 550 h 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 h="550">
                    <a:moveTo>
                      <a:pt x="4" y="0"/>
                    </a:moveTo>
                    <a:lnTo>
                      <a:pt x="0" y="55"/>
                    </a:lnTo>
                    <a:lnTo>
                      <a:pt x="4" y="110"/>
                    </a:lnTo>
                    <a:lnTo>
                      <a:pt x="4" y="165"/>
                    </a:lnTo>
                    <a:lnTo>
                      <a:pt x="7" y="220"/>
                    </a:lnTo>
                    <a:lnTo>
                      <a:pt x="58" y="275"/>
                    </a:lnTo>
                    <a:lnTo>
                      <a:pt x="111" y="330"/>
                    </a:lnTo>
                    <a:lnTo>
                      <a:pt x="134" y="385"/>
                    </a:lnTo>
                    <a:lnTo>
                      <a:pt x="172" y="440"/>
                    </a:lnTo>
                    <a:lnTo>
                      <a:pt x="175" y="495"/>
                    </a:lnTo>
                    <a:lnTo>
                      <a:pt x="177" y="5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4" name="Freeform 121"/>
              <p:cNvSpPr>
                <a:spLocks/>
              </p:cNvSpPr>
              <p:nvPr/>
            </p:nvSpPr>
            <p:spPr bwMode="auto">
              <a:xfrm>
                <a:off x="1155" y="2955"/>
                <a:ext cx="21" cy="605"/>
              </a:xfrm>
              <a:custGeom>
                <a:avLst/>
                <a:gdLst>
                  <a:gd name="T0" fmla="*/ 4 w 19"/>
                  <a:gd name="T1" fmla="*/ 0 h 550"/>
                  <a:gd name="T2" fmla="*/ 0 w 19"/>
                  <a:gd name="T3" fmla="*/ 337 h 550"/>
                  <a:gd name="T4" fmla="*/ 51 w 19"/>
                  <a:gd name="T5" fmla="*/ 668 h 550"/>
                  <a:gd name="T6" fmla="*/ 51 w 19"/>
                  <a:gd name="T7" fmla="*/ 1009 h 550"/>
                  <a:gd name="T8" fmla="*/ 51 w 19"/>
                  <a:gd name="T9" fmla="*/ 1344 h 550"/>
                  <a:gd name="T10" fmla="*/ 4 w 19"/>
                  <a:gd name="T11" fmla="*/ 1681 h 550"/>
                  <a:gd name="T12" fmla="*/ 69 w 19"/>
                  <a:gd name="T13" fmla="*/ 2015 h 550"/>
                  <a:gd name="T14" fmla="*/ 56 w 19"/>
                  <a:gd name="T15" fmla="*/ 2343 h 550"/>
                  <a:gd name="T16" fmla="*/ 69 w 19"/>
                  <a:gd name="T17" fmla="*/ 2688 h 550"/>
                  <a:gd name="T18" fmla="*/ 84 w 19"/>
                  <a:gd name="T19" fmla="*/ 3025 h 550"/>
                  <a:gd name="T20" fmla="*/ 126 w 19"/>
                  <a:gd name="T21" fmla="*/ 3353 h 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550"/>
                  <a:gd name="T35" fmla="*/ 19 w 19"/>
                  <a:gd name="T36" fmla="*/ 550 h 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550">
                    <a:moveTo>
                      <a:pt x="4" y="0"/>
                    </a:moveTo>
                    <a:lnTo>
                      <a:pt x="0" y="55"/>
                    </a:lnTo>
                    <a:lnTo>
                      <a:pt x="8" y="110"/>
                    </a:lnTo>
                    <a:lnTo>
                      <a:pt x="8" y="165"/>
                    </a:lnTo>
                    <a:lnTo>
                      <a:pt x="8" y="220"/>
                    </a:lnTo>
                    <a:lnTo>
                      <a:pt x="4" y="275"/>
                    </a:lnTo>
                    <a:lnTo>
                      <a:pt x="11" y="330"/>
                    </a:lnTo>
                    <a:lnTo>
                      <a:pt x="9" y="385"/>
                    </a:lnTo>
                    <a:lnTo>
                      <a:pt x="11" y="440"/>
                    </a:lnTo>
                    <a:lnTo>
                      <a:pt x="13" y="495"/>
                    </a:lnTo>
                    <a:lnTo>
                      <a:pt x="19" y="5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5" name="Freeform 122"/>
              <p:cNvSpPr>
                <a:spLocks/>
              </p:cNvSpPr>
              <p:nvPr/>
            </p:nvSpPr>
            <p:spPr bwMode="auto">
              <a:xfrm>
                <a:off x="1045" y="2955"/>
                <a:ext cx="146" cy="605"/>
              </a:xfrm>
              <a:custGeom>
                <a:avLst/>
                <a:gdLst>
                  <a:gd name="T0" fmla="*/ 0 w 129"/>
                  <a:gd name="T1" fmla="*/ 0 h 550"/>
                  <a:gd name="T2" fmla="*/ 0 w 129"/>
                  <a:gd name="T3" fmla="*/ 337 h 550"/>
                  <a:gd name="T4" fmla="*/ 48 w 129"/>
                  <a:gd name="T5" fmla="*/ 668 h 550"/>
                  <a:gd name="T6" fmla="*/ 78 w 129"/>
                  <a:gd name="T7" fmla="*/ 1009 h 550"/>
                  <a:gd name="T8" fmla="*/ 113 w 129"/>
                  <a:gd name="T9" fmla="*/ 1344 h 550"/>
                  <a:gd name="T10" fmla="*/ 78 w 129"/>
                  <a:gd name="T11" fmla="*/ 1681 h 550"/>
                  <a:gd name="T12" fmla="*/ 158 w 129"/>
                  <a:gd name="T13" fmla="*/ 2015 h 550"/>
                  <a:gd name="T14" fmla="*/ 140 w 129"/>
                  <a:gd name="T15" fmla="*/ 2343 h 550"/>
                  <a:gd name="T16" fmla="*/ 230 w 129"/>
                  <a:gd name="T17" fmla="*/ 2688 h 550"/>
                  <a:gd name="T18" fmla="*/ 1080 w 129"/>
                  <a:gd name="T19" fmla="*/ 3025 h 550"/>
                  <a:gd name="T20" fmla="*/ 1365 w 129"/>
                  <a:gd name="T21" fmla="*/ 3353 h 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550"/>
                  <a:gd name="T35" fmla="*/ 129 w 129"/>
                  <a:gd name="T36" fmla="*/ 550 h 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550">
                    <a:moveTo>
                      <a:pt x="0" y="0"/>
                    </a:moveTo>
                    <a:lnTo>
                      <a:pt x="0" y="55"/>
                    </a:lnTo>
                    <a:lnTo>
                      <a:pt x="4" y="110"/>
                    </a:lnTo>
                    <a:lnTo>
                      <a:pt x="8" y="165"/>
                    </a:lnTo>
                    <a:lnTo>
                      <a:pt x="11" y="220"/>
                    </a:lnTo>
                    <a:lnTo>
                      <a:pt x="8" y="275"/>
                    </a:lnTo>
                    <a:lnTo>
                      <a:pt x="15" y="330"/>
                    </a:lnTo>
                    <a:lnTo>
                      <a:pt x="13" y="385"/>
                    </a:lnTo>
                    <a:lnTo>
                      <a:pt x="22" y="440"/>
                    </a:lnTo>
                    <a:lnTo>
                      <a:pt x="103" y="495"/>
                    </a:lnTo>
                    <a:lnTo>
                      <a:pt x="129" y="5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6" name="Freeform 123"/>
              <p:cNvSpPr>
                <a:spLocks/>
              </p:cNvSpPr>
              <p:nvPr/>
            </p:nvSpPr>
            <p:spPr bwMode="auto">
              <a:xfrm>
                <a:off x="930" y="2955"/>
                <a:ext cx="83" cy="605"/>
              </a:xfrm>
              <a:custGeom>
                <a:avLst/>
                <a:gdLst>
                  <a:gd name="T0" fmla="*/ 2 w 73"/>
                  <a:gd name="T1" fmla="*/ 0 h 550"/>
                  <a:gd name="T2" fmla="*/ 0 w 73"/>
                  <a:gd name="T3" fmla="*/ 337 h 550"/>
                  <a:gd name="T4" fmla="*/ 191 w 73"/>
                  <a:gd name="T5" fmla="*/ 668 h 550"/>
                  <a:gd name="T6" fmla="*/ 217 w 73"/>
                  <a:gd name="T7" fmla="*/ 1009 h 550"/>
                  <a:gd name="T8" fmla="*/ 217 w 73"/>
                  <a:gd name="T9" fmla="*/ 1344 h 550"/>
                  <a:gd name="T10" fmla="*/ 168 w 73"/>
                  <a:gd name="T11" fmla="*/ 1681 h 550"/>
                  <a:gd name="T12" fmla="*/ 304 w 73"/>
                  <a:gd name="T13" fmla="*/ 2015 h 550"/>
                  <a:gd name="T14" fmla="*/ 319 w 73"/>
                  <a:gd name="T15" fmla="*/ 2343 h 550"/>
                  <a:gd name="T16" fmla="*/ 393 w 73"/>
                  <a:gd name="T17" fmla="*/ 2688 h 550"/>
                  <a:gd name="T18" fmla="*/ 503 w 73"/>
                  <a:gd name="T19" fmla="*/ 3025 h 550"/>
                  <a:gd name="T20" fmla="*/ 840 w 73"/>
                  <a:gd name="T21" fmla="*/ 3353 h 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550"/>
                  <a:gd name="T35" fmla="*/ 73 w 73"/>
                  <a:gd name="T36" fmla="*/ 550 h 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550">
                    <a:moveTo>
                      <a:pt x="2" y="0"/>
                    </a:moveTo>
                    <a:lnTo>
                      <a:pt x="0" y="55"/>
                    </a:lnTo>
                    <a:lnTo>
                      <a:pt x="17" y="110"/>
                    </a:lnTo>
                    <a:lnTo>
                      <a:pt x="19" y="165"/>
                    </a:lnTo>
                    <a:lnTo>
                      <a:pt x="19" y="220"/>
                    </a:lnTo>
                    <a:lnTo>
                      <a:pt x="15" y="275"/>
                    </a:lnTo>
                    <a:lnTo>
                      <a:pt x="26" y="330"/>
                    </a:lnTo>
                    <a:lnTo>
                      <a:pt x="28" y="385"/>
                    </a:lnTo>
                    <a:lnTo>
                      <a:pt x="34" y="440"/>
                    </a:lnTo>
                    <a:lnTo>
                      <a:pt x="43" y="495"/>
                    </a:lnTo>
                    <a:lnTo>
                      <a:pt x="73" y="5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7" name="Freeform 124"/>
              <p:cNvSpPr>
                <a:spLocks/>
              </p:cNvSpPr>
              <p:nvPr/>
            </p:nvSpPr>
            <p:spPr bwMode="auto">
              <a:xfrm>
                <a:off x="816" y="2955"/>
                <a:ext cx="63" cy="605"/>
              </a:xfrm>
              <a:custGeom>
                <a:avLst/>
                <a:gdLst>
                  <a:gd name="T0" fmla="*/ 2 w 56"/>
                  <a:gd name="T1" fmla="*/ 0 h 550"/>
                  <a:gd name="T2" fmla="*/ 0 w 56"/>
                  <a:gd name="T3" fmla="*/ 337 h 550"/>
                  <a:gd name="T4" fmla="*/ 77 w 56"/>
                  <a:gd name="T5" fmla="*/ 668 h 550"/>
                  <a:gd name="T6" fmla="*/ 120 w 56"/>
                  <a:gd name="T7" fmla="*/ 1009 h 550"/>
                  <a:gd name="T8" fmla="*/ 152 w 56"/>
                  <a:gd name="T9" fmla="*/ 1344 h 550"/>
                  <a:gd name="T10" fmla="*/ 152 w 56"/>
                  <a:gd name="T11" fmla="*/ 1681 h 550"/>
                  <a:gd name="T12" fmla="*/ 254 w 56"/>
                  <a:gd name="T13" fmla="*/ 2015 h 550"/>
                  <a:gd name="T14" fmla="*/ 362 w 56"/>
                  <a:gd name="T15" fmla="*/ 2343 h 550"/>
                  <a:gd name="T16" fmla="*/ 437 w 56"/>
                  <a:gd name="T17" fmla="*/ 2688 h 550"/>
                  <a:gd name="T18" fmla="*/ 471 w 56"/>
                  <a:gd name="T19" fmla="*/ 3025 h 550"/>
                  <a:gd name="T20" fmla="*/ 528 w 56"/>
                  <a:gd name="T21" fmla="*/ 3353 h 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550"/>
                  <a:gd name="T35" fmla="*/ 56 w 56"/>
                  <a:gd name="T36" fmla="*/ 550 h 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550">
                    <a:moveTo>
                      <a:pt x="2" y="0"/>
                    </a:moveTo>
                    <a:lnTo>
                      <a:pt x="0" y="55"/>
                    </a:lnTo>
                    <a:lnTo>
                      <a:pt x="8" y="110"/>
                    </a:lnTo>
                    <a:lnTo>
                      <a:pt x="12" y="165"/>
                    </a:lnTo>
                    <a:lnTo>
                      <a:pt x="16" y="220"/>
                    </a:lnTo>
                    <a:lnTo>
                      <a:pt x="16" y="275"/>
                    </a:lnTo>
                    <a:lnTo>
                      <a:pt x="27" y="330"/>
                    </a:lnTo>
                    <a:lnTo>
                      <a:pt x="38" y="385"/>
                    </a:lnTo>
                    <a:lnTo>
                      <a:pt x="47" y="440"/>
                    </a:lnTo>
                    <a:lnTo>
                      <a:pt x="51" y="495"/>
                    </a:lnTo>
                    <a:lnTo>
                      <a:pt x="56" y="5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8" name="Freeform 125"/>
              <p:cNvSpPr>
                <a:spLocks/>
              </p:cNvSpPr>
              <p:nvPr/>
            </p:nvSpPr>
            <p:spPr bwMode="auto">
              <a:xfrm>
                <a:off x="715" y="2955"/>
                <a:ext cx="94" cy="605"/>
              </a:xfrm>
              <a:custGeom>
                <a:avLst/>
                <a:gdLst>
                  <a:gd name="T0" fmla="*/ 2 w 83"/>
                  <a:gd name="T1" fmla="*/ 0 h 550"/>
                  <a:gd name="T2" fmla="*/ 0 w 83"/>
                  <a:gd name="T3" fmla="*/ 337 h 550"/>
                  <a:gd name="T4" fmla="*/ 2 w 83"/>
                  <a:gd name="T5" fmla="*/ 668 h 550"/>
                  <a:gd name="T6" fmla="*/ 0 w 83"/>
                  <a:gd name="T7" fmla="*/ 1009 h 550"/>
                  <a:gd name="T8" fmla="*/ 0 w 83"/>
                  <a:gd name="T9" fmla="*/ 1344 h 550"/>
                  <a:gd name="T10" fmla="*/ 0 w 83"/>
                  <a:gd name="T11" fmla="*/ 1681 h 550"/>
                  <a:gd name="T12" fmla="*/ 48 w 83"/>
                  <a:gd name="T13" fmla="*/ 2015 h 550"/>
                  <a:gd name="T14" fmla="*/ 48 w 83"/>
                  <a:gd name="T15" fmla="*/ 2343 h 550"/>
                  <a:gd name="T16" fmla="*/ 161 w 83"/>
                  <a:gd name="T17" fmla="*/ 2688 h 550"/>
                  <a:gd name="T18" fmla="*/ 271 w 83"/>
                  <a:gd name="T19" fmla="*/ 3025 h 550"/>
                  <a:gd name="T20" fmla="*/ 880 w 83"/>
                  <a:gd name="T21" fmla="*/ 3353 h 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550"/>
                  <a:gd name="T35" fmla="*/ 83 w 83"/>
                  <a:gd name="T36" fmla="*/ 550 h 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550">
                    <a:moveTo>
                      <a:pt x="2" y="0"/>
                    </a:moveTo>
                    <a:lnTo>
                      <a:pt x="0" y="55"/>
                    </a:lnTo>
                    <a:lnTo>
                      <a:pt x="2" y="110"/>
                    </a:lnTo>
                    <a:lnTo>
                      <a:pt x="0" y="165"/>
                    </a:lnTo>
                    <a:lnTo>
                      <a:pt x="0" y="220"/>
                    </a:lnTo>
                    <a:lnTo>
                      <a:pt x="0" y="275"/>
                    </a:lnTo>
                    <a:lnTo>
                      <a:pt x="4" y="330"/>
                    </a:lnTo>
                    <a:lnTo>
                      <a:pt x="4" y="385"/>
                    </a:lnTo>
                    <a:lnTo>
                      <a:pt x="15" y="440"/>
                    </a:lnTo>
                    <a:lnTo>
                      <a:pt x="26" y="495"/>
                    </a:lnTo>
                    <a:lnTo>
                      <a:pt x="83" y="5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9" name="Freeform 126"/>
              <p:cNvSpPr>
                <a:spLocks/>
              </p:cNvSpPr>
              <p:nvPr/>
            </p:nvSpPr>
            <p:spPr bwMode="auto">
              <a:xfrm>
                <a:off x="598" y="2955"/>
                <a:ext cx="74" cy="605"/>
              </a:xfrm>
              <a:custGeom>
                <a:avLst/>
                <a:gdLst>
                  <a:gd name="T0" fmla="*/ 0 w 65"/>
                  <a:gd name="T1" fmla="*/ 0 h 550"/>
                  <a:gd name="T2" fmla="*/ 2 w 65"/>
                  <a:gd name="T3" fmla="*/ 337 h 550"/>
                  <a:gd name="T4" fmla="*/ 69 w 65"/>
                  <a:gd name="T5" fmla="*/ 668 h 550"/>
                  <a:gd name="T6" fmla="*/ 69 w 65"/>
                  <a:gd name="T7" fmla="*/ 1009 h 550"/>
                  <a:gd name="T8" fmla="*/ 132 w 65"/>
                  <a:gd name="T9" fmla="*/ 1344 h 550"/>
                  <a:gd name="T10" fmla="*/ 116 w 65"/>
                  <a:gd name="T11" fmla="*/ 1681 h 550"/>
                  <a:gd name="T12" fmla="*/ 150 w 65"/>
                  <a:gd name="T13" fmla="*/ 2015 h 550"/>
                  <a:gd name="T14" fmla="*/ 150 w 65"/>
                  <a:gd name="T15" fmla="*/ 2343 h 550"/>
                  <a:gd name="T16" fmla="*/ 195 w 65"/>
                  <a:gd name="T17" fmla="*/ 2688 h 550"/>
                  <a:gd name="T18" fmla="*/ 288 w 65"/>
                  <a:gd name="T19" fmla="*/ 3025 h 550"/>
                  <a:gd name="T20" fmla="*/ 760 w 65"/>
                  <a:gd name="T21" fmla="*/ 3353 h 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550"/>
                  <a:gd name="T35" fmla="*/ 65 w 65"/>
                  <a:gd name="T36" fmla="*/ 550 h 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550">
                    <a:moveTo>
                      <a:pt x="0" y="0"/>
                    </a:moveTo>
                    <a:lnTo>
                      <a:pt x="2" y="55"/>
                    </a:lnTo>
                    <a:lnTo>
                      <a:pt x="6" y="110"/>
                    </a:lnTo>
                    <a:lnTo>
                      <a:pt x="6" y="165"/>
                    </a:lnTo>
                    <a:lnTo>
                      <a:pt x="11" y="220"/>
                    </a:lnTo>
                    <a:lnTo>
                      <a:pt x="10" y="275"/>
                    </a:lnTo>
                    <a:lnTo>
                      <a:pt x="13" y="330"/>
                    </a:lnTo>
                    <a:lnTo>
                      <a:pt x="13" y="385"/>
                    </a:lnTo>
                    <a:lnTo>
                      <a:pt x="17" y="440"/>
                    </a:lnTo>
                    <a:lnTo>
                      <a:pt x="25" y="495"/>
                    </a:lnTo>
                    <a:lnTo>
                      <a:pt x="65" y="5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0" name="Freeform 127"/>
              <p:cNvSpPr>
                <a:spLocks/>
              </p:cNvSpPr>
              <p:nvPr/>
            </p:nvSpPr>
            <p:spPr bwMode="auto">
              <a:xfrm>
                <a:off x="486" y="2955"/>
                <a:ext cx="56" cy="605"/>
              </a:xfrm>
              <a:custGeom>
                <a:avLst/>
                <a:gdLst>
                  <a:gd name="T0" fmla="*/ 2 w 49"/>
                  <a:gd name="T1" fmla="*/ 0 h 550"/>
                  <a:gd name="T2" fmla="*/ 0 w 49"/>
                  <a:gd name="T3" fmla="*/ 337 h 550"/>
                  <a:gd name="T4" fmla="*/ 56 w 49"/>
                  <a:gd name="T5" fmla="*/ 668 h 550"/>
                  <a:gd name="T6" fmla="*/ 155 w 49"/>
                  <a:gd name="T7" fmla="*/ 1009 h 550"/>
                  <a:gd name="T8" fmla="*/ 186 w 49"/>
                  <a:gd name="T9" fmla="*/ 1344 h 550"/>
                  <a:gd name="T10" fmla="*/ 155 w 49"/>
                  <a:gd name="T11" fmla="*/ 1681 h 550"/>
                  <a:gd name="T12" fmla="*/ 243 w 49"/>
                  <a:gd name="T13" fmla="*/ 2015 h 550"/>
                  <a:gd name="T14" fmla="*/ 213 w 49"/>
                  <a:gd name="T15" fmla="*/ 2343 h 550"/>
                  <a:gd name="T16" fmla="*/ 345 w 49"/>
                  <a:gd name="T17" fmla="*/ 2688 h 550"/>
                  <a:gd name="T18" fmla="*/ 514 w 49"/>
                  <a:gd name="T19" fmla="*/ 3025 h 550"/>
                  <a:gd name="T20" fmla="*/ 619 w 49"/>
                  <a:gd name="T21" fmla="*/ 3353 h 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550"/>
                  <a:gd name="T35" fmla="*/ 49 w 49"/>
                  <a:gd name="T36" fmla="*/ 550 h 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550">
                    <a:moveTo>
                      <a:pt x="2" y="0"/>
                    </a:moveTo>
                    <a:lnTo>
                      <a:pt x="0" y="55"/>
                    </a:lnTo>
                    <a:lnTo>
                      <a:pt x="4" y="110"/>
                    </a:lnTo>
                    <a:lnTo>
                      <a:pt x="12" y="165"/>
                    </a:lnTo>
                    <a:lnTo>
                      <a:pt x="15" y="220"/>
                    </a:lnTo>
                    <a:lnTo>
                      <a:pt x="12" y="275"/>
                    </a:lnTo>
                    <a:lnTo>
                      <a:pt x="19" y="330"/>
                    </a:lnTo>
                    <a:lnTo>
                      <a:pt x="17" y="385"/>
                    </a:lnTo>
                    <a:lnTo>
                      <a:pt x="27" y="440"/>
                    </a:lnTo>
                    <a:lnTo>
                      <a:pt x="40" y="495"/>
                    </a:lnTo>
                    <a:lnTo>
                      <a:pt x="49" y="5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1" name="Freeform 128"/>
              <p:cNvSpPr>
                <a:spLocks/>
              </p:cNvSpPr>
              <p:nvPr/>
            </p:nvSpPr>
            <p:spPr bwMode="auto">
              <a:xfrm>
                <a:off x="376" y="2955"/>
                <a:ext cx="134" cy="605"/>
              </a:xfrm>
              <a:custGeom>
                <a:avLst/>
                <a:gdLst>
                  <a:gd name="T0" fmla="*/ 0 w 118"/>
                  <a:gd name="T1" fmla="*/ 0 h 550"/>
                  <a:gd name="T2" fmla="*/ 0 w 118"/>
                  <a:gd name="T3" fmla="*/ 337 h 550"/>
                  <a:gd name="T4" fmla="*/ 50 w 118"/>
                  <a:gd name="T5" fmla="*/ 668 h 550"/>
                  <a:gd name="T6" fmla="*/ 2 w 118"/>
                  <a:gd name="T7" fmla="*/ 1009 h 550"/>
                  <a:gd name="T8" fmla="*/ 50 w 118"/>
                  <a:gd name="T9" fmla="*/ 1344 h 550"/>
                  <a:gd name="T10" fmla="*/ 2 w 118"/>
                  <a:gd name="T11" fmla="*/ 1681 h 550"/>
                  <a:gd name="T12" fmla="*/ 84 w 118"/>
                  <a:gd name="T13" fmla="*/ 2015 h 550"/>
                  <a:gd name="T14" fmla="*/ 95 w 118"/>
                  <a:gd name="T15" fmla="*/ 2343 h 550"/>
                  <a:gd name="T16" fmla="*/ 390 w 118"/>
                  <a:gd name="T17" fmla="*/ 2688 h 550"/>
                  <a:gd name="T18" fmla="*/ 883 w 118"/>
                  <a:gd name="T19" fmla="*/ 3025 h 550"/>
                  <a:gd name="T20" fmla="*/ 1320 w 118"/>
                  <a:gd name="T21" fmla="*/ 3353 h 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550"/>
                  <a:gd name="T35" fmla="*/ 118 w 118"/>
                  <a:gd name="T36" fmla="*/ 550 h 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550">
                    <a:moveTo>
                      <a:pt x="0" y="0"/>
                    </a:moveTo>
                    <a:lnTo>
                      <a:pt x="0" y="55"/>
                    </a:lnTo>
                    <a:lnTo>
                      <a:pt x="4" y="110"/>
                    </a:lnTo>
                    <a:lnTo>
                      <a:pt x="2" y="165"/>
                    </a:lnTo>
                    <a:lnTo>
                      <a:pt x="4" y="220"/>
                    </a:lnTo>
                    <a:lnTo>
                      <a:pt x="2" y="275"/>
                    </a:lnTo>
                    <a:lnTo>
                      <a:pt x="8" y="330"/>
                    </a:lnTo>
                    <a:lnTo>
                      <a:pt x="9" y="385"/>
                    </a:lnTo>
                    <a:lnTo>
                      <a:pt x="34" y="440"/>
                    </a:lnTo>
                    <a:lnTo>
                      <a:pt x="78" y="495"/>
                    </a:lnTo>
                    <a:lnTo>
                      <a:pt x="118" y="550"/>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7363" name="Group 138"/>
            <p:cNvGrpSpPr>
              <a:grpSpLocks/>
            </p:cNvGrpSpPr>
            <p:nvPr/>
          </p:nvGrpSpPr>
          <p:grpSpPr bwMode="auto">
            <a:xfrm>
              <a:off x="3420581" y="2439310"/>
              <a:ext cx="2843213" cy="731837"/>
              <a:chOff x="523" y="3894"/>
              <a:chExt cx="1523" cy="608"/>
            </a:xfrm>
          </p:grpSpPr>
          <p:sp>
            <p:nvSpPr>
              <p:cNvPr id="57364" name="Freeform 139"/>
              <p:cNvSpPr>
                <a:spLocks/>
              </p:cNvSpPr>
              <p:nvPr/>
            </p:nvSpPr>
            <p:spPr bwMode="auto">
              <a:xfrm>
                <a:off x="532" y="3894"/>
                <a:ext cx="1514" cy="605"/>
              </a:xfrm>
              <a:custGeom>
                <a:avLst/>
                <a:gdLst>
                  <a:gd name="T0" fmla="*/ 0 w 1649"/>
                  <a:gd name="T1" fmla="*/ 1681 h 550"/>
                  <a:gd name="T2" fmla="*/ 0 w 1649"/>
                  <a:gd name="T3" fmla="*/ 0 h 550"/>
                  <a:gd name="T4" fmla="*/ 326 w 1649"/>
                  <a:gd name="T5" fmla="*/ 0 h 550"/>
                  <a:gd name="T6" fmla="*/ 326 w 1649"/>
                  <a:gd name="T7" fmla="*/ 3353 h 550"/>
                  <a:gd name="T8" fmla="*/ 0 w 1649"/>
                  <a:gd name="T9" fmla="*/ 3353 h 550"/>
                  <a:gd name="T10" fmla="*/ 0 w 1649"/>
                  <a:gd name="T11" fmla="*/ 1681 h 550"/>
                  <a:gd name="T12" fmla="*/ 0 60000 65536"/>
                  <a:gd name="T13" fmla="*/ 0 60000 65536"/>
                  <a:gd name="T14" fmla="*/ 0 60000 65536"/>
                  <a:gd name="T15" fmla="*/ 0 60000 65536"/>
                  <a:gd name="T16" fmla="*/ 0 60000 65536"/>
                  <a:gd name="T17" fmla="*/ 0 60000 65536"/>
                  <a:gd name="T18" fmla="*/ 0 w 1649"/>
                  <a:gd name="T19" fmla="*/ 0 h 550"/>
                  <a:gd name="T20" fmla="*/ 1649 w 1649"/>
                  <a:gd name="T21" fmla="*/ 550 h 550"/>
                </a:gdLst>
                <a:ahLst/>
                <a:cxnLst>
                  <a:cxn ang="T12">
                    <a:pos x="T0" y="T1"/>
                  </a:cxn>
                  <a:cxn ang="T13">
                    <a:pos x="T2" y="T3"/>
                  </a:cxn>
                  <a:cxn ang="T14">
                    <a:pos x="T4" y="T5"/>
                  </a:cxn>
                  <a:cxn ang="T15">
                    <a:pos x="T6" y="T7"/>
                  </a:cxn>
                  <a:cxn ang="T16">
                    <a:pos x="T8" y="T9"/>
                  </a:cxn>
                  <a:cxn ang="T17">
                    <a:pos x="T10" y="T11"/>
                  </a:cxn>
                </a:cxnLst>
                <a:rect l="T18" t="T19" r="T20" b="T21"/>
                <a:pathLst>
                  <a:path w="1649" h="550">
                    <a:moveTo>
                      <a:pt x="0" y="275"/>
                    </a:moveTo>
                    <a:lnTo>
                      <a:pt x="0" y="0"/>
                    </a:lnTo>
                    <a:lnTo>
                      <a:pt x="1649" y="0"/>
                    </a:lnTo>
                    <a:lnTo>
                      <a:pt x="1649" y="550"/>
                    </a:lnTo>
                    <a:lnTo>
                      <a:pt x="0" y="550"/>
                    </a:lnTo>
                    <a:lnTo>
                      <a:pt x="0" y="2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5" name="Rectangle 140"/>
              <p:cNvSpPr>
                <a:spLocks noChangeArrowheads="1"/>
              </p:cNvSpPr>
              <p:nvPr/>
            </p:nvSpPr>
            <p:spPr bwMode="auto">
              <a:xfrm>
                <a:off x="532" y="4494"/>
                <a:ext cx="151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366" name="Line 141"/>
              <p:cNvSpPr>
                <a:spLocks noChangeShapeType="1"/>
              </p:cNvSpPr>
              <p:nvPr/>
            </p:nvSpPr>
            <p:spPr bwMode="auto">
              <a:xfrm flipV="1">
                <a:off x="532" y="4440"/>
                <a:ext cx="2"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7" name="Line 142"/>
              <p:cNvSpPr>
                <a:spLocks noChangeShapeType="1"/>
              </p:cNvSpPr>
              <p:nvPr/>
            </p:nvSpPr>
            <p:spPr bwMode="auto">
              <a:xfrm flipV="1">
                <a:off x="749" y="4440"/>
                <a:ext cx="1"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8" name="Line 143"/>
              <p:cNvSpPr>
                <a:spLocks noChangeShapeType="1"/>
              </p:cNvSpPr>
              <p:nvPr/>
            </p:nvSpPr>
            <p:spPr bwMode="auto">
              <a:xfrm flipV="1">
                <a:off x="965" y="4440"/>
                <a:ext cx="0"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9" name="Line 144"/>
              <p:cNvSpPr>
                <a:spLocks noChangeShapeType="1"/>
              </p:cNvSpPr>
              <p:nvPr/>
            </p:nvSpPr>
            <p:spPr bwMode="auto">
              <a:xfrm flipV="1">
                <a:off x="1182" y="4440"/>
                <a:ext cx="0"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0" name="Line 145"/>
              <p:cNvSpPr>
                <a:spLocks noChangeShapeType="1"/>
              </p:cNvSpPr>
              <p:nvPr/>
            </p:nvSpPr>
            <p:spPr bwMode="auto">
              <a:xfrm flipV="1">
                <a:off x="1397" y="4440"/>
                <a:ext cx="1"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1" name="Line 146"/>
              <p:cNvSpPr>
                <a:spLocks noChangeShapeType="1"/>
              </p:cNvSpPr>
              <p:nvPr/>
            </p:nvSpPr>
            <p:spPr bwMode="auto">
              <a:xfrm flipV="1">
                <a:off x="1613" y="4440"/>
                <a:ext cx="2"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2" name="Line 147"/>
              <p:cNvSpPr>
                <a:spLocks noChangeShapeType="1"/>
              </p:cNvSpPr>
              <p:nvPr/>
            </p:nvSpPr>
            <p:spPr bwMode="auto">
              <a:xfrm flipV="1">
                <a:off x="1830" y="4440"/>
                <a:ext cx="1"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3" name="Rectangle 148"/>
              <p:cNvSpPr>
                <a:spLocks noChangeArrowheads="1"/>
              </p:cNvSpPr>
              <p:nvPr/>
            </p:nvSpPr>
            <p:spPr bwMode="auto">
              <a:xfrm>
                <a:off x="529" y="3894"/>
                <a:ext cx="7" cy="6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374" name="Line 149"/>
              <p:cNvSpPr>
                <a:spLocks noChangeShapeType="1"/>
              </p:cNvSpPr>
              <p:nvPr/>
            </p:nvSpPr>
            <p:spPr bwMode="auto">
              <a:xfrm>
                <a:off x="534" y="4499"/>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5" name="Line 150"/>
              <p:cNvSpPr>
                <a:spLocks noChangeShapeType="1"/>
              </p:cNvSpPr>
              <p:nvPr/>
            </p:nvSpPr>
            <p:spPr bwMode="auto">
              <a:xfrm>
                <a:off x="534" y="4347"/>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6" name="Line 151"/>
              <p:cNvSpPr>
                <a:spLocks noChangeShapeType="1"/>
              </p:cNvSpPr>
              <p:nvPr/>
            </p:nvSpPr>
            <p:spPr bwMode="auto">
              <a:xfrm>
                <a:off x="534" y="4197"/>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7" name="Line 152"/>
              <p:cNvSpPr>
                <a:spLocks noChangeShapeType="1"/>
              </p:cNvSpPr>
              <p:nvPr/>
            </p:nvSpPr>
            <p:spPr bwMode="auto">
              <a:xfrm>
                <a:off x="534" y="4045"/>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8" name="Line 153"/>
              <p:cNvSpPr>
                <a:spLocks noChangeShapeType="1"/>
              </p:cNvSpPr>
              <p:nvPr/>
            </p:nvSpPr>
            <p:spPr bwMode="auto">
              <a:xfrm>
                <a:off x="534" y="3894"/>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9" name="Freeform 154"/>
              <p:cNvSpPr>
                <a:spLocks/>
              </p:cNvSpPr>
              <p:nvPr/>
            </p:nvSpPr>
            <p:spPr bwMode="auto">
              <a:xfrm>
                <a:off x="523" y="4010"/>
                <a:ext cx="1514" cy="370"/>
              </a:xfrm>
              <a:custGeom>
                <a:avLst/>
                <a:gdLst>
                  <a:gd name="T0" fmla="*/ 6 w 1649"/>
                  <a:gd name="T1" fmla="*/ 366 h 337"/>
                  <a:gd name="T2" fmla="*/ 12 w 1649"/>
                  <a:gd name="T3" fmla="*/ 339 h 337"/>
                  <a:gd name="T4" fmla="*/ 17 w 1649"/>
                  <a:gd name="T5" fmla="*/ 261 h 337"/>
                  <a:gd name="T6" fmla="*/ 22 w 1649"/>
                  <a:gd name="T7" fmla="*/ 751 h 337"/>
                  <a:gd name="T8" fmla="*/ 28 w 1649"/>
                  <a:gd name="T9" fmla="*/ 1798 h 337"/>
                  <a:gd name="T10" fmla="*/ 34 w 1649"/>
                  <a:gd name="T11" fmla="*/ 1534 h 337"/>
                  <a:gd name="T12" fmla="*/ 39 w 1649"/>
                  <a:gd name="T13" fmla="*/ 0 h 337"/>
                  <a:gd name="T14" fmla="*/ 46 w 1649"/>
                  <a:gd name="T15" fmla="*/ 195 h 337"/>
                  <a:gd name="T16" fmla="*/ 51 w 1649"/>
                  <a:gd name="T17" fmla="*/ 198 h 337"/>
                  <a:gd name="T18" fmla="*/ 57 w 1649"/>
                  <a:gd name="T19" fmla="*/ 315 h 337"/>
                  <a:gd name="T20" fmla="*/ 63 w 1649"/>
                  <a:gd name="T21" fmla="*/ 315 h 337"/>
                  <a:gd name="T22" fmla="*/ 70 w 1649"/>
                  <a:gd name="T23" fmla="*/ 717 h 337"/>
                  <a:gd name="T24" fmla="*/ 75 w 1649"/>
                  <a:gd name="T25" fmla="*/ 1651 h 337"/>
                  <a:gd name="T26" fmla="*/ 81 w 1649"/>
                  <a:gd name="T27" fmla="*/ 1460 h 337"/>
                  <a:gd name="T28" fmla="*/ 86 w 1649"/>
                  <a:gd name="T29" fmla="*/ 217 h 337"/>
                  <a:gd name="T30" fmla="*/ 91 w 1649"/>
                  <a:gd name="T31" fmla="*/ 293 h 337"/>
                  <a:gd name="T32" fmla="*/ 98 w 1649"/>
                  <a:gd name="T33" fmla="*/ 229 h 337"/>
                  <a:gd name="T34" fmla="*/ 104 w 1649"/>
                  <a:gd name="T35" fmla="*/ 283 h 337"/>
                  <a:gd name="T36" fmla="*/ 109 w 1649"/>
                  <a:gd name="T37" fmla="*/ 261 h 337"/>
                  <a:gd name="T38" fmla="*/ 117 w 1649"/>
                  <a:gd name="T39" fmla="*/ 731 h 337"/>
                  <a:gd name="T40" fmla="*/ 121 w 1649"/>
                  <a:gd name="T41" fmla="*/ 1627 h 337"/>
                  <a:gd name="T42" fmla="*/ 128 w 1649"/>
                  <a:gd name="T43" fmla="*/ 1809 h 337"/>
                  <a:gd name="T44" fmla="*/ 132 w 1649"/>
                  <a:gd name="T45" fmla="*/ 209 h 337"/>
                  <a:gd name="T46" fmla="*/ 139 w 1649"/>
                  <a:gd name="T47" fmla="*/ 339 h 337"/>
                  <a:gd name="T48" fmla="*/ 144 w 1649"/>
                  <a:gd name="T49" fmla="*/ 261 h 337"/>
                  <a:gd name="T50" fmla="*/ 150 w 1649"/>
                  <a:gd name="T51" fmla="*/ 195 h 337"/>
                  <a:gd name="T52" fmla="*/ 156 w 1649"/>
                  <a:gd name="T53" fmla="*/ 256 h 337"/>
                  <a:gd name="T54" fmla="*/ 162 w 1649"/>
                  <a:gd name="T55" fmla="*/ 718 h 337"/>
                  <a:gd name="T56" fmla="*/ 167 w 1649"/>
                  <a:gd name="T57" fmla="*/ 1614 h 337"/>
                  <a:gd name="T58" fmla="*/ 173 w 1649"/>
                  <a:gd name="T59" fmla="*/ 1335 h 337"/>
                  <a:gd name="T60" fmla="*/ 179 w 1649"/>
                  <a:gd name="T61" fmla="*/ 233 h 337"/>
                  <a:gd name="T62" fmla="*/ 185 w 1649"/>
                  <a:gd name="T63" fmla="*/ 341 h 337"/>
                  <a:gd name="T64" fmla="*/ 190 w 1649"/>
                  <a:gd name="T65" fmla="*/ 346 h 337"/>
                  <a:gd name="T66" fmla="*/ 195 w 1649"/>
                  <a:gd name="T67" fmla="*/ 180 h 337"/>
                  <a:gd name="T68" fmla="*/ 203 w 1649"/>
                  <a:gd name="T69" fmla="*/ 341 h 337"/>
                  <a:gd name="T70" fmla="*/ 208 w 1649"/>
                  <a:gd name="T71" fmla="*/ 787 h 337"/>
                  <a:gd name="T72" fmla="*/ 212 w 1649"/>
                  <a:gd name="T73" fmla="*/ 1549 h 337"/>
                  <a:gd name="T74" fmla="*/ 219 w 1649"/>
                  <a:gd name="T75" fmla="*/ 1462 h 337"/>
                  <a:gd name="T76" fmla="*/ 226 w 1649"/>
                  <a:gd name="T77" fmla="*/ 276 h 337"/>
                  <a:gd name="T78" fmla="*/ 231 w 1649"/>
                  <a:gd name="T79" fmla="*/ 402 h 337"/>
                  <a:gd name="T80" fmla="*/ 238 w 1649"/>
                  <a:gd name="T81" fmla="*/ 287 h 337"/>
                  <a:gd name="T82" fmla="*/ 242 w 1649"/>
                  <a:gd name="T83" fmla="*/ 42 h 337"/>
                  <a:gd name="T84" fmla="*/ 250 w 1649"/>
                  <a:gd name="T85" fmla="*/ 287 h 337"/>
                  <a:gd name="T86" fmla="*/ 255 w 1649"/>
                  <a:gd name="T87" fmla="*/ 748 h 337"/>
                  <a:gd name="T88" fmla="*/ 260 w 1649"/>
                  <a:gd name="T89" fmla="*/ 1515 h 337"/>
                  <a:gd name="T90" fmla="*/ 266 w 1649"/>
                  <a:gd name="T91" fmla="*/ 1402 h 337"/>
                  <a:gd name="T92" fmla="*/ 273 w 1649"/>
                  <a:gd name="T93" fmla="*/ 309 h 337"/>
                  <a:gd name="T94" fmla="*/ 279 w 1649"/>
                  <a:gd name="T95" fmla="*/ 256 h 337"/>
                  <a:gd name="T96" fmla="*/ 283 w 1649"/>
                  <a:gd name="T97" fmla="*/ 315 h 337"/>
                  <a:gd name="T98" fmla="*/ 290 w 1649"/>
                  <a:gd name="T99" fmla="*/ 81 h 337"/>
                  <a:gd name="T100" fmla="*/ 297 w 1649"/>
                  <a:gd name="T101" fmla="*/ 258 h 337"/>
                  <a:gd name="T102" fmla="*/ 300 w 1649"/>
                  <a:gd name="T103" fmla="*/ 785 h 337"/>
                  <a:gd name="T104" fmla="*/ 307 w 1649"/>
                  <a:gd name="T105" fmla="*/ 1591 h 337"/>
                  <a:gd name="T106" fmla="*/ 313 w 1649"/>
                  <a:gd name="T107" fmla="*/ 1449 h 337"/>
                  <a:gd name="T108" fmla="*/ 319 w 1649"/>
                  <a:gd name="T109" fmla="*/ 494 h 337"/>
                  <a:gd name="T110" fmla="*/ 324 w 1649"/>
                  <a:gd name="T111" fmla="*/ 311 h 3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49"/>
                  <a:gd name="T169" fmla="*/ 0 h 337"/>
                  <a:gd name="T170" fmla="*/ 1649 w 1649"/>
                  <a:gd name="T171" fmla="*/ 337 h 3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49" h="337">
                    <a:moveTo>
                      <a:pt x="0" y="41"/>
                    </a:moveTo>
                    <a:lnTo>
                      <a:pt x="5" y="41"/>
                    </a:lnTo>
                    <a:lnTo>
                      <a:pt x="10" y="46"/>
                    </a:lnTo>
                    <a:lnTo>
                      <a:pt x="15" y="46"/>
                    </a:lnTo>
                    <a:lnTo>
                      <a:pt x="20" y="61"/>
                    </a:lnTo>
                    <a:lnTo>
                      <a:pt x="25" y="61"/>
                    </a:lnTo>
                    <a:lnTo>
                      <a:pt x="30" y="68"/>
                    </a:lnTo>
                    <a:lnTo>
                      <a:pt x="34" y="68"/>
                    </a:lnTo>
                    <a:lnTo>
                      <a:pt x="39" y="65"/>
                    </a:lnTo>
                    <a:lnTo>
                      <a:pt x="44" y="65"/>
                    </a:lnTo>
                    <a:lnTo>
                      <a:pt x="49" y="57"/>
                    </a:lnTo>
                    <a:lnTo>
                      <a:pt x="54" y="57"/>
                    </a:lnTo>
                    <a:lnTo>
                      <a:pt x="59" y="48"/>
                    </a:lnTo>
                    <a:lnTo>
                      <a:pt x="64" y="48"/>
                    </a:lnTo>
                    <a:lnTo>
                      <a:pt x="69" y="44"/>
                    </a:lnTo>
                    <a:lnTo>
                      <a:pt x="74" y="44"/>
                    </a:lnTo>
                    <a:lnTo>
                      <a:pt x="79" y="45"/>
                    </a:lnTo>
                    <a:lnTo>
                      <a:pt x="83" y="45"/>
                    </a:lnTo>
                    <a:lnTo>
                      <a:pt x="88" y="68"/>
                    </a:lnTo>
                    <a:lnTo>
                      <a:pt x="93" y="68"/>
                    </a:lnTo>
                    <a:lnTo>
                      <a:pt x="98" y="95"/>
                    </a:lnTo>
                    <a:lnTo>
                      <a:pt x="103" y="95"/>
                    </a:lnTo>
                    <a:lnTo>
                      <a:pt x="108" y="127"/>
                    </a:lnTo>
                    <a:lnTo>
                      <a:pt x="113" y="127"/>
                    </a:lnTo>
                    <a:lnTo>
                      <a:pt x="118" y="192"/>
                    </a:lnTo>
                    <a:lnTo>
                      <a:pt x="123" y="192"/>
                    </a:lnTo>
                    <a:lnTo>
                      <a:pt x="128" y="253"/>
                    </a:lnTo>
                    <a:lnTo>
                      <a:pt x="133" y="253"/>
                    </a:lnTo>
                    <a:lnTo>
                      <a:pt x="138" y="305"/>
                    </a:lnTo>
                    <a:lnTo>
                      <a:pt x="143" y="305"/>
                    </a:lnTo>
                    <a:lnTo>
                      <a:pt x="147" y="283"/>
                    </a:lnTo>
                    <a:lnTo>
                      <a:pt x="152" y="283"/>
                    </a:lnTo>
                    <a:lnTo>
                      <a:pt x="157" y="309"/>
                    </a:lnTo>
                    <a:lnTo>
                      <a:pt x="162" y="309"/>
                    </a:lnTo>
                    <a:lnTo>
                      <a:pt x="167" y="259"/>
                    </a:lnTo>
                    <a:lnTo>
                      <a:pt x="172" y="259"/>
                    </a:lnTo>
                    <a:lnTo>
                      <a:pt x="177" y="147"/>
                    </a:lnTo>
                    <a:lnTo>
                      <a:pt x="182" y="147"/>
                    </a:lnTo>
                    <a:lnTo>
                      <a:pt x="186" y="84"/>
                    </a:lnTo>
                    <a:lnTo>
                      <a:pt x="191" y="84"/>
                    </a:lnTo>
                    <a:lnTo>
                      <a:pt x="196" y="0"/>
                    </a:lnTo>
                    <a:lnTo>
                      <a:pt x="201" y="0"/>
                    </a:lnTo>
                    <a:lnTo>
                      <a:pt x="206" y="19"/>
                    </a:lnTo>
                    <a:lnTo>
                      <a:pt x="211" y="19"/>
                    </a:lnTo>
                    <a:lnTo>
                      <a:pt x="216" y="25"/>
                    </a:lnTo>
                    <a:lnTo>
                      <a:pt x="221" y="25"/>
                    </a:lnTo>
                    <a:lnTo>
                      <a:pt x="226" y="33"/>
                    </a:lnTo>
                    <a:lnTo>
                      <a:pt x="231" y="33"/>
                    </a:lnTo>
                    <a:lnTo>
                      <a:pt x="236" y="25"/>
                    </a:lnTo>
                    <a:lnTo>
                      <a:pt x="241" y="25"/>
                    </a:lnTo>
                    <a:lnTo>
                      <a:pt x="246" y="48"/>
                    </a:lnTo>
                    <a:lnTo>
                      <a:pt x="250" y="48"/>
                    </a:lnTo>
                    <a:lnTo>
                      <a:pt x="255" y="34"/>
                    </a:lnTo>
                    <a:lnTo>
                      <a:pt x="260" y="34"/>
                    </a:lnTo>
                    <a:lnTo>
                      <a:pt x="265" y="51"/>
                    </a:lnTo>
                    <a:lnTo>
                      <a:pt x="270" y="51"/>
                    </a:lnTo>
                    <a:lnTo>
                      <a:pt x="275" y="70"/>
                    </a:lnTo>
                    <a:lnTo>
                      <a:pt x="280" y="70"/>
                    </a:lnTo>
                    <a:lnTo>
                      <a:pt x="285" y="54"/>
                    </a:lnTo>
                    <a:lnTo>
                      <a:pt x="290" y="54"/>
                    </a:lnTo>
                    <a:lnTo>
                      <a:pt x="295" y="50"/>
                    </a:lnTo>
                    <a:lnTo>
                      <a:pt x="299" y="50"/>
                    </a:lnTo>
                    <a:lnTo>
                      <a:pt x="304" y="42"/>
                    </a:lnTo>
                    <a:lnTo>
                      <a:pt x="309" y="42"/>
                    </a:lnTo>
                    <a:lnTo>
                      <a:pt x="314" y="54"/>
                    </a:lnTo>
                    <a:lnTo>
                      <a:pt x="319" y="54"/>
                    </a:lnTo>
                    <a:lnTo>
                      <a:pt x="324" y="57"/>
                    </a:lnTo>
                    <a:lnTo>
                      <a:pt x="329" y="57"/>
                    </a:lnTo>
                    <a:lnTo>
                      <a:pt x="334" y="90"/>
                    </a:lnTo>
                    <a:lnTo>
                      <a:pt x="339" y="90"/>
                    </a:lnTo>
                    <a:lnTo>
                      <a:pt x="344" y="122"/>
                    </a:lnTo>
                    <a:lnTo>
                      <a:pt x="349" y="122"/>
                    </a:lnTo>
                    <a:lnTo>
                      <a:pt x="353" y="182"/>
                    </a:lnTo>
                    <a:lnTo>
                      <a:pt x="358" y="182"/>
                    </a:lnTo>
                    <a:lnTo>
                      <a:pt x="363" y="244"/>
                    </a:lnTo>
                    <a:lnTo>
                      <a:pt x="368" y="244"/>
                    </a:lnTo>
                    <a:lnTo>
                      <a:pt x="373" y="280"/>
                    </a:lnTo>
                    <a:lnTo>
                      <a:pt x="378" y="280"/>
                    </a:lnTo>
                    <a:lnTo>
                      <a:pt x="383" y="303"/>
                    </a:lnTo>
                    <a:lnTo>
                      <a:pt x="388" y="303"/>
                    </a:lnTo>
                    <a:lnTo>
                      <a:pt x="393" y="298"/>
                    </a:lnTo>
                    <a:lnTo>
                      <a:pt x="398" y="298"/>
                    </a:lnTo>
                    <a:lnTo>
                      <a:pt x="403" y="247"/>
                    </a:lnTo>
                    <a:lnTo>
                      <a:pt x="408" y="247"/>
                    </a:lnTo>
                    <a:lnTo>
                      <a:pt x="413" y="147"/>
                    </a:lnTo>
                    <a:lnTo>
                      <a:pt x="417" y="147"/>
                    </a:lnTo>
                    <a:lnTo>
                      <a:pt x="422" y="70"/>
                    </a:lnTo>
                    <a:lnTo>
                      <a:pt x="427" y="70"/>
                    </a:lnTo>
                    <a:lnTo>
                      <a:pt x="432" y="37"/>
                    </a:lnTo>
                    <a:lnTo>
                      <a:pt x="437" y="37"/>
                    </a:lnTo>
                    <a:lnTo>
                      <a:pt x="442" y="36"/>
                    </a:lnTo>
                    <a:lnTo>
                      <a:pt x="447" y="36"/>
                    </a:lnTo>
                    <a:lnTo>
                      <a:pt x="452" y="44"/>
                    </a:lnTo>
                    <a:lnTo>
                      <a:pt x="456" y="44"/>
                    </a:lnTo>
                    <a:lnTo>
                      <a:pt x="461" y="50"/>
                    </a:lnTo>
                    <a:lnTo>
                      <a:pt x="466" y="50"/>
                    </a:lnTo>
                    <a:lnTo>
                      <a:pt x="471" y="51"/>
                    </a:lnTo>
                    <a:lnTo>
                      <a:pt x="476" y="51"/>
                    </a:lnTo>
                    <a:lnTo>
                      <a:pt x="481" y="44"/>
                    </a:lnTo>
                    <a:lnTo>
                      <a:pt x="486" y="44"/>
                    </a:lnTo>
                    <a:lnTo>
                      <a:pt x="491" y="38"/>
                    </a:lnTo>
                    <a:lnTo>
                      <a:pt x="496" y="38"/>
                    </a:lnTo>
                    <a:lnTo>
                      <a:pt x="501" y="57"/>
                    </a:lnTo>
                    <a:lnTo>
                      <a:pt x="506" y="57"/>
                    </a:lnTo>
                    <a:lnTo>
                      <a:pt x="511" y="63"/>
                    </a:lnTo>
                    <a:lnTo>
                      <a:pt x="516" y="63"/>
                    </a:lnTo>
                    <a:lnTo>
                      <a:pt x="521" y="48"/>
                    </a:lnTo>
                    <a:lnTo>
                      <a:pt x="525" y="48"/>
                    </a:lnTo>
                    <a:lnTo>
                      <a:pt x="530" y="31"/>
                    </a:lnTo>
                    <a:lnTo>
                      <a:pt x="535" y="31"/>
                    </a:lnTo>
                    <a:lnTo>
                      <a:pt x="540" y="39"/>
                    </a:lnTo>
                    <a:lnTo>
                      <a:pt x="545" y="39"/>
                    </a:lnTo>
                    <a:lnTo>
                      <a:pt x="550" y="45"/>
                    </a:lnTo>
                    <a:lnTo>
                      <a:pt x="555" y="45"/>
                    </a:lnTo>
                    <a:lnTo>
                      <a:pt x="560" y="61"/>
                    </a:lnTo>
                    <a:lnTo>
                      <a:pt x="565" y="61"/>
                    </a:lnTo>
                    <a:lnTo>
                      <a:pt x="569" y="98"/>
                    </a:lnTo>
                    <a:lnTo>
                      <a:pt x="574" y="98"/>
                    </a:lnTo>
                    <a:lnTo>
                      <a:pt x="579" y="125"/>
                    </a:lnTo>
                    <a:lnTo>
                      <a:pt x="584" y="125"/>
                    </a:lnTo>
                    <a:lnTo>
                      <a:pt x="589" y="178"/>
                    </a:lnTo>
                    <a:lnTo>
                      <a:pt x="594" y="178"/>
                    </a:lnTo>
                    <a:lnTo>
                      <a:pt x="599" y="254"/>
                    </a:lnTo>
                    <a:lnTo>
                      <a:pt x="604" y="254"/>
                    </a:lnTo>
                    <a:lnTo>
                      <a:pt x="609" y="275"/>
                    </a:lnTo>
                    <a:lnTo>
                      <a:pt x="614" y="275"/>
                    </a:lnTo>
                    <a:lnTo>
                      <a:pt x="619" y="292"/>
                    </a:lnTo>
                    <a:lnTo>
                      <a:pt x="624" y="292"/>
                    </a:lnTo>
                    <a:lnTo>
                      <a:pt x="628" y="294"/>
                    </a:lnTo>
                    <a:lnTo>
                      <a:pt x="633" y="294"/>
                    </a:lnTo>
                    <a:lnTo>
                      <a:pt x="638" y="306"/>
                    </a:lnTo>
                    <a:lnTo>
                      <a:pt x="643" y="306"/>
                    </a:lnTo>
                    <a:lnTo>
                      <a:pt x="648" y="110"/>
                    </a:lnTo>
                    <a:lnTo>
                      <a:pt x="653" y="110"/>
                    </a:lnTo>
                    <a:lnTo>
                      <a:pt x="658" y="66"/>
                    </a:lnTo>
                    <a:lnTo>
                      <a:pt x="663" y="66"/>
                    </a:lnTo>
                    <a:lnTo>
                      <a:pt x="668" y="35"/>
                    </a:lnTo>
                    <a:lnTo>
                      <a:pt x="673" y="35"/>
                    </a:lnTo>
                    <a:lnTo>
                      <a:pt x="678" y="31"/>
                    </a:lnTo>
                    <a:lnTo>
                      <a:pt x="683" y="31"/>
                    </a:lnTo>
                    <a:lnTo>
                      <a:pt x="687" y="42"/>
                    </a:lnTo>
                    <a:lnTo>
                      <a:pt x="692" y="42"/>
                    </a:lnTo>
                    <a:lnTo>
                      <a:pt x="697" y="57"/>
                    </a:lnTo>
                    <a:lnTo>
                      <a:pt x="702" y="57"/>
                    </a:lnTo>
                    <a:lnTo>
                      <a:pt x="707" y="44"/>
                    </a:lnTo>
                    <a:lnTo>
                      <a:pt x="712" y="44"/>
                    </a:lnTo>
                    <a:lnTo>
                      <a:pt x="717" y="57"/>
                    </a:lnTo>
                    <a:lnTo>
                      <a:pt x="722" y="57"/>
                    </a:lnTo>
                    <a:lnTo>
                      <a:pt x="727" y="45"/>
                    </a:lnTo>
                    <a:lnTo>
                      <a:pt x="731" y="45"/>
                    </a:lnTo>
                    <a:lnTo>
                      <a:pt x="736" y="38"/>
                    </a:lnTo>
                    <a:lnTo>
                      <a:pt x="741" y="38"/>
                    </a:lnTo>
                    <a:lnTo>
                      <a:pt x="746" y="32"/>
                    </a:lnTo>
                    <a:lnTo>
                      <a:pt x="751" y="32"/>
                    </a:lnTo>
                    <a:lnTo>
                      <a:pt x="756" y="33"/>
                    </a:lnTo>
                    <a:lnTo>
                      <a:pt x="761" y="33"/>
                    </a:lnTo>
                    <a:lnTo>
                      <a:pt x="766" y="32"/>
                    </a:lnTo>
                    <a:lnTo>
                      <a:pt x="771" y="32"/>
                    </a:lnTo>
                    <a:lnTo>
                      <a:pt x="776" y="32"/>
                    </a:lnTo>
                    <a:lnTo>
                      <a:pt x="781" y="32"/>
                    </a:lnTo>
                    <a:lnTo>
                      <a:pt x="786" y="43"/>
                    </a:lnTo>
                    <a:lnTo>
                      <a:pt x="791" y="43"/>
                    </a:lnTo>
                    <a:lnTo>
                      <a:pt x="796" y="69"/>
                    </a:lnTo>
                    <a:lnTo>
                      <a:pt x="801" y="69"/>
                    </a:lnTo>
                    <a:lnTo>
                      <a:pt x="805" y="98"/>
                    </a:lnTo>
                    <a:lnTo>
                      <a:pt x="810" y="98"/>
                    </a:lnTo>
                    <a:lnTo>
                      <a:pt x="815" y="123"/>
                    </a:lnTo>
                    <a:lnTo>
                      <a:pt x="820" y="123"/>
                    </a:lnTo>
                    <a:lnTo>
                      <a:pt x="825" y="175"/>
                    </a:lnTo>
                    <a:lnTo>
                      <a:pt x="830" y="175"/>
                    </a:lnTo>
                    <a:lnTo>
                      <a:pt x="835" y="246"/>
                    </a:lnTo>
                    <a:lnTo>
                      <a:pt x="839" y="246"/>
                    </a:lnTo>
                    <a:lnTo>
                      <a:pt x="844" y="274"/>
                    </a:lnTo>
                    <a:lnTo>
                      <a:pt x="849" y="274"/>
                    </a:lnTo>
                    <a:lnTo>
                      <a:pt x="854" y="302"/>
                    </a:lnTo>
                    <a:lnTo>
                      <a:pt x="859" y="302"/>
                    </a:lnTo>
                    <a:lnTo>
                      <a:pt x="864" y="337"/>
                    </a:lnTo>
                    <a:lnTo>
                      <a:pt x="868" y="337"/>
                    </a:lnTo>
                    <a:lnTo>
                      <a:pt x="873" y="227"/>
                    </a:lnTo>
                    <a:lnTo>
                      <a:pt x="878" y="227"/>
                    </a:lnTo>
                    <a:lnTo>
                      <a:pt x="883" y="141"/>
                    </a:lnTo>
                    <a:lnTo>
                      <a:pt x="888" y="141"/>
                    </a:lnTo>
                    <a:lnTo>
                      <a:pt x="893" y="65"/>
                    </a:lnTo>
                    <a:lnTo>
                      <a:pt x="898" y="65"/>
                    </a:lnTo>
                    <a:lnTo>
                      <a:pt x="903" y="39"/>
                    </a:lnTo>
                    <a:lnTo>
                      <a:pt x="908" y="39"/>
                    </a:lnTo>
                    <a:lnTo>
                      <a:pt x="913" y="44"/>
                    </a:lnTo>
                    <a:lnTo>
                      <a:pt x="918" y="44"/>
                    </a:lnTo>
                    <a:lnTo>
                      <a:pt x="923" y="50"/>
                    </a:lnTo>
                    <a:lnTo>
                      <a:pt x="928" y="50"/>
                    </a:lnTo>
                    <a:lnTo>
                      <a:pt x="933" y="58"/>
                    </a:lnTo>
                    <a:lnTo>
                      <a:pt x="938" y="58"/>
                    </a:lnTo>
                    <a:lnTo>
                      <a:pt x="942" y="75"/>
                    </a:lnTo>
                    <a:lnTo>
                      <a:pt x="947" y="75"/>
                    </a:lnTo>
                    <a:lnTo>
                      <a:pt x="952" y="26"/>
                    </a:lnTo>
                    <a:lnTo>
                      <a:pt x="957" y="26"/>
                    </a:lnTo>
                    <a:lnTo>
                      <a:pt x="962" y="59"/>
                    </a:lnTo>
                    <a:lnTo>
                      <a:pt x="967" y="59"/>
                    </a:lnTo>
                    <a:lnTo>
                      <a:pt x="972" y="39"/>
                    </a:lnTo>
                    <a:lnTo>
                      <a:pt x="977" y="39"/>
                    </a:lnTo>
                    <a:lnTo>
                      <a:pt x="982" y="14"/>
                    </a:lnTo>
                    <a:lnTo>
                      <a:pt x="986" y="14"/>
                    </a:lnTo>
                    <a:lnTo>
                      <a:pt x="991" y="31"/>
                    </a:lnTo>
                    <a:lnTo>
                      <a:pt x="996" y="31"/>
                    </a:lnTo>
                    <a:lnTo>
                      <a:pt x="1001" y="32"/>
                    </a:lnTo>
                    <a:lnTo>
                      <a:pt x="1006" y="32"/>
                    </a:lnTo>
                    <a:lnTo>
                      <a:pt x="1011" y="6"/>
                    </a:lnTo>
                    <a:lnTo>
                      <a:pt x="1016" y="6"/>
                    </a:lnTo>
                    <a:lnTo>
                      <a:pt x="1021" y="58"/>
                    </a:lnTo>
                    <a:lnTo>
                      <a:pt x="1026" y="58"/>
                    </a:lnTo>
                    <a:lnTo>
                      <a:pt x="1031" y="66"/>
                    </a:lnTo>
                    <a:lnTo>
                      <a:pt x="1036" y="66"/>
                    </a:lnTo>
                    <a:lnTo>
                      <a:pt x="1041" y="67"/>
                    </a:lnTo>
                    <a:lnTo>
                      <a:pt x="1045" y="67"/>
                    </a:lnTo>
                    <a:lnTo>
                      <a:pt x="1050" y="134"/>
                    </a:lnTo>
                    <a:lnTo>
                      <a:pt x="1055" y="134"/>
                    </a:lnTo>
                    <a:lnTo>
                      <a:pt x="1060" y="182"/>
                    </a:lnTo>
                    <a:lnTo>
                      <a:pt x="1065" y="182"/>
                    </a:lnTo>
                    <a:lnTo>
                      <a:pt x="1070" y="239"/>
                    </a:lnTo>
                    <a:lnTo>
                      <a:pt x="1075" y="239"/>
                    </a:lnTo>
                    <a:lnTo>
                      <a:pt x="1080" y="263"/>
                    </a:lnTo>
                    <a:lnTo>
                      <a:pt x="1085" y="263"/>
                    </a:lnTo>
                    <a:lnTo>
                      <a:pt x="1090" y="292"/>
                    </a:lnTo>
                    <a:lnTo>
                      <a:pt x="1095" y="292"/>
                    </a:lnTo>
                    <a:lnTo>
                      <a:pt x="1100" y="282"/>
                    </a:lnTo>
                    <a:lnTo>
                      <a:pt x="1104" y="282"/>
                    </a:lnTo>
                    <a:lnTo>
                      <a:pt x="1109" y="248"/>
                    </a:lnTo>
                    <a:lnTo>
                      <a:pt x="1114" y="248"/>
                    </a:lnTo>
                    <a:lnTo>
                      <a:pt x="1119" y="149"/>
                    </a:lnTo>
                    <a:lnTo>
                      <a:pt x="1124" y="149"/>
                    </a:lnTo>
                    <a:lnTo>
                      <a:pt x="1129" y="89"/>
                    </a:lnTo>
                    <a:lnTo>
                      <a:pt x="1134" y="89"/>
                    </a:lnTo>
                    <a:lnTo>
                      <a:pt x="1139" y="46"/>
                    </a:lnTo>
                    <a:lnTo>
                      <a:pt x="1144" y="46"/>
                    </a:lnTo>
                    <a:lnTo>
                      <a:pt x="1148" y="48"/>
                    </a:lnTo>
                    <a:lnTo>
                      <a:pt x="1153" y="48"/>
                    </a:lnTo>
                    <a:lnTo>
                      <a:pt x="1158" y="21"/>
                    </a:lnTo>
                    <a:lnTo>
                      <a:pt x="1163" y="21"/>
                    </a:lnTo>
                    <a:lnTo>
                      <a:pt x="1168" y="67"/>
                    </a:lnTo>
                    <a:lnTo>
                      <a:pt x="1173" y="67"/>
                    </a:lnTo>
                    <a:lnTo>
                      <a:pt x="1178" y="48"/>
                    </a:lnTo>
                    <a:lnTo>
                      <a:pt x="1183" y="48"/>
                    </a:lnTo>
                    <a:lnTo>
                      <a:pt x="1188" y="53"/>
                    </a:lnTo>
                    <a:lnTo>
                      <a:pt x="1193" y="53"/>
                    </a:lnTo>
                    <a:lnTo>
                      <a:pt x="1198" y="49"/>
                    </a:lnTo>
                    <a:lnTo>
                      <a:pt x="1203" y="49"/>
                    </a:lnTo>
                    <a:lnTo>
                      <a:pt x="1208" y="41"/>
                    </a:lnTo>
                    <a:lnTo>
                      <a:pt x="1213" y="41"/>
                    </a:lnTo>
                    <a:lnTo>
                      <a:pt x="1217" y="18"/>
                    </a:lnTo>
                    <a:lnTo>
                      <a:pt x="1222" y="18"/>
                    </a:lnTo>
                    <a:lnTo>
                      <a:pt x="1227" y="7"/>
                    </a:lnTo>
                    <a:lnTo>
                      <a:pt x="1232" y="7"/>
                    </a:lnTo>
                    <a:lnTo>
                      <a:pt x="1237" y="21"/>
                    </a:lnTo>
                    <a:lnTo>
                      <a:pt x="1242" y="21"/>
                    </a:lnTo>
                    <a:lnTo>
                      <a:pt x="1247" y="27"/>
                    </a:lnTo>
                    <a:lnTo>
                      <a:pt x="1252" y="27"/>
                    </a:lnTo>
                    <a:lnTo>
                      <a:pt x="1256" y="49"/>
                    </a:lnTo>
                    <a:lnTo>
                      <a:pt x="1261" y="49"/>
                    </a:lnTo>
                    <a:lnTo>
                      <a:pt x="1266" y="63"/>
                    </a:lnTo>
                    <a:lnTo>
                      <a:pt x="1271" y="63"/>
                    </a:lnTo>
                    <a:lnTo>
                      <a:pt x="1276" y="100"/>
                    </a:lnTo>
                    <a:lnTo>
                      <a:pt x="1281" y="100"/>
                    </a:lnTo>
                    <a:lnTo>
                      <a:pt x="1286" y="126"/>
                    </a:lnTo>
                    <a:lnTo>
                      <a:pt x="1291" y="126"/>
                    </a:lnTo>
                    <a:lnTo>
                      <a:pt x="1296" y="178"/>
                    </a:lnTo>
                    <a:lnTo>
                      <a:pt x="1301" y="178"/>
                    </a:lnTo>
                    <a:lnTo>
                      <a:pt x="1306" y="229"/>
                    </a:lnTo>
                    <a:lnTo>
                      <a:pt x="1311" y="229"/>
                    </a:lnTo>
                    <a:lnTo>
                      <a:pt x="1316" y="258"/>
                    </a:lnTo>
                    <a:lnTo>
                      <a:pt x="1320" y="258"/>
                    </a:lnTo>
                    <a:lnTo>
                      <a:pt x="1325" y="286"/>
                    </a:lnTo>
                    <a:lnTo>
                      <a:pt x="1330" y="286"/>
                    </a:lnTo>
                    <a:lnTo>
                      <a:pt x="1335" y="280"/>
                    </a:lnTo>
                    <a:lnTo>
                      <a:pt x="1340" y="280"/>
                    </a:lnTo>
                    <a:lnTo>
                      <a:pt x="1345" y="238"/>
                    </a:lnTo>
                    <a:lnTo>
                      <a:pt x="1350" y="238"/>
                    </a:lnTo>
                    <a:lnTo>
                      <a:pt x="1355" y="229"/>
                    </a:lnTo>
                    <a:lnTo>
                      <a:pt x="1360" y="229"/>
                    </a:lnTo>
                    <a:lnTo>
                      <a:pt x="1365" y="100"/>
                    </a:lnTo>
                    <a:lnTo>
                      <a:pt x="1370" y="100"/>
                    </a:lnTo>
                    <a:lnTo>
                      <a:pt x="1374" y="52"/>
                    </a:lnTo>
                    <a:lnTo>
                      <a:pt x="1379" y="52"/>
                    </a:lnTo>
                    <a:lnTo>
                      <a:pt x="1384" y="25"/>
                    </a:lnTo>
                    <a:lnTo>
                      <a:pt x="1389" y="25"/>
                    </a:lnTo>
                    <a:lnTo>
                      <a:pt x="1394" y="31"/>
                    </a:lnTo>
                    <a:lnTo>
                      <a:pt x="1399" y="31"/>
                    </a:lnTo>
                    <a:lnTo>
                      <a:pt x="1404" y="43"/>
                    </a:lnTo>
                    <a:lnTo>
                      <a:pt x="1409" y="43"/>
                    </a:lnTo>
                    <a:lnTo>
                      <a:pt x="1414" y="54"/>
                    </a:lnTo>
                    <a:lnTo>
                      <a:pt x="1419" y="54"/>
                    </a:lnTo>
                    <a:lnTo>
                      <a:pt x="1423" y="53"/>
                    </a:lnTo>
                    <a:lnTo>
                      <a:pt x="1428" y="53"/>
                    </a:lnTo>
                    <a:lnTo>
                      <a:pt x="1433" y="54"/>
                    </a:lnTo>
                    <a:lnTo>
                      <a:pt x="1438" y="54"/>
                    </a:lnTo>
                    <a:lnTo>
                      <a:pt x="1443" y="37"/>
                    </a:lnTo>
                    <a:lnTo>
                      <a:pt x="1448" y="37"/>
                    </a:lnTo>
                    <a:lnTo>
                      <a:pt x="1453" y="31"/>
                    </a:lnTo>
                    <a:lnTo>
                      <a:pt x="1458" y="31"/>
                    </a:lnTo>
                    <a:lnTo>
                      <a:pt x="1463" y="14"/>
                    </a:lnTo>
                    <a:lnTo>
                      <a:pt x="1468" y="14"/>
                    </a:lnTo>
                    <a:lnTo>
                      <a:pt x="1473" y="18"/>
                    </a:lnTo>
                    <a:lnTo>
                      <a:pt x="1478" y="18"/>
                    </a:lnTo>
                    <a:lnTo>
                      <a:pt x="1483" y="23"/>
                    </a:lnTo>
                    <a:lnTo>
                      <a:pt x="1487" y="23"/>
                    </a:lnTo>
                    <a:lnTo>
                      <a:pt x="1492" y="44"/>
                    </a:lnTo>
                    <a:lnTo>
                      <a:pt x="1497" y="44"/>
                    </a:lnTo>
                    <a:lnTo>
                      <a:pt x="1502" y="82"/>
                    </a:lnTo>
                    <a:lnTo>
                      <a:pt x="1507" y="82"/>
                    </a:lnTo>
                    <a:lnTo>
                      <a:pt x="1512" y="105"/>
                    </a:lnTo>
                    <a:lnTo>
                      <a:pt x="1517" y="105"/>
                    </a:lnTo>
                    <a:lnTo>
                      <a:pt x="1522" y="133"/>
                    </a:lnTo>
                    <a:lnTo>
                      <a:pt x="1526" y="133"/>
                    </a:lnTo>
                    <a:lnTo>
                      <a:pt x="1531" y="177"/>
                    </a:lnTo>
                    <a:lnTo>
                      <a:pt x="1536" y="177"/>
                    </a:lnTo>
                    <a:lnTo>
                      <a:pt x="1541" y="218"/>
                    </a:lnTo>
                    <a:lnTo>
                      <a:pt x="1546" y="218"/>
                    </a:lnTo>
                    <a:lnTo>
                      <a:pt x="1551" y="270"/>
                    </a:lnTo>
                    <a:lnTo>
                      <a:pt x="1556" y="270"/>
                    </a:lnTo>
                    <a:lnTo>
                      <a:pt x="1561" y="275"/>
                    </a:lnTo>
                    <a:lnTo>
                      <a:pt x="1566" y="275"/>
                    </a:lnTo>
                    <a:lnTo>
                      <a:pt x="1571" y="286"/>
                    </a:lnTo>
                    <a:lnTo>
                      <a:pt x="1576" y="286"/>
                    </a:lnTo>
                    <a:lnTo>
                      <a:pt x="1581" y="246"/>
                    </a:lnTo>
                    <a:lnTo>
                      <a:pt x="1586" y="246"/>
                    </a:lnTo>
                    <a:lnTo>
                      <a:pt x="1590" y="206"/>
                    </a:lnTo>
                    <a:lnTo>
                      <a:pt x="1595" y="206"/>
                    </a:lnTo>
                    <a:lnTo>
                      <a:pt x="1600" y="135"/>
                    </a:lnTo>
                    <a:lnTo>
                      <a:pt x="1605" y="135"/>
                    </a:lnTo>
                    <a:lnTo>
                      <a:pt x="1610" y="84"/>
                    </a:lnTo>
                    <a:lnTo>
                      <a:pt x="1615" y="84"/>
                    </a:lnTo>
                    <a:lnTo>
                      <a:pt x="1620" y="39"/>
                    </a:lnTo>
                    <a:lnTo>
                      <a:pt x="1625" y="39"/>
                    </a:lnTo>
                    <a:lnTo>
                      <a:pt x="1630" y="34"/>
                    </a:lnTo>
                    <a:lnTo>
                      <a:pt x="1635" y="34"/>
                    </a:lnTo>
                    <a:lnTo>
                      <a:pt x="1640" y="53"/>
                    </a:lnTo>
                    <a:lnTo>
                      <a:pt x="1644" y="53"/>
                    </a:lnTo>
                    <a:lnTo>
                      <a:pt x="1649" y="67"/>
                    </a:lnTo>
                  </a:path>
                </a:pathLst>
              </a:cu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0" name="Line 155"/>
              <p:cNvSpPr>
                <a:spLocks noChangeShapeType="1"/>
              </p:cNvSpPr>
              <p:nvPr/>
            </p:nvSpPr>
            <p:spPr bwMode="auto">
              <a:xfrm flipV="1">
                <a:off x="2045" y="4440"/>
                <a:ext cx="1"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cxnSp>
        <p:nvCxnSpPr>
          <p:cNvPr id="57350" name="AutoShape 156"/>
          <p:cNvCxnSpPr>
            <a:cxnSpLocks noChangeShapeType="1"/>
            <a:stCxn id="57357" idx="2"/>
            <a:endCxn id="57355" idx="0"/>
          </p:cNvCxnSpPr>
          <p:nvPr/>
        </p:nvCxnSpPr>
        <p:spPr bwMode="auto">
          <a:xfrm rot="5400000">
            <a:off x="4572000" y="3582988"/>
            <a:ext cx="292100" cy="0"/>
          </a:xfrm>
          <a:prstGeom prst="straightConnector1">
            <a:avLst/>
          </a:prstGeom>
          <a:noFill/>
          <a:ln w="28575">
            <a:solidFill>
              <a:schemeClr val="bg1"/>
            </a:solidFill>
            <a:round/>
            <a:headEnd type="none" w="lg" len="lg"/>
            <a:tailEnd type="stealth" w="lg" len="lg"/>
          </a:ln>
          <a:extLst>
            <a:ext uri="{909E8E84-426E-40DD-AFC4-6F175D3DCCD1}">
              <a14:hiddenFill xmlns:a14="http://schemas.microsoft.com/office/drawing/2010/main">
                <a:noFill/>
              </a14:hiddenFill>
            </a:ext>
          </a:extLst>
        </p:spPr>
      </p:cxnSp>
      <p:grpSp>
        <p:nvGrpSpPr>
          <p:cNvPr id="57351" name="Group 166"/>
          <p:cNvGrpSpPr>
            <a:grpSpLocks/>
          </p:cNvGrpSpPr>
          <p:nvPr/>
        </p:nvGrpSpPr>
        <p:grpSpPr bwMode="auto">
          <a:xfrm>
            <a:off x="3684588" y="3729038"/>
            <a:ext cx="2065337" cy="334962"/>
            <a:chOff x="4000839" y="3678149"/>
            <a:chExt cx="2714625" cy="335248"/>
          </a:xfrm>
        </p:grpSpPr>
        <p:sp>
          <p:nvSpPr>
            <p:cNvPr id="57355" name="AutoShape 54"/>
            <p:cNvSpPr>
              <a:spLocks noChangeArrowheads="1"/>
            </p:cNvSpPr>
            <p:nvPr/>
          </p:nvSpPr>
          <p:spPr bwMode="auto">
            <a:xfrm>
              <a:off x="4000839" y="3678149"/>
              <a:ext cx="2714625" cy="335248"/>
            </a:xfrm>
            <a:prstGeom prst="roundRect">
              <a:avLst>
                <a:gd name="adj" fmla="val 16667"/>
              </a:avLst>
            </a:prstGeom>
            <a:solidFill>
              <a:srgbClr val="333333"/>
            </a:solidFill>
            <a:ln w="25400" algn="ctr">
              <a:solidFill>
                <a:srgbClr val="DDDDDD"/>
              </a:solidFill>
              <a:round/>
              <a:headEnd/>
              <a:tailEnd/>
            </a:ln>
          </p:spPr>
          <p:txBody>
            <a:bodyPr lIns="0" tIns="0" rIns="0" bIns="0"/>
            <a:lstStyle/>
            <a:p>
              <a:pPr algn="ctr" defTabSz="1019175"/>
              <a:endParaRPr lang="en-US" sz="1600">
                <a:solidFill>
                  <a:srgbClr val="96D2F4"/>
                </a:solidFill>
                <a:latin typeface="Verdana" pitchFamily="34" charset="0"/>
              </a:endParaRPr>
            </a:p>
          </p:txBody>
        </p:sp>
        <p:sp>
          <p:nvSpPr>
            <p:cNvPr id="57356" name="Rectangle 157"/>
            <p:cNvSpPr>
              <a:spLocks noChangeArrowheads="1"/>
            </p:cNvSpPr>
            <p:nvPr/>
          </p:nvSpPr>
          <p:spPr bwMode="auto">
            <a:xfrm>
              <a:off x="4918414" y="3733810"/>
              <a:ext cx="877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019175"/>
              <a:r>
                <a:rPr lang="en-US" sz="1600">
                  <a:solidFill>
                    <a:schemeClr val="bg1"/>
                  </a:solidFill>
                </a:rPr>
                <a:t>NRFIELD</a:t>
              </a:r>
            </a:p>
          </p:txBody>
        </p:sp>
      </p:grpSp>
      <p:sp>
        <p:nvSpPr>
          <p:cNvPr id="57352" name="Rectangle 148"/>
          <p:cNvSpPr>
            <a:spLocks noChangeArrowheads="1"/>
          </p:cNvSpPr>
          <p:nvPr/>
        </p:nvSpPr>
        <p:spPr bwMode="auto">
          <a:xfrm>
            <a:off x="963613" y="1893888"/>
            <a:ext cx="1254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019175"/>
            <a:r>
              <a:rPr lang="en-US" sz="1400">
                <a:solidFill>
                  <a:srgbClr val="96D2F4"/>
                </a:solidFill>
                <a:latin typeface="Verdana" pitchFamily="34" charset="0"/>
              </a:rPr>
              <a:t>Input data</a:t>
            </a:r>
          </a:p>
        </p:txBody>
      </p:sp>
      <p:sp>
        <p:nvSpPr>
          <p:cNvPr id="57353" name="Rectangle 151"/>
          <p:cNvSpPr>
            <a:spLocks noChangeArrowheads="1"/>
          </p:cNvSpPr>
          <p:nvPr/>
        </p:nvSpPr>
        <p:spPr bwMode="auto">
          <a:xfrm>
            <a:off x="963613" y="3743325"/>
            <a:ext cx="2224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019175"/>
            <a:r>
              <a:rPr lang="en-US" sz="1400">
                <a:solidFill>
                  <a:srgbClr val="96D2F4"/>
                </a:solidFill>
                <a:latin typeface="Verdana" pitchFamily="34" charset="0"/>
              </a:rPr>
              <a:t>Mathematical model</a:t>
            </a:r>
          </a:p>
        </p:txBody>
      </p:sp>
      <p:sp>
        <p:nvSpPr>
          <p:cNvPr id="57354" name="Rectangle 154"/>
          <p:cNvSpPr>
            <a:spLocks noChangeArrowheads="1"/>
          </p:cNvSpPr>
          <p:nvPr/>
        </p:nvSpPr>
        <p:spPr bwMode="auto">
          <a:xfrm>
            <a:off x="963613" y="5199063"/>
            <a:ext cx="9271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019175"/>
            <a:r>
              <a:rPr lang="en-US" sz="1400">
                <a:solidFill>
                  <a:srgbClr val="96D2F4"/>
                </a:solidFill>
                <a:latin typeface="Verdana" pitchFamily="34" charset="0"/>
              </a:rPr>
              <a:t>Results</a:t>
            </a:r>
          </a:p>
        </p:txBody>
      </p:sp>
    </p:spTree>
    <p:extLst>
      <p:ext uri="{BB962C8B-B14F-4D97-AF65-F5344CB8AC3E}">
        <p14:creationId xmlns:p14="http://schemas.microsoft.com/office/powerpoint/2010/main" val="146616615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a:xfrm>
            <a:off x="685800" y="295275"/>
            <a:ext cx="7772400" cy="320675"/>
          </a:xfrm>
        </p:spPr>
        <p:txBody>
          <a:bodyPr/>
          <a:lstStyle/>
          <a:p>
            <a:r>
              <a:rPr lang="en-US" smtClean="0"/>
              <a:t>NRFIELD Simulation Results - May 1988 Data Set</a:t>
            </a:r>
            <a:endParaRPr lang="en-US" b="0" smtClean="0"/>
          </a:p>
        </p:txBody>
      </p:sp>
      <p:sp>
        <p:nvSpPr>
          <p:cNvPr id="28675" name="Rectangle 2"/>
          <p:cNvSpPr>
            <a:spLocks noChangeArrowheads="1"/>
          </p:cNvSpPr>
          <p:nvPr/>
        </p:nvSpPr>
        <p:spPr bwMode="auto">
          <a:xfrm>
            <a:off x="931863" y="869950"/>
            <a:ext cx="7216775" cy="5314950"/>
          </a:xfrm>
          <a:prstGeom prst="rect">
            <a:avLst/>
          </a:prstGeom>
          <a:solidFill>
            <a:schemeClr val="accent1">
              <a:lumMod val="20000"/>
              <a:lumOff val="80000"/>
            </a:schemeClr>
          </a:solidFill>
          <a:ln w="12700">
            <a:solidFill>
              <a:schemeClr val="bg1">
                <a:lumMod val="85000"/>
              </a:schemeClr>
            </a:solidFill>
            <a:miter lim="800000"/>
            <a:headEnd type="none" w="sm" len="sm"/>
            <a:tailEnd type="none" w="sm" len="sm"/>
          </a:ln>
        </p:spPr>
        <p:txBody>
          <a:bodyPr wrap="none" anchor="ctr"/>
          <a:lstStyle/>
          <a:p>
            <a:pPr>
              <a:defRPr/>
            </a:pPr>
            <a:endParaRPr lang="en-US"/>
          </a:p>
        </p:txBody>
      </p:sp>
      <p:pic>
        <p:nvPicPr>
          <p:cNvPr id="56324"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b="68793"/>
          <a:stretch>
            <a:fillRect/>
          </a:stretch>
        </p:blipFill>
        <p:spPr>
          <a:xfrm>
            <a:off x="1079500" y="966788"/>
            <a:ext cx="6986588" cy="1558925"/>
          </a:xfrm>
        </p:spPr>
      </p:pic>
    </p:spTree>
    <p:extLst>
      <p:ext uri="{BB962C8B-B14F-4D97-AF65-F5344CB8AC3E}">
        <p14:creationId xmlns:p14="http://schemas.microsoft.com/office/powerpoint/2010/main" val="185174864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title"/>
          </p:nvPr>
        </p:nvSpPr>
        <p:spPr>
          <a:xfrm>
            <a:off x="685800" y="295275"/>
            <a:ext cx="7772400" cy="320675"/>
          </a:xfrm>
        </p:spPr>
        <p:txBody>
          <a:bodyPr/>
          <a:lstStyle/>
          <a:p>
            <a:r>
              <a:rPr lang="en-US" smtClean="0"/>
              <a:t>NRFIELD Simulation Results - May 1988 Data Set</a:t>
            </a:r>
            <a:endParaRPr lang="en-US" b="0" smtClean="0"/>
          </a:p>
        </p:txBody>
      </p:sp>
      <p:sp>
        <p:nvSpPr>
          <p:cNvPr id="28675" name="Rectangle 2"/>
          <p:cNvSpPr>
            <a:spLocks noChangeArrowheads="1"/>
          </p:cNvSpPr>
          <p:nvPr/>
        </p:nvSpPr>
        <p:spPr bwMode="auto">
          <a:xfrm>
            <a:off x="931863" y="869950"/>
            <a:ext cx="7216775" cy="5314950"/>
          </a:xfrm>
          <a:prstGeom prst="rect">
            <a:avLst/>
          </a:prstGeom>
          <a:solidFill>
            <a:schemeClr val="accent1">
              <a:lumMod val="20000"/>
              <a:lumOff val="80000"/>
            </a:schemeClr>
          </a:solidFill>
          <a:ln w="12700">
            <a:solidFill>
              <a:schemeClr val="bg1">
                <a:lumMod val="85000"/>
              </a:schemeClr>
            </a:solidFill>
            <a:miter lim="800000"/>
            <a:headEnd type="none" w="sm" len="sm"/>
            <a:tailEnd type="none" w="sm" len="sm"/>
          </a:ln>
        </p:spPr>
        <p:txBody>
          <a:bodyPr wrap="none" anchor="ctr"/>
          <a:lstStyle/>
          <a:p>
            <a:pPr>
              <a:defRPr/>
            </a:pPr>
            <a:endParaRPr lang="en-US"/>
          </a:p>
        </p:txBody>
      </p:sp>
      <p:pic>
        <p:nvPicPr>
          <p:cNvPr id="57348"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b="32004"/>
          <a:stretch>
            <a:fillRect/>
          </a:stretch>
        </p:blipFill>
        <p:spPr>
          <a:xfrm>
            <a:off x="1079500" y="966788"/>
            <a:ext cx="6986588" cy="3397250"/>
          </a:xfrm>
        </p:spPr>
      </p:pic>
    </p:spTree>
    <p:extLst>
      <p:ext uri="{BB962C8B-B14F-4D97-AF65-F5344CB8AC3E}">
        <p14:creationId xmlns:p14="http://schemas.microsoft.com/office/powerpoint/2010/main" val="129177795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title"/>
          </p:nvPr>
        </p:nvSpPr>
        <p:spPr>
          <a:xfrm>
            <a:off x="685800" y="295275"/>
            <a:ext cx="7772400" cy="320675"/>
          </a:xfrm>
        </p:spPr>
        <p:txBody>
          <a:bodyPr/>
          <a:lstStyle/>
          <a:p>
            <a:r>
              <a:rPr lang="en-US" smtClean="0"/>
              <a:t>NRFIELD Simulation Results - May 1988 Data Set</a:t>
            </a:r>
            <a:endParaRPr lang="en-US" b="0" smtClean="0"/>
          </a:p>
        </p:txBody>
      </p:sp>
      <p:sp>
        <p:nvSpPr>
          <p:cNvPr id="28675" name="Rectangle 2"/>
          <p:cNvSpPr>
            <a:spLocks noChangeArrowheads="1"/>
          </p:cNvSpPr>
          <p:nvPr/>
        </p:nvSpPr>
        <p:spPr bwMode="auto">
          <a:xfrm>
            <a:off x="931863" y="869950"/>
            <a:ext cx="7216775" cy="5314950"/>
          </a:xfrm>
          <a:prstGeom prst="rect">
            <a:avLst/>
          </a:prstGeom>
          <a:solidFill>
            <a:schemeClr val="accent1">
              <a:lumMod val="20000"/>
              <a:lumOff val="80000"/>
            </a:schemeClr>
          </a:solidFill>
          <a:ln w="12700">
            <a:solidFill>
              <a:schemeClr val="bg1">
                <a:lumMod val="85000"/>
              </a:schemeClr>
            </a:solidFill>
            <a:miter lim="800000"/>
            <a:headEnd type="none" w="sm" len="sm"/>
            <a:tailEnd type="none" w="sm" len="sm"/>
          </a:ln>
        </p:spPr>
        <p:txBody>
          <a:bodyPr wrap="none" anchor="ctr"/>
          <a:lstStyle/>
          <a:p>
            <a:pPr>
              <a:defRPr/>
            </a:pPr>
            <a:endParaRPr lang="en-US"/>
          </a:p>
        </p:txBody>
      </p:sp>
      <p:pic>
        <p:nvPicPr>
          <p:cNvPr id="58372"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079500" y="966788"/>
            <a:ext cx="6986588" cy="4995862"/>
          </a:xfrm>
        </p:spPr>
      </p:pic>
    </p:spTree>
    <p:extLst>
      <p:ext uri="{BB962C8B-B14F-4D97-AF65-F5344CB8AC3E}">
        <p14:creationId xmlns:p14="http://schemas.microsoft.com/office/powerpoint/2010/main" val="26218115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a:xfrm>
            <a:off x="685800" y="295275"/>
            <a:ext cx="7772400" cy="400050"/>
          </a:xfrm>
        </p:spPr>
        <p:txBody>
          <a:bodyPr/>
          <a:lstStyle/>
          <a:p>
            <a:r>
              <a:rPr lang="en-US" smtClean="0"/>
              <a:t>Histograms of NRFIELD Predictions</a:t>
            </a:r>
            <a:endParaRPr lang="en-US" b="0" smtClean="0"/>
          </a:p>
        </p:txBody>
      </p:sp>
      <p:sp>
        <p:nvSpPr>
          <p:cNvPr id="29699" name="Rectangle 2"/>
          <p:cNvSpPr>
            <a:spLocks noChangeArrowheads="1"/>
          </p:cNvSpPr>
          <p:nvPr/>
        </p:nvSpPr>
        <p:spPr bwMode="auto">
          <a:xfrm>
            <a:off x="1617663" y="1373188"/>
            <a:ext cx="5935662" cy="4087812"/>
          </a:xfrm>
          <a:prstGeom prst="rect">
            <a:avLst/>
          </a:prstGeom>
          <a:solidFill>
            <a:schemeClr val="accent1">
              <a:lumMod val="20000"/>
              <a:lumOff val="80000"/>
            </a:schemeClr>
          </a:solidFill>
          <a:ln w="12700">
            <a:noFill/>
            <a:miter lim="800000"/>
            <a:headEnd type="none" w="sm" len="sm"/>
            <a:tailEnd type="none" w="sm" len="sm"/>
          </a:ln>
        </p:spPr>
        <p:txBody>
          <a:bodyPr wrap="none" anchor="ctr"/>
          <a:lstStyle/>
          <a:p>
            <a:pPr>
              <a:defRPr/>
            </a:pPr>
            <a:endParaRPr lang="en-US"/>
          </a:p>
        </p:txBody>
      </p:sp>
      <p:pic>
        <p:nvPicPr>
          <p:cNvPr id="28676"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822450" y="1522413"/>
            <a:ext cx="5534025" cy="3827462"/>
          </a:xfr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95275"/>
            <a:ext cx="7772400" cy="320675"/>
          </a:xfrm>
        </p:spPr>
        <p:txBody>
          <a:bodyPr/>
          <a:lstStyle/>
          <a:p>
            <a:r>
              <a:rPr lang="en-US" smtClean="0"/>
              <a:t>Final Dilution Value</a:t>
            </a:r>
          </a:p>
        </p:txBody>
      </p:sp>
      <p:graphicFrame>
        <p:nvGraphicFramePr>
          <p:cNvPr id="29699" name="Object 2"/>
          <p:cNvGraphicFramePr>
            <a:graphicFrameLocks noGrp="1" noChangeAspect="1"/>
          </p:cNvGraphicFramePr>
          <p:nvPr>
            <p:ph sz="half" idx="4294967295"/>
          </p:nvPr>
        </p:nvGraphicFramePr>
        <p:xfrm>
          <a:off x="3814763" y="2489200"/>
          <a:ext cx="1204912" cy="1000125"/>
        </p:xfrm>
        <a:graphic>
          <a:graphicData uri="http://schemas.openxmlformats.org/presentationml/2006/ole">
            <mc:AlternateContent xmlns:mc="http://schemas.openxmlformats.org/markup-compatibility/2006">
              <mc:Choice xmlns:v="urn:schemas-microsoft-com:vml" Requires="v">
                <p:oleObj spid="_x0000_s29710" name="Equation" r:id="rId4" imgW="748975" imgH="622030" progId="Equation.DSMT4">
                  <p:embed/>
                </p:oleObj>
              </mc:Choice>
              <mc:Fallback>
                <p:oleObj name="Equation" r:id="rId4" imgW="748975" imgH="62203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4763" y="2489200"/>
                        <a:ext cx="1204912"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0" name="Rectangle 3"/>
          <p:cNvSpPr>
            <a:spLocks noChangeArrowheads="1"/>
          </p:cNvSpPr>
          <p:nvPr/>
        </p:nvSpPr>
        <p:spPr bwMode="auto">
          <a:xfrm>
            <a:off x="1530350" y="1093788"/>
            <a:ext cx="61563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1600">
                <a:solidFill>
                  <a:schemeClr val="bg1"/>
                </a:solidFill>
                <a:latin typeface="Gill Sans MT" pitchFamily="34" charset="0"/>
              </a:rPr>
              <a:t>The average concentration of contaminants that occur following dilution cannot be directly computed from time-averaged dilution.  Therefore, in keeping with the spirit of the CCC (Section 2), a more useful measure of dilution is the harmonic average:</a:t>
            </a:r>
          </a:p>
        </p:txBody>
      </p:sp>
      <p:sp>
        <p:nvSpPr>
          <p:cNvPr id="29701" name="Rectangle 4"/>
          <p:cNvSpPr>
            <a:spLocks noChangeArrowheads="1"/>
          </p:cNvSpPr>
          <p:nvPr/>
        </p:nvSpPr>
        <p:spPr bwMode="auto">
          <a:xfrm>
            <a:off x="1489075" y="3748088"/>
            <a:ext cx="63055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p>
            <a:pPr>
              <a:spcAft>
                <a:spcPct val="50000"/>
              </a:spcAft>
            </a:pPr>
            <a:r>
              <a:rPr lang="en-US" sz="1600">
                <a:solidFill>
                  <a:schemeClr val="bg1"/>
                </a:solidFill>
                <a:latin typeface="Gill Sans MT" pitchFamily="34" charset="0"/>
              </a:rPr>
              <a:t>where </a:t>
            </a:r>
            <a:r>
              <a:rPr lang="en-US" sz="1600" i="1">
                <a:solidFill>
                  <a:schemeClr val="bg1"/>
                </a:solidFill>
                <a:latin typeface="Gill Sans MT" pitchFamily="34" charset="0"/>
              </a:rPr>
              <a:t>S</a:t>
            </a:r>
            <a:r>
              <a:rPr lang="en-US" sz="1600">
                <a:solidFill>
                  <a:schemeClr val="bg1"/>
                </a:solidFill>
                <a:latin typeface="Gill Sans MT" pitchFamily="34" charset="0"/>
              </a:rPr>
              <a:t> is the dilution at time </a:t>
            </a:r>
            <a:r>
              <a:rPr lang="en-US" sz="1600" i="1">
                <a:solidFill>
                  <a:schemeClr val="bg1"/>
                </a:solidFill>
                <a:latin typeface="Gill Sans MT" pitchFamily="34" charset="0"/>
              </a:rPr>
              <a:t>n</a:t>
            </a:r>
            <a:r>
              <a:rPr lang="en-US" sz="1600">
                <a:solidFill>
                  <a:schemeClr val="bg1"/>
                </a:solidFill>
                <a:latin typeface="Gill Sans MT" pitchFamily="34" charset="0"/>
              </a:rPr>
              <a:t>.  The time-average contaminant concentration in the water body is equal to the contaminant concentration in the effluent divided by the harmonic average dilution.  </a:t>
            </a:r>
          </a:p>
          <a:p>
            <a:pPr>
              <a:spcAft>
                <a:spcPct val="50000"/>
              </a:spcAft>
            </a:pPr>
            <a:endParaRPr lang="en-US" sz="1600">
              <a:solidFill>
                <a:schemeClr val="bg1"/>
              </a:solidFill>
              <a:latin typeface="Gill Sans MT" pitchFamily="34" charset="0"/>
            </a:endParaRPr>
          </a:p>
          <a:p>
            <a:pPr>
              <a:spcAft>
                <a:spcPct val="50000"/>
              </a:spcAft>
            </a:pPr>
            <a:r>
              <a:rPr lang="en-US" sz="1600">
                <a:solidFill>
                  <a:schemeClr val="bg1"/>
                </a:solidFill>
                <a:latin typeface="Gill Sans MT" pitchFamily="34" charset="0"/>
              </a:rPr>
              <a:t>The harmonic average dilutions computed in this way are 250:1 at 100 m.  This is the value we therefore recommend be used in the NPDES permit application.</a:t>
            </a:r>
          </a:p>
        </p:txBody>
      </p:sp>
      <p:sp>
        <p:nvSpPr>
          <p:cNvPr id="29702" name="Text Box 6"/>
          <p:cNvSpPr txBox="1">
            <a:spLocks noChangeArrowheads="1"/>
          </p:cNvSpPr>
          <p:nvPr/>
        </p:nvSpPr>
        <p:spPr bwMode="auto">
          <a:xfrm>
            <a:off x="339725" y="6507163"/>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eaLnBrk="0" hangingPunct="0">
              <a:defRPr sz="800" b="1">
                <a:solidFill>
                  <a:schemeClr val="tx1"/>
                </a:solidFill>
                <a:latin typeface="Arial" charset="0"/>
              </a:defRPr>
            </a:lvl1pPr>
            <a:lvl2pPr marL="742950" indent="-285750" eaLnBrk="0" hangingPunct="0">
              <a:defRPr sz="800" b="1">
                <a:solidFill>
                  <a:schemeClr val="tx1"/>
                </a:solidFill>
                <a:latin typeface="Arial" charset="0"/>
              </a:defRPr>
            </a:lvl2pPr>
            <a:lvl3pPr marL="1143000" indent="-228600" eaLnBrk="0" hangingPunct="0">
              <a:defRPr sz="800" b="1">
                <a:solidFill>
                  <a:schemeClr val="tx1"/>
                </a:solidFill>
                <a:latin typeface="Arial" charset="0"/>
              </a:defRPr>
            </a:lvl3pPr>
            <a:lvl4pPr marL="1600200" indent="-228600" eaLnBrk="0" hangingPunct="0">
              <a:defRPr sz="800" b="1">
                <a:solidFill>
                  <a:schemeClr val="tx1"/>
                </a:solidFill>
                <a:latin typeface="Arial" charset="0"/>
              </a:defRPr>
            </a:lvl4pPr>
            <a:lvl5pPr marL="2057400" indent="-228600" eaLnBrk="0" hangingPunct="0">
              <a:defRPr sz="800" b="1">
                <a:solidFill>
                  <a:schemeClr val="tx1"/>
                </a:solidFill>
                <a:latin typeface="Arial" charset="0"/>
              </a:defRPr>
            </a:lvl5pPr>
            <a:lvl6pPr marL="2514600" indent="-228600" eaLnBrk="0" fontAlgn="base" hangingPunct="0">
              <a:spcBef>
                <a:spcPct val="0"/>
              </a:spcBef>
              <a:spcAft>
                <a:spcPct val="0"/>
              </a:spcAft>
              <a:defRPr sz="800" b="1">
                <a:solidFill>
                  <a:schemeClr val="tx1"/>
                </a:solidFill>
                <a:latin typeface="Arial" charset="0"/>
              </a:defRPr>
            </a:lvl6pPr>
            <a:lvl7pPr marL="2971800" indent="-228600" eaLnBrk="0" fontAlgn="base" hangingPunct="0">
              <a:spcBef>
                <a:spcPct val="0"/>
              </a:spcBef>
              <a:spcAft>
                <a:spcPct val="0"/>
              </a:spcAft>
              <a:defRPr sz="800" b="1">
                <a:solidFill>
                  <a:schemeClr val="tx1"/>
                </a:solidFill>
                <a:latin typeface="Arial" charset="0"/>
              </a:defRPr>
            </a:lvl7pPr>
            <a:lvl8pPr marL="3429000" indent="-228600" eaLnBrk="0" fontAlgn="base" hangingPunct="0">
              <a:spcBef>
                <a:spcPct val="0"/>
              </a:spcBef>
              <a:spcAft>
                <a:spcPct val="0"/>
              </a:spcAft>
              <a:defRPr sz="800" b="1">
                <a:solidFill>
                  <a:schemeClr val="tx1"/>
                </a:solidFill>
                <a:latin typeface="Arial" charset="0"/>
              </a:defRPr>
            </a:lvl8pPr>
            <a:lvl9pPr marL="3886200" indent="-228600" eaLnBrk="0" fontAlgn="base" hangingPunct="0">
              <a:spcBef>
                <a:spcPct val="0"/>
              </a:spcBef>
              <a:spcAft>
                <a:spcPct val="0"/>
              </a:spcAft>
              <a:defRPr sz="800" b="1">
                <a:solidFill>
                  <a:schemeClr val="tx1"/>
                </a:solidFill>
                <a:latin typeface="Arial" charset="0"/>
              </a:defRPr>
            </a:lvl9pPr>
          </a:lstStyle>
          <a:p>
            <a:pPr eaLnBrk="1" hangingPunct="1"/>
            <a:r>
              <a:rPr lang="en-US" sz="1000">
                <a:solidFill>
                  <a:srgbClr val="191977"/>
                </a:solidFill>
              </a:rPr>
              <a:t>05</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95275"/>
            <a:ext cx="7772400" cy="400050"/>
          </a:xfrm>
        </p:spPr>
        <p:txBody>
          <a:bodyPr/>
          <a:lstStyle/>
          <a:p>
            <a:r>
              <a:rPr lang="en-US" smtClean="0"/>
              <a:t>What is Dilution??</a:t>
            </a:r>
          </a:p>
        </p:txBody>
      </p:sp>
      <p:sp>
        <p:nvSpPr>
          <p:cNvPr id="12291" name="Rectangle 3"/>
          <p:cNvSpPr>
            <a:spLocks noChangeArrowheads="1"/>
          </p:cNvSpPr>
          <p:nvPr/>
        </p:nvSpPr>
        <p:spPr bwMode="auto">
          <a:xfrm>
            <a:off x="1000125" y="846138"/>
            <a:ext cx="6848475"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spcBef>
                <a:spcPts val="600"/>
              </a:spcBef>
            </a:pPr>
            <a:r>
              <a:rPr lang="en-US" sz="1600">
                <a:solidFill>
                  <a:schemeClr val="bg1"/>
                </a:solidFill>
              </a:rPr>
              <a:t>Ocean Plan (2001)</a:t>
            </a:r>
          </a:p>
          <a:p>
            <a:pPr>
              <a:lnSpc>
                <a:spcPct val="120000"/>
              </a:lnSpc>
              <a:spcBef>
                <a:spcPts val="600"/>
              </a:spcBef>
            </a:pPr>
            <a:endParaRPr lang="en-US" sz="1600">
              <a:solidFill>
                <a:schemeClr val="bg1"/>
              </a:solidFill>
            </a:endParaRPr>
          </a:p>
          <a:p>
            <a:pPr>
              <a:lnSpc>
                <a:spcPct val="120000"/>
              </a:lnSpc>
              <a:spcBef>
                <a:spcPts val="600"/>
              </a:spcBef>
            </a:pPr>
            <a:endParaRPr lang="en-US" sz="1600">
              <a:solidFill>
                <a:schemeClr val="bg1"/>
              </a:solidFill>
            </a:endParaRPr>
          </a:p>
          <a:p>
            <a:pPr>
              <a:lnSpc>
                <a:spcPct val="120000"/>
              </a:lnSpc>
              <a:spcBef>
                <a:spcPts val="600"/>
              </a:spcBef>
            </a:pPr>
            <a:r>
              <a:rPr lang="en-US" sz="1600">
                <a:solidFill>
                  <a:schemeClr val="bg1"/>
                </a:solidFill>
              </a:rPr>
              <a:t>For the purpose of this Plan, minimum initial* dilution is the lowest average initial* dilution within any single month of the year. </a:t>
            </a:r>
          </a:p>
          <a:p>
            <a:pPr>
              <a:lnSpc>
                <a:spcPct val="120000"/>
              </a:lnSpc>
              <a:spcBef>
                <a:spcPts val="600"/>
              </a:spcBef>
            </a:pPr>
            <a:r>
              <a:rPr lang="en-US" sz="1600">
                <a:solidFill>
                  <a:schemeClr val="bg1"/>
                </a:solidFill>
              </a:rPr>
              <a:t>Dilution estimates shall be based on:</a:t>
            </a:r>
          </a:p>
          <a:p>
            <a:pPr>
              <a:lnSpc>
                <a:spcPct val="120000"/>
              </a:lnSpc>
              <a:spcBef>
                <a:spcPts val="600"/>
              </a:spcBef>
            </a:pPr>
            <a:r>
              <a:rPr lang="en-US" sz="1600">
                <a:solidFill>
                  <a:schemeClr val="bg1"/>
                </a:solidFill>
              </a:rPr>
              <a:t>observed waste flow characteristics, </a:t>
            </a:r>
          </a:p>
          <a:p>
            <a:pPr>
              <a:lnSpc>
                <a:spcPct val="120000"/>
              </a:lnSpc>
              <a:spcBef>
                <a:spcPts val="600"/>
              </a:spcBef>
            </a:pPr>
            <a:r>
              <a:rPr lang="en-US" sz="1600">
                <a:solidFill>
                  <a:schemeClr val="bg1"/>
                </a:solidFill>
              </a:rPr>
              <a:t>observed receiving water density structure, </a:t>
            </a:r>
          </a:p>
          <a:p>
            <a:pPr>
              <a:lnSpc>
                <a:spcPct val="120000"/>
              </a:lnSpc>
              <a:spcBef>
                <a:spcPts val="600"/>
              </a:spcBef>
            </a:pPr>
            <a:r>
              <a:rPr lang="en-US" sz="1600">
                <a:solidFill>
                  <a:schemeClr val="bg1"/>
                </a:solidFill>
              </a:rPr>
              <a:t>and the assumption that no currents, of sufficient strength to influence the initial* dilution process, flow across the discharge structure.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295275"/>
            <a:ext cx="7772400" cy="320675"/>
          </a:xfrm>
        </p:spPr>
        <p:txBody>
          <a:bodyPr/>
          <a:lstStyle/>
          <a:p>
            <a:r>
              <a:rPr lang="en-US" smtClean="0"/>
              <a:t>Toxics Criteria</a:t>
            </a:r>
          </a:p>
        </p:txBody>
      </p:sp>
      <p:graphicFrame>
        <p:nvGraphicFramePr>
          <p:cNvPr id="4" name="Table 3"/>
          <p:cNvGraphicFramePr>
            <a:graphicFrameLocks noGrp="1"/>
          </p:cNvGraphicFramePr>
          <p:nvPr/>
        </p:nvGraphicFramePr>
        <p:xfrm>
          <a:off x="1525588" y="1339850"/>
          <a:ext cx="5649913" cy="5059656"/>
        </p:xfrm>
        <a:graphic>
          <a:graphicData uri="http://schemas.openxmlformats.org/drawingml/2006/table">
            <a:tbl>
              <a:tblPr/>
              <a:tblGrid>
                <a:gridCol w="1615591"/>
                <a:gridCol w="1204917"/>
                <a:gridCol w="710041"/>
                <a:gridCol w="871414"/>
                <a:gridCol w="1247950"/>
              </a:tblGrid>
              <a:tr h="274297">
                <a:tc rowSpan="2">
                  <a:txBody>
                    <a:bodyPr/>
                    <a:lstStyle/>
                    <a:p>
                      <a:pPr marL="0" marR="0" algn="ctr">
                        <a:spcBef>
                          <a:spcPts val="0"/>
                        </a:spcBef>
                        <a:spcAft>
                          <a:spcPts val="0"/>
                        </a:spcAft>
                      </a:pPr>
                      <a:r>
                        <a:rPr lang="en-US" sz="1200" b="1" dirty="0">
                          <a:solidFill>
                            <a:schemeClr val="bg1"/>
                          </a:solidFill>
                          <a:latin typeface="Arial" pitchFamily="34" charset="0"/>
                          <a:ea typeface="Times New Roman"/>
                          <a:cs typeface="Arial" pitchFamily="34" charset="0"/>
                        </a:rPr>
                        <a:t>Compound</a:t>
                      </a:r>
                      <a:endParaRPr lang="en-US" sz="1100" b="1" dirty="0">
                        <a:solidFill>
                          <a:schemeClr val="bg1"/>
                        </a:solidFill>
                        <a:latin typeface="Arial" pitchFamily="34" charset="0"/>
                        <a:ea typeface="Times New Roman"/>
                        <a:cs typeface="Arial" pitchFamily="34" charset="0"/>
                      </a:endParaRPr>
                    </a:p>
                  </a:txBody>
                  <a:tcPr marL="54867" marR="54867" marT="45714" marB="45714">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marL="0" marR="0" algn="ctr">
                        <a:spcBef>
                          <a:spcPts val="0"/>
                        </a:spcBef>
                        <a:spcAft>
                          <a:spcPts val="0"/>
                        </a:spcAft>
                      </a:pPr>
                      <a:r>
                        <a:rPr lang="en-US" sz="1200" b="1" dirty="0">
                          <a:solidFill>
                            <a:schemeClr val="bg1"/>
                          </a:solidFill>
                          <a:latin typeface="Arial" pitchFamily="34" charset="0"/>
                          <a:ea typeface="Times New Roman"/>
                          <a:cs typeface="Arial" pitchFamily="34" charset="0"/>
                        </a:rPr>
                        <a:t>Limiting Concentrations</a:t>
                      </a:r>
                    </a:p>
                  </a:txBody>
                  <a:tcPr marL="54867" marR="54867" marT="45714" marB="45714">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26688">
                <a:tc vMerge="1">
                  <a:txBody>
                    <a:bodyPr/>
                    <a:lstStyle/>
                    <a:p>
                      <a:endParaRPr lang="en-US"/>
                    </a:p>
                  </a:txBody>
                  <a:tcPr/>
                </a:tc>
                <a:tc>
                  <a:txBody>
                    <a:bodyPr/>
                    <a:lstStyle/>
                    <a:p>
                      <a:pPr marL="0" marR="0" algn="ctr">
                        <a:spcBef>
                          <a:spcPts val="0"/>
                        </a:spcBef>
                        <a:spcAft>
                          <a:spcPts val="0"/>
                        </a:spcAft>
                      </a:pPr>
                      <a:r>
                        <a:rPr lang="en-US" sz="1100" b="1" dirty="0">
                          <a:solidFill>
                            <a:schemeClr val="bg1"/>
                          </a:solidFill>
                          <a:latin typeface="Arial" pitchFamily="34" charset="0"/>
                          <a:ea typeface="Times New Roman"/>
                          <a:cs typeface="Arial" pitchFamily="34" charset="0"/>
                        </a:rPr>
                        <a:t>Units of</a:t>
                      </a:r>
                      <a:br>
                        <a:rPr lang="en-US" sz="1100" b="1" dirty="0">
                          <a:solidFill>
                            <a:schemeClr val="bg1"/>
                          </a:solidFill>
                          <a:latin typeface="Arial" pitchFamily="34" charset="0"/>
                          <a:ea typeface="Times New Roman"/>
                          <a:cs typeface="Arial" pitchFamily="34" charset="0"/>
                        </a:rPr>
                      </a:br>
                      <a:r>
                        <a:rPr lang="en-US" sz="1100" b="1" dirty="0">
                          <a:solidFill>
                            <a:schemeClr val="bg1"/>
                          </a:solidFill>
                          <a:latin typeface="Arial" pitchFamily="34" charset="0"/>
                          <a:ea typeface="Times New Roman"/>
                          <a:cs typeface="Arial" pitchFamily="34" charset="0"/>
                        </a:rPr>
                        <a:t>Measurement</a:t>
                      </a:r>
                    </a:p>
                  </a:txBody>
                  <a:tcPr marL="54867" marR="54867" marT="45714" marB="45714">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bg1"/>
                          </a:solidFill>
                          <a:latin typeface="Arial" pitchFamily="34" charset="0"/>
                          <a:ea typeface="Times New Roman"/>
                          <a:cs typeface="Arial" pitchFamily="34" charset="0"/>
                        </a:rPr>
                        <a:t>6-Month</a:t>
                      </a:r>
                      <a:br>
                        <a:rPr lang="en-US" sz="1100" b="1" dirty="0">
                          <a:solidFill>
                            <a:schemeClr val="bg1"/>
                          </a:solidFill>
                          <a:latin typeface="Arial" pitchFamily="34" charset="0"/>
                          <a:ea typeface="Times New Roman"/>
                          <a:cs typeface="Arial" pitchFamily="34" charset="0"/>
                        </a:rPr>
                      </a:br>
                      <a:r>
                        <a:rPr lang="en-US" sz="1100" b="1" dirty="0">
                          <a:solidFill>
                            <a:schemeClr val="bg1"/>
                          </a:solidFill>
                          <a:latin typeface="Arial" pitchFamily="34" charset="0"/>
                          <a:ea typeface="Times New Roman"/>
                          <a:cs typeface="Arial" pitchFamily="34" charset="0"/>
                        </a:rPr>
                        <a:t>Median</a:t>
                      </a:r>
                    </a:p>
                  </a:txBody>
                  <a:tcPr marL="54867" marR="54867" marT="45714" marB="45714">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bg1"/>
                          </a:solidFill>
                          <a:latin typeface="Arial" pitchFamily="34" charset="0"/>
                          <a:ea typeface="Times New Roman"/>
                          <a:cs typeface="Arial" pitchFamily="34" charset="0"/>
                        </a:rPr>
                        <a:t>Daily</a:t>
                      </a:r>
                      <a:br>
                        <a:rPr lang="en-US" sz="1100" b="1" dirty="0">
                          <a:solidFill>
                            <a:schemeClr val="bg1"/>
                          </a:solidFill>
                          <a:latin typeface="Arial" pitchFamily="34" charset="0"/>
                          <a:ea typeface="Times New Roman"/>
                          <a:cs typeface="Arial" pitchFamily="34" charset="0"/>
                        </a:rPr>
                      </a:br>
                      <a:r>
                        <a:rPr lang="en-US" sz="1100" b="1" dirty="0">
                          <a:solidFill>
                            <a:schemeClr val="bg1"/>
                          </a:solidFill>
                          <a:latin typeface="Arial" pitchFamily="34" charset="0"/>
                          <a:ea typeface="Times New Roman"/>
                          <a:cs typeface="Arial" pitchFamily="34" charset="0"/>
                        </a:rPr>
                        <a:t>Maximum</a:t>
                      </a:r>
                    </a:p>
                  </a:txBody>
                  <a:tcPr marL="54867" marR="54867" marT="45714" marB="45714">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100" b="1" dirty="0">
                          <a:solidFill>
                            <a:schemeClr val="bg1"/>
                          </a:solidFill>
                          <a:latin typeface="Arial" pitchFamily="34" charset="0"/>
                          <a:ea typeface="Times New Roman"/>
                          <a:cs typeface="Arial" pitchFamily="34" charset="0"/>
                        </a:rPr>
                        <a:t>Instantaneous</a:t>
                      </a:r>
                      <a:br>
                        <a:rPr lang="en-US" sz="1100" b="1" dirty="0">
                          <a:solidFill>
                            <a:schemeClr val="bg1"/>
                          </a:solidFill>
                          <a:latin typeface="Arial" pitchFamily="34" charset="0"/>
                          <a:ea typeface="Times New Roman"/>
                          <a:cs typeface="Arial" pitchFamily="34" charset="0"/>
                        </a:rPr>
                      </a:br>
                      <a:r>
                        <a:rPr lang="en-US" sz="1100" b="1" dirty="0">
                          <a:solidFill>
                            <a:schemeClr val="bg1"/>
                          </a:solidFill>
                          <a:latin typeface="Arial" pitchFamily="34" charset="0"/>
                          <a:ea typeface="Times New Roman"/>
                          <a:cs typeface="Arial" pitchFamily="34" charset="0"/>
                        </a:rPr>
                        <a:t>Maximum</a:t>
                      </a:r>
                    </a:p>
                  </a:txBody>
                  <a:tcPr marL="54867" marR="54867" marT="45714" marB="45714">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67630">
                <a:tc>
                  <a:txBody>
                    <a:bodyPr/>
                    <a:lstStyle/>
                    <a:p>
                      <a:pPr marL="0" marR="0">
                        <a:spcBef>
                          <a:spcPts val="0"/>
                        </a:spcBef>
                        <a:spcAft>
                          <a:spcPts val="0"/>
                        </a:spcAft>
                      </a:pPr>
                      <a:r>
                        <a:rPr lang="en-US" sz="1100" dirty="0">
                          <a:solidFill>
                            <a:schemeClr val="bg1"/>
                          </a:solidFill>
                          <a:latin typeface="Arial" pitchFamily="34" charset="0"/>
                          <a:ea typeface="Times New Roman"/>
                          <a:cs typeface="Arial" pitchFamily="34" charset="0"/>
                        </a:rPr>
                        <a:t>Arsenic</a:t>
                      </a:r>
                    </a:p>
                  </a:txBody>
                  <a:tcPr marL="55421" marR="55421" marT="0" marB="0">
                    <a:lnL>
                      <a:noFill/>
                    </a:lnL>
                    <a:lnR>
                      <a:noFill/>
                    </a:lnR>
                    <a:lnT w="12700" cap="flat" cmpd="sng" algn="ctr">
                      <a:solidFill>
                        <a:schemeClr val="bg1"/>
                      </a:solidFill>
                      <a:prstDash val="solid"/>
                      <a:round/>
                      <a:headEnd type="none" w="med" len="med"/>
                      <a:tailEnd type="none" w="med" len="med"/>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sym typeface="Symbol"/>
                        </a:rPr>
                        <a:t></a:t>
                      </a:r>
                      <a:r>
                        <a:rPr lang="en-US" sz="1100">
                          <a:solidFill>
                            <a:schemeClr val="bg1"/>
                          </a:solidFill>
                          <a:latin typeface="Arial" pitchFamily="34" charset="0"/>
                          <a:ea typeface="Times New Roman"/>
                          <a:cs typeface="Arial" pitchFamily="34" charset="0"/>
                        </a:rPr>
                        <a:t>g/l</a:t>
                      </a:r>
                    </a:p>
                  </a:txBody>
                  <a:tcPr marL="55421" marR="55421" marT="0" marB="0">
                    <a:lnL>
                      <a:noFill/>
                    </a:lnL>
                    <a:lnR>
                      <a:noFill/>
                    </a:lnR>
                    <a:lnT w="12700" cap="flat" cmpd="sng" algn="ctr">
                      <a:solidFill>
                        <a:schemeClr val="bg1"/>
                      </a:solidFill>
                      <a:prstDash val="solid"/>
                      <a:round/>
                      <a:headEnd type="none" w="med" len="med"/>
                      <a:tailEnd type="none" w="med" len="med"/>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8.</a:t>
                      </a:r>
                    </a:p>
                  </a:txBody>
                  <a:tcPr marL="54867" marR="182889" marT="0" marB="0">
                    <a:lnL>
                      <a:noFill/>
                    </a:lnL>
                    <a:lnR>
                      <a:noFill/>
                    </a:lnR>
                    <a:lnT w="12700" cap="flat" cmpd="sng" algn="ctr">
                      <a:solidFill>
                        <a:schemeClr val="bg1"/>
                      </a:solidFill>
                      <a:prstDash val="solid"/>
                      <a:round/>
                      <a:headEnd type="none" w="med" len="med"/>
                      <a:tailEnd type="none" w="med" len="med"/>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32.</a:t>
                      </a:r>
                    </a:p>
                  </a:txBody>
                  <a:tcPr marL="54867" marR="182889" marT="0" marB="0">
                    <a:lnL>
                      <a:noFill/>
                    </a:lnL>
                    <a:lnR>
                      <a:noFill/>
                    </a:lnR>
                    <a:lnT w="12700" cap="flat" cmpd="sng" algn="ctr">
                      <a:solidFill>
                        <a:schemeClr val="bg1"/>
                      </a:solidFill>
                      <a:prstDash val="solid"/>
                      <a:round/>
                      <a:headEnd type="none" w="med" len="med"/>
                      <a:tailEnd type="none" w="med" len="med"/>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80.</a:t>
                      </a:r>
                    </a:p>
                  </a:txBody>
                  <a:tcPr marL="54867" marR="365778" marT="0" marB="0">
                    <a:lnL>
                      <a:noFill/>
                    </a:lnL>
                    <a:lnR>
                      <a:noFill/>
                    </a:lnR>
                    <a:lnT w="12700" cap="flat" cmpd="sng" algn="ctr">
                      <a:solidFill>
                        <a:schemeClr val="bg1"/>
                      </a:solidFill>
                      <a:prstDash val="solid"/>
                      <a:round/>
                      <a:headEnd type="none" w="med" len="med"/>
                      <a:tailEnd type="none" w="med" len="med"/>
                    </a:lnT>
                    <a:lnB>
                      <a:noFill/>
                    </a:lnB>
                  </a:tcPr>
                </a:tc>
              </a:tr>
              <a:tr h="167630">
                <a:tc>
                  <a:txBody>
                    <a:bodyPr/>
                    <a:lstStyle/>
                    <a:p>
                      <a:pPr marL="0" marR="0">
                        <a:spcBef>
                          <a:spcPts val="0"/>
                        </a:spcBef>
                        <a:spcAft>
                          <a:spcPts val="0"/>
                        </a:spcAft>
                      </a:pPr>
                      <a:r>
                        <a:rPr lang="en-US" sz="1100" dirty="0">
                          <a:solidFill>
                            <a:schemeClr val="bg1"/>
                          </a:solidFill>
                          <a:latin typeface="Arial" pitchFamily="34" charset="0"/>
                          <a:ea typeface="Times New Roman"/>
                          <a:cs typeface="Arial" pitchFamily="34" charset="0"/>
                        </a:rPr>
                        <a:t>Cadmium</a:t>
                      </a: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sym typeface="Symbol"/>
                        </a:rPr>
                        <a:t></a:t>
                      </a:r>
                      <a:r>
                        <a:rPr lang="en-US" sz="1100">
                          <a:solidFill>
                            <a:schemeClr val="bg1"/>
                          </a:solidFill>
                          <a:latin typeface="Arial" pitchFamily="34" charset="0"/>
                          <a:ea typeface="Times New Roman"/>
                          <a:cs typeface="Arial" pitchFamily="34" charset="0"/>
                        </a:rPr>
                        <a:t>g/l</a:t>
                      </a:r>
                    </a:p>
                  </a:txBody>
                  <a:tcPr marL="55421" marR="55421"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1.</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4.</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10.</a:t>
                      </a:r>
                    </a:p>
                  </a:txBody>
                  <a:tcPr marL="54867" marR="365778" marT="0" marB="0">
                    <a:lnL>
                      <a:noFill/>
                    </a:lnL>
                    <a:lnR>
                      <a:noFill/>
                    </a:lnR>
                    <a:lnT>
                      <a:noFill/>
                    </a:lnT>
                    <a:lnB>
                      <a:noFill/>
                    </a:lnB>
                  </a:tcPr>
                </a:tc>
              </a:tr>
              <a:tr h="167630">
                <a:tc>
                  <a:txBody>
                    <a:bodyPr/>
                    <a:lstStyle/>
                    <a:p>
                      <a:pPr marL="0" marR="0">
                        <a:spcBef>
                          <a:spcPts val="0"/>
                        </a:spcBef>
                        <a:spcAft>
                          <a:spcPts val="0"/>
                        </a:spcAft>
                      </a:pPr>
                      <a:r>
                        <a:rPr lang="en-US" sz="1100" dirty="0">
                          <a:solidFill>
                            <a:schemeClr val="bg1"/>
                          </a:solidFill>
                          <a:latin typeface="Arial" pitchFamily="34" charset="0"/>
                          <a:ea typeface="Times New Roman"/>
                          <a:cs typeface="Arial" pitchFamily="34" charset="0"/>
                        </a:rPr>
                        <a:t>Chromium (</a:t>
                      </a:r>
                      <a:r>
                        <a:rPr lang="en-US" sz="1100" dirty="0" err="1">
                          <a:solidFill>
                            <a:schemeClr val="bg1"/>
                          </a:solidFill>
                          <a:latin typeface="Arial" pitchFamily="34" charset="0"/>
                          <a:ea typeface="Times New Roman"/>
                          <a:cs typeface="Arial" pitchFamily="34" charset="0"/>
                        </a:rPr>
                        <a:t>Hexavalent</a:t>
                      </a:r>
                      <a:r>
                        <a:rPr lang="en-US" sz="1100" dirty="0">
                          <a:solidFill>
                            <a:schemeClr val="bg1"/>
                          </a:solidFill>
                          <a:latin typeface="Arial" pitchFamily="34" charset="0"/>
                          <a:ea typeface="Times New Roman"/>
                          <a:cs typeface="Arial" pitchFamily="34" charset="0"/>
                        </a:rPr>
                        <a:t>)</a:t>
                      </a: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sym typeface="Symbol"/>
                        </a:rPr>
                        <a:t></a:t>
                      </a:r>
                      <a:r>
                        <a:rPr lang="en-US" sz="1100">
                          <a:solidFill>
                            <a:schemeClr val="bg1"/>
                          </a:solidFill>
                          <a:latin typeface="Arial" pitchFamily="34" charset="0"/>
                          <a:ea typeface="Times New Roman"/>
                          <a:cs typeface="Arial" pitchFamily="34" charset="0"/>
                        </a:rPr>
                        <a:t>g/l</a:t>
                      </a:r>
                    </a:p>
                  </a:txBody>
                  <a:tcPr marL="55421" marR="55421"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2.</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8.</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20.</a:t>
                      </a:r>
                    </a:p>
                  </a:txBody>
                  <a:tcPr marL="54867" marR="365778" marT="0" marB="0">
                    <a:lnL>
                      <a:noFill/>
                    </a:lnL>
                    <a:lnR>
                      <a:noFill/>
                    </a:lnR>
                    <a:lnT>
                      <a:noFill/>
                    </a:lnT>
                    <a:lnB>
                      <a:noFill/>
                    </a:lnB>
                  </a:tcPr>
                </a:tc>
              </a:tr>
              <a:tr h="167630">
                <a:tc>
                  <a:txBody>
                    <a:bodyPr/>
                    <a:lstStyle/>
                    <a:p>
                      <a:pPr marL="0" marR="0">
                        <a:spcBef>
                          <a:spcPts val="0"/>
                        </a:spcBef>
                        <a:spcAft>
                          <a:spcPts val="0"/>
                        </a:spcAft>
                      </a:pPr>
                      <a:r>
                        <a:rPr lang="en-US" sz="1100">
                          <a:solidFill>
                            <a:schemeClr val="bg1"/>
                          </a:solidFill>
                          <a:latin typeface="Arial" pitchFamily="34" charset="0"/>
                          <a:ea typeface="Times New Roman"/>
                          <a:cs typeface="Arial" pitchFamily="34" charset="0"/>
                        </a:rPr>
                        <a:t>Copper</a:t>
                      </a: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sym typeface="Symbol"/>
                        </a:rPr>
                        <a:t></a:t>
                      </a:r>
                      <a:r>
                        <a:rPr lang="en-US" sz="1100">
                          <a:solidFill>
                            <a:schemeClr val="bg1"/>
                          </a:solidFill>
                          <a:latin typeface="Arial" pitchFamily="34" charset="0"/>
                          <a:ea typeface="Times New Roman"/>
                          <a:cs typeface="Arial" pitchFamily="34" charset="0"/>
                        </a:rPr>
                        <a:t>g/l</a:t>
                      </a:r>
                    </a:p>
                  </a:txBody>
                  <a:tcPr marL="55421" marR="55421"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3.</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12.</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30.</a:t>
                      </a:r>
                    </a:p>
                  </a:txBody>
                  <a:tcPr marL="54867" marR="365778" marT="0" marB="0">
                    <a:lnL>
                      <a:noFill/>
                    </a:lnL>
                    <a:lnR>
                      <a:noFill/>
                    </a:lnR>
                    <a:lnT>
                      <a:noFill/>
                    </a:lnT>
                    <a:lnB>
                      <a:noFill/>
                    </a:lnB>
                  </a:tcPr>
                </a:tc>
              </a:tr>
              <a:tr h="167630">
                <a:tc>
                  <a:txBody>
                    <a:bodyPr/>
                    <a:lstStyle/>
                    <a:p>
                      <a:pPr marL="0" marR="0">
                        <a:spcBef>
                          <a:spcPts val="0"/>
                        </a:spcBef>
                        <a:spcAft>
                          <a:spcPts val="0"/>
                        </a:spcAft>
                      </a:pPr>
                      <a:r>
                        <a:rPr lang="en-US" sz="1100">
                          <a:solidFill>
                            <a:schemeClr val="bg1"/>
                          </a:solidFill>
                          <a:latin typeface="Arial" pitchFamily="34" charset="0"/>
                          <a:ea typeface="Times New Roman"/>
                          <a:cs typeface="Arial" pitchFamily="34" charset="0"/>
                        </a:rPr>
                        <a:t>Lead</a:t>
                      </a: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sym typeface="Symbol"/>
                        </a:rPr>
                        <a:t></a:t>
                      </a:r>
                      <a:r>
                        <a:rPr lang="en-US" sz="1100">
                          <a:solidFill>
                            <a:schemeClr val="bg1"/>
                          </a:solidFill>
                          <a:latin typeface="Arial" pitchFamily="34" charset="0"/>
                          <a:ea typeface="Times New Roman"/>
                          <a:cs typeface="Arial" pitchFamily="34" charset="0"/>
                        </a:rPr>
                        <a:t>g/l</a:t>
                      </a:r>
                    </a:p>
                  </a:txBody>
                  <a:tcPr marL="55421" marR="55421"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2.</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8.</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20.</a:t>
                      </a:r>
                    </a:p>
                  </a:txBody>
                  <a:tcPr marL="54867" marR="365778" marT="0" marB="0">
                    <a:lnL>
                      <a:noFill/>
                    </a:lnL>
                    <a:lnR>
                      <a:noFill/>
                    </a:lnR>
                    <a:lnT>
                      <a:noFill/>
                    </a:lnT>
                    <a:lnB>
                      <a:noFill/>
                    </a:lnB>
                  </a:tcPr>
                </a:tc>
              </a:tr>
              <a:tr h="167630">
                <a:tc>
                  <a:txBody>
                    <a:bodyPr/>
                    <a:lstStyle/>
                    <a:p>
                      <a:pPr marL="0" marR="0">
                        <a:spcBef>
                          <a:spcPts val="0"/>
                        </a:spcBef>
                        <a:spcAft>
                          <a:spcPts val="0"/>
                        </a:spcAft>
                      </a:pPr>
                      <a:r>
                        <a:rPr lang="en-US" sz="1100">
                          <a:solidFill>
                            <a:schemeClr val="bg1"/>
                          </a:solidFill>
                          <a:latin typeface="Arial" pitchFamily="34" charset="0"/>
                          <a:ea typeface="Times New Roman"/>
                          <a:cs typeface="Arial" pitchFamily="34" charset="0"/>
                        </a:rPr>
                        <a:t>Mercury</a:t>
                      </a: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sym typeface="Symbol"/>
                        </a:rPr>
                        <a:t></a:t>
                      </a:r>
                      <a:r>
                        <a:rPr lang="en-US" sz="1100">
                          <a:solidFill>
                            <a:schemeClr val="bg1"/>
                          </a:solidFill>
                          <a:latin typeface="Arial" pitchFamily="34" charset="0"/>
                          <a:ea typeface="Times New Roman"/>
                          <a:cs typeface="Arial" pitchFamily="34" charset="0"/>
                        </a:rPr>
                        <a:t>g/l</a:t>
                      </a:r>
                    </a:p>
                  </a:txBody>
                  <a:tcPr marL="55421" marR="55421"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0.04</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0.16</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0.4</a:t>
                      </a:r>
                    </a:p>
                  </a:txBody>
                  <a:tcPr marL="54867" marR="365778" marT="0" marB="0">
                    <a:lnL>
                      <a:noFill/>
                    </a:lnL>
                    <a:lnR>
                      <a:noFill/>
                    </a:lnR>
                    <a:lnT>
                      <a:noFill/>
                    </a:lnT>
                    <a:lnB>
                      <a:noFill/>
                    </a:lnB>
                  </a:tcPr>
                </a:tc>
              </a:tr>
              <a:tr h="167630">
                <a:tc>
                  <a:txBody>
                    <a:bodyPr/>
                    <a:lstStyle/>
                    <a:p>
                      <a:pPr marL="0" marR="0">
                        <a:spcBef>
                          <a:spcPts val="0"/>
                        </a:spcBef>
                        <a:spcAft>
                          <a:spcPts val="0"/>
                        </a:spcAft>
                      </a:pPr>
                      <a:r>
                        <a:rPr lang="en-US" sz="1100">
                          <a:solidFill>
                            <a:schemeClr val="bg1"/>
                          </a:solidFill>
                          <a:latin typeface="Arial" pitchFamily="34" charset="0"/>
                          <a:ea typeface="Times New Roman"/>
                          <a:cs typeface="Arial" pitchFamily="34" charset="0"/>
                        </a:rPr>
                        <a:t>Nickel</a:t>
                      </a: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sym typeface="Symbol"/>
                        </a:rPr>
                        <a:t></a:t>
                      </a:r>
                      <a:r>
                        <a:rPr lang="en-US" sz="1100">
                          <a:solidFill>
                            <a:schemeClr val="bg1"/>
                          </a:solidFill>
                          <a:latin typeface="Arial" pitchFamily="34" charset="0"/>
                          <a:ea typeface="Times New Roman"/>
                          <a:cs typeface="Arial" pitchFamily="34" charset="0"/>
                        </a:rPr>
                        <a:t>g/l</a:t>
                      </a:r>
                    </a:p>
                  </a:txBody>
                  <a:tcPr marL="55421" marR="55421"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5.</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20.</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50.</a:t>
                      </a:r>
                    </a:p>
                  </a:txBody>
                  <a:tcPr marL="54867" marR="365778" marT="0" marB="0">
                    <a:lnL>
                      <a:noFill/>
                    </a:lnL>
                    <a:lnR>
                      <a:noFill/>
                    </a:lnR>
                    <a:lnT>
                      <a:noFill/>
                    </a:lnT>
                    <a:lnB>
                      <a:noFill/>
                    </a:lnB>
                  </a:tcPr>
                </a:tc>
              </a:tr>
              <a:tr h="167630">
                <a:tc>
                  <a:txBody>
                    <a:bodyPr/>
                    <a:lstStyle/>
                    <a:p>
                      <a:pPr marL="0" marR="0">
                        <a:spcBef>
                          <a:spcPts val="0"/>
                        </a:spcBef>
                        <a:spcAft>
                          <a:spcPts val="0"/>
                        </a:spcAft>
                      </a:pPr>
                      <a:r>
                        <a:rPr lang="en-US" sz="1100">
                          <a:solidFill>
                            <a:schemeClr val="bg1"/>
                          </a:solidFill>
                          <a:latin typeface="Arial" pitchFamily="34" charset="0"/>
                          <a:ea typeface="Times New Roman"/>
                          <a:cs typeface="Arial" pitchFamily="34" charset="0"/>
                        </a:rPr>
                        <a:t>Selenium</a:t>
                      </a: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sym typeface="Symbol"/>
                        </a:rPr>
                        <a:t></a:t>
                      </a:r>
                      <a:r>
                        <a:rPr lang="en-US" sz="1100">
                          <a:solidFill>
                            <a:schemeClr val="bg1"/>
                          </a:solidFill>
                          <a:latin typeface="Arial" pitchFamily="34" charset="0"/>
                          <a:ea typeface="Times New Roman"/>
                          <a:cs typeface="Arial" pitchFamily="34" charset="0"/>
                        </a:rPr>
                        <a:t>g/l</a:t>
                      </a:r>
                    </a:p>
                  </a:txBody>
                  <a:tcPr marL="55421" marR="55421"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1</a:t>
                      </a:r>
                      <a:r>
                        <a:rPr lang="de-DE" sz="1100">
                          <a:solidFill>
                            <a:schemeClr val="bg1"/>
                          </a:solidFill>
                          <a:latin typeface="Arial" pitchFamily="34" charset="0"/>
                          <a:ea typeface="Times New Roman"/>
                          <a:cs typeface="Arial" pitchFamily="34" charset="0"/>
                        </a:rPr>
                        <a:t>5.</a:t>
                      </a:r>
                      <a:endParaRPr lang="en-US" sz="1100">
                        <a:solidFill>
                          <a:schemeClr val="bg1"/>
                        </a:solidFill>
                        <a:latin typeface="Arial" pitchFamily="34" charset="0"/>
                        <a:ea typeface="Times New Roman"/>
                        <a:cs typeface="Arial" pitchFamily="34" charset="0"/>
                      </a:endParaRPr>
                    </a:p>
                  </a:txBody>
                  <a:tcPr marL="54867" marR="182889" marT="0" marB="0">
                    <a:lnL>
                      <a:noFill/>
                    </a:lnL>
                    <a:lnR>
                      <a:noFill/>
                    </a:lnR>
                    <a:lnT>
                      <a:noFill/>
                    </a:lnT>
                    <a:lnB>
                      <a:noFill/>
                    </a:lnB>
                  </a:tcPr>
                </a:tc>
                <a:tc>
                  <a:txBody>
                    <a:bodyPr/>
                    <a:lstStyle/>
                    <a:p>
                      <a:pPr marL="0" marR="0" algn="r">
                        <a:spcBef>
                          <a:spcPts val="0"/>
                        </a:spcBef>
                        <a:spcAft>
                          <a:spcPts val="0"/>
                        </a:spcAft>
                      </a:pPr>
                      <a:r>
                        <a:rPr lang="de-DE" sz="1100" dirty="0">
                          <a:solidFill>
                            <a:schemeClr val="bg1"/>
                          </a:solidFill>
                          <a:latin typeface="Arial" pitchFamily="34" charset="0"/>
                          <a:ea typeface="Times New Roman"/>
                          <a:cs typeface="Arial" pitchFamily="34" charset="0"/>
                        </a:rPr>
                        <a:t>60.</a:t>
                      </a:r>
                      <a:endParaRPr lang="en-US" sz="1100" dirty="0">
                        <a:solidFill>
                          <a:schemeClr val="bg1"/>
                        </a:solidFill>
                        <a:latin typeface="Arial" pitchFamily="34" charset="0"/>
                        <a:ea typeface="Times New Roman"/>
                        <a:cs typeface="Arial" pitchFamily="34" charset="0"/>
                      </a:endParaRPr>
                    </a:p>
                  </a:txBody>
                  <a:tcPr marL="54867" marR="182889" marT="0" marB="0">
                    <a:lnL>
                      <a:noFill/>
                    </a:lnL>
                    <a:lnR>
                      <a:noFill/>
                    </a:lnR>
                    <a:lnT>
                      <a:noFill/>
                    </a:lnT>
                    <a:lnB>
                      <a:noFill/>
                    </a:lnB>
                  </a:tcPr>
                </a:tc>
                <a:tc>
                  <a:txBody>
                    <a:bodyPr/>
                    <a:lstStyle/>
                    <a:p>
                      <a:pPr marL="0" marR="0" algn="r">
                        <a:spcBef>
                          <a:spcPts val="0"/>
                        </a:spcBef>
                        <a:spcAft>
                          <a:spcPts val="0"/>
                        </a:spcAft>
                      </a:pPr>
                      <a:r>
                        <a:rPr lang="de-DE" sz="1100" dirty="0">
                          <a:solidFill>
                            <a:schemeClr val="bg1"/>
                          </a:solidFill>
                          <a:latin typeface="Arial" pitchFamily="34" charset="0"/>
                          <a:ea typeface="Times New Roman"/>
                          <a:cs typeface="Arial" pitchFamily="34" charset="0"/>
                        </a:rPr>
                        <a:t>150.</a:t>
                      </a:r>
                      <a:endParaRPr lang="en-US" sz="1100" dirty="0">
                        <a:solidFill>
                          <a:schemeClr val="bg1"/>
                        </a:solidFill>
                        <a:latin typeface="Arial" pitchFamily="34" charset="0"/>
                        <a:ea typeface="Times New Roman"/>
                        <a:cs typeface="Arial" pitchFamily="34" charset="0"/>
                      </a:endParaRPr>
                    </a:p>
                  </a:txBody>
                  <a:tcPr marL="54867" marR="365778" marT="0" marB="0">
                    <a:lnL>
                      <a:noFill/>
                    </a:lnL>
                    <a:lnR>
                      <a:noFill/>
                    </a:lnR>
                    <a:lnT>
                      <a:noFill/>
                    </a:lnT>
                    <a:lnB>
                      <a:noFill/>
                    </a:lnB>
                  </a:tcPr>
                </a:tc>
              </a:tr>
              <a:tr h="167630">
                <a:tc>
                  <a:txBody>
                    <a:bodyPr/>
                    <a:lstStyle/>
                    <a:p>
                      <a:pPr marL="0" marR="0">
                        <a:spcBef>
                          <a:spcPts val="0"/>
                        </a:spcBef>
                        <a:spcAft>
                          <a:spcPts val="0"/>
                        </a:spcAft>
                      </a:pPr>
                      <a:r>
                        <a:rPr lang="de-DE" sz="1100">
                          <a:solidFill>
                            <a:schemeClr val="bg1"/>
                          </a:solidFill>
                          <a:latin typeface="Arial" pitchFamily="34" charset="0"/>
                          <a:ea typeface="Times New Roman"/>
                          <a:cs typeface="Arial" pitchFamily="34" charset="0"/>
                        </a:rPr>
                        <a:t>Silver</a:t>
                      </a:r>
                      <a:endParaRPr lang="en-US" sz="1100">
                        <a:solidFill>
                          <a:schemeClr val="bg1"/>
                        </a:solidFill>
                        <a:latin typeface="Arial" pitchFamily="34" charset="0"/>
                        <a:ea typeface="Times New Roman"/>
                        <a:cs typeface="Arial" pitchFamily="34" charset="0"/>
                      </a:endParaRP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sym typeface="Symbol"/>
                        </a:rPr>
                        <a:t></a:t>
                      </a:r>
                      <a:r>
                        <a:rPr lang="en-US" sz="1100">
                          <a:solidFill>
                            <a:schemeClr val="bg1"/>
                          </a:solidFill>
                          <a:latin typeface="Arial" pitchFamily="34" charset="0"/>
                          <a:ea typeface="Times New Roman"/>
                          <a:cs typeface="Arial" pitchFamily="34" charset="0"/>
                        </a:rPr>
                        <a:t>g/l</a:t>
                      </a:r>
                    </a:p>
                  </a:txBody>
                  <a:tcPr marL="55421" marR="55421" marT="0" marB="0">
                    <a:lnL>
                      <a:noFill/>
                    </a:lnL>
                    <a:lnR>
                      <a:noFill/>
                    </a:lnR>
                    <a:lnT>
                      <a:noFill/>
                    </a:lnT>
                    <a:lnB>
                      <a:noFill/>
                    </a:lnB>
                  </a:tcPr>
                </a:tc>
                <a:tc>
                  <a:txBody>
                    <a:bodyPr/>
                    <a:lstStyle/>
                    <a:p>
                      <a:pPr marL="0" marR="0" algn="r">
                        <a:spcBef>
                          <a:spcPts val="0"/>
                        </a:spcBef>
                        <a:spcAft>
                          <a:spcPts val="0"/>
                        </a:spcAft>
                      </a:pPr>
                      <a:r>
                        <a:rPr lang="de-DE" sz="1100">
                          <a:solidFill>
                            <a:schemeClr val="bg1"/>
                          </a:solidFill>
                          <a:latin typeface="Arial" pitchFamily="34" charset="0"/>
                          <a:ea typeface="Times New Roman"/>
                          <a:cs typeface="Arial" pitchFamily="34" charset="0"/>
                        </a:rPr>
                        <a:t>0.7</a:t>
                      </a:r>
                      <a:endParaRPr lang="en-US" sz="1100">
                        <a:solidFill>
                          <a:schemeClr val="bg1"/>
                        </a:solidFill>
                        <a:latin typeface="Arial" pitchFamily="34" charset="0"/>
                        <a:ea typeface="Times New Roman"/>
                        <a:cs typeface="Arial" pitchFamily="34" charset="0"/>
                      </a:endParaRPr>
                    </a:p>
                  </a:txBody>
                  <a:tcPr marL="54867" marR="182889" marT="0" marB="0">
                    <a:lnL>
                      <a:noFill/>
                    </a:lnL>
                    <a:lnR>
                      <a:noFill/>
                    </a:lnR>
                    <a:lnT>
                      <a:noFill/>
                    </a:lnT>
                    <a:lnB>
                      <a:noFill/>
                    </a:lnB>
                  </a:tcPr>
                </a:tc>
                <a:tc>
                  <a:txBody>
                    <a:bodyPr/>
                    <a:lstStyle/>
                    <a:p>
                      <a:pPr marL="0" marR="0" algn="r">
                        <a:spcBef>
                          <a:spcPts val="0"/>
                        </a:spcBef>
                        <a:spcAft>
                          <a:spcPts val="0"/>
                        </a:spcAft>
                      </a:pPr>
                      <a:r>
                        <a:rPr lang="de-DE" sz="1100" dirty="0">
                          <a:solidFill>
                            <a:schemeClr val="bg1"/>
                          </a:solidFill>
                          <a:latin typeface="Arial" pitchFamily="34" charset="0"/>
                          <a:ea typeface="Times New Roman"/>
                          <a:cs typeface="Arial" pitchFamily="34" charset="0"/>
                        </a:rPr>
                        <a:t>2.8</a:t>
                      </a:r>
                      <a:endParaRPr lang="en-US" sz="1100" dirty="0">
                        <a:solidFill>
                          <a:schemeClr val="bg1"/>
                        </a:solidFill>
                        <a:latin typeface="Arial" pitchFamily="34" charset="0"/>
                        <a:ea typeface="Times New Roman"/>
                        <a:cs typeface="Arial" pitchFamily="34" charset="0"/>
                      </a:endParaRPr>
                    </a:p>
                  </a:txBody>
                  <a:tcPr marL="54867" marR="182889" marT="0" marB="0">
                    <a:lnL>
                      <a:noFill/>
                    </a:lnL>
                    <a:lnR>
                      <a:noFill/>
                    </a:lnR>
                    <a:lnT>
                      <a:noFill/>
                    </a:lnT>
                    <a:lnB>
                      <a:noFill/>
                    </a:lnB>
                  </a:tcPr>
                </a:tc>
                <a:tc>
                  <a:txBody>
                    <a:bodyPr/>
                    <a:lstStyle/>
                    <a:p>
                      <a:pPr marL="0" marR="0" algn="r">
                        <a:spcBef>
                          <a:spcPts val="0"/>
                        </a:spcBef>
                        <a:spcAft>
                          <a:spcPts val="0"/>
                        </a:spcAft>
                      </a:pPr>
                      <a:r>
                        <a:rPr lang="de-DE" sz="1100" dirty="0">
                          <a:solidFill>
                            <a:schemeClr val="bg1"/>
                          </a:solidFill>
                          <a:latin typeface="Arial" pitchFamily="34" charset="0"/>
                          <a:ea typeface="Times New Roman"/>
                          <a:cs typeface="Arial" pitchFamily="34" charset="0"/>
                        </a:rPr>
                        <a:t>7.</a:t>
                      </a:r>
                      <a:endParaRPr lang="en-US" sz="1100" dirty="0">
                        <a:solidFill>
                          <a:schemeClr val="bg1"/>
                        </a:solidFill>
                        <a:latin typeface="Arial" pitchFamily="34" charset="0"/>
                        <a:ea typeface="Times New Roman"/>
                        <a:cs typeface="Arial" pitchFamily="34" charset="0"/>
                      </a:endParaRPr>
                    </a:p>
                  </a:txBody>
                  <a:tcPr marL="54867" marR="365778" marT="0" marB="0">
                    <a:lnL>
                      <a:noFill/>
                    </a:lnL>
                    <a:lnR>
                      <a:noFill/>
                    </a:lnR>
                    <a:lnT>
                      <a:noFill/>
                    </a:lnT>
                    <a:lnB>
                      <a:noFill/>
                    </a:lnB>
                  </a:tcPr>
                </a:tc>
              </a:tr>
              <a:tr h="167630">
                <a:tc>
                  <a:txBody>
                    <a:bodyPr/>
                    <a:lstStyle/>
                    <a:p>
                      <a:pPr marL="0" marR="0">
                        <a:spcBef>
                          <a:spcPts val="0"/>
                        </a:spcBef>
                        <a:spcAft>
                          <a:spcPts val="0"/>
                        </a:spcAft>
                      </a:pPr>
                      <a:r>
                        <a:rPr lang="de-DE" sz="1100">
                          <a:solidFill>
                            <a:schemeClr val="bg1"/>
                          </a:solidFill>
                          <a:latin typeface="Arial" pitchFamily="34" charset="0"/>
                          <a:ea typeface="Times New Roman"/>
                          <a:cs typeface="Arial" pitchFamily="34" charset="0"/>
                        </a:rPr>
                        <a:t>Zinc</a:t>
                      </a:r>
                      <a:endParaRPr lang="en-US" sz="1100">
                        <a:solidFill>
                          <a:schemeClr val="bg1"/>
                        </a:solidFill>
                        <a:latin typeface="Arial" pitchFamily="34" charset="0"/>
                        <a:ea typeface="Times New Roman"/>
                        <a:cs typeface="Arial" pitchFamily="34" charset="0"/>
                      </a:endParaRP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sym typeface="Symbol"/>
                        </a:rPr>
                        <a:t></a:t>
                      </a:r>
                      <a:r>
                        <a:rPr lang="en-US" sz="1100">
                          <a:solidFill>
                            <a:schemeClr val="bg1"/>
                          </a:solidFill>
                          <a:latin typeface="Arial" pitchFamily="34" charset="0"/>
                          <a:ea typeface="Times New Roman"/>
                          <a:cs typeface="Arial" pitchFamily="34" charset="0"/>
                        </a:rPr>
                        <a:t>g/l</a:t>
                      </a:r>
                    </a:p>
                  </a:txBody>
                  <a:tcPr marL="55421" marR="55421" marT="0" marB="0">
                    <a:lnL>
                      <a:noFill/>
                    </a:lnL>
                    <a:lnR>
                      <a:noFill/>
                    </a:lnR>
                    <a:lnT>
                      <a:noFill/>
                    </a:lnT>
                    <a:lnB>
                      <a:noFill/>
                    </a:lnB>
                  </a:tcPr>
                </a:tc>
                <a:tc>
                  <a:txBody>
                    <a:bodyPr/>
                    <a:lstStyle/>
                    <a:p>
                      <a:pPr marL="0" marR="0" algn="r">
                        <a:spcBef>
                          <a:spcPts val="0"/>
                        </a:spcBef>
                        <a:spcAft>
                          <a:spcPts val="0"/>
                        </a:spcAft>
                      </a:pPr>
                      <a:r>
                        <a:rPr lang="de-DE" sz="1100">
                          <a:solidFill>
                            <a:schemeClr val="bg1"/>
                          </a:solidFill>
                          <a:latin typeface="Arial" pitchFamily="34" charset="0"/>
                          <a:ea typeface="Times New Roman"/>
                          <a:cs typeface="Arial" pitchFamily="34" charset="0"/>
                        </a:rPr>
                        <a:t>20.</a:t>
                      </a:r>
                      <a:endParaRPr lang="en-US" sz="1100">
                        <a:solidFill>
                          <a:schemeClr val="bg1"/>
                        </a:solidFill>
                        <a:latin typeface="Arial" pitchFamily="34" charset="0"/>
                        <a:ea typeface="Times New Roman"/>
                        <a:cs typeface="Arial" pitchFamily="34" charset="0"/>
                      </a:endParaRPr>
                    </a:p>
                  </a:txBody>
                  <a:tcPr marL="54867" marR="182889"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80.</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200.</a:t>
                      </a:r>
                    </a:p>
                  </a:txBody>
                  <a:tcPr marL="54867" marR="365778" marT="0" marB="0">
                    <a:lnL>
                      <a:noFill/>
                    </a:lnL>
                    <a:lnR>
                      <a:noFill/>
                    </a:lnR>
                    <a:lnT>
                      <a:noFill/>
                    </a:lnT>
                    <a:lnB>
                      <a:noFill/>
                    </a:lnB>
                  </a:tcPr>
                </a:tc>
              </a:tr>
              <a:tr h="167630">
                <a:tc>
                  <a:txBody>
                    <a:bodyPr/>
                    <a:lstStyle/>
                    <a:p>
                      <a:pPr marL="0" marR="0">
                        <a:spcBef>
                          <a:spcPts val="0"/>
                        </a:spcBef>
                        <a:spcAft>
                          <a:spcPts val="0"/>
                        </a:spcAft>
                      </a:pPr>
                      <a:r>
                        <a:rPr lang="en-US" sz="1100">
                          <a:solidFill>
                            <a:schemeClr val="bg1"/>
                          </a:solidFill>
                          <a:latin typeface="Arial" pitchFamily="34" charset="0"/>
                          <a:ea typeface="Times New Roman"/>
                          <a:cs typeface="Arial" pitchFamily="34" charset="0"/>
                        </a:rPr>
                        <a:t>Cyanide</a:t>
                      </a: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sym typeface="Symbol"/>
                        </a:rPr>
                        <a:t></a:t>
                      </a:r>
                      <a:r>
                        <a:rPr lang="en-US" sz="1100">
                          <a:solidFill>
                            <a:schemeClr val="bg1"/>
                          </a:solidFill>
                          <a:latin typeface="Arial" pitchFamily="34" charset="0"/>
                          <a:ea typeface="Times New Roman"/>
                          <a:cs typeface="Arial" pitchFamily="34" charset="0"/>
                        </a:rPr>
                        <a:t>g/l</a:t>
                      </a:r>
                    </a:p>
                  </a:txBody>
                  <a:tcPr marL="55421" marR="55421"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1.</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4.</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10.</a:t>
                      </a:r>
                    </a:p>
                  </a:txBody>
                  <a:tcPr marL="54867" marR="365778" marT="0" marB="0">
                    <a:lnL>
                      <a:noFill/>
                    </a:lnL>
                    <a:lnR>
                      <a:noFill/>
                    </a:lnR>
                    <a:lnT>
                      <a:noFill/>
                    </a:lnT>
                    <a:lnB>
                      <a:noFill/>
                    </a:lnB>
                  </a:tcPr>
                </a:tc>
              </a:tr>
              <a:tr h="167630">
                <a:tc>
                  <a:txBody>
                    <a:bodyPr/>
                    <a:lstStyle/>
                    <a:p>
                      <a:pPr marL="0" marR="0">
                        <a:spcBef>
                          <a:spcPts val="0"/>
                        </a:spcBef>
                        <a:spcAft>
                          <a:spcPts val="0"/>
                        </a:spcAft>
                      </a:pPr>
                      <a:r>
                        <a:rPr lang="en-US" sz="1100">
                          <a:solidFill>
                            <a:schemeClr val="bg1"/>
                          </a:solidFill>
                          <a:latin typeface="Arial" pitchFamily="34" charset="0"/>
                          <a:ea typeface="Times New Roman"/>
                          <a:cs typeface="Arial" pitchFamily="34" charset="0"/>
                        </a:rPr>
                        <a:t>Total Chlorine Residual</a:t>
                      </a: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sym typeface="Symbol"/>
                        </a:rPr>
                        <a:t></a:t>
                      </a:r>
                      <a:r>
                        <a:rPr lang="en-US" sz="1100">
                          <a:solidFill>
                            <a:schemeClr val="bg1"/>
                          </a:solidFill>
                          <a:latin typeface="Arial" pitchFamily="34" charset="0"/>
                          <a:ea typeface="Times New Roman"/>
                          <a:cs typeface="Arial" pitchFamily="34" charset="0"/>
                        </a:rPr>
                        <a:t>g/l</a:t>
                      </a:r>
                    </a:p>
                  </a:txBody>
                  <a:tcPr marL="55421" marR="55421"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2.</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8.</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60.</a:t>
                      </a:r>
                    </a:p>
                  </a:txBody>
                  <a:tcPr marL="54867" marR="365778" marT="0" marB="0">
                    <a:lnL>
                      <a:noFill/>
                    </a:lnL>
                    <a:lnR>
                      <a:noFill/>
                    </a:lnR>
                    <a:lnT>
                      <a:noFill/>
                    </a:lnT>
                    <a:lnB>
                      <a:noFill/>
                    </a:lnB>
                  </a:tcPr>
                </a:tc>
              </a:tr>
              <a:tr h="167630">
                <a:tc>
                  <a:txBody>
                    <a:bodyPr/>
                    <a:lstStyle/>
                    <a:p>
                      <a:pPr marL="0" marR="0">
                        <a:spcBef>
                          <a:spcPts val="0"/>
                        </a:spcBef>
                        <a:spcAft>
                          <a:spcPts val="0"/>
                        </a:spcAft>
                      </a:pPr>
                      <a:r>
                        <a:rPr lang="en-US" sz="1100">
                          <a:solidFill>
                            <a:schemeClr val="bg1"/>
                          </a:solidFill>
                          <a:latin typeface="Arial" pitchFamily="34" charset="0"/>
                          <a:ea typeface="Times New Roman"/>
                          <a:cs typeface="Arial" pitchFamily="34" charset="0"/>
                        </a:rPr>
                        <a:t>Ammonia (as nitrogen)</a:t>
                      </a: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sym typeface="Symbol"/>
                        </a:rPr>
                        <a:t></a:t>
                      </a:r>
                      <a:r>
                        <a:rPr lang="en-US" sz="1100">
                          <a:solidFill>
                            <a:schemeClr val="bg1"/>
                          </a:solidFill>
                          <a:latin typeface="Arial" pitchFamily="34" charset="0"/>
                          <a:ea typeface="Times New Roman"/>
                          <a:cs typeface="Arial" pitchFamily="34" charset="0"/>
                        </a:rPr>
                        <a:t>g/l</a:t>
                      </a:r>
                    </a:p>
                  </a:txBody>
                  <a:tcPr marL="55421" marR="55421"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600.</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2400.</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6000.</a:t>
                      </a:r>
                    </a:p>
                  </a:txBody>
                  <a:tcPr marL="54867" marR="365778" marT="0" marB="0">
                    <a:lnL>
                      <a:noFill/>
                    </a:lnL>
                    <a:lnR>
                      <a:noFill/>
                    </a:lnR>
                    <a:lnT>
                      <a:noFill/>
                    </a:lnT>
                    <a:lnB>
                      <a:noFill/>
                    </a:lnB>
                  </a:tcPr>
                </a:tc>
              </a:tr>
              <a:tr h="167630">
                <a:tc>
                  <a:txBody>
                    <a:bodyPr/>
                    <a:lstStyle/>
                    <a:p>
                      <a:pPr marL="0" marR="0">
                        <a:spcBef>
                          <a:spcPts val="0"/>
                        </a:spcBef>
                        <a:spcAft>
                          <a:spcPts val="0"/>
                        </a:spcAft>
                      </a:pPr>
                      <a:r>
                        <a:rPr lang="en-US" sz="1100">
                          <a:solidFill>
                            <a:schemeClr val="bg1"/>
                          </a:solidFill>
                          <a:latin typeface="Arial" pitchFamily="34" charset="0"/>
                          <a:ea typeface="Times New Roman"/>
                          <a:cs typeface="Arial" pitchFamily="34" charset="0"/>
                        </a:rPr>
                        <a:t>Acute* Toxicity</a:t>
                      </a: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rPr>
                        <a:t>TUa</a:t>
                      </a:r>
                    </a:p>
                  </a:txBody>
                  <a:tcPr marL="55421" marR="55421"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N/A</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0.3</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N/A</a:t>
                      </a:r>
                    </a:p>
                  </a:txBody>
                  <a:tcPr marL="54867" marR="365778" marT="0" marB="0">
                    <a:lnL>
                      <a:noFill/>
                    </a:lnL>
                    <a:lnR>
                      <a:noFill/>
                    </a:lnR>
                    <a:lnT>
                      <a:noFill/>
                    </a:lnT>
                    <a:lnB>
                      <a:noFill/>
                    </a:lnB>
                  </a:tcPr>
                </a:tc>
              </a:tr>
              <a:tr h="167630">
                <a:tc>
                  <a:txBody>
                    <a:bodyPr/>
                    <a:lstStyle/>
                    <a:p>
                      <a:pPr marL="0" marR="0">
                        <a:spcBef>
                          <a:spcPts val="0"/>
                        </a:spcBef>
                        <a:spcAft>
                          <a:spcPts val="0"/>
                        </a:spcAft>
                      </a:pPr>
                      <a:r>
                        <a:rPr lang="en-US" sz="1100">
                          <a:solidFill>
                            <a:schemeClr val="bg1"/>
                          </a:solidFill>
                          <a:latin typeface="Arial" pitchFamily="34" charset="0"/>
                          <a:ea typeface="Times New Roman"/>
                          <a:cs typeface="Arial" pitchFamily="34" charset="0"/>
                        </a:rPr>
                        <a:t>Chronic* Toxicity</a:t>
                      </a: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rPr>
                        <a:t>TUc</a:t>
                      </a:r>
                    </a:p>
                  </a:txBody>
                  <a:tcPr marL="55421" marR="55421"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N/A</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1.</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N/A</a:t>
                      </a:r>
                    </a:p>
                  </a:txBody>
                  <a:tcPr marL="54867" marR="365778" marT="0" marB="0">
                    <a:lnL>
                      <a:noFill/>
                    </a:lnL>
                    <a:lnR>
                      <a:noFill/>
                    </a:lnR>
                    <a:lnT>
                      <a:noFill/>
                    </a:lnT>
                    <a:lnB>
                      <a:noFill/>
                    </a:lnB>
                  </a:tcPr>
                </a:tc>
              </a:tr>
              <a:tr h="335260">
                <a:tc>
                  <a:txBody>
                    <a:bodyPr/>
                    <a:lstStyle/>
                    <a:p>
                      <a:pPr marL="0" marR="0">
                        <a:spcBef>
                          <a:spcPts val="0"/>
                        </a:spcBef>
                        <a:spcAft>
                          <a:spcPts val="0"/>
                        </a:spcAft>
                      </a:pPr>
                      <a:r>
                        <a:rPr lang="en-US" sz="1100">
                          <a:solidFill>
                            <a:schemeClr val="bg1"/>
                          </a:solidFill>
                          <a:latin typeface="Arial" pitchFamily="34" charset="0"/>
                          <a:ea typeface="Times New Roman"/>
                          <a:cs typeface="Arial" pitchFamily="34" charset="0"/>
                        </a:rPr>
                        <a:t>Phenolic Compounds</a:t>
                      </a:r>
                      <a:br>
                        <a:rPr lang="en-US" sz="1100">
                          <a:solidFill>
                            <a:schemeClr val="bg1"/>
                          </a:solidFill>
                          <a:latin typeface="Arial" pitchFamily="34" charset="0"/>
                          <a:ea typeface="Times New Roman"/>
                          <a:cs typeface="Arial" pitchFamily="34" charset="0"/>
                        </a:rPr>
                      </a:br>
                      <a:r>
                        <a:rPr lang="en-US" sz="1100">
                          <a:solidFill>
                            <a:schemeClr val="bg1"/>
                          </a:solidFill>
                          <a:latin typeface="Arial" pitchFamily="34" charset="0"/>
                          <a:ea typeface="Times New Roman"/>
                          <a:cs typeface="Arial" pitchFamily="34" charset="0"/>
                        </a:rPr>
                        <a:t>(non-chlorinated)</a:t>
                      </a: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sym typeface="Symbol"/>
                        </a:rPr>
                        <a:t></a:t>
                      </a:r>
                      <a:r>
                        <a:rPr lang="en-US" sz="1100">
                          <a:solidFill>
                            <a:schemeClr val="bg1"/>
                          </a:solidFill>
                          <a:latin typeface="Arial" pitchFamily="34" charset="0"/>
                          <a:ea typeface="Times New Roman"/>
                          <a:cs typeface="Arial" pitchFamily="34" charset="0"/>
                        </a:rPr>
                        <a:t>g/l</a:t>
                      </a:r>
                    </a:p>
                  </a:txBody>
                  <a:tcPr marL="55421" marR="55421"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30.</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120.</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300.</a:t>
                      </a:r>
                    </a:p>
                  </a:txBody>
                  <a:tcPr marL="54867" marR="365778" marT="0" marB="0">
                    <a:lnL>
                      <a:noFill/>
                    </a:lnL>
                    <a:lnR>
                      <a:noFill/>
                    </a:lnR>
                    <a:lnT>
                      <a:noFill/>
                    </a:lnT>
                    <a:lnB>
                      <a:noFill/>
                    </a:lnB>
                  </a:tcPr>
                </a:tc>
              </a:tr>
              <a:tr h="167630">
                <a:tc>
                  <a:txBody>
                    <a:bodyPr/>
                    <a:lstStyle/>
                    <a:p>
                      <a:pPr marL="0" marR="0">
                        <a:spcBef>
                          <a:spcPts val="0"/>
                        </a:spcBef>
                        <a:spcAft>
                          <a:spcPts val="0"/>
                        </a:spcAft>
                      </a:pPr>
                      <a:r>
                        <a:rPr lang="en-US" sz="1100">
                          <a:solidFill>
                            <a:schemeClr val="bg1"/>
                          </a:solidFill>
                          <a:latin typeface="Arial" pitchFamily="34" charset="0"/>
                          <a:ea typeface="Times New Roman"/>
                          <a:cs typeface="Arial" pitchFamily="34" charset="0"/>
                        </a:rPr>
                        <a:t>Chlorinated Phenolics</a:t>
                      </a: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sym typeface="Symbol"/>
                        </a:rPr>
                        <a:t></a:t>
                      </a:r>
                      <a:r>
                        <a:rPr lang="en-US" sz="1100">
                          <a:solidFill>
                            <a:schemeClr val="bg1"/>
                          </a:solidFill>
                          <a:latin typeface="Arial" pitchFamily="34" charset="0"/>
                          <a:ea typeface="Times New Roman"/>
                          <a:cs typeface="Arial" pitchFamily="34" charset="0"/>
                        </a:rPr>
                        <a:t>g/l</a:t>
                      </a:r>
                    </a:p>
                  </a:txBody>
                  <a:tcPr marL="55421" marR="55421"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1.</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4.</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10.</a:t>
                      </a:r>
                    </a:p>
                  </a:txBody>
                  <a:tcPr marL="54867" marR="365778" marT="0" marB="0">
                    <a:lnL>
                      <a:noFill/>
                    </a:lnL>
                    <a:lnR>
                      <a:noFill/>
                    </a:lnR>
                    <a:lnT>
                      <a:noFill/>
                    </a:lnT>
                    <a:lnB>
                      <a:noFill/>
                    </a:lnB>
                  </a:tcPr>
                </a:tc>
              </a:tr>
              <a:tr h="167630">
                <a:tc>
                  <a:txBody>
                    <a:bodyPr/>
                    <a:lstStyle/>
                    <a:p>
                      <a:pPr marL="0" marR="0">
                        <a:spcBef>
                          <a:spcPts val="0"/>
                        </a:spcBef>
                        <a:spcAft>
                          <a:spcPts val="0"/>
                        </a:spcAft>
                      </a:pPr>
                      <a:r>
                        <a:rPr lang="en-US" sz="1100">
                          <a:solidFill>
                            <a:schemeClr val="bg1"/>
                          </a:solidFill>
                          <a:latin typeface="Arial" pitchFamily="34" charset="0"/>
                          <a:ea typeface="Times New Roman"/>
                          <a:cs typeface="Arial" pitchFamily="34" charset="0"/>
                        </a:rPr>
                        <a:t>Endosulfan</a:t>
                      </a: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sym typeface="Symbol"/>
                        </a:rPr>
                        <a:t></a:t>
                      </a:r>
                      <a:r>
                        <a:rPr lang="en-US" sz="1100">
                          <a:solidFill>
                            <a:schemeClr val="bg1"/>
                          </a:solidFill>
                          <a:latin typeface="Arial" pitchFamily="34" charset="0"/>
                          <a:ea typeface="Times New Roman"/>
                          <a:cs typeface="Arial" pitchFamily="34" charset="0"/>
                        </a:rPr>
                        <a:t>g/l</a:t>
                      </a:r>
                    </a:p>
                  </a:txBody>
                  <a:tcPr marL="55421" marR="55421"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0.009</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0.018</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0.027</a:t>
                      </a:r>
                    </a:p>
                  </a:txBody>
                  <a:tcPr marL="54867" marR="365778" marT="0" marB="0">
                    <a:lnL>
                      <a:noFill/>
                    </a:lnL>
                    <a:lnR>
                      <a:noFill/>
                    </a:lnR>
                    <a:lnT>
                      <a:noFill/>
                    </a:lnT>
                    <a:lnB>
                      <a:noFill/>
                    </a:lnB>
                  </a:tcPr>
                </a:tc>
              </a:tr>
              <a:tr h="167630">
                <a:tc>
                  <a:txBody>
                    <a:bodyPr/>
                    <a:lstStyle/>
                    <a:p>
                      <a:pPr marL="0" marR="0">
                        <a:spcBef>
                          <a:spcPts val="0"/>
                        </a:spcBef>
                        <a:spcAft>
                          <a:spcPts val="0"/>
                        </a:spcAft>
                      </a:pPr>
                      <a:r>
                        <a:rPr lang="en-US" sz="1100">
                          <a:solidFill>
                            <a:schemeClr val="bg1"/>
                          </a:solidFill>
                          <a:latin typeface="Arial" pitchFamily="34" charset="0"/>
                          <a:ea typeface="Times New Roman"/>
                          <a:cs typeface="Arial" pitchFamily="34" charset="0"/>
                        </a:rPr>
                        <a:t>Endrin</a:t>
                      </a: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sym typeface="Symbol"/>
                        </a:rPr>
                        <a:t></a:t>
                      </a:r>
                      <a:r>
                        <a:rPr lang="en-US" sz="1100">
                          <a:solidFill>
                            <a:schemeClr val="bg1"/>
                          </a:solidFill>
                          <a:latin typeface="Arial" pitchFamily="34" charset="0"/>
                          <a:ea typeface="Times New Roman"/>
                          <a:cs typeface="Arial" pitchFamily="34" charset="0"/>
                        </a:rPr>
                        <a:t>g/l</a:t>
                      </a:r>
                    </a:p>
                  </a:txBody>
                  <a:tcPr marL="55421" marR="55421" marT="0" marB="0">
                    <a:lnL>
                      <a:noFill/>
                    </a:lnL>
                    <a:lnR>
                      <a:noFill/>
                    </a:lnR>
                    <a:lnT>
                      <a:noFill/>
                    </a:lnT>
                    <a:lnB>
                      <a:noFill/>
                    </a:lnB>
                  </a:tcPr>
                </a:tc>
                <a:tc>
                  <a:txBody>
                    <a:bodyPr/>
                    <a:lstStyle/>
                    <a:p>
                      <a:pPr marL="0" marR="0" algn="r">
                        <a:spcBef>
                          <a:spcPts val="0"/>
                        </a:spcBef>
                        <a:spcAft>
                          <a:spcPts val="0"/>
                        </a:spcAft>
                      </a:pPr>
                      <a:r>
                        <a:rPr lang="en-US" sz="1100">
                          <a:solidFill>
                            <a:schemeClr val="bg1"/>
                          </a:solidFill>
                          <a:latin typeface="Arial" pitchFamily="34" charset="0"/>
                          <a:ea typeface="Times New Roman"/>
                          <a:cs typeface="Arial" pitchFamily="34" charset="0"/>
                        </a:rPr>
                        <a:t>0.002</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0.004</a:t>
                      </a:r>
                    </a:p>
                  </a:txBody>
                  <a:tcPr marL="54867" marR="182889" marT="0" marB="0">
                    <a:lnL>
                      <a:noFill/>
                    </a:lnL>
                    <a:lnR>
                      <a:noFill/>
                    </a:lnR>
                    <a:lnT>
                      <a:noFill/>
                    </a:lnT>
                    <a:lnB>
                      <a:noFill/>
                    </a:lnB>
                  </a:tcPr>
                </a:tc>
                <a:tc>
                  <a:txBody>
                    <a:bodyPr/>
                    <a:lstStyle/>
                    <a:p>
                      <a:pPr marL="0" marR="0" algn="r">
                        <a:spcBef>
                          <a:spcPts val="0"/>
                        </a:spcBef>
                        <a:spcAft>
                          <a:spcPts val="0"/>
                        </a:spcAft>
                      </a:pPr>
                      <a:r>
                        <a:rPr lang="en-US" sz="1100" dirty="0">
                          <a:solidFill>
                            <a:schemeClr val="bg1"/>
                          </a:solidFill>
                          <a:latin typeface="Arial" pitchFamily="34" charset="0"/>
                          <a:ea typeface="Times New Roman"/>
                          <a:cs typeface="Arial" pitchFamily="34" charset="0"/>
                        </a:rPr>
                        <a:t>0.006</a:t>
                      </a:r>
                    </a:p>
                  </a:txBody>
                  <a:tcPr marL="54867" marR="365778" marT="0" marB="0">
                    <a:lnL>
                      <a:noFill/>
                    </a:lnL>
                    <a:lnR>
                      <a:noFill/>
                    </a:lnR>
                    <a:lnT>
                      <a:noFill/>
                    </a:lnT>
                    <a:lnB>
                      <a:noFill/>
                    </a:lnB>
                  </a:tcPr>
                </a:tc>
              </a:tr>
              <a:tr h="167630">
                <a:tc>
                  <a:txBody>
                    <a:bodyPr/>
                    <a:lstStyle/>
                    <a:p>
                      <a:pPr marL="0" marR="0">
                        <a:spcBef>
                          <a:spcPts val="0"/>
                        </a:spcBef>
                        <a:spcAft>
                          <a:spcPts val="0"/>
                        </a:spcAft>
                      </a:pPr>
                      <a:r>
                        <a:rPr lang="en-US" sz="1100">
                          <a:solidFill>
                            <a:schemeClr val="bg1"/>
                          </a:solidFill>
                          <a:latin typeface="Arial" pitchFamily="34" charset="0"/>
                          <a:ea typeface="Times New Roman"/>
                          <a:cs typeface="Arial" pitchFamily="34" charset="0"/>
                        </a:rPr>
                        <a:t>HCH</a:t>
                      </a:r>
                      <a:r>
                        <a:rPr lang="de-DE" sz="1100">
                          <a:solidFill>
                            <a:schemeClr val="bg1"/>
                          </a:solidFill>
                          <a:latin typeface="Arial" pitchFamily="34" charset="0"/>
                          <a:ea typeface="Times New Roman"/>
                          <a:cs typeface="Arial" pitchFamily="34" charset="0"/>
                        </a:rPr>
                        <a:t>*</a:t>
                      </a:r>
                      <a:endParaRPr lang="en-US" sz="1100">
                        <a:solidFill>
                          <a:schemeClr val="bg1"/>
                        </a:solidFill>
                        <a:latin typeface="Arial" pitchFamily="34" charset="0"/>
                        <a:ea typeface="Times New Roman"/>
                        <a:cs typeface="Arial" pitchFamily="34" charset="0"/>
                      </a:endParaRPr>
                    </a:p>
                  </a:txBody>
                  <a:tcPr marL="55421" marR="55421" marT="0" marB="0">
                    <a:lnL>
                      <a:noFill/>
                    </a:lnL>
                    <a:lnR>
                      <a:noFill/>
                    </a:lnR>
                    <a:lnT>
                      <a:noFill/>
                    </a:lnT>
                    <a:lnB>
                      <a:noFill/>
                    </a:lnB>
                  </a:tcPr>
                </a:tc>
                <a:tc>
                  <a:txBody>
                    <a:bodyPr/>
                    <a:lstStyle/>
                    <a:p>
                      <a:pPr marL="0" marR="0" algn="ctr">
                        <a:spcBef>
                          <a:spcPts val="0"/>
                        </a:spcBef>
                        <a:spcAft>
                          <a:spcPts val="0"/>
                        </a:spcAft>
                      </a:pPr>
                      <a:r>
                        <a:rPr lang="en-US" sz="1100">
                          <a:solidFill>
                            <a:schemeClr val="bg1"/>
                          </a:solidFill>
                          <a:latin typeface="Arial" pitchFamily="34" charset="0"/>
                          <a:ea typeface="Times New Roman"/>
                          <a:cs typeface="Arial" pitchFamily="34" charset="0"/>
                          <a:sym typeface="Symbol"/>
                        </a:rPr>
                        <a:t></a:t>
                      </a:r>
                      <a:r>
                        <a:rPr lang="en-US" sz="1100">
                          <a:solidFill>
                            <a:schemeClr val="bg1"/>
                          </a:solidFill>
                          <a:latin typeface="Arial" pitchFamily="34" charset="0"/>
                          <a:ea typeface="Times New Roman"/>
                          <a:cs typeface="Arial" pitchFamily="34" charset="0"/>
                        </a:rPr>
                        <a:t>g/l</a:t>
                      </a:r>
                    </a:p>
                  </a:txBody>
                  <a:tcPr marL="55421" marR="55421" marT="0" marB="0">
                    <a:lnL>
                      <a:noFill/>
                    </a:lnL>
                    <a:lnR>
                      <a:noFill/>
                    </a:lnR>
                    <a:lnT>
                      <a:noFill/>
                    </a:lnT>
                    <a:lnB>
                      <a:noFill/>
                    </a:lnB>
                  </a:tcPr>
                </a:tc>
                <a:tc>
                  <a:txBody>
                    <a:bodyPr/>
                    <a:lstStyle/>
                    <a:p>
                      <a:pPr marL="0" marR="0" algn="r">
                        <a:spcBef>
                          <a:spcPts val="0"/>
                        </a:spcBef>
                        <a:spcAft>
                          <a:spcPts val="0"/>
                        </a:spcAft>
                      </a:pPr>
                      <a:r>
                        <a:rPr lang="de-DE" sz="1100">
                          <a:solidFill>
                            <a:schemeClr val="bg1"/>
                          </a:solidFill>
                          <a:latin typeface="Arial" pitchFamily="34" charset="0"/>
                          <a:ea typeface="Times New Roman"/>
                          <a:cs typeface="Arial" pitchFamily="34" charset="0"/>
                        </a:rPr>
                        <a:t>0.004</a:t>
                      </a:r>
                      <a:endParaRPr lang="en-US" sz="1100">
                        <a:solidFill>
                          <a:schemeClr val="bg1"/>
                        </a:solidFill>
                        <a:latin typeface="Arial" pitchFamily="34" charset="0"/>
                        <a:ea typeface="Times New Roman"/>
                        <a:cs typeface="Arial" pitchFamily="34" charset="0"/>
                      </a:endParaRPr>
                    </a:p>
                  </a:txBody>
                  <a:tcPr marL="54867" marR="182889" marT="0" marB="0">
                    <a:lnL>
                      <a:noFill/>
                    </a:lnL>
                    <a:lnR>
                      <a:noFill/>
                    </a:lnR>
                    <a:lnT>
                      <a:noFill/>
                    </a:lnT>
                    <a:lnB>
                      <a:noFill/>
                    </a:lnB>
                  </a:tcPr>
                </a:tc>
                <a:tc>
                  <a:txBody>
                    <a:bodyPr/>
                    <a:lstStyle/>
                    <a:p>
                      <a:pPr marL="0" marR="0" algn="r">
                        <a:spcBef>
                          <a:spcPts val="0"/>
                        </a:spcBef>
                        <a:spcAft>
                          <a:spcPts val="0"/>
                        </a:spcAft>
                      </a:pPr>
                      <a:r>
                        <a:rPr lang="de-DE" sz="1100" dirty="0">
                          <a:solidFill>
                            <a:schemeClr val="bg1"/>
                          </a:solidFill>
                          <a:latin typeface="Arial" pitchFamily="34" charset="0"/>
                          <a:ea typeface="Times New Roman"/>
                          <a:cs typeface="Arial" pitchFamily="34" charset="0"/>
                        </a:rPr>
                        <a:t>0.008</a:t>
                      </a:r>
                      <a:endParaRPr lang="en-US" sz="1100" dirty="0">
                        <a:solidFill>
                          <a:schemeClr val="bg1"/>
                        </a:solidFill>
                        <a:latin typeface="Arial" pitchFamily="34" charset="0"/>
                        <a:ea typeface="Times New Roman"/>
                        <a:cs typeface="Arial" pitchFamily="34" charset="0"/>
                      </a:endParaRPr>
                    </a:p>
                  </a:txBody>
                  <a:tcPr marL="54867" marR="182889" marT="0" marB="0">
                    <a:lnL>
                      <a:noFill/>
                    </a:lnL>
                    <a:lnR>
                      <a:noFill/>
                    </a:lnR>
                    <a:lnT>
                      <a:noFill/>
                    </a:lnT>
                    <a:lnB>
                      <a:noFill/>
                    </a:lnB>
                  </a:tcPr>
                </a:tc>
                <a:tc>
                  <a:txBody>
                    <a:bodyPr/>
                    <a:lstStyle/>
                    <a:p>
                      <a:pPr marL="0" marR="0" algn="r">
                        <a:spcBef>
                          <a:spcPts val="0"/>
                        </a:spcBef>
                        <a:spcAft>
                          <a:spcPts val="0"/>
                        </a:spcAft>
                      </a:pPr>
                      <a:r>
                        <a:rPr lang="de-DE" sz="1100" dirty="0">
                          <a:solidFill>
                            <a:schemeClr val="bg1"/>
                          </a:solidFill>
                          <a:latin typeface="Arial" pitchFamily="34" charset="0"/>
                          <a:ea typeface="Times New Roman"/>
                          <a:cs typeface="Arial" pitchFamily="34" charset="0"/>
                        </a:rPr>
                        <a:t>0.012</a:t>
                      </a:r>
                      <a:endParaRPr lang="en-US" sz="1100" dirty="0">
                        <a:solidFill>
                          <a:schemeClr val="bg1"/>
                        </a:solidFill>
                        <a:latin typeface="Arial" pitchFamily="34" charset="0"/>
                        <a:ea typeface="Times New Roman"/>
                        <a:cs typeface="Arial" pitchFamily="34" charset="0"/>
                      </a:endParaRPr>
                    </a:p>
                  </a:txBody>
                  <a:tcPr marL="54867" marR="365778" marT="0" marB="0">
                    <a:lnL>
                      <a:noFill/>
                    </a:lnL>
                    <a:lnR>
                      <a:noFill/>
                    </a:lnR>
                    <a:lnT>
                      <a:noFill/>
                    </a:lnT>
                    <a:lnB>
                      <a:noFill/>
                    </a:lnB>
                  </a:tcPr>
                </a:tc>
              </a:tr>
              <a:tr h="838149">
                <a:tc>
                  <a:txBody>
                    <a:bodyPr/>
                    <a:lstStyle/>
                    <a:p>
                      <a:pPr marL="0" marR="0">
                        <a:spcBef>
                          <a:spcPts val="0"/>
                        </a:spcBef>
                        <a:spcAft>
                          <a:spcPts val="0"/>
                        </a:spcAft>
                      </a:pPr>
                      <a:r>
                        <a:rPr lang="en-US" sz="1100" dirty="0">
                          <a:solidFill>
                            <a:schemeClr val="bg1"/>
                          </a:solidFill>
                          <a:latin typeface="Arial" pitchFamily="34" charset="0"/>
                          <a:ea typeface="Times New Roman"/>
                          <a:cs typeface="Arial" pitchFamily="34" charset="0"/>
                        </a:rPr>
                        <a:t>Radioactivity</a:t>
                      </a:r>
                    </a:p>
                  </a:txBody>
                  <a:tcPr marL="55421" marR="55421" marT="0" marB="0">
                    <a:lnL>
                      <a:noFill/>
                    </a:lnL>
                    <a:lnR>
                      <a:noFill/>
                    </a:lnR>
                    <a:lnT>
                      <a:noFill/>
                    </a:lnT>
                    <a:lnB w="12700" cap="flat" cmpd="sng" algn="ctr">
                      <a:solidFill>
                        <a:schemeClr val="bg1"/>
                      </a:solidFill>
                      <a:prstDash val="solid"/>
                      <a:round/>
                      <a:headEnd type="none" w="med" len="med"/>
                      <a:tailEnd type="none" w="med" len="med"/>
                    </a:lnB>
                  </a:tcPr>
                </a:tc>
                <a:tc gridSpan="4">
                  <a:txBody>
                    <a:bodyPr/>
                    <a:lstStyle/>
                    <a:p>
                      <a:pPr marL="0" marR="0">
                        <a:spcBef>
                          <a:spcPts val="0"/>
                        </a:spcBef>
                        <a:spcAft>
                          <a:spcPts val="0"/>
                        </a:spcAft>
                      </a:pPr>
                      <a:r>
                        <a:rPr lang="en-US" sz="1100" dirty="0">
                          <a:solidFill>
                            <a:schemeClr val="bg1"/>
                          </a:solidFill>
                          <a:latin typeface="Arial" pitchFamily="34" charset="0"/>
                          <a:ea typeface="Times New Roman"/>
                          <a:cs typeface="Arial" pitchFamily="34" charset="0"/>
                        </a:rPr>
                        <a:t>Not to exceed limits specified in Title 17, Division 1, Chapter 5, Subchapter 4, Group 3, Article 3, Section 30253 of the California Code of Regulations.  Reference to Section 30253 is prospective, including future changes to any incorporated provisions of federal law, as the changes take effect.</a:t>
                      </a:r>
                    </a:p>
                  </a:txBody>
                  <a:tcPr marL="55421" marR="55421" marT="0" marB="0">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0836" name="Rectangle 1"/>
          <p:cNvSpPr>
            <a:spLocks noChangeArrowheads="1"/>
          </p:cNvSpPr>
          <p:nvPr/>
        </p:nvSpPr>
        <p:spPr bwMode="auto">
          <a:xfrm>
            <a:off x="328613" y="568325"/>
            <a:ext cx="84867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spAutoFit/>
          </a:bodyPr>
          <a:lstStyle/>
          <a:p>
            <a:pPr algn="ctr" eaLnBrk="0" hangingPunct="0"/>
            <a:r>
              <a:rPr lang="en-US" sz="1800">
                <a:solidFill>
                  <a:schemeClr val="bg1"/>
                </a:solidFill>
                <a:cs typeface="Times New Roman" pitchFamily="18" charset="0"/>
              </a:rPr>
              <a:t>California Ocean Plan:  Table B</a:t>
            </a:r>
          </a:p>
          <a:p>
            <a:pPr algn="ctr" eaLnBrk="0" hangingPunct="0"/>
            <a:r>
              <a:rPr lang="en-US" sz="1800">
                <a:solidFill>
                  <a:schemeClr val="bg1"/>
                </a:solidFill>
                <a:cs typeface="Times New Roman" pitchFamily="18" charset="0"/>
              </a:rPr>
              <a:t>Water Quality Objectives for Protection of Marine Aquatic Life</a:t>
            </a:r>
          </a:p>
        </p:txBody>
      </p:sp>
      <p:grpSp>
        <p:nvGrpSpPr>
          <p:cNvPr id="2" name="Group 16"/>
          <p:cNvGrpSpPr>
            <a:grpSpLocks/>
          </p:cNvGrpSpPr>
          <p:nvPr/>
        </p:nvGrpSpPr>
        <p:grpSpPr bwMode="auto">
          <a:xfrm>
            <a:off x="1011238" y="1614488"/>
            <a:ext cx="7240587" cy="3060700"/>
            <a:chOff x="1011219" y="1615007"/>
            <a:chExt cx="7239896" cy="3060821"/>
          </a:xfrm>
        </p:grpSpPr>
        <p:sp>
          <p:nvSpPr>
            <p:cNvPr id="30838" name="Rectangle 17"/>
            <p:cNvSpPr>
              <a:spLocks noChangeArrowheads="1"/>
            </p:cNvSpPr>
            <p:nvPr/>
          </p:nvSpPr>
          <p:spPr bwMode="auto">
            <a:xfrm>
              <a:off x="1011219" y="1615007"/>
              <a:ext cx="7239896"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pPr>
              <a:r>
                <a:rPr lang="en-US" sz="1600">
                  <a:solidFill>
                    <a:srgbClr val="00FFFF"/>
                  </a:solidFill>
                </a:rPr>
                <a:t>Effluent limitations shall be determined through the following equation:</a:t>
              </a:r>
            </a:p>
          </p:txBody>
        </p:sp>
        <p:sp>
          <p:nvSpPr>
            <p:cNvPr id="30839" name="Rectangle 18"/>
            <p:cNvSpPr>
              <a:spLocks noChangeArrowheads="1"/>
            </p:cNvSpPr>
            <p:nvPr/>
          </p:nvSpPr>
          <p:spPr bwMode="auto">
            <a:xfrm>
              <a:off x="2055336" y="3164516"/>
              <a:ext cx="153772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600">
                  <a:solidFill>
                    <a:srgbClr val="00FFFF"/>
                  </a:solidFill>
                </a:rPr>
                <a:t>Effluent concentration</a:t>
              </a:r>
            </a:p>
          </p:txBody>
        </p:sp>
        <p:cxnSp>
          <p:nvCxnSpPr>
            <p:cNvPr id="30840" name="Straight Arrow Connector 19"/>
            <p:cNvCxnSpPr>
              <a:cxnSpLocks noChangeShapeType="1"/>
            </p:cNvCxnSpPr>
            <p:nvPr/>
          </p:nvCxnSpPr>
          <p:spPr bwMode="auto">
            <a:xfrm flipV="1">
              <a:off x="3012142" y="3001385"/>
              <a:ext cx="419548" cy="333486"/>
            </a:xfrm>
            <a:prstGeom prst="straightConnector1">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30841" name="Rectangle 20"/>
            <p:cNvSpPr>
              <a:spLocks noChangeArrowheads="1"/>
            </p:cNvSpPr>
            <p:nvPr/>
          </p:nvSpPr>
          <p:spPr bwMode="auto">
            <a:xfrm>
              <a:off x="2501152" y="4140297"/>
              <a:ext cx="45720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600">
                  <a:solidFill>
                    <a:srgbClr val="00FFFF"/>
                  </a:solidFill>
                </a:rPr>
                <a:t>Concentration (water quality objective) to be met at the completion of initial dilution</a:t>
              </a:r>
            </a:p>
          </p:txBody>
        </p:sp>
        <p:cxnSp>
          <p:nvCxnSpPr>
            <p:cNvPr id="30842" name="Straight Arrow Connector 21"/>
            <p:cNvCxnSpPr>
              <a:cxnSpLocks noChangeShapeType="1"/>
            </p:cNvCxnSpPr>
            <p:nvPr/>
          </p:nvCxnSpPr>
          <p:spPr bwMode="auto">
            <a:xfrm rot="16200000" flipV="1">
              <a:off x="3625329" y="3506995"/>
              <a:ext cx="1011216" cy="86060"/>
            </a:xfrm>
            <a:prstGeom prst="straightConnector1">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30843" name="Rectangle 22"/>
            <p:cNvSpPr>
              <a:spLocks noChangeArrowheads="1"/>
            </p:cNvSpPr>
            <p:nvPr/>
          </p:nvSpPr>
          <p:spPr bwMode="auto">
            <a:xfrm>
              <a:off x="5811768" y="3264560"/>
              <a:ext cx="154080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600">
                  <a:solidFill>
                    <a:srgbClr val="00FFFF"/>
                  </a:solidFill>
                </a:rPr>
                <a:t>Background </a:t>
              </a:r>
              <a:br>
                <a:rPr lang="en-US" sz="1600">
                  <a:solidFill>
                    <a:srgbClr val="00FFFF"/>
                  </a:solidFill>
                </a:rPr>
              </a:br>
              <a:r>
                <a:rPr lang="en-US" sz="1600">
                  <a:solidFill>
                    <a:srgbClr val="00FFFF"/>
                  </a:solidFill>
                </a:rPr>
                <a:t>concentration</a:t>
              </a:r>
            </a:p>
          </p:txBody>
        </p:sp>
        <p:sp>
          <p:nvSpPr>
            <p:cNvPr id="30844" name="Rectangle 23"/>
            <p:cNvSpPr>
              <a:spLocks noChangeArrowheads="1"/>
            </p:cNvSpPr>
            <p:nvPr/>
          </p:nvSpPr>
          <p:spPr bwMode="auto">
            <a:xfrm>
              <a:off x="4878592" y="2246950"/>
              <a:ext cx="158675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600">
                  <a:solidFill>
                    <a:srgbClr val="00FFFF"/>
                  </a:solidFill>
                </a:rPr>
                <a:t>Initial dilution</a:t>
              </a:r>
            </a:p>
          </p:txBody>
        </p:sp>
        <p:sp>
          <p:nvSpPr>
            <p:cNvPr id="30845" name="Rectangle 24"/>
            <p:cNvSpPr>
              <a:spLocks noChangeArrowheads="1"/>
            </p:cNvSpPr>
            <p:nvPr/>
          </p:nvSpPr>
          <p:spPr bwMode="auto">
            <a:xfrm>
              <a:off x="3326306" y="2755726"/>
              <a:ext cx="2491388"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sz="1600">
                  <a:solidFill>
                    <a:srgbClr val="00FFFF"/>
                  </a:solidFill>
                </a:rPr>
                <a:t>Ce = Co + Dm (Co - Cs) </a:t>
              </a:r>
            </a:p>
          </p:txBody>
        </p:sp>
        <p:cxnSp>
          <p:nvCxnSpPr>
            <p:cNvPr id="30846" name="Straight Arrow Connector 25"/>
            <p:cNvCxnSpPr>
              <a:cxnSpLocks noChangeShapeType="1"/>
            </p:cNvCxnSpPr>
            <p:nvPr/>
          </p:nvCxnSpPr>
          <p:spPr bwMode="auto">
            <a:xfrm rot="5400000">
              <a:off x="4518212" y="2474261"/>
              <a:ext cx="355005" cy="333485"/>
            </a:xfrm>
            <a:prstGeom prst="straightConnector1">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30847" name="Straight Arrow Connector 26"/>
            <p:cNvCxnSpPr>
              <a:cxnSpLocks noChangeShapeType="1"/>
            </p:cNvCxnSpPr>
            <p:nvPr/>
          </p:nvCxnSpPr>
          <p:spPr bwMode="auto">
            <a:xfrm rot="10800000">
              <a:off x="5475645" y="3060015"/>
              <a:ext cx="344243" cy="311969"/>
            </a:xfrm>
            <a:prstGeom prst="straightConnector1">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15"/>
                                      </p:to>
                                    </p:set>
                                    <p:animEffect filter="image" prLst="opacity: 0.15">
                                      <p:cBhvr rctx="IE">
                                        <p:cTn id="7" dur="indefinite"/>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95275"/>
            <a:ext cx="7772400" cy="320675"/>
          </a:xfrm>
        </p:spPr>
        <p:txBody>
          <a:bodyPr/>
          <a:lstStyle/>
          <a:p>
            <a:r>
              <a:rPr lang="en-US" smtClean="0"/>
              <a:t>Clean Water Act 301(h) ZID</a:t>
            </a:r>
          </a:p>
        </p:txBody>
      </p:sp>
      <p:pic>
        <p:nvPicPr>
          <p:cNvPr id="13315" name="Picture 5" descr="ZID 301h Defini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2675" y="839788"/>
            <a:ext cx="44386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27000" y="5537200"/>
            <a:ext cx="2305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69863" indent="-169863">
              <a:lnSpc>
                <a:spcPct val="120000"/>
              </a:lnSpc>
            </a:pPr>
            <a:r>
              <a:rPr lang="en-US" sz="1600">
                <a:solidFill>
                  <a:schemeClr val="bg1"/>
                </a:solidFill>
              </a:rPr>
              <a:t>10 percentile current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95275"/>
            <a:ext cx="7772400" cy="320675"/>
          </a:xfrm>
        </p:spPr>
        <p:txBody>
          <a:bodyPr/>
          <a:lstStyle/>
          <a:p>
            <a:r>
              <a:rPr lang="en-US" smtClean="0"/>
              <a:t>Federal Criteria</a:t>
            </a:r>
          </a:p>
        </p:txBody>
      </p:sp>
      <p:sp>
        <p:nvSpPr>
          <p:cNvPr id="14339" name="Text Box 5"/>
          <p:cNvSpPr txBox="1">
            <a:spLocks noChangeArrowheads="1"/>
          </p:cNvSpPr>
          <p:nvPr/>
        </p:nvSpPr>
        <p:spPr bwMode="auto">
          <a:xfrm>
            <a:off x="1403350" y="1317625"/>
            <a:ext cx="6338888"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800" b="1">
                <a:solidFill>
                  <a:schemeClr val="tx1"/>
                </a:solidFill>
                <a:latin typeface="Arial" charset="0"/>
              </a:defRPr>
            </a:lvl1pPr>
            <a:lvl2pPr marL="455613" eaLnBrk="0" hangingPunct="0">
              <a:defRPr sz="800" b="1">
                <a:solidFill>
                  <a:schemeClr val="tx1"/>
                </a:solidFill>
                <a:latin typeface="Arial" charset="0"/>
              </a:defRPr>
            </a:lvl2pPr>
            <a:lvl3pPr marL="1143000" indent="-228600" eaLnBrk="0" hangingPunct="0">
              <a:defRPr sz="800" b="1">
                <a:solidFill>
                  <a:schemeClr val="tx1"/>
                </a:solidFill>
                <a:latin typeface="Arial" charset="0"/>
              </a:defRPr>
            </a:lvl3pPr>
            <a:lvl4pPr marL="1600200" indent="-228600" eaLnBrk="0" hangingPunct="0">
              <a:defRPr sz="800" b="1">
                <a:solidFill>
                  <a:schemeClr val="tx1"/>
                </a:solidFill>
                <a:latin typeface="Arial" charset="0"/>
              </a:defRPr>
            </a:lvl4pPr>
            <a:lvl5pPr marL="2057400" indent="-228600" eaLnBrk="0" hangingPunct="0">
              <a:defRPr sz="800" b="1">
                <a:solidFill>
                  <a:schemeClr val="tx1"/>
                </a:solidFill>
                <a:latin typeface="Arial" charset="0"/>
              </a:defRPr>
            </a:lvl5pPr>
            <a:lvl6pPr marL="2514600" indent="-228600" eaLnBrk="0" fontAlgn="base" hangingPunct="0">
              <a:spcBef>
                <a:spcPct val="0"/>
              </a:spcBef>
              <a:spcAft>
                <a:spcPct val="0"/>
              </a:spcAft>
              <a:defRPr sz="800" b="1">
                <a:solidFill>
                  <a:schemeClr val="tx1"/>
                </a:solidFill>
                <a:latin typeface="Arial" charset="0"/>
              </a:defRPr>
            </a:lvl6pPr>
            <a:lvl7pPr marL="2971800" indent="-228600" eaLnBrk="0" fontAlgn="base" hangingPunct="0">
              <a:spcBef>
                <a:spcPct val="0"/>
              </a:spcBef>
              <a:spcAft>
                <a:spcPct val="0"/>
              </a:spcAft>
              <a:defRPr sz="800" b="1">
                <a:solidFill>
                  <a:schemeClr val="tx1"/>
                </a:solidFill>
                <a:latin typeface="Arial" charset="0"/>
              </a:defRPr>
            </a:lvl7pPr>
            <a:lvl8pPr marL="3429000" indent="-228600" eaLnBrk="0" fontAlgn="base" hangingPunct="0">
              <a:spcBef>
                <a:spcPct val="0"/>
              </a:spcBef>
              <a:spcAft>
                <a:spcPct val="0"/>
              </a:spcAft>
              <a:defRPr sz="800" b="1">
                <a:solidFill>
                  <a:schemeClr val="tx1"/>
                </a:solidFill>
                <a:latin typeface="Arial" charset="0"/>
              </a:defRPr>
            </a:lvl8pPr>
            <a:lvl9pPr marL="3886200" indent="-228600" eaLnBrk="0" fontAlgn="base" hangingPunct="0">
              <a:spcBef>
                <a:spcPct val="0"/>
              </a:spcBef>
              <a:spcAft>
                <a:spcPct val="0"/>
              </a:spcAft>
              <a:defRPr sz="800" b="1">
                <a:solidFill>
                  <a:schemeClr val="tx1"/>
                </a:solidFill>
                <a:latin typeface="Arial" charset="0"/>
              </a:defRPr>
            </a:lvl9pPr>
          </a:lstStyle>
          <a:p>
            <a:pPr eaLnBrk="1" hangingPunct="1">
              <a:spcAft>
                <a:spcPct val="65000"/>
              </a:spcAft>
            </a:pPr>
            <a:r>
              <a:rPr lang="en-US" sz="1600">
                <a:solidFill>
                  <a:schemeClr val="bg1"/>
                </a:solidFill>
              </a:rPr>
              <a:t>Federal water quality regulations </a:t>
            </a:r>
            <a:r>
              <a:rPr lang="en-US" sz="1600" i="1">
                <a:solidFill>
                  <a:schemeClr val="bg1"/>
                </a:solidFill>
              </a:rPr>
              <a:t>Ocean Discharge Criteria at 40 CFR 125.121(c) </a:t>
            </a:r>
            <a:r>
              <a:rPr lang="en-US" sz="1600">
                <a:solidFill>
                  <a:schemeClr val="bg1"/>
                </a:solidFill>
              </a:rPr>
              <a:t>defines the mixing zone for federal waters as: </a:t>
            </a:r>
          </a:p>
          <a:p>
            <a:pPr lvl="1" eaLnBrk="1" hangingPunct="1">
              <a:spcAft>
                <a:spcPct val="65000"/>
              </a:spcAft>
            </a:pPr>
            <a:r>
              <a:rPr lang="en-US" sz="1600" i="1">
                <a:solidFill>
                  <a:schemeClr val="bg1"/>
                </a:solidFill>
              </a:rPr>
              <a:t>“The zone extending from the sea's surface to seabed and extending laterally to a distance of 100 meters in all directions from the discharge point(s) or to the boundary of the zone of initial dilution as calculated by a plume model approved by the director, whichever is greater…”</a:t>
            </a:r>
          </a:p>
          <a:p>
            <a:pPr eaLnBrk="1" hangingPunct="1">
              <a:spcAft>
                <a:spcPct val="65000"/>
              </a:spcAft>
            </a:pPr>
            <a:endParaRPr lang="en-US" sz="1600">
              <a:solidFill>
                <a:schemeClr val="bg1"/>
              </a:solidFill>
            </a:endParaRPr>
          </a:p>
          <a:p>
            <a:pPr eaLnBrk="1" hangingPunct="1">
              <a:spcAft>
                <a:spcPct val="65000"/>
              </a:spcAft>
            </a:pPr>
            <a:r>
              <a:rPr lang="en-US" sz="1600">
                <a:solidFill>
                  <a:schemeClr val="bg1"/>
                </a:solidFill>
              </a:rPr>
              <a:t>The federal regulations do not specify how the dilution calculations are to be done, so judgment is necessary to decide which oceanographic conditions, density stratification, flow rates, and averaging times are used.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685800" y="295275"/>
            <a:ext cx="7772400" cy="369888"/>
          </a:xfrm>
        </p:spPr>
        <p:txBody>
          <a:bodyPr/>
          <a:lstStyle/>
          <a:p>
            <a:r>
              <a:rPr lang="en-US" sz="1800" smtClean="0"/>
              <a:t>San Francisco Bay and Ocean Outfall</a:t>
            </a:r>
          </a:p>
        </p:txBody>
      </p:sp>
      <p:sp>
        <p:nvSpPr>
          <p:cNvPr id="15363" name="Text Box 4"/>
          <p:cNvSpPr txBox="1">
            <a:spLocks noChangeArrowheads="1"/>
          </p:cNvSpPr>
          <p:nvPr/>
        </p:nvSpPr>
        <p:spPr bwMode="auto">
          <a:xfrm>
            <a:off x="339725" y="6507163"/>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eaLnBrk="0" hangingPunct="0">
              <a:defRPr sz="800" b="1">
                <a:solidFill>
                  <a:schemeClr val="tx1"/>
                </a:solidFill>
                <a:latin typeface="Arial" charset="0"/>
              </a:defRPr>
            </a:lvl1pPr>
            <a:lvl2pPr marL="742950" indent="-285750" eaLnBrk="0" hangingPunct="0">
              <a:defRPr sz="800" b="1">
                <a:solidFill>
                  <a:schemeClr val="tx1"/>
                </a:solidFill>
                <a:latin typeface="Arial" charset="0"/>
              </a:defRPr>
            </a:lvl2pPr>
            <a:lvl3pPr marL="1143000" indent="-228600" eaLnBrk="0" hangingPunct="0">
              <a:defRPr sz="800" b="1">
                <a:solidFill>
                  <a:schemeClr val="tx1"/>
                </a:solidFill>
                <a:latin typeface="Arial" charset="0"/>
              </a:defRPr>
            </a:lvl3pPr>
            <a:lvl4pPr marL="1600200" indent="-228600" eaLnBrk="0" hangingPunct="0">
              <a:defRPr sz="800" b="1">
                <a:solidFill>
                  <a:schemeClr val="tx1"/>
                </a:solidFill>
                <a:latin typeface="Arial" charset="0"/>
              </a:defRPr>
            </a:lvl4pPr>
            <a:lvl5pPr marL="2057400" indent="-228600" eaLnBrk="0" hangingPunct="0">
              <a:defRPr sz="800" b="1">
                <a:solidFill>
                  <a:schemeClr val="tx1"/>
                </a:solidFill>
                <a:latin typeface="Arial" charset="0"/>
              </a:defRPr>
            </a:lvl5pPr>
            <a:lvl6pPr marL="2514600" indent="-228600" eaLnBrk="0" fontAlgn="base" hangingPunct="0">
              <a:spcBef>
                <a:spcPct val="0"/>
              </a:spcBef>
              <a:spcAft>
                <a:spcPct val="0"/>
              </a:spcAft>
              <a:defRPr sz="800" b="1">
                <a:solidFill>
                  <a:schemeClr val="tx1"/>
                </a:solidFill>
                <a:latin typeface="Arial" charset="0"/>
              </a:defRPr>
            </a:lvl6pPr>
            <a:lvl7pPr marL="2971800" indent="-228600" eaLnBrk="0" fontAlgn="base" hangingPunct="0">
              <a:spcBef>
                <a:spcPct val="0"/>
              </a:spcBef>
              <a:spcAft>
                <a:spcPct val="0"/>
              </a:spcAft>
              <a:defRPr sz="800" b="1">
                <a:solidFill>
                  <a:schemeClr val="tx1"/>
                </a:solidFill>
                <a:latin typeface="Arial" charset="0"/>
              </a:defRPr>
            </a:lvl7pPr>
            <a:lvl8pPr marL="3429000" indent="-228600" eaLnBrk="0" fontAlgn="base" hangingPunct="0">
              <a:spcBef>
                <a:spcPct val="0"/>
              </a:spcBef>
              <a:spcAft>
                <a:spcPct val="0"/>
              </a:spcAft>
              <a:defRPr sz="800" b="1">
                <a:solidFill>
                  <a:schemeClr val="tx1"/>
                </a:solidFill>
                <a:latin typeface="Arial" charset="0"/>
              </a:defRPr>
            </a:lvl8pPr>
            <a:lvl9pPr marL="3886200" indent="-228600" eaLnBrk="0" fontAlgn="base" hangingPunct="0">
              <a:spcBef>
                <a:spcPct val="0"/>
              </a:spcBef>
              <a:spcAft>
                <a:spcPct val="0"/>
              </a:spcAft>
              <a:defRPr sz="800" b="1">
                <a:solidFill>
                  <a:schemeClr val="tx1"/>
                </a:solidFill>
                <a:latin typeface="Arial" charset="0"/>
              </a:defRPr>
            </a:lvl9pPr>
          </a:lstStyle>
          <a:p>
            <a:pPr eaLnBrk="1" hangingPunct="1"/>
            <a:r>
              <a:rPr lang="en-US" sz="1000">
                <a:solidFill>
                  <a:srgbClr val="191977"/>
                </a:solidFill>
              </a:rPr>
              <a:t>05</a:t>
            </a:r>
          </a:p>
        </p:txBody>
      </p:sp>
      <p:grpSp>
        <p:nvGrpSpPr>
          <p:cNvPr id="15364" name="Group 7"/>
          <p:cNvGrpSpPr>
            <a:grpSpLocks/>
          </p:cNvGrpSpPr>
          <p:nvPr/>
        </p:nvGrpSpPr>
        <p:grpSpPr bwMode="auto">
          <a:xfrm>
            <a:off x="1143000" y="796925"/>
            <a:ext cx="4332288" cy="5845175"/>
            <a:chOff x="1511300" y="796925"/>
            <a:chExt cx="3759200" cy="5481638"/>
          </a:xfrm>
        </p:grpSpPr>
        <p:pic>
          <p:nvPicPr>
            <p:cNvPr id="15366" name="Picture 2" descr="SFO1"/>
            <p:cNvPicPr>
              <a:picLocks noChangeAspect="1" noChangeArrowheads="1"/>
            </p:cNvPicPr>
            <p:nvPr/>
          </p:nvPicPr>
          <p:blipFill>
            <a:blip r:embed="rId3">
              <a:extLst>
                <a:ext uri="{28A0092B-C50C-407E-A947-70E740481C1C}">
                  <a14:useLocalDpi xmlns:a14="http://schemas.microsoft.com/office/drawing/2010/main" val="0"/>
                </a:ext>
              </a:extLst>
            </a:blip>
            <a:srcRect l="1457" t="1004"/>
            <a:stretch>
              <a:fillRect/>
            </a:stretch>
          </p:blipFill>
          <p:spPr bwMode="auto">
            <a:xfrm>
              <a:off x="1511300" y="796925"/>
              <a:ext cx="37592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Freeform 4"/>
            <p:cNvSpPr>
              <a:spLocks noEditPoints="1"/>
            </p:cNvSpPr>
            <p:nvPr/>
          </p:nvSpPr>
          <p:spPr bwMode="auto">
            <a:xfrm rot="3141075">
              <a:off x="2259807" y="2834481"/>
              <a:ext cx="274638" cy="117475"/>
            </a:xfrm>
            <a:custGeom>
              <a:avLst/>
              <a:gdLst>
                <a:gd name="T0" fmla="*/ 2147483647 w 217"/>
                <a:gd name="T1" fmla="*/ 2147483647 h 87"/>
                <a:gd name="T2" fmla="*/ 2147483647 w 217"/>
                <a:gd name="T3" fmla="*/ 2147483647 h 87"/>
                <a:gd name="T4" fmla="*/ 2147483647 w 217"/>
                <a:gd name="T5" fmla="*/ 2147483647 h 87"/>
                <a:gd name="T6" fmla="*/ 2147483647 w 217"/>
                <a:gd name="T7" fmla="*/ 0 h 87"/>
                <a:gd name="T8" fmla="*/ 2147483647 w 217"/>
                <a:gd name="T9" fmla="*/ 2147483647 h 87"/>
                <a:gd name="T10" fmla="*/ 2147483647 w 217"/>
                <a:gd name="T11" fmla="*/ 2147483647 h 87"/>
                <a:gd name="T12" fmla="*/ 2147483647 w 217"/>
                <a:gd name="T13" fmla="*/ 2147483647 h 87"/>
                <a:gd name="T14" fmla="*/ 2147483647 w 217"/>
                <a:gd name="T15" fmla="*/ 2147483647 h 87"/>
                <a:gd name="T16" fmla="*/ 2147483647 w 217"/>
                <a:gd name="T17" fmla="*/ 2147483647 h 87"/>
                <a:gd name="T18" fmla="*/ 2147483647 w 217"/>
                <a:gd name="T19" fmla="*/ 2147483647 h 87"/>
                <a:gd name="T20" fmla="*/ 0 w 217"/>
                <a:gd name="T21" fmla="*/ 2147483647 h 87"/>
                <a:gd name="T22" fmla="*/ 2147483647 w 217"/>
                <a:gd name="T23" fmla="*/ 2147483647 h 87"/>
                <a:gd name="T24" fmla="*/ 2147483647 w 217"/>
                <a:gd name="T25" fmla="*/ 2147483647 h 87"/>
                <a:gd name="T26" fmla="*/ 2147483647 w 217"/>
                <a:gd name="T27" fmla="*/ 2147483647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7"/>
                <a:gd name="T43" fmla="*/ 0 h 87"/>
                <a:gd name="T44" fmla="*/ 217 w 217"/>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7" h="87">
                  <a:moveTo>
                    <a:pt x="217" y="2"/>
                  </a:moveTo>
                  <a:lnTo>
                    <a:pt x="17" y="86"/>
                  </a:lnTo>
                  <a:lnTo>
                    <a:pt x="16" y="85"/>
                  </a:lnTo>
                  <a:lnTo>
                    <a:pt x="216" y="0"/>
                  </a:lnTo>
                  <a:lnTo>
                    <a:pt x="217" y="2"/>
                  </a:lnTo>
                  <a:close/>
                  <a:moveTo>
                    <a:pt x="17" y="86"/>
                  </a:moveTo>
                  <a:lnTo>
                    <a:pt x="17" y="87"/>
                  </a:lnTo>
                  <a:lnTo>
                    <a:pt x="16" y="86"/>
                  </a:lnTo>
                  <a:lnTo>
                    <a:pt x="17" y="86"/>
                  </a:lnTo>
                  <a:close/>
                  <a:moveTo>
                    <a:pt x="16" y="86"/>
                  </a:moveTo>
                  <a:lnTo>
                    <a:pt x="0" y="77"/>
                  </a:lnTo>
                  <a:lnTo>
                    <a:pt x="1" y="76"/>
                  </a:lnTo>
                  <a:lnTo>
                    <a:pt x="17" y="85"/>
                  </a:lnTo>
                  <a:lnTo>
                    <a:pt x="16" y="86"/>
                  </a:lnTo>
                  <a:close/>
                </a:path>
              </a:pathLst>
            </a:custGeom>
            <a:solidFill>
              <a:srgbClr val="24211D"/>
            </a:solidFill>
            <a:ln w="6350">
              <a:solidFill>
                <a:srgbClr val="FFFF00"/>
              </a:solidFill>
              <a:round/>
              <a:headEnd/>
              <a:tailEnd/>
            </a:ln>
          </p:spPr>
          <p:txBody>
            <a:bodyPr/>
            <a:lstStyle/>
            <a:p>
              <a:endParaRPr lang="en-US"/>
            </a:p>
          </p:txBody>
        </p:sp>
      </p:grpSp>
      <p:sp>
        <p:nvSpPr>
          <p:cNvPr id="7" name="Rectangle 6"/>
          <p:cNvSpPr/>
          <p:nvPr/>
        </p:nvSpPr>
        <p:spPr>
          <a:xfrm>
            <a:off x="5665788" y="1238250"/>
            <a:ext cx="3248025" cy="2136775"/>
          </a:xfrm>
          <a:prstGeom prst="rect">
            <a:avLst/>
          </a:prstGeom>
        </p:spPr>
        <p:txBody>
          <a:bodyPr>
            <a:spAutoFit/>
          </a:bodyPr>
          <a:lstStyle/>
          <a:p>
            <a:pPr>
              <a:lnSpc>
                <a:spcPct val="120000"/>
              </a:lnSpc>
              <a:defRPr/>
            </a:pPr>
            <a:r>
              <a:rPr lang="en-US" sz="1400" dirty="0">
                <a:solidFill>
                  <a:schemeClr val="bg1"/>
                </a:solidFill>
              </a:rPr>
              <a:t>1990 NPDES permit dilution = 76:1</a:t>
            </a:r>
          </a:p>
          <a:p>
            <a:pPr>
              <a:lnSpc>
                <a:spcPct val="120000"/>
              </a:lnSpc>
              <a:defRPr/>
            </a:pPr>
            <a:endParaRPr lang="en-US" sz="1400" dirty="0">
              <a:solidFill>
                <a:schemeClr val="bg1"/>
              </a:solidFill>
            </a:endParaRPr>
          </a:p>
          <a:p>
            <a:pPr marL="169863" indent="-169863">
              <a:lnSpc>
                <a:spcPct val="120000"/>
              </a:lnSpc>
              <a:buFont typeface="Arial" pitchFamily="34" charset="0"/>
              <a:buChar char="•"/>
              <a:defRPr/>
            </a:pPr>
            <a:r>
              <a:rPr lang="en-US" sz="1400" dirty="0">
                <a:solidFill>
                  <a:schemeClr val="bg1"/>
                </a:solidFill>
              </a:rPr>
              <a:t>flux-averaged value</a:t>
            </a:r>
          </a:p>
          <a:p>
            <a:pPr marL="169863" indent="-169863">
              <a:lnSpc>
                <a:spcPct val="120000"/>
              </a:lnSpc>
              <a:buFont typeface="Arial" pitchFamily="34" charset="0"/>
              <a:buChar char="•"/>
              <a:defRPr/>
            </a:pPr>
            <a:r>
              <a:rPr lang="en-US" sz="1400" dirty="0">
                <a:solidFill>
                  <a:schemeClr val="bg1"/>
                </a:solidFill>
              </a:rPr>
              <a:t>UDKHDEN</a:t>
            </a:r>
          </a:p>
          <a:p>
            <a:pPr marL="169863" indent="-169863">
              <a:lnSpc>
                <a:spcPct val="120000"/>
              </a:lnSpc>
              <a:buFont typeface="Arial" pitchFamily="34" charset="0"/>
              <a:buChar char="•"/>
              <a:defRPr/>
            </a:pPr>
            <a:r>
              <a:rPr lang="en-US" sz="1400" dirty="0">
                <a:solidFill>
                  <a:schemeClr val="bg1"/>
                </a:solidFill>
              </a:rPr>
              <a:t>zero current speed</a:t>
            </a:r>
          </a:p>
          <a:p>
            <a:pPr marL="169863" indent="-169863">
              <a:lnSpc>
                <a:spcPct val="120000"/>
              </a:lnSpc>
              <a:buFont typeface="Arial" pitchFamily="34" charset="0"/>
              <a:buChar char="•"/>
              <a:defRPr/>
            </a:pPr>
            <a:r>
              <a:rPr lang="en-US" sz="1400" dirty="0">
                <a:solidFill>
                  <a:schemeClr val="bg1"/>
                </a:solidFill>
              </a:rPr>
              <a:t>worst-case density profile</a:t>
            </a:r>
          </a:p>
          <a:p>
            <a:pPr marL="169863" indent="-169863">
              <a:lnSpc>
                <a:spcPct val="120000"/>
              </a:lnSpc>
              <a:buFont typeface="Arial" pitchFamily="34" charset="0"/>
              <a:buChar char="•"/>
              <a:defRPr/>
            </a:pPr>
            <a:r>
              <a:rPr lang="en-US" sz="1400" dirty="0">
                <a:solidFill>
                  <a:schemeClr val="bg1"/>
                </a:solidFill>
              </a:rPr>
              <a:t>flow of 25.6 </a:t>
            </a:r>
            <a:r>
              <a:rPr lang="en-US" sz="1400" dirty="0" err="1">
                <a:solidFill>
                  <a:schemeClr val="bg1"/>
                </a:solidFill>
              </a:rPr>
              <a:t>mgd</a:t>
            </a:r>
            <a:endParaRPr lang="en-US" sz="1400" dirty="0">
              <a:solidFill>
                <a:schemeClr val="bg1"/>
              </a:solidFill>
            </a:endParaRPr>
          </a:p>
          <a:p>
            <a:pPr marL="169863" indent="-169863">
              <a:lnSpc>
                <a:spcPct val="120000"/>
              </a:lnSpc>
              <a:buFont typeface="Arial" pitchFamily="34" charset="0"/>
              <a:buChar char="•"/>
              <a:defRPr/>
            </a:pPr>
            <a:r>
              <a:rPr lang="en-US" sz="1400" dirty="0">
                <a:solidFill>
                  <a:schemeClr val="bg1"/>
                </a:solidFill>
              </a:rPr>
              <a:t>12 risers functioning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9"/>
          <p:cNvSpPr>
            <a:spLocks noGrp="1" noChangeArrowheads="1"/>
          </p:cNvSpPr>
          <p:nvPr>
            <p:ph type="title"/>
          </p:nvPr>
        </p:nvSpPr>
        <p:spPr>
          <a:xfrm>
            <a:off x="685800" y="295275"/>
            <a:ext cx="7772400" cy="320675"/>
          </a:xfrm>
        </p:spPr>
        <p:txBody>
          <a:bodyPr/>
          <a:lstStyle/>
          <a:p>
            <a:r>
              <a:rPr lang="en-US" smtClean="0"/>
              <a:t>San Francisco Outfall</a:t>
            </a:r>
          </a:p>
        </p:txBody>
      </p:sp>
      <p:grpSp>
        <p:nvGrpSpPr>
          <p:cNvPr id="16387" name="Group 41"/>
          <p:cNvGrpSpPr>
            <a:grpSpLocks/>
          </p:cNvGrpSpPr>
          <p:nvPr/>
        </p:nvGrpSpPr>
        <p:grpSpPr bwMode="auto">
          <a:xfrm>
            <a:off x="2382838" y="1084263"/>
            <a:ext cx="4378325" cy="4691062"/>
            <a:chOff x="2185988" y="1254125"/>
            <a:chExt cx="4379912" cy="4691063"/>
          </a:xfrm>
        </p:grpSpPr>
        <p:sp>
          <p:nvSpPr>
            <p:cNvPr id="16388" name="Rectangle 2"/>
            <p:cNvSpPr>
              <a:spLocks noChangeArrowheads="1"/>
            </p:cNvSpPr>
            <p:nvPr/>
          </p:nvSpPr>
          <p:spPr bwMode="auto">
            <a:xfrm>
              <a:off x="2189163" y="1254125"/>
              <a:ext cx="4376737" cy="4691063"/>
            </a:xfrm>
            <a:prstGeom prst="rect">
              <a:avLst/>
            </a:prstGeom>
            <a:solidFill>
              <a:srgbClr val="60BFF3"/>
            </a:solidFill>
            <a:ln w="6350">
              <a:solidFill>
                <a:srgbClr val="000000"/>
              </a:solidFill>
              <a:miter lim="800000"/>
              <a:headEnd/>
              <a:tailEnd/>
            </a:ln>
          </p:spPr>
          <p:txBody>
            <a:bodyPr/>
            <a:lstStyle/>
            <a:p>
              <a:endParaRPr lang="en-US"/>
            </a:p>
          </p:txBody>
        </p:sp>
        <p:sp>
          <p:nvSpPr>
            <p:cNvPr id="16389" name="Freeform 3"/>
            <p:cNvSpPr>
              <a:spLocks/>
            </p:cNvSpPr>
            <p:nvPr/>
          </p:nvSpPr>
          <p:spPr bwMode="auto">
            <a:xfrm>
              <a:off x="5816600" y="1806575"/>
              <a:ext cx="69850" cy="403225"/>
            </a:xfrm>
            <a:custGeom>
              <a:avLst/>
              <a:gdLst>
                <a:gd name="T0" fmla="*/ 2147483647 w 10"/>
                <a:gd name="T1" fmla="*/ 2147483647 h 56"/>
                <a:gd name="T2" fmla="*/ 2147483647 w 10"/>
                <a:gd name="T3" fmla="*/ 2147483647 h 56"/>
                <a:gd name="T4" fmla="*/ 2147483647 w 10"/>
                <a:gd name="T5" fmla="*/ 2147483647 h 56"/>
                <a:gd name="T6" fmla="*/ 2147483647 w 10"/>
                <a:gd name="T7" fmla="*/ 2147483647 h 56"/>
                <a:gd name="T8" fmla="*/ 2147483647 w 10"/>
                <a:gd name="T9" fmla="*/ 2147483647 h 56"/>
                <a:gd name="T10" fmla="*/ 2147483647 w 10"/>
                <a:gd name="T11" fmla="*/ 2147483647 h 56"/>
                <a:gd name="T12" fmla="*/ 2147483647 w 10"/>
                <a:gd name="T13" fmla="*/ 2147483647 h 56"/>
                <a:gd name="T14" fmla="*/ 2147483647 w 10"/>
                <a:gd name="T15" fmla="*/ 2147483647 h 56"/>
                <a:gd name="T16" fmla="*/ 2147483647 w 10"/>
                <a:gd name="T17" fmla="*/ 2147483647 h 56"/>
                <a:gd name="T18" fmla="*/ 2147483647 w 10"/>
                <a:gd name="T19" fmla="*/ 2147483647 h 56"/>
                <a:gd name="T20" fmla="*/ 2147483647 w 10"/>
                <a:gd name="T21" fmla="*/ 2147483647 h 56"/>
                <a:gd name="T22" fmla="*/ 2147483647 w 10"/>
                <a:gd name="T23" fmla="*/ 2147483647 h 56"/>
                <a:gd name="T24" fmla="*/ 2147483647 w 10"/>
                <a:gd name="T25" fmla="*/ 2147483647 h 56"/>
                <a:gd name="T26" fmla="*/ 2147483647 w 10"/>
                <a:gd name="T27" fmla="*/ 2147483647 h 56"/>
                <a:gd name="T28" fmla="*/ 2147483647 w 10"/>
                <a:gd name="T29" fmla="*/ 2147483647 h 56"/>
                <a:gd name="T30" fmla="*/ 2147483647 w 10"/>
                <a:gd name="T31" fmla="*/ 2147483647 h 56"/>
                <a:gd name="T32" fmla="*/ 2147483647 w 10"/>
                <a:gd name="T33" fmla="*/ 2147483647 h 56"/>
                <a:gd name="T34" fmla="*/ 2147483647 w 10"/>
                <a:gd name="T35" fmla="*/ 2147483647 h 56"/>
                <a:gd name="T36" fmla="*/ 2147483647 w 10"/>
                <a:gd name="T37" fmla="*/ 2147483647 h 56"/>
                <a:gd name="T38" fmla="*/ 2147483647 w 10"/>
                <a:gd name="T39" fmla="*/ 2147483647 h 56"/>
                <a:gd name="T40" fmla="*/ 2147483647 w 10"/>
                <a:gd name="T41" fmla="*/ 2147483647 h 56"/>
                <a:gd name="T42" fmla="*/ 0 w 10"/>
                <a:gd name="T43" fmla="*/ 2147483647 h 56"/>
                <a:gd name="T44" fmla="*/ 0 w 10"/>
                <a:gd name="T45" fmla="*/ 2147483647 h 56"/>
                <a:gd name="T46" fmla="*/ 0 w 10"/>
                <a:gd name="T47" fmla="*/ 2147483647 h 56"/>
                <a:gd name="T48" fmla="*/ 0 w 10"/>
                <a:gd name="T49" fmla="*/ 0 h 56"/>
                <a:gd name="T50" fmla="*/ 0 w 10"/>
                <a:gd name="T51" fmla="*/ 0 h 56"/>
                <a:gd name="T52" fmla="*/ 0 w 10"/>
                <a:gd name="T53" fmla="*/ 0 h 56"/>
                <a:gd name="T54" fmla="*/ 0 w 10"/>
                <a:gd name="T55" fmla="*/ 0 h 56"/>
                <a:gd name="T56" fmla="*/ 0 w 10"/>
                <a:gd name="T57" fmla="*/ 0 h 56"/>
                <a:gd name="T58" fmla="*/ 0 w 10"/>
                <a:gd name="T59" fmla="*/ 0 h 56"/>
                <a:gd name="T60" fmla="*/ 0 w 10"/>
                <a:gd name="T61" fmla="*/ 0 h 56"/>
                <a:gd name="T62" fmla="*/ 0 w 10"/>
                <a:gd name="T63" fmla="*/ 0 h 56"/>
                <a:gd name="T64" fmla="*/ 0 w 10"/>
                <a:gd name="T65" fmla="*/ 0 h 56"/>
                <a:gd name="T66" fmla="*/ 2147483647 w 10"/>
                <a:gd name="T67" fmla="*/ 0 h 56"/>
                <a:gd name="T68" fmla="*/ 2147483647 w 10"/>
                <a:gd name="T69" fmla="*/ 0 h 56"/>
                <a:gd name="T70" fmla="*/ 2147483647 w 10"/>
                <a:gd name="T71" fmla="*/ 0 h 56"/>
                <a:gd name="T72" fmla="*/ 2147483647 w 10"/>
                <a:gd name="T73" fmla="*/ 0 h 56"/>
                <a:gd name="T74" fmla="*/ 2147483647 w 10"/>
                <a:gd name="T75" fmla="*/ 0 h 56"/>
                <a:gd name="T76" fmla="*/ 2147483647 w 10"/>
                <a:gd name="T77" fmla="*/ 0 h 56"/>
                <a:gd name="T78" fmla="*/ 2147483647 w 10"/>
                <a:gd name="T79" fmla="*/ 2147483647 h 56"/>
                <a:gd name="T80" fmla="*/ 2147483647 w 10"/>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
                <a:gd name="T124" fmla="*/ 0 h 56"/>
                <a:gd name="T125" fmla="*/ 10 w 10"/>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 h="56">
                  <a:moveTo>
                    <a:pt x="10" y="56"/>
                  </a:moveTo>
                  <a:lnTo>
                    <a:pt x="10" y="56"/>
                  </a:lnTo>
                  <a:lnTo>
                    <a:pt x="0" y="1"/>
                  </a:lnTo>
                  <a:lnTo>
                    <a:pt x="0" y="0"/>
                  </a:lnTo>
                  <a:lnTo>
                    <a:pt x="1" y="0"/>
                  </a:lnTo>
                  <a:lnTo>
                    <a:pt x="1" y="1"/>
                  </a:lnTo>
                  <a:lnTo>
                    <a:pt x="10" y="56"/>
                  </a:lnTo>
                  <a:close/>
                </a:path>
              </a:pathLst>
            </a:custGeom>
            <a:solidFill>
              <a:srgbClr val="23282B"/>
            </a:solidFill>
            <a:ln w="0">
              <a:solidFill>
                <a:srgbClr val="23282B"/>
              </a:solidFill>
              <a:round/>
              <a:headEnd/>
              <a:tailEnd/>
            </a:ln>
          </p:spPr>
          <p:txBody>
            <a:bodyPr/>
            <a:lstStyle/>
            <a:p>
              <a:endParaRPr lang="en-US"/>
            </a:p>
          </p:txBody>
        </p:sp>
        <p:sp>
          <p:nvSpPr>
            <p:cNvPr id="16390" name="Freeform 5"/>
            <p:cNvSpPr>
              <a:spLocks/>
            </p:cNvSpPr>
            <p:nvPr/>
          </p:nvSpPr>
          <p:spPr bwMode="auto">
            <a:xfrm>
              <a:off x="5137150" y="4364038"/>
              <a:ext cx="1588" cy="22225"/>
            </a:xfrm>
            <a:custGeom>
              <a:avLst/>
              <a:gdLst>
                <a:gd name="T0" fmla="*/ 0 w 1588"/>
                <a:gd name="T1" fmla="*/ 2147483647 h 18"/>
                <a:gd name="T2" fmla="*/ 0 w 1588"/>
                <a:gd name="T3" fmla="*/ 2147483647 h 18"/>
                <a:gd name="T4" fmla="*/ 0 w 1588"/>
                <a:gd name="T5" fmla="*/ 2147483647 h 18"/>
                <a:gd name="T6" fmla="*/ 0 w 1588"/>
                <a:gd name="T7" fmla="*/ 0 h 18"/>
                <a:gd name="T8" fmla="*/ 0 60000 65536"/>
                <a:gd name="T9" fmla="*/ 0 60000 65536"/>
                <a:gd name="T10" fmla="*/ 0 60000 65536"/>
                <a:gd name="T11" fmla="*/ 0 60000 65536"/>
                <a:gd name="T12" fmla="*/ 0 w 1588"/>
                <a:gd name="T13" fmla="*/ 0 h 18"/>
                <a:gd name="T14" fmla="*/ 1588 w 1588"/>
                <a:gd name="T15" fmla="*/ 18 h 18"/>
              </a:gdLst>
              <a:ahLst/>
              <a:cxnLst>
                <a:cxn ang="T8">
                  <a:pos x="T0" y="T1"/>
                </a:cxn>
                <a:cxn ang="T9">
                  <a:pos x="T2" y="T3"/>
                </a:cxn>
                <a:cxn ang="T10">
                  <a:pos x="T4" y="T5"/>
                </a:cxn>
                <a:cxn ang="T11">
                  <a:pos x="T6" y="T7"/>
                </a:cxn>
              </a:cxnLst>
              <a:rect l="T12" t="T13" r="T14" b="T15"/>
              <a:pathLst>
                <a:path w="1588" h="18">
                  <a:moveTo>
                    <a:pt x="0" y="18"/>
                  </a:moveTo>
                  <a:lnTo>
                    <a:pt x="0" y="12"/>
                  </a:lnTo>
                  <a:lnTo>
                    <a:pt x="0" y="0"/>
                  </a:ln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1" name="Line 6"/>
            <p:cNvSpPr>
              <a:spLocks noChangeShapeType="1"/>
            </p:cNvSpPr>
            <p:nvPr/>
          </p:nvSpPr>
          <p:spPr bwMode="auto">
            <a:xfrm flipV="1">
              <a:off x="5008563" y="3524250"/>
              <a:ext cx="0" cy="22225"/>
            </a:xfrm>
            <a:prstGeom prst="line">
              <a:avLst/>
            </a:prstGeom>
            <a:noFill/>
            <a:ln w="0">
              <a:solidFill>
                <a:srgbClr val="24211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 name="Line 7"/>
            <p:cNvSpPr>
              <a:spLocks noChangeShapeType="1"/>
            </p:cNvSpPr>
            <p:nvPr/>
          </p:nvSpPr>
          <p:spPr bwMode="auto">
            <a:xfrm flipV="1">
              <a:off x="5008563" y="3481388"/>
              <a:ext cx="6350" cy="20637"/>
            </a:xfrm>
            <a:prstGeom prst="line">
              <a:avLst/>
            </a:prstGeom>
            <a:noFill/>
            <a:ln w="0">
              <a:solidFill>
                <a:srgbClr val="24211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3" name="Freeform 8"/>
            <p:cNvSpPr>
              <a:spLocks/>
            </p:cNvSpPr>
            <p:nvPr/>
          </p:nvSpPr>
          <p:spPr bwMode="auto">
            <a:xfrm>
              <a:off x="5014913" y="3446463"/>
              <a:ext cx="1587" cy="20637"/>
            </a:xfrm>
            <a:custGeom>
              <a:avLst/>
              <a:gdLst>
                <a:gd name="T0" fmla="*/ 0 w 1587"/>
                <a:gd name="T1" fmla="*/ 2147483647 h 18"/>
                <a:gd name="T2" fmla="*/ 0 w 1587"/>
                <a:gd name="T3" fmla="*/ 0 h 18"/>
                <a:gd name="T4" fmla="*/ 0 w 1587"/>
                <a:gd name="T5" fmla="*/ 0 h 18"/>
                <a:gd name="T6" fmla="*/ 0 w 1587"/>
                <a:gd name="T7" fmla="*/ 0 h 18"/>
                <a:gd name="T8" fmla="*/ 0 60000 65536"/>
                <a:gd name="T9" fmla="*/ 0 60000 65536"/>
                <a:gd name="T10" fmla="*/ 0 60000 65536"/>
                <a:gd name="T11" fmla="*/ 0 60000 65536"/>
                <a:gd name="T12" fmla="*/ 0 w 1587"/>
                <a:gd name="T13" fmla="*/ 0 h 18"/>
                <a:gd name="T14" fmla="*/ 1587 w 1587"/>
                <a:gd name="T15" fmla="*/ 18 h 18"/>
              </a:gdLst>
              <a:ahLst/>
              <a:cxnLst>
                <a:cxn ang="T8">
                  <a:pos x="T0" y="T1"/>
                </a:cxn>
                <a:cxn ang="T9">
                  <a:pos x="T2" y="T3"/>
                </a:cxn>
                <a:cxn ang="T10">
                  <a:pos x="T4" y="T5"/>
                </a:cxn>
                <a:cxn ang="T11">
                  <a:pos x="T6" y="T7"/>
                </a:cxn>
              </a:cxnLst>
              <a:rect l="T12" t="T13" r="T14" b="T15"/>
              <a:pathLst>
                <a:path w="1587" h="18">
                  <a:moveTo>
                    <a:pt x="0" y="18"/>
                  </a:moveTo>
                  <a:lnTo>
                    <a:pt x="0" y="0"/>
                  </a:ln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4" name="Freeform 9"/>
            <p:cNvSpPr>
              <a:spLocks/>
            </p:cNvSpPr>
            <p:nvPr/>
          </p:nvSpPr>
          <p:spPr bwMode="auto">
            <a:xfrm>
              <a:off x="4287838" y="1254125"/>
              <a:ext cx="1671637" cy="806450"/>
            </a:xfrm>
            <a:custGeom>
              <a:avLst/>
              <a:gdLst>
                <a:gd name="T0" fmla="*/ 2147483647 w 248"/>
                <a:gd name="T1" fmla="*/ 2147483647 h 112"/>
                <a:gd name="T2" fmla="*/ 0 w 248"/>
                <a:gd name="T3" fmla="*/ 2147483647 h 112"/>
                <a:gd name="T4" fmla="*/ 2147483647 w 248"/>
                <a:gd name="T5" fmla="*/ 2147483647 h 112"/>
                <a:gd name="T6" fmla="*/ 2147483647 w 248"/>
                <a:gd name="T7" fmla="*/ 2147483647 h 112"/>
                <a:gd name="T8" fmla="*/ 2147483647 w 248"/>
                <a:gd name="T9" fmla="*/ 2147483647 h 112"/>
                <a:gd name="T10" fmla="*/ 2147483647 w 248"/>
                <a:gd name="T11" fmla="*/ 2147483647 h 112"/>
                <a:gd name="T12" fmla="*/ 2147483647 w 248"/>
                <a:gd name="T13" fmla="*/ 2147483647 h 112"/>
                <a:gd name="T14" fmla="*/ 2147483647 w 248"/>
                <a:gd name="T15" fmla="*/ 2147483647 h 112"/>
                <a:gd name="T16" fmla="*/ 2147483647 w 248"/>
                <a:gd name="T17" fmla="*/ 2147483647 h 112"/>
                <a:gd name="T18" fmla="*/ 2147483647 w 248"/>
                <a:gd name="T19" fmla="*/ 2147483647 h 112"/>
                <a:gd name="T20" fmla="*/ 2147483647 w 248"/>
                <a:gd name="T21" fmla="*/ 2147483647 h 112"/>
                <a:gd name="T22" fmla="*/ 2147483647 w 248"/>
                <a:gd name="T23" fmla="*/ 2147483647 h 112"/>
                <a:gd name="T24" fmla="*/ 2147483647 w 248"/>
                <a:gd name="T25" fmla="*/ 2147483647 h 112"/>
                <a:gd name="T26" fmla="*/ 2147483647 w 248"/>
                <a:gd name="T27" fmla="*/ 2147483647 h 112"/>
                <a:gd name="T28" fmla="*/ 2147483647 w 248"/>
                <a:gd name="T29" fmla="*/ 2147483647 h 112"/>
                <a:gd name="T30" fmla="*/ 2147483647 w 248"/>
                <a:gd name="T31" fmla="*/ 2147483647 h 112"/>
                <a:gd name="T32" fmla="*/ 2147483647 w 248"/>
                <a:gd name="T33" fmla="*/ 2147483647 h 112"/>
                <a:gd name="T34" fmla="*/ 2147483647 w 248"/>
                <a:gd name="T35" fmla="*/ 2147483647 h 112"/>
                <a:gd name="T36" fmla="*/ 2147483647 w 248"/>
                <a:gd name="T37" fmla="*/ 2147483647 h 112"/>
                <a:gd name="T38" fmla="*/ 2147483647 w 248"/>
                <a:gd name="T39" fmla="*/ 2147483647 h 112"/>
                <a:gd name="T40" fmla="*/ 2147483647 w 248"/>
                <a:gd name="T41" fmla="*/ 2147483647 h 112"/>
                <a:gd name="T42" fmla="*/ 2147483647 w 248"/>
                <a:gd name="T43" fmla="*/ 2147483647 h 112"/>
                <a:gd name="T44" fmla="*/ 2147483647 w 248"/>
                <a:gd name="T45" fmla="*/ 2147483647 h 112"/>
                <a:gd name="T46" fmla="*/ 2147483647 w 248"/>
                <a:gd name="T47" fmla="*/ 2147483647 h 112"/>
                <a:gd name="T48" fmla="*/ 2147483647 w 248"/>
                <a:gd name="T49" fmla="*/ 2147483647 h 112"/>
                <a:gd name="T50" fmla="*/ 2147483647 w 248"/>
                <a:gd name="T51" fmla="*/ 2147483647 h 112"/>
                <a:gd name="T52" fmla="*/ 2147483647 w 248"/>
                <a:gd name="T53" fmla="*/ 2147483647 h 112"/>
                <a:gd name="T54" fmla="*/ 2147483647 w 248"/>
                <a:gd name="T55" fmla="*/ 2147483647 h 112"/>
                <a:gd name="T56" fmla="*/ 2147483647 w 248"/>
                <a:gd name="T57" fmla="*/ 2147483647 h 112"/>
                <a:gd name="T58" fmla="*/ 2147483647 w 248"/>
                <a:gd name="T59" fmla="*/ 2147483647 h 112"/>
                <a:gd name="T60" fmla="*/ 2147483647 w 248"/>
                <a:gd name="T61" fmla="*/ 2147483647 h 112"/>
                <a:gd name="T62" fmla="*/ 2147483647 w 248"/>
                <a:gd name="T63" fmla="*/ 2147483647 h 112"/>
                <a:gd name="T64" fmla="*/ 2147483647 w 248"/>
                <a:gd name="T65" fmla="*/ 2147483647 h 112"/>
                <a:gd name="T66" fmla="*/ 2147483647 w 248"/>
                <a:gd name="T67" fmla="*/ 2147483647 h 112"/>
                <a:gd name="T68" fmla="*/ 2147483647 w 248"/>
                <a:gd name="T69" fmla="*/ 2147483647 h 112"/>
                <a:gd name="T70" fmla="*/ 2147483647 w 248"/>
                <a:gd name="T71" fmla="*/ 2147483647 h 112"/>
                <a:gd name="T72" fmla="*/ 2147483647 w 248"/>
                <a:gd name="T73" fmla="*/ 2147483647 h 112"/>
                <a:gd name="T74" fmla="*/ 2147483647 w 248"/>
                <a:gd name="T75" fmla="*/ 2147483647 h 112"/>
                <a:gd name="T76" fmla="*/ 2147483647 w 248"/>
                <a:gd name="T77" fmla="*/ 2147483647 h 112"/>
                <a:gd name="T78" fmla="*/ 2147483647 w 248"/>
                <a:gd name="T79" fmla="*/ 2147483647 h 112"/>
                <a:gd name="T80" fmla="*/ 2147483647 w 248"/>
                <a:gd name="T81" fmla="*/ 2147483647 h 112"/>
                <a:gd name="T82" fmla="*/ 2147483647 w 248"/>
                <a:gd name="T83" fmla="*/ 2147483647 h 112"/>
                <a:gd name="T84" fmla="*/ 2147483647 w 248"/>
                <a:gd name="T85" fmla="*/ 2147483647 h 112"/>
                <a:gd name="T86" fmla="*/ 2147483647 w 248"/>
                <a:gd name="T87" fmla="*/ 2147483647 h 112"/>
                <a:gd name="T88" fmla="*/ 2147483647 w 248"/>
                <a:gd name="T89" fmla="*/ 2147483647 h 112"/>
                <a:gd name="T90" fmla="*/ 2147483647 w 248"/>
                <a:gd name="T91" fmla="*/ 2147483647 h 112"/>
                <a:gd name="T92" fmla="*/ 2147483647 w 248"/>
                <a:gd name="T93" fmla="*/ 2147483647 h 112"/>
                <a:gd name="T94" fmla="*/ 2147483647 w 248"/>
                <a:gd name="T95" fmla="*/ 2147483647 h 112"/>
                <a:gd name="T96" fmla="*/ 2147483647 w 248"/>
                <a:gd name="T97" fmla="*/ 2147483647 h 112"/>
                <a:gd name="T98" fmla="*/ 2147483647 w 248"/>
                <a:gd name="T99" fmla="*/ 2147483647 h 112"/>
                <a:gd name="T100" fmla="*/ 2147483647 w 248"/>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8"/>
                <a:gd name="T154" fmla="*/ 0 h 112"/>
                <a:gd name="T155" fmla="*/ 248 w 248"/>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8" h="112">
                  <a:moveTo>
                    <a:pt x="81" y="0"/>
                  </a:moveTo>
                  <a:lnTo>
                    <a:pt x="0" y="0"/>
                  </a:lnTo>
                  <a:lnTo>
                    <a:pt x="1" y="1"/>
                  </a:lnTo>
                  <a:cubicBezTo>
                    <a:pt x="1" y="1"/>
                    <a:pt x="2" y="2"/>
                    <a:pt x="2" y="3"/>
                  </a:cubicBezTo>
                  <a:cubicBezTo>
                    <a:pt x="2" y="4"/>
                    <a:pt x="3" y="5"/>
                    <a:pt x="3" y="6"/>
                  </a:cubicBezTo>
                  <a:cubicBezTo>
                    <a:pt x="3" y="6"/>
                    <a:pt x="2" y="7"/>
                    <a:pt x="2" y="7"/>
                  </a:cubicBezTo>
                  <a:cubicBezTo>
                    <a:pt x="1" y="8"/>
                    <a:pt x="1" y="8"/>
                    <a:pt x="0" y="9"/>
                  </a:cubicBezTo>
                  <a:cubicBezTo>
                    <a:pt x="0" y="9"/>
                    <a:pt x="0" y="9"/>
                    <a:pt x="0" y="9"/>
                  </a:cubicBezTo>
                  <a:cubicBezTo>
                    <a:pt x="0" y="9"/>
                    <a:pt x="1" y="10"/>
                    <a:pt x="1" y="10"/>
                  </a:cubicBezTo>
                  <a:cubicBezTo>
                    <a:pt x="2" y="10"/>
                    <a:pt x="2" y="9"/>
                    <a:pt x="3" y="9"/>
                  </a:cubicBezTo>
                  <a:cubicBezTo>
                    <a:pt x="4" y="9"/>
                    <a:pt x="4" y="10"/>
                    <a:pt x="5" y="10"/>
                  </a:cubicBezTo>
                  <a:cubicBezTo>
                    <a:pt x="5" y="10"/>
                    <a:pt x="6" y="11"/>
                    <a:pt x="6" y="11"/>
                  </a:cubicBezTo>
                  <a:cubicBezTo>
                    <a:pt x="7" y="12"/>
                    <a:pt x="6" y="12"/>
                    <a:pt x="7" y="13"/>
                  </a:cubicBezTo>
                  <a:cubicBezTo>
                    <a:pt x="7" y="14"/>
                    <a:pt x="7" y="14"/>
                    <a:pt x="7" y="15"/>
                  </a:cubicBezTo>
                  <a:cubicBezTo>
                    <a:pt x="8" y="17"/>
                    <a:pt x="7" y="18"/>
                    <a:pt x="7" y="20"/>
                  </a:cubicBezTo>
                  <a:cubicBezTo>
                    <a:pt x="7" y="20"/>
                    <a:pt x="8" y="20"/>
                    <a:pt x="8" y="20"/>
                  </a:cubicBezTo>
                  <a:cubicBezTo>
                    <a:pt x="9" y="20"/>
                    <a:pt x="10" y="20"/>
                    <a:pt x="11" y="20"/>
                  </a:cubicBezTo>
                  <a:cubicBezTo>
                    <a:pt x="11" y="20"/>
                    <a:pt x="12" y="20"/>
                    <a:pt x="12" y="20"/>
                  </a:cubicBezTo>
                  <a:cubicBezTo>
                    <a:pt x="13" y="20"/>
                    <a:pt x="13" y="20"/>
                    <a:pt x="13" y="20"/>
                  </a:cubicBezTo>
                  <a:cubicBezTo>
                    <a:pt x="14" y="20"/>
                    <a:pt x="14" y="20"/>
                    <a:pt x="15" y="20"/>
                  </a:cubicBezTo>
                  <a:cubicBezTo>
                    <a:pt x="15" y="20"/>
                    <a:pt x="15" y="20"/>
                    <a:pt x="16" y="21"/>
                  </a:cubicBezTo>
                  <a:cubicBezTo>
                    <a:pt x="16" y="21"/>
                    <a:pt x="17" y="21"/>
                    <a:pt x="17" y="21"/>
                  </a:cubicBezTo>
                  <a:cubicBezTo>
                    <a:pt x="18" y="22"/>
                    <a:pt x="18" y="23"/>
                    <a:pt x="19" y="23"/>
                  </a:cubicBezTo>
                  <a:cubicBezTo>
                    <a:pt x="20" y="24"/>
                    <a:pt x="21" y="24"/>
                    <a:pt x="21" y="25"/>
                  </a:cubicBezTo>
                  <a:cubicBezTo>
                    <a:pt x="22" y="26"/>
                    <a:pt x="22" y="27"/>
                    <a:pt x="22" y="28"/>
                  </a:cubicBezTo>
                  <a:cubicBezTo>
                    <a:pt x="23" y="28"/>
                    <a:pt x="23" y="29"/>
                    <a:pt x="24" y="29"/>
                  </a:cubicBezTo>
                  <a:cubicBezTo>
                    <a:pt x="24" y="30"/>
                    <a:pt x="24" y="31"/>
                    <a:pt x="24" y="31"/>
                  </a:cubicBezTo>
                  <a:cubicBezTo>
                    <a:pt x="25" y="32"/>
                    <a:pt x="25" y="32"/>
                    <a:pt x="26" y="32"/>
                  </a:cubicBezTo>
                  <a:cubicBezTo>
                    <a:pt x="26" y="33"/>
                    <a:pt x="26" y="33"/>
                    <a:pt x="26" y="34"/>
                  </a:cubicBezTo>
                  <a:cubicBezTo>
                    <a:pt x="26" y="34"/>
                    <a:pt x="27" y="34"/>
                    <a:pt x="27" y="35"/>
                  </a:cubicBezTo>
                  <a:cubicBezTo>
                    <a:pt x="27" y="35"/>
                    <a:pt x="26" y="35"/>
                    <a:pt x="26" y="35"/>
                  </a:cubicBezTo>
                  <a:cubicBezTo>
                    <a:pt x="26" y="35"/>
                    <a:pt x="26" y="35"/>
                    <a:pt x="26" y="35"/>
                  </a:cubicBezTo>
                  <a:cubicBezTo>
                    <a:pt x="25" y="36"/>
                    <a:pt x="25" y="36"/>
                    <a:pt x="25" y="36"/>
                  </a:cubicBezTo>
                  <a:cubicBezTo>
                    <a:pt x="25" y="37"/>
                    <a:pt x="25" y="36"/>
                    <a:pt x="26" y="36"/>
                  </a:cubicBezTo>
                  <a:cubicBezTo>
                    <a:pt x="26" y="36"/>
                    <a:pt x="26" y="37"/>
                    <a:pt x="27" y="37"/>
                  </a:cubicBezTo>
                  <a:cubicBezTo>
                    <a:pt x="27" y="37"/>
                    <a:pt x="27" y="37"/>
                    <a:pt x="27" y="37"/>
                  </a:cubicBezTo>
                  <a:cubicBezTo>
                    <a:pt x="27" y="37"/>
                    <a:pt x="27" y="38"/>
                    <a:pt x="27" y="38"/>
                  </a:cubicBezTo>
                  <a:cubicBezTo>
                    <a:pt x="27" y="39"/>
                    <a:pt x="28" y="39"/>
                    <a:pt x="28" y="39"/>
                  </a:cubicBezTo>
                  <a:cubicBezTo>
                    <a:pt x="28" y="40"/>
                    <a:pt x="28" y="41"/>
                    <a:pt x="28" y="42"/>
                  </a:cubicBezTo>
                  <a:cubicBezTo>
                    <a:pt x="28" y="42"/>
                    <a:pt x="28" y="42"/>
                    <a:pt x="29" y="43"/>
                  </a:cubicBezTo>
                  <a:cubicBezTo>
                    <a:pt x="29" y="43"/>
                    <a:pt x="29" y="44"/>
                    <a:pt x="29" y="44"/>
                  </a:cubicBezTo>
                  <a:cubicBezTo>
                    <a:pt x="30" y="45"/>
                    <a:pt x="31" y="45"/>
                    <a:pt x="32" y="46"/>
                  </a:cubicBezTo>
                  <a:cubicBezTo>
                    <a:pt x="33" y="46"/>
                    <a:pt x="33" y="47"/>
                    <a:pt x="34" y="47"/>
                  </a:cubicBezTo>
                  <a:cubicBezTo>
                    <a:pt x="34" y="48"/>
                    <a:pt x="35" y="48"/>
                    <a:pt x="36" y="49"/>
                  </a:cubicBezTo>
                  <a:cubicBezTo>
                    <a:pt x="36" y="49"/>
                    <a:pt x="37" y="50"/>
                    <a:pt x="37" y="50"/>
                  </a:cubicBezTo>
                  <a:cubicBezTo>
                    <a:pt x="38" y="51"/>
                    <a:pt x="38" y="51"/>
                    <a:pt x="39" y="51"/>
                  </a:cubicBezTo>
                  <a:cubicBezTo>
                    <a:pt x="39" y="52"/>
                    <a:pt x="39" y="52"/>
                    <a:pt x="40" y="53"/>
                  </a:cubicBezTo>
                  <a:cubicBezTo>
                    <a:pt x="41" y="53"/>
                    <a:pt x="42" y="54"/>
                    <a:pt x="44" y="55"/>
                  </a:cubicBezTo>
                  <a:cubicBezTo>
                    <a:pt x="45" y="55"/>
                    <a:pt x="45" y="55"/>
                    <a:pt x="46" y="55"/>
                  </a:cubicBezTo>
                  <a:cubicBezTo>
                    <a:pt x="47" y="55"/>
                    <a:pt x="48" y="56"/>
                    <a:pt x="49" y="56"/>
                  </a:cubicBezTo>
                  <a:cubicBezTo>
                    <a:pt x="50" y="57"/>
                    <a:pt x="50" y="57"/>
                    <a:pt x="51" y="57"/>
                  </a:cubicBezTo>
                  <a:cubicBezTo>
                    <a:pt x="52" y="58"/>
                    <a:pt x="53" y="58"/>
                    <a:pt x="53" y="58"/>
                  </a:cubicBezTo>
                  <a:cubicBezTo>
                    <a:pt x="54" y="59"/>
                    <a:pt x="55" y="59"/>
                    <a:pt x="56" y="59"/>
                  </a:cubicBezTo>
                  <a:cubicBezTo>
                    <a:pt x="56" y="60"/>
                    <a:pt x="57" y="60"/>
                    <a:pt x="58" y="61"/>
                  </a:cubicBezTo>
                  <a:cubicBezTo>
                    <a:pt x="58" y="61"/>
                    <a:pt x="59" y="61"/>
                    <a:pt x="60" y="62"/>
                  </a:cubicBezTo>
                  <a:cubicBezTo>
                    <a:pt x="61" y="62"/>
                    <a:pt x="61" y="63"/>
                    <a:pt x="62" y="64"/>
                  </a:cubicBezTo>
                  <a:cubicBezTo>
                    <a:pt x="63" y="65"/>
                    <a:pt x="64" y="65"/>
                    <a:pt x="64" y="65"/>
                  </a:cubicBezTo>
                  <a:cubicBezTo>
                    <a:pt x="65" y="66"/>
                    <a:pt x="65" y="67"/>
                    <a:pt x="66" y="68"/>
                  </a:cubicBezTo>
                  <a:cubicBezTo>
                    <a:pt x="67" y="69"/>
                    <a:pt x="67" y="69"/>
                    <a:pt x="68" y="69"/>
                  </a:cubicBezTo>
                  <a:cubicBezTo>
                    <a:pt x="68" y="70"/>
                    <a:pt x="68" y="71"/>
                    <a:pt x="69" y="72"/>
                  </a:cubicBezTo>
                  <a:cubicBezTo>
                    <a:pt x="69" y="72"/>
                    <a:pt x="70" y="73"/>
                    <a:pt x="70" y="74"/>
                  </a:cubicBezTo>
                  <a:cubicBezTo>
                    <a:pt x="70" y="75"/>
                    <a:pt x="71" y="76"/>
                    <a:pt x="71" y="77"/>
                  </a:cubicBezTo>
                  <a:cubicBezTo>
                    <a:pt x="71" y="78"/>
                    <a:pt x="70" y="78"/>
                    <a:pt x="70" y="79"/>
                  </a:cubicBezTo>
                  <a:cubicBezTo>
                    <a:pt x="70" y="79"/>
                    <a:pt x="69" y="79"/>
                    <a:pt x="69" y="79"/>
                  </a:cubicBezTo>
                  <a:cubicBezTo>
                    <a:pt x="69" y="79"/>
                    <a:pt x="68" y="79"/>
                    <a:pt x="68" y="80"/>
                  </a:cubicBezTo>
                  <a:cubicBezTo>
                    <a:pt x="68" y="81"/>
                    <a:pt x="68" y="82"/>
                    <a:pt x="68" y="82"/>
                  </a:cubicBezTo>
                  <a:cubicBezTo>
                    <a:pt x="68" y="83"/>
                    <a:pt x="69" y="83"/>
                    <a:pt x="70" y="83"/>
                  </a:cubicBezTo>
                  <a:cubicBezTo>
                    <a:pt x="71" y="83"/>
                    <a:pt x="71" y="84"/>
                    <a:pt x="71" y="85"/>
                  </a:cubicBezTo>
                  <a:cubicBezTo>
                    <a:pt x="72" y="85"/>
                    <a:pt x="72" y="85"/>
                    <a:pt x="73" y="86"/>
                  </a:cubicBezTo>
                  <a:cubicBezTo>
                    <a:pt x="73" y="87"/>
                    <a:pt x="73" y="88"/>
                    <a:pt x="73" y="88"/>
                  </a:cubicBezTo>
                  <a:cubicBezTo>
                    <a:pt x="73" y="89"/>
                    <a:pt x="74" y="90"/>
                    <a:pt x="74" y="91"/>
                  </a:cubicBezTo>
                  <a:cubicBezTo>
                    <a:pt x="75" y="92"/>
                    <a:pt x="74" y="93"/>
                    <a:pt x="74" y="94"/>
                  </a:cubicBezTo>
                  <a:cubicBezTo>
                    <a:pt x="74" y="94"/>
                    <a:pt x="74" y="95"/>
                    <a:pt x="74" y="95"/>
                  </a:cubicBezTo>
                  <a:cubicBezTo>
                    <a:pt x="74" y="96"/>
                    <a:pt x="73" y="96"/>
                    <a:pt x="73" y="96"/>
                  </a:cubicBezTo>
                  <a:cubicBezTo>
                    <a:pt x="72" y="97"/>
                    <a:pt x="72" y="96"/>
                    <a:pt x="71" y="96"/>
                  </a:cubicBezTo>
                  <a:cubicBezTo>
                    <a:pt x="70" y="96"/>
                    <a:pt x="70" y="96"/>
                    <a:pt x="69" y="97"/>
                  </a:cubicBezTo>
                  <a:cubicBezTo>
                    <a:pt x="69" y="97"/>
                    <a:pt x="68" y="97"/>
                    <a:pt x="68" y="97"/>
                  </a:cubicBezTo>
                  <a:cubicBezTo>
                    <a:pt x="68" y="97"/>
                    <a:pt x="68" y="98"/>
                    <a:pt x="68" y="98"/>
                  </a:cubicBezTo>
                  <a:cubicBezTo>
                    <a:pt x="68" y="99"/>
                    <a:pt x="69" y="99"/>
                    <a:pt x="69" y="99"/>
                  </a:cubicBezTo>
                  <a:cubicBezTo>
                    <a:pt x="70" y="100"/>
                    <a:pt x="70" y="101"/>
                    <a:pt x="70" y="101"/>
                  </a:cubicBezTo>
                  <a:cubicBezTo>
                    <a:pt x="70" y="102"/>
                    <a:pt x="71" y="102"/>
                    <a:pt x="72" y="103"/>
                  </a:cubicBezTo>
                  <a:cubicBezTo>
                    <a:pt x="73" y="104"/>
                    <a:pt x="74" y="105"/>
                    <a:pt x="74" y="107"/>
                  </a:cubicBezTo>
                  <a:cubicBezTo>
                    <a:pt x="75" y="107"/>
                    <a:pt x="75" y="108"/>
                    <a:pt x="76" y="109"/>
                  </a:cubicBezTo>
                  <a:cubicBezTo>
                    <a:pt x="76" y="110"/>
                    <a:pt x="77" y="110"/>
                    <a:pt x="78" y="111"/>
                  </a:cubicBezTo>
                  <a:cubicBezTo>
                    <a:pt x="78" y="111"/>
                    <a:pt x="79" y="111"/>
                    <a:pt x="79" y="111"/>
                  </a:cubicBezTo>
                  <a:cubicBezTo>
                    <a:pt x="80" y="111"/>
                    <a:pt x="80" y="112"/>
                    <a:pt x="81" y="112"/>
                  </a:cubicBezTo>
                  <a:cubicBezTo>
                    <a:pt x="82" y="112"/>
                    <a:pt x="82" y="112"/>
                    <a:pt x="83" y="112"/>
                  </a:cubicBezTo>
                  <a:cubicBezTo>
                    <a:pt x="84" y="112"/>
                    <a:pt x="85" y="111"/>
                    <a:pt x="85" y="111"/>
                  </a:cubicBezTo>
                  <a:cubicBezTo>
                    <a:pt x="86" y="111"/>
                    <a:pt x="86" y="111"/>
                    <a:pt x="87" y="111"/>
                  </a:cubicBezTo>
                  <a:cubicBezTo>
                    <a:pt x="87" y="111"/>
                    <a:pt x="87" y="110"/>
                    <a:pt x="87" y="110"/>
                  </a:cubicBezTo>
                  <a:cubicBezTo>
                    <a:pt x="87" y="109"/>
                    <a:pt x="87" y="109"/>
                    <a:pt x="87" y="108"/>
                  </a:cubicBezTo>
                  <a:cubicBezTo>
                    <a:pt x="87" y="107"/>
                    <a:pt x="87" y="106"/>
                    <a:pt x="87" y="105"/>
                  </a:cubicBezTo>
                  <a:cubicBezTo>
                    <a:pt x="87" y="104"/>
                    <a:pt x="86" y="103"/>
                    <a:pt x="86" y="103"/>
                  </a:cubicBezTo>
                  <a:cubicBezTo>
                    <a:pt x="86" y="102"/>
                    <a:pt x="86" y="101"/>
                    <a:pt x="86" y="101"/>
                  </a:cubicBezTo>
                  <a:cubicBezTo>
                    <a:pt x="86" y="100"/>
                    <a:pt x="86" y="99"/>
                    <a:pt x="86" y="99"/>
                  </a:cubicBezTo>
                  <a:cubicBezTo>
                    <a:pt x="86" y="98"/>
                    <a:pt x="86" y="97"/>
                    <a:pt x="87" y="96"/>
                  </a:cubicBezTo>
                  <a:cubicBezTo>
                    <a:pt x="87" y="96"/>
                    <a:pt x="87" y="95"/>
                    <a:pt x="88" y="95"/>
                  </a:cubicBezTo>
                  <a:cubicBezTo>
                    <a:pt x="88" y="95"/>
                    <a:pt x="89" y="95"/>
                    <a:pt x="89" y="94"/>
                  </a:cubicBezTo>
                  <a:cubicBezTo>
                    <a:pt x="90" y="94"/>
                    <a:pt x="90" y="93"/>
                    <a:pt x="91" y="93"/>
                  </a:cubicBezTo>
                  <a:cubicBezTo>
                    <a:pt x="92" y="93"/>
                    <a:pt x="93" y="93"/>
                    <a:pt x="94" y="93"/>
                  </a:cubicBezTo>
                  <a:cubicBezTo>
                    <a:pt x="94" y="92"/>
                    <a:pt x="95" y="92"/>
                    <a:pt x="95" y="91"/>
                  </a:cubicBezTo>
                  <a:cubicBezTo>
                    <a:pt x="96" y="91"/>
                    <a:pt x="97" y="90"/>
                    <a:pt x="97" y="89"/>
                  </a:cubicBezTo>
                  <a:cubicBezTo>
                    <a:pt x="98" y="88"/>
                    <a:pt x="99" y="88"/>
                    <a:pt x="100" y="87"/>
                  </a:cubicBezTo>
                  <a:cubicBezTo>
                    <a:pt x="100" y="86"/>
                    <a:pt x="101" y="85"/>
                    <a:pt x="102" y="85"/>
                  </a:cubicBezTo>
                  <a:cubicBezTo>
                    <a:pt x="103" y="84"/>
                    <a:pt x="104" y="83"/>
                    <a:pt x="105" y="83"/>
                  </a:cubicBezTo>
                  <a:cubicBezTo>
                    <a:pt x="108" y="82"/>
                    <a:pt x="111" y="82"/>
                    <a:pt x="114" y="81"/>
                  </a:cubicBezTo>
                  <a:cubicBezTo>
                    <a:pt x="116" y="81"/>
                    <a:pt x="118" y="81"/>
                    <a:pt x="119" y="81"/>
                  </a:cubicBezTo>
                  <a:cubicBezTo>
                    <a:pt x="121" y="81"/>
                    <a:pt x="123" y="81"/>
                    <a:pt x="124" y="81"/>
                  </a:cubicBezTo>
                  <a:cubicBezTo>
                    <a:pt x="126" y="81"/>
                    <a:pt x="127" y="81"/>
                    <a:pt x="128" y="81"/>
                  </a:cubicBezTo>
                  <a:cubicBezTo>
                    <a:pt x="130" y="81"/>
                    <a:pt x="132" y="80"/>
                    <a:pt x="134" y="80"/>
                  </a:cubicBezTo>
                  <a:cubicBezTo>
                    <a:pt x="135" y="80"/>
                    <a:pt x="137" y="81"/>
                    <a:pt x="139" y="81"/>
                  </a:cubicBezTo>
                  <a:cubicBezTo>
                    <a:pt x="140" y="81"/>
                    <a:pt x="141" y="81"/>
                    <a:pt x="142" y="81"/>
                  </a:cubicBezTo>
                  <a:cubicBezTo>
                    <a:pt x="143" y="81"/>
                    <a:pt x="144" y="82"/>
                    <a:pt x="145" y="82"/>
                  </a:cubicBezTo>
                  <a:cubicBezTo>
                    <a:pt x="146" y="82"/>
                    <a:pt x="148" y="82"/>
                    <a:pt x="149" y="82"/>
                  </a:cubicBezTo>
                  <a:cubicBezTo>
                    <a:pt x="150" y="83"/>
                    <a:pt x="151" y="83"/>
                    <a:pt x="151" y="83"/>
                  </a:cubicBezTo>
                  <a:cubicBezTo>
                    <a:pt x="152" y="84"/>
                    <a:pt x="153" y="84"/>
                    <a:pt x="153" y="84"/>
                  </a:cubicBezTo>
                  <a:cubicBezTo>
                    <a:pt x="154" y="85"/>
                    <a:pt x="154" y="85"/>
                    <a:pt x="154" y="86"/>
                  </a:cubicBezTo>
                  <a:cubicBezTo>
                    <a:pt x="154" y="86"/>
                    <a:pt x="155" y="87"/>
                    <a:pt x="155" y="87"/>
                  </a:cubicBezTo>
                  <a:cubicBezTo>
                    <a:pt x="155" y="88"/>
                    <a:pt x="155" y="88"/>
                    <a:pt x="155" y="89"/>
                  </a:cubicBezTo>
                  <a:cubicBezTo>
                    <a:pt x="156" y="90"/>
                    <a:pt x="157" y="91"/>
                    <a:pt x="159" y="92"/>
                  </a:cubicBezTo>
                  <a:cubicBezTo>
                    <a:pt x="160" y="93"/>
                    <a:pt x="161" y="94"/>
                    <a:pt x="162" y="94"/>
                  </a:cubicBezTo>
                  <a:cubicBezTo>
                    <a:pt x="164" y="95"/>
                    <a:pt x="165" y="95"/>
                    <a:pt x="166" y="96"/>
                  </a:cubicBezTo>
                  <a:cubicBezTo>
                    <a:pt x="167" y="96"/>
                    <a:pt x="168" y="96"/>
                    <a:pt x="169" y="96"/>
                  </a:cubicBezTo>
                  <a:cubicBezTo>
                    <a:pt x="170" y="96"/>
                    <a:pt x="171" y="96"/>
                    <a:pt x="171" y="96"/>
                  </a:cubicBezTo>
                  <a:cubicBezTo>
                    <a:pt x="172" y="95"/>
                    <a:pt x="173" y="94"/>
                    <a:pt x="173" y="93"/>
                  </a:cubicBezTo>
                  <a:cubicBezTo>
                    <a:pt x="174" y="92"/>
                    <a:pt x="174" y="92"/>
                    <a:pt x="175" y="91"/>
                  </a:cubicBezTo>
                  <a:cubicBezTo>
                    <a:pt x="176" y="91"/>
                    <a:pt x="176" y="90"/>
                    <a:pt x="177" y="89"/>
                  </a:cubicBezTo>
                  <a:cubicBezTo>
                    <a:pt x="178" y="89"/>
                    <a:pt x="179" y="89"/>
                    <a:pt x="179" y="88"/>
                  </a:cubicBezTo>
                  <a:cubicBezTo>
                    <a:pt x="180" y="88"/>
                    <a:pt x="181" y="87"/>
                    <a:pt x="182" y="87"/>
                  </a:cubicBezTo>
                  <a:cubicBezTo>
                    <a:pt x="183" y="86"/>
                    <a:pt x="185" y="86"/>
                    <a:pt x="186" y="85"/>
                  </a:cubicBezTo>
                  <a:cubicBezTo>
                    <a:pt x="186" y="85"/>
                    <a:pt x="187" y="85"/>
                    <a:pt x="187" y="85"/>
                  </a:cubicBezTo>
                  <a:cubicBezTo>
                    <a:pt x="188" y="84"/>
                    <a:pt x="188" y="84"/>
                    <a:pt x="188" y="83"/>
                  </a:cubicBezTo>
                  <a:cubicBezTo>
                    <a:pt x="188" y="83"/>
                    <a:pt x="188" y="82"/>
                    <a:pt x="189" y="82"/>
                  </a:cubicBezTo>
                  <a:cubicBezTo>
                    <a:pt x="189" y="82"/>
                    <a:pt x="189" y="81"/>
                    <a:pt x="189" y="81"/>
                  </a:cubicBezTo>
                  <a:cubicBezTo>
                    <a:pt x="190" y="81"/>
                    <a:pt x="191" y="81"/>
                    <a:pt x="191" y="81"/>
                  </a:cubicBezTo>
                  <a:cubicBezTo>
                    <a:pt x="192" y="81"/>
                    <a:pt x="193" y="81"/>
                    <a:pt x="194" y="80"/>
                  </a:cubicBezTo>
                  <a:cubicBezTo>
                    <a:pt x="195" y="80"/>
                    <a:pt x="195" y="81"/>
                    <a:pt x="196" y="80"/>
                  </a:cubicBezTo>
                  <a:cubicBezTo>
                    <a:pt x="197" y="80"/>
                    <a:pt x="198" y="80"/>
                    <a:pt x="198" y="80"/>
                  </a:cubicBezTo>
                  <a:cubicBezTo>
                    <a:pt x="199" y="80"/>
                    <a:pt x="200" y="80"/>
                    <a:pt x="200" y="80"/>
                  </a:cubicBezTo>
                  <a:cubicBezTo>
                    <a:pt x="201" y="79"/>
                    <a:pt x="202" y="79"/>
                    <a:pt x="202" y="79"/>
                  </a:cubicBezTo>
                  <a:cubicBezTo>
                    <a:pt x="203" y="79"/>
                    <a:pt x="203" y="79"/>
                    <a:pt x="204" y="79"/>
                  </a:cubicBezTo>
                  <a:cubicBezTo>
                    <a:pt x="205" y="78"/>
                    <a:pt x="205" y="78"/>
                    <a:pt x="206" y="78"/>
                  </a:cubicBezTo>
                  <a:cubicBezTo>
                    <a:pt x="207" y="77"/>
                    <a:pt x="208" y="78"/>
                    <a:pt x="208" y="78"/>
                  </a:cubicBezTo>
                  <a:cubicBezTo>
                    <a:pt x="209" y="77"/>
                    <a:pt x="211" y="77"/>
                    <a:pt x="212" y="77"/>
                  </a:cubicBezTo>
                  <a:cubicBezTo>
                    <a:pt x="213" y="77"/>
                    <a:pt x="214" y="77"/>
                    <a:pt x="214" y="78"/>
                  </a:cubicBezTo>
                  <a:cubicBezTo>
                    <a:pt x="215" y="78"/>
                    <a:pt x="216" y="77"/>
                    <a:pt x="216" y="78"/>
                  </a:cubicBezTo>
                  <a:cubicBezTo>
                    <a:pt x="217" y="78"/>
                    <a:pt x="218" y="78"/>
                    <a:pt x="218" y="78"/>
                  </a:cubicBezTo>
                  <a:cubicBezTo>
                    <a:pt x="219" y="78"/>
                    <a:pt x="219" y="78"/>
                    <a:pt x="220" y="78"/>
                  </a:cubicBezTo>
                  <a:cubicBezTo>
                    <a:pt x="220" y="78"/>
                    <a:pt x="220" y="79"/>
                    <a:pt x="220" y="79"/>
                  </a:cubicBezTo>
                  <a:cubicBezTo>
                    <a:pt x="223" y="79"/>
                    <a:pt x="225" y="79"/>
                    <a:pt x="227" y="79"/>
                  </a:cubicBezTo>
                  <a:cubicBezTo>
                    <a:pt x="228" y="79"/>
                    <a:pt x="228" y="79"/>
                    <a:pt x="229" y="78"/>
                  </a:cubicBezTo>
                  <a:cubicBezTo>
                    <a:pt x="229" y="78"/>
                    <a:pt x="229" y="77"/>
                    <a:pt x="230" y="77"/>
                  </a:cubicBezTo>
                  <a:cubicBezTo>
                    <a:pt x="230" y="76"/>
                    <a:pt x="230" y="76"/>
                    <a:pt x="230" y="76"/>
                  </a:cubicBezTo>
                  <a:cubicBezTo>
                    <a:pt x="231" y="75"/>
                    <a:pt x="231" y="75"/>
                    <a:pt x="232" y="74"/>
                  </a:cubicBezTo>
                  <a:cubicBezTo>
                    <a:pt x="232" y="74"/>
                    <a:pt x="232" y="73"/>
                    <a:pt x="232" y="73"/>
                  </a:cubicBezTo>
                  <a:cubicBezTo>
                    <a:pt x="233" y="72"/>
                    <a:pt x="234" y="71"/>
                    <a:pt x="234" y="70"/>
                  </a:cubicBezTo>
                  <a:cubicBezTo>
                    <a:pt x="235" y="69"/>
                    <a:pt x="235" y="68"/>
                    <a:pt x="236" y="67"/>
                  </a:cubicBezTo>
                  <a:cubicBezTo>
                    <a:pt x="236" y="66"/>
                    <a:pt x="235" y="65"/>
                    <a:pt x="235" y="65"/>
                  </a:cubicBezTo>
                  <a:cubicBezTo>
                    <a:pt x="235" y="64"/>
                    <a:pt x="236" y="63"/>
                    <a:pt x="236" y="63"/>
                  </a:cubicBezTo>
                  <a:cubicBezTo>
                    <a:pt x="236" y="62"/>
                    <a:pt x="235" y="61"/>
                    <a:pt x="235" y="60"/>
                  </a:cubicBezTo>
                  <a:cubicBezTo>
                    <a:pt x="235" y="59"/>
                    <a:pt x="235" y="59"/>
                    <a:pt x="235" y="58"/>
                  </a:cubicBezTo>
                  <a:cubicBezTo>
                    <a:pt x="235" y="57"/>
                    <a:pt x="235" y="57"/>
                    <a:pt x="236" y="56"/>
                  </a:cubicBezTo>
                  <a:cubicBezTo>
                    <a:pt x="236" y="56"/>
                    <a:pt x="235" y="55"/>
                    <a:pt x="236" y="55"/>
                  </a:cubicBezTo>
                  <a:cubicBezTo>
                    <a:pt x="236" y="55"/>
                    <a:pt x="236" y="55"/>
                    <a:pt x="236" y="54"/>
                  </a:cubicBezTo>
                  <a:cubicBezTo>
                    <a:pt x="237" y="54"/>
                    <a:pt x="236" y="54"/>
                    <a:pt x="236" y="54"/>
                  </a:cubicBezTo>
                  <a:cubicBezTo>
                    <a:pt x="237" y="53"/>
                    <a:pt x="237" y="53"/>
                    <a:pt x="237" y="52"/>
                  </a:cubicBezTo>
                  <a:cubicBezTo>
                    <a:pt x="237" y="52"/>
                    <a:pt x="237" y="52"/>
                    <a:pt x="237" y="52"/>
                  </a:cubicBezTo>
                  <a:cubicBezTo>
                    <a:pt x="237" y="51"/>
                    <a:pt x="237" y="51"/>
                    <a:pt x="237" y="51"/>
                  </a:cubicBezTo>
                  <a:cubicBezTo>
                    <a:pt x="237" y="50"/>
                    <a:pt x="238" y="50"/>
                    <a:pt x="238" y="50"/>
                  </a:cubicBezTo>
                  <a:cubicBezTo>
                    <a:pt x="239" y="49"/>
                    <a:pt x="240" y="49"/>
                    <a:pt x="241" y="48"/>
                  </a:cubicBezTo>
                  <a:cubicBezTo>
                    <a:pt x="241" y="48"/>
                    <a:pt x="242" y="47"/>
                    <a:pt x="243" y="47"/>
                  </a:cubicBezTo>
                  <a:cubicBezTo>
                    <a:pt x="244" y="47"/>
                    <a:pt x="245" y="47"/>
                    <a:pt x="245" y="46"/>
                  </a:cubicBezTo>
                  <a:cubicBezTo>
                    <a:pt x="246" y="46"/>
                    <a:pt x="246" y="46"/>
                    <a:pt x="247" y="46"/>
                  </a:cubicBezTo>
                  <a:cubicBezTo>
                    <a:pt x="247" y="45"/>
                    <a:pt x="247" y="46"/>
                    <a:pt x="247" y="46"/>
                  </a:cubicBezTo>
                  <a:cubicBezTo>
                    <a:pt x="248" y="46"/>
                    <a:pt x="248" y="45"/>
                    <a:pt x="248" y="45"/>
                  </a:cubicBezTo>
                  <a:cubicBezTo>
                    <a:pt x="248" y="45"/>
                    <a:pt x="247" y="45"/>
                    <a:pt x="247" y="44"/>
                  </a:cubicBezTo>
                  <a:cubicBezTo>
                    <a:pt x="247" y="44"/>
                    <a:pt x="247" y="43"/>
                    <a:pt x="247" y="43"/>
                  </a:cubicBezTo>
                  <a:cubicBezTo>
                    <a:pt x="246" y="42"/>
                    <a:pt x="246" y="41"/>
                    <a:pt x="245" y="40"/>
                  </a:cubicBezTo>
                  <a:cubicBezTo>
                    <a:pt x="245" y="39"/>
                    <a:pt x="244" y="39"/>
                    <a:pt x="244" y="39"/>
                  </a:cubicBezTo>
                  <a:cubicBezTo>
                    <a:pt x="244" y="38"/>
                    <a:pt x="244" y="37"/>
                    <a:pt x="243" y="36"/>
                  </a:cubicBezTo>
                  <a:cubicBezTo>
                    <a:pt x="243" y="35"/>
                    <a:pt x="242" y="34"/>
                    <a:pt x="241" y="33"/>
                  </a:cubicBezTo>
                  <a:cubicBezTo>
                    <a:pt x="241" y="33"/>
                    <a:pt x="240" y="33"/>
                    <a:pt x="240" y="33"/>
                  </a:cubicBezTo>
                  <a:cubicBezTo>
                    <a:pt x="239" y="32"/>
                    <a:pt x="239" y="31"/>
                    <a:pt x="239" y="31"/>
                  </a:cubicBezTo>
                  <a:cubicBezTo>
                    <a:pt x="238" y="30"/>
                    <a:pt x="238" y="30"/>
                    <a:pt x="238" y="30"/>
                  </a:cubicBezTo>
                  <a:cubicBezTo>
                    <a:pt x="237" y="29"/>
                    <a:pt x="236" y="28"/>
                    <a:pt x="236" y="28"/>
                  </a:cubicBezTo>
                  <a:cubicBezTo>
                    <a:pt x="236" y="27"/>
                    <a:pt x="236" y="27"/>
                    <a:pt x="236" y="26"/>
                  </a:cubicBezTo>
                  <a:cubicBezTo>
                    <a:pt x="235" y="26"/>
                    <a:pt x="235" y="25"/>
                    <a:pt x="235" y="25"/>
                  </a:cubicBezTo>
                  <a:cubicBezTo>
                    <a:pt x="235" y="25"/>
                    <a:pt x="235" y="24"/>
                    <a:pt x="235" y="24"/>
                  </a:cubicBezTo>
                  <a:cubicBezTo>
                    <a:pt x="235" y="24"/>
                    <a:pt x="235" y="23"/>
                    <a:pt x="235" y="23"/>
                  </a:cubicBezTo>
                  <a:cubicBezTo>
                    <a:pt x="236" y="22"/>
                    <a:pt x="236" y="22"/>
                    <a:pt x="236" y="21"/>
                  </a:cubicBezTo>
                  <a:cubicBezTo>
                    <a:pt x="237" y="21"/>
                    <a:pt x="237" y="21"/>
                    <a:pt x="237" y="21"/>
                  </a:cubicBezTo>
                  <a:cubicBezTo>
                    <a:pt x="237" y="20"/>
                    <a:pt x="237" y="20"/>
                    <a:pt x="237" y="19"/>
                  </a:cubicBezTo>
                  <a:cubicBezTo>
                    <a:pt x="237" y="18"/>
                    <a:pt x="236" y="17"/>
                    <a:pt x="236" y="17"/>
                  </a:cubicBezTo>
                  <a:cubicBezTo>
                    <a:pt x="235" y="16"/>
                    <a:pt x="235" y="16"/>
                    <a:pt x="234" y="15"/>
                  </a:cubicBezTo>
                  <a:cubicBezTo>
                    <a:pt x="234" y="15"/>
                    <a:pt x="233" y="15"/>
                    <a:pt x="233" y="15"/>
                  </a:cubicBezTo>
                  <a:cubicBezTo>
                    <a:pt x="232" y="14"/>
                    <a:pt x="232" y="14"/>
                    <a:pt x="231" y="14"/>
                  </a:cubicBezTo>
                  <a:cubicBezTo>
                    <a:pt x="231" y="13"/>
                    <a:pt x="230" y="12"/>
                    <a:pt x="230" y="12"/>
                  </a:cubicBezTo>
                  <a:cubicBezTo>
                    <a:pt x="229" y="11"/>
                    <a:pt x="229" y="11"/>
                    <a:pt x="228" y="11"/>
                  </a:cubicBezTo>
                  <a:cubicBezTo>
                    <a:pt x="228" y="10"/>
                    <a:pt x="228" y="10"/>
                    <a:pt x="228" y="9"/>
                  </a:cubicBezTo>
                  <a:cubicBezTo>
                    <a:pt x="228" y="9"/>
                    <a:pt x="228" y="8"/>
                    <a:pt x="228" y="7"/>
                  </a:cubicBezTo>
                  <a:cubicBezTo>
                    <a:pt x="228" y="6"/>
                    <a:pt x="229" y="6"/>
                    <a:pt x="230" y="5"/>
                  </a:cubicBezTo>
                  <a:cubicBezTo>
                    <a:pt x="230" y="4"/>
                    <a:pt x="231" y="3"/>
                    <a:pt x="230" y="3"/>
                  </a:cubicBezTo>
                  <a:lnTo>
                    <a:pt x="225" y="1"/>
                  </a:lnTo>
                  <a:lnTo>
                    <a:pt x="215" y="0"/>
                  </a:lnTo>
                  <a:lnTo>
                    <a:pt x="201" y="0"/>
                  </a:lnTo>
                  <a:lnTo>
                    <a:pt x="81" y="0"/>
                  </a:lnTo>
                  <a:close/>
                </a:path>
              </a:pathLst>
            </a:custGeom>
            <a:solidFill>
              <a:srgbClr val="00A54C"/>
            </a:solidFill>
            <a:ln w="0">
              <a:solidFill>
                <a:srgbClr val="23282B"/>
              </a:solidFill>
              <a:round/>
              <a:headEnd/>
              <a:tailEnd/>
            </a:ln>
          </p:spPr>
          <p:txBody>
            <a:bodyPr/>
            <a:lstStyle/>
            <a:p>
              <a:endParaRPr lang="en-US"/>
            </a:p>
          </p:txBody>
        </p:sp>
        <p:sp>
          <p:nvSpPr>
            <p:cNvPr id="16395" name="Rectangle 10"/>
            <p:cNvSpPr>
              <a:spLocks noChangeArrowheads="1"/>
            </p:cNvSpPr>
            <p:nvPr/>
          </p:nvSpPr>
          <p:spPr bwMode="auto">
            <a:xfrm>
              <a:off x="3484563" y="4432300"/>
              <a:ext cx="101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24211D"/>
                  </a:solidFill>
                </a:rPr>
                <a:t>A</a:t>
              </a:r>
              <a:endParaRPr lang="en-US"/>
            </a:p>
          </p:txBody>
        </p:sp>
        <p:sp>
          <p:nvSpPr>
            <p:cNvPr id="16396" name="Rectangle 11"/>
            <p:cNvSpPr>
              <a:spLocks noChangeArrowheads="1"/>
            </p:cNvSpPr>
            <p:nvPr/>
          </p:nvSpPr>
          <p:spPr bwMode="auto">
            <a:xfrm>
              <a:off x="4227513" y="4586288"/>
              <a:ext cx="101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24211D"/>
                  </a:solidFill>
                </a:rPr>
                <a:t>B</a:t>
              </a:r>
              <a:endParaRPr lang="en-US"/>
            </a:p>
          </p:txBody>
        </p:sp>
        <p:sp>
          <p:nvSpPr>
            <p:cNvPr id="16397" name="Rectangle 12"/>
            <p:cNvSpPr>
              <a:spLocks noChangeArrowheads="1"/>
            </p:cNvSpPr>
            <p:nvPr/>
          </p:nvSpPr>
          <p:spPr bwMode="auto">
            <a:xfrm>
              <a:off x="4954588" y="4594225"/>
              <a:ext cx="1095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24211D"/>
                  </a:solidFill>
                </a:rPr>
                <a:t>C</a:t>
              </a:r>
              <a:endParaRPr lang="en-US"/>
            </a:p>
          </p:txBody>
        </p:sp>
        <p:sp>
          <p:nvSpPr>
            <p:cNvPr id="16398" name="Rectangle 13"/>
            <p:cNvSpPr>
              <a:spLocks noChangeArrowheads="1"/>
            </p:cNvSpPr>
            <p:nvPr/>
          </p:nvSpPr>
          <p:spPr bwMode="auto">
            <a:xfrm>
              <a:off x="4092575" y="3436938"/>
              <a:ext cx="109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24211D"/>
                  </a:solidFill>
                </a:rPr>
                <a:t>D</a:t>
              </a:r>
              <a:endParaRPr lang="en-US"/>
            </a:p>
          </p:txBody>
        </p:sp>
        <p:sp>
          <p:nvSpPr>
            <p:cNvPr id="16399" name="Rectangle 14"/>
            <p:cNvSpPr>
              <a:spLocks noChangeArrowheads="1"/>
            </p:cNvSpPr>
            <p:nvPr/>
          </p:nvSpPr>
          <p:spPr bwMode="auto">
            <a:xfrm>
              <a:off x="4689475" y="2568575"/>
              <a:ext cx="101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24211D"/>
                  </a:solidFill>
                </a:rPr>
                <a:t>E</a:t>
              </a:r>
              <a:endParaRPr lang="en-US"/>
            </a:p>
          </p:txBody>
        </p:sp>
        <p:sp>
          <p:nvSpPr>
            <p:cNvPr id="16400" name="Rectangle 15"/>
            <p:cNvSpPr>
              <a:spLocks noChangeArrowheads="1"/>
            </p:cNvSpPr>
            <p:nvPr/>
          </p:nvSpPr>
          <p:spPr bwMode="auto">
            <a:xfrm>
              <a:off x="2908300" y="3857625"/>
              <a:ext cx="936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24211D"/>
                  </a:solidFill>
                </a:rPr>
                <a:t>F</a:t>
              </a:r>
              <a:endParaRPr lang="en-US"/>
            </a:p>
          </p:txBody>
        </p:sp>
        <p:sp>
          <p:nvSpPr>
            <p:cNvPr id="16401" name="Text Box 16"/>
            <p:cNvSpPr txBox="1">
              <a:spLocks noChangeArrowheads="1"/>
            </p:cNvSpPr>
            <p:nvPr/>
          </p:nvSpPr>
          <p:spPr bwMode="auto">
            <a:xfrm>
              <a:off x="2909888" y="3813175"/>
              <a:ext cx="303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defRPr>
              </a:lvl1pPr>
              <a:lvl2pPr marL="742950" indent="-285750" eaLnBrk="0" hangingPunct="0">
                <a:defRPr sz="800" b="1">
                  <a:solidFill>
                    <a:schemeClr val="tx1"/>
                  </a:solidFill>
                  <a:latin typeface="Arial" charset="0"/>
                </a:defRPr>
              </a:lvl2pPr>
              <a:lvl3pPr marL="1143000" indent="-228600" eaLnBrk="0" hangingPunct="0">
                <a:defRPr sz="800" b="1">
                  <a:solidFill>
                    <a:schemeClr val="tx1"/>
                  </a:solidFill>
                  <a:latin typeface="Arial" charset="0"/>
                </a:defRPr>
              </a:lvl3pPr>
              <a:lvl4pPr marL="1600200" indent="-228600" eaLnBrk="0" hangingPunct="0">
                <a:defRPr sz="800" b="1">
                  <a:solidFill>
                    <a:schemeClr val="tx1"/>
                  </a:solidFill>
                  <a:latin typeface="Arial" charset="0"/>
                </a:defRPr>
              </a:lvl4pPr>
              <a:lvl5pPr marL="2057400" indent="-228600" eaLnBrk="0" hangingPunct="0">
                <a:defRPr sz="800" b="1">
                  <a:solidFill>
                    <a:schemeClr val="tx1"/>
                  </a:solidFill>
                  <a:latin typeface="Arial" charset="0"/>
                </a:defRPr>
              </a:lvl5pPr>
              <a:lvl6pPr marL="2514600" indent="-228600" eaLnBrk="0" fontAlgn="base" hangingPunct="0">
                <a:spcBef>
                  <a:spcPct val="0"/>
                </a:spcBef>
                <a:spcAft>
                  <a:spcPct val="0"/>
                </a:spcAft>
                <a:defRPr sz="800" b="1">
                  <a:solidFill>
                    <a:schemeClr val="tx1"/>
                  </a:solidFill>
                  <a:latin typeface="Arial" charset="0"/>
                </a:defRPr>
              </a:lvl6pPr>
              <a:lvl7pPr marL="2971800" indent="-228600" eaLnBrk="0" fontAlgn="base" hangingPunct="0">
                <a:spcBef>
                  <a:spcPct val="0"/>
                </a:spcBef>
                <a:spcAft>
                  <a:spcPct val="0"/>
                </a:spcAft>
                <a:defRPr sz="800" b="1">
                  <a:solidFill>
                    <a:schemeClr val="tx1"/>
                  </a:solidFill>
                  <a:latin typeface="Arial" charset="0"/>
                </a:defRPr>
              </a:lvl7pPr>
              <a:lvl8pPr marL="3429000" indent="-228600" eaLnBrk="0" fontAlgn="base" hangingPunct="0">
                <a:spcBef>
                  <a:spcPct val="0"/>
                </a:spcBef>
                <a:spcAft>
                  <a:spcPct val="0"/>
                </a:spcAft>
                <a:defRPr sz="800" b="1">
                  <a:solidFill>
                    <a:schemeClr val="tx1"/>
                  </a:solidFill>
                  <a:latin typeface="Arial" charset="0"/>
                </a:defRPr>
              </a:lvl8pPr>
              <a:lvl9pPr marL="3886200" indent="-228600" eaLnBrk="0" fontAlgn="base" hangingPunct="0">
                <a:spcBef>
                  <a:spcPct val="0"/>
                </a:spcBef>
                <a:spcAft>
                  <a:spcPct val="0"/>
                </a:spcAft>
                <a:defRPr sz="800" b="1">
                  <a:solidFill>
                    <a:schemeClr val="tx1"/>
                  </a:solidFill>
                  <a:latin typeface="Arial" charset="0"/>
                </a:defRPr>
              </a:lvl9pPr>
            </a:lstStyle>
            <a:p>
              <a:pPr eaLnBrk="1" hangingPunct="1"/>
              <a:r>
                <a:rPr lang="en-US" sz="1600"/>
                <a:t>+</a:t>
              </a:r>
            </a:p>
          </p:txBody>
        </p:sp>
        <p:sp>
          <p:nvSpPr>
            <p:cNvPr id="16402" name="Text Box 17"/>
            <p:cNvSpPr txBox="1">
              <a:spLocks noChangeArrowheads="1"/>
            </p:cNvSpPr>
            <p:nvPr/>
          </p:nvSpPr>
          <p:spPr bwMode="auto">
            <a:xfrm>
              <a:off x="4697413" y="2517775"/>
              <a:ext cx="303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defRPr>
              </a:lvl1pPr>
              <a:lvl2pPr marL="742950" indent="-285750" eaLnBrk="0" hangingPunct="0">
                <a:defRPr sz="800" b="1">
                  <a:solidFill>
                    <a:schemeClr val="tx1"/>
                  </a:solidFill>
                  <a:latin typeface="Arial" charset="0"/>
                </a:defRPr>
              </a:lvl2pPr>
              <a:lvl3pPr marL="1143000" indent="-228600" eaLnBrk="0" hangingPunct="0">
                <a:defRPr sz="800" b="1">
                  <a:solidFill>
                    <a:schemeClr val="tx1"/>
                  </a:solidFill>
                  <a:latin typeface="Arial" charset="0"/>
                </a:defRPr>
              </a:lvl3pPr>
              <a:lvl4pPr marL="1600200" indent="-228600" eaLnBrk="0" hangingPunct="0">
                <a:defRPr sz="800" b="1">
                  <a:solidFill>
                    <a:schemeClr val="tx1"/>
                  </a:solidFill>
                  <a:latin typeface="Arial" charset="0"/>
                </a:defRPr>
              </a:lvl4pPr>
              <a:lvl5pPr marL="2057400" indent="-228600" eaLnBrk="0" hangingPunct="0">
                <a:defRPr sz="800" b="1">
                  <a:solidFill>
                    <a:schemeClr val="tx1"/>
                  </a:solidFill>
                  <a:latin typeface="Arial" charset="0"/>
                </a:defRPr>
              </a:lvl5pPr>
              <a:lvl6pPr marL="2514600" indent="-228600" eaLnBrk="0" fontAlgn="base" hangingPunct="0">
                <a:spcBef>
                  <a:spcPct val="0"/>
                </a:spcBef>
                <a:spcAft>
                  <a:spcPct val="0"/>
                </a:spcAft>
                <a:defRPr sz="800" b="1">
                  <a:solidFill>
                    <a:schemeClr val="tx1"/>
                  </a:solidFill>
                  <a:latin typeface="Arial" charset="0"/>
                </a:defRPr>
              </a:lvl6pPr>
              <a:lvl7pPr marL="2971800" indent="-228600" eaLnBrk="0" fontAlgn="base" hangingPunct="0">
                <a:spcBef>
                  <a:spcPct val="0"/>
                </a:spcBef>
                <a:spcAft>
                  <a:spcPct val="0"/>
                </a:spcAft>
                <a:defRPr sz="800" b="1">
                  <a:solidFill>
                    <a:schemeClr val="tx1"/>
                  </a:solidFill>
                  <a:latin typeface="Arial" charset="0"/>
                </a:defRPr>
              </a:lvl7pPr>
              <a:lvl8pPr marL="3429000" indent="-228600" eaLnBrk="0" fontAlgn="base" hangingPunct="0">
                <a:spcBef>
                  <a:spcPct val="0"/>
                </a:spcBef>
                <a:spcAft>
                  <a:spcPct val="0"/>
                </a:spcAft>
                <a:defRPr sz="800" b="1">
                  <a:solidFill>
                    <a:schemeClr val="tx1"/>
                  </a:solidFill>
                  <a:latin typeface="Arial" charset="0"/>
                </a:defRPr>
              </a:lvl8pPr>
              <a:lvl9pPr marL="3886200" indent="-228600" eaLnBrk="0" fontAlgn="base" hangingPunct="0">
                <a:spcBef>
                  <a:spcPct val="0"/>
                </a:spcBef>
                <a:spcAft>
                  <a:spcPct val="0"/>
                </a:spcAft>
                <a:defRPr sz="800" b="1">
                  <a:solidFill>
                    <a:schemeClr val="tx1"/>
                  </a:solidFill>
                  <a:latin typeface="Arial" charset="0"/>
                </a:defRPr>
              </a:lvl9pPr>
            </a:lstStyle>
            <a:p>
              <a:pPr eaLnBrk="1" hangingPunct="1"/>
              <a:r>
                <a:rPr lang="en-US" sz="1600"/>
                <a:t>+</a:t>
              </a:r>
            </a:p>
          </p:txBody>
        </p:sp>
        <p:sp>
          <p:nvSpPr>
            <p:cNvPr id="16403" name="Text Box 18"/>
            <p:cNvSpPr txBox="1">
              <a:spLocks noChangeArrowheads="1"/>
            </p:cNvSpPr>
            <p:nvPr/>
          </p:nvSpPr>
          <p:spPr bwMode="auto">
            <a:xfrm>
              <a:off x="4110038" y="3389313"/>
              <a:ext cx="303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defRPr>
              </a:lvl1pPr>
              <a:lvl2pPr marL="742950" indent="-285750" eaLnBrk="0" hangingPunct="0">
                <a:defRPr sz="800" b="1">
                  <a:solidFill>
                    <a:schemeClr val="tx1"/>
                  </a:solidFill>
                  <a:latin typeface="Arial" charset="0"/>
                </a:defRPr>
              </a:lvl2pPr>
              <a:lvl3pPr marL="1143000" indent="-228600" eaLnBrk="0" hangingPunct="0">
                <a:defRPr sz="800" b="1">
                  <a:solidFill>
                    <a:schemeClr val="tx1"/>
                  </a:solidFill>
                  <a:latin typeface="Arial" charset="0"/>
                </a:defRPr>
              </a:lvl3pPr>
              <a:lvl4pPr marL="1600200" indent="-228600" eaLnBrk="0" hangingPunct="0">
                <a:defRPr sz="800" b="1">
                  <a:solidFill>
                    <a:schemeClr val="tx1"/>
                  </a:solidFill>
                  <a:latin typeface="Arial" charset="0"/>
                </a:defRPr>
              </a:lvl4pPr>
              <a:lvl5pPr marL="2057400" indent="-228600" eaLnBrk="0" hangingPunct="0">
                <a:defRPr sz="800" b="1">
                  <a:solidFill>
                    <a:schemeClr val="tx1"/>
                  </a:solidFill>
                  <a:latin typeface="Arial" charset="0"/>
                </a:defRPr>
              </a:lvl5pPr>
              <a:lvl6pPr marL="2514600" indent="-228600" eaLnBrk="0" fontAlgn="base" hangingPunct="0">
                <a:spcBef>
                  <a:spcPct val="0"/>
                </a:spcBef>
                <a:spcAft>
                  <a:spcPct val="0"/>
                </a:spcAft>
                <a:defRPr sz="800" b="1">
                  <a:solidFill>
                    <a:schemeClr val="tx1"/>
                  </a:solidFill>
                  <a:latin typeface="Arial" charset="0"/>
                </a:defRPr>
              </a:lvl6pPr>
              <a:lvl7pPr marL="2971800" indent="-228600" eaLnBrk="0" fontAlgn="base" hangingPunct="0">
                <a:spcBef>
                  <a:spcPct val="0"/>
                </a:spcBef>
                <a:spcAft>
                  <a:spcPct val="0"/>
                </a:spcAft>
                <a:defRPr sz="800" b="1">
                  <a:solidFill>
                    <a:schemeClr val="tx1"/>
                  </a:solidFill>
                  <a:latin typeface="Arial" charset="0"/>
                </a:defRPr>
              </a:lvl7pPr>
              <a:lvl8pPr marL="3429000" indent="-228600" eaLnBrk="0" fontAlgn="base" hangingPunct="0">
                <a:spcBef>
                  <a:spcPct val="0"/>
                </a:spcBef>
                <a:spcAft>
                  <a:spcPct val="0"/>
                </a:spcAft>
                <a:defRPr sz="800" b="1">
                  <a:solidFill>
                    <a:schemeClr val="tx1"/>
                  </a:solidFill>
                  <a:latin typeface="Arial" charset="0"/>
                </a:defRPr>
              </a:lvl8pPr>
              <a:lvl9pPr marL="3886200" indent="-228600" eaLnBrk="0" fontAlgn="base" hangingPunct="0">
                <a:spcBef>
                  <a:spcPct val="0"/>
                </a:spcBef>
                <a:spcAft>
                  <a:spcPct val="0"/>
                </a:spcAft>
                <a:defRPr sz="800" b="1">
                  <a:solidFill>
                    <a:schemeClr val="tx1"/>
                  </a:solidFill>
                  <a:latin typeface="Arial" charset="0"/>
                </a:defRPr>
              </a:lvl9pPr>
            </a:lstStyle>
            <a:p>
              <a:pPr eaLnBrk="1" hangingPunct="1"/>
              <a:r>
                <a:rPr lang="en-US" sz="1600"/>
                <a:t>+</a:t>
              </a:r>
            </a:p>
          </p:txBody>
        </p:sp>
        <p:sp>
          <p:nvSpPr>
            <p:cNvPr id="16404" name="Text Box 19"/>
            <p:cNvSpPr txBox="1">
              <a:spLocks noChangeArrowheads="1"/>
            </p:cNvSpPr>
            <p:nvPr/>
          </p:nvSpPr>
          <p:spPr bwMode="auto">
            <a:xfrm>
              <a:off x="4946650" y="4468813"/>
              <a:ext cx="303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defRPr>
              </a:lvl1pPr>
              <a:lvl2pPr marL="742950" indent="-285750" eaLnBrk="0" hangingPunct="0">
                <a:defRPr sz="800" b="1">
                  <a:solidFill>
                    <a:schemeClr val="tx1"/>
                  </a:solidFill>
                  <a:latin typeface="Arial" charset="0"/>
                </a:defRPr>
              </a:lvl2pPr>
              <a:lvl3pPr marL="1143000" indent="-228600" eaLnBrk="0" hangingPunct="0">
                <a:defRPr sz="800" b="1">
                  <a:solidFill>
                    <a:schemeClr val="tx1"/>
                  </a:solidFill>
                  <a:latin typeface="Arial" charset="0"/>
                </a:defRPr>
              </a:lvl3pPr>
              <a:lvl4pPr marL="1600200" indent="-228600" eaLnBrk="0" hangingPunct="0">
                <a:defRPr sz="800" b="1">
                  <a:solidFill>
                    <a:schemeClr val="tx1"/>
                  </a:solidFill>
                  <a:latin typeface="Arial" charset="0"/>
                </a:defRPr>
              </a:lvl4pPr>
              <a:lvl5pPr marL="2057400" indent="-228600" eaLnBrk="0" hangingPunct="0">
                <a:defRPr sz="800" b="1">
                  <a:solidFill>
                    <a:schemeClr val="tx1"/>
                  </a:solidFill>
                  <a:latin typeface="Arial" charset="0"/>
                </a:defRPr>
              </a:lvl5pPr>
              <a:lvl6pPr marL="2514600" indent="-228600" eaLnBrk="0" fontAlgn="base" hangingPunct="0">
                <a:spcBef>
                  <a:spcPct val="0"/>
                </a:spcBef>
                <a:spcAft>
                  <a:spcPct val="0"/>
                </a:spcAft>
                <a:defRPr sz="800" b="1">
                  <a:solidFill>
                    <a:schemeClr val="tx1"/>
                  </a:solidFill>
                  <a:latin typeface="Arial" charset="0"/>
                </a:defRPr>
              </a:lvl6pPr>
              <a:lvl7pPr marL="2971800" indent="-228600" eaLnBrk="0" fontAlgn="base" hangingPunct="0">
                <a:spcBef>
                  <a:spcPct val="0"/>
                </a:spcBef>
                <a:spcAft>
                  <a:spcPct val="0"/>
                </a:spcAft>
                <a:defRPr sz="800" b="1">
                  <a:solidFill>
                    <a:schemeClr val="tx1"/>
                  </a:solidFill>
                  <a:latin typeface="Arial" charset="0"/>
                </a:defRPr>
              </a:lvl7pPr>
              <a:lvl8pPr marL="3429000" indent="-228600" eaLnBrk="0" fontAlgn="base" hangingPunct="0">
                <a:spcBef>
                  <a:spcPct val="0"/>
                </a:spcBef>
                <a:spcAft>
                  <a:spcPct val="0"/>
                </a:spcAft>
                <a:defRPr sz="800" b="1">
                  <a:solidFill>
                    <a:schemeClr val="tx1"/>
                  </a:solidFill>
                  <a:latin typeface="Arial" charset="0"/>
                </a:defRPr>
              </a:lvl8pPr>
              <a:lvl9pPr marL="3886200" indent="-228600" eaLnBrk="0" fontAlgn="base" hangingPunct="0">
                <a:spcBef>
                  <a:spcPct val="0"/>
                </a:spcBef>
                <a:spcAft>
                  <a:spcPct val="0"/>
                </a:spcAft>
                <a:defRPr sz="800" b="1">
                  <a:solidFill>
                    <a:schemeClr val="tx1"/>
                  </a:solidFill>
                  <a:latin typeface="Arial" charset="0"/>
                </a:defRPr>
              </a:lvl9pPr>
            </a:lstStyle>
            <a:p>
              <a:pPr eaLnBrk="1" hangingPunct="1"/>
              <a:r>
                <a:rPr lang="en-US" sz="1600"/>
                <a:t>+</a:t>
              </a:r>
            </a:p>
          </p:txBody>
        </p:sp>
        <p:sp>
          <p:nvSpPr>
            <p:cNvPr id="16405" name="Text Box 20"/>
            <p:cNvSpPr txBox="1">
              <a:spLocks noChangeArrowheads="1"/>
            </p:cNvSpPr>
            <p:nvPr/>
          </p:nvSpPr>
          <p:spPr bwMode="auto">
            <a:xfrm>
              <a:off x="4203700" y="4456113"/>
              <a:ext cx="303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defRPr>
              </a:lvl1pPr>
              <a:lvl2pPr marL="742950" indent="-285750" eaLnBrk="0" hangingPunct="0">
                <a:defRPr sz="800" b="1">
                  <a:solidFill>
                    <a:schemeClr val="tx1"/>
                  </a:solidFill>
                  <a:latin typeface="Arial" charset="0"/>
                </a:defRPr>
              </a:lvl2pPr>
              <a:lvl3pPr marL="1143000" indent="-228600" eaLnBrk="0" hangingPunct="0">
                <a:defRPr sz="800" b="1">
                  <a:solidFill>
                    <a:schemeClr val="tx1"/>
                  </a:solidFill>
                  <a:latin typeface="Arial" charset="0"/>
                </a:defRPr>
              </a:lvl3pPr>
              <a:lvl4pPr marL="1600200" indent="-228600" eaLnBrk="0" hangingPunct="0">
                <a:defRPr sz="800" b="1">
                  <a:solidFill>
                    <a:schemeClr val="tx1"/>
                  </a:solidFill>
                  <a:latin typeface="Arial" charset="0"/>
                </a:defRPr>
              </a:lvl4pPr>
              <a:lvl5pPr marL="2057400" indent="-228600" eaLnBrk="0" hangingPunct="0">
                <a:defRPr sz="800" b="1">
                  <a:solidFill>
                    <a:schemeClr val="tx1"/>
                  </a:solidFill>
                  <a:latin typeface="Arial" charset="0"/>
                </a:defRPr>
              </a:lvl5pPr>
              <a:lvl6pPr marL="2514600" indent="-228600" eaLnBrk="0" fontAlgn="base" hangingPunct="0">
                <a:spcBef>
                  <a:spcPct val="0"/>
                </a:spcBef>
                <a:spcAft>
                  <a:spcPct val="0"/>
                </a:spcAft>
                <a:defRPr sz="800" b="1">
                  <a:solidFill>
                    <a:schemeClr val="tx1"/>
                  </a:solidFill>
                  <a:latin typeface="Arial" charset="0"/>
                </a:defRPr>
              </a:lvl6pPr>
              <a:lvl7pPr marL="2971800" indent="-228600" eaLnBrk="0" fontAlgn="base" hangingPunct="0">
                <a:spcBef>
                  <a:spcPct val="0"/>
                </a:spcBef>
                <a:spcAft>
                  <a:spcPct val="0"/>
                </a:spcAft>
                <a:defRPr sz="800" b="1">
                  <a:solidFill>
                    <a:schemeClr val="tx1"/>
                  </a:solidFill>
                  <a:latin typeface="Arial" charset="0"/>
                </a:defRPr>
              </a:lvl7pPr>
              <a:lvl8pPr marL="3429000" indent="-228600" eaLnBrk="0" fontAlgn="base" hangingPunct="0">
                <a:spcBef>
                  <a:spcPct val="0"/>
                </a:spcBef>
                <a:spcAft>
                  <a:spcPct val="0"/>
                </a:spcAft>
                <a:defRPr sz="800" b="1">
                  <a:solidFill>
                    <a:schemeClr val="tx1"/>
                  </a:solidFill>
                  <a:latin typeface="Arial" charset="0"/>
                </a:defRPr>
              </a:lvl8pPr>
              <a:lvl9pPr marL="3886200" indent="-228600" eaLnBrk="0" fontAlgn="base" hangingPunct="0">
                <a:spcBef>
                  <a:spcPct val="0"/>
                </a:spcBef>
                <a:spcAft>
                  <a:spcPct val="0"/>
                </a:spcAft>
                <a:defRPr sz="800" b="1">
                  <a:solidFill>
                    <a:schemeClr val="tx1"/>
                  </a:solidFill>
                  <a:latin typeface="Arial" charset="0"/>
                </a:defRPr>
              </a:lvl9pPr>
            </a:lstStyle>
            <a:p>
              <a:pPr eaLnBrk="1" hangingPunct="1"/>
              <a:r>
                <a:rPr lang="en-US" sz="1600"/>
                <a:t>+</a:t>
              </a:r>
            </a:p>
          </p:txBody>
        </p:sp>
        <p:sp>
          <p:nvSpPr>
            <p:cNvPr id="16406" name="Text Box 21"/>
            <p:cNvSpPr txBox="1">
              <a:spLocks noChangeArrowheads="1"/>
            </p:cNvSpPr>
            <p:nvPr/>
          </p:nvSpPr>
          <p:spPr bwMode="auto">
            <a:xfrm>
              <a:off x="3498850" y="4379913"/>
              <a:ext cx="303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defRPr>
              </a:lvl1pPr>
              <a:lvl2pPr marL="742950" indent="-285750" eaLnBrk="0" hangingPunct="0">
                <a:defRPr sz="800" b="1">
                  <a:solidFill>
                    <a:schemeClr val="tx1"/>
                  </a:solidFill>
                  <a:latin typeface="Arial" charset="0"/>
                </a:defRPr>
              </a:lvl2pPr>
              <a:lvl3pPr marL="1143000" indent="-228600" eaLnBrk="0" hangingPunct="0">
                <a:defRPr sz="800" b="1">
                  <a:solidFill>
                    <a:schemeClr val="tx1"/>
                  </a:solidFill>
                  <a:latin typeface="Arial" charset="0"/>
                </a:defRPr>
              </a:lvl3pPr>
              <a:lvl4pPr marL="1600200" indent="-228600" eaLnBrk="0" hangingPunct="0">
                <a:defRPr sz="800" b="1">
                  <a:solidFill>
                    <a:schemeClr val="tx1"/>
                  </a:solidFill>
                  <a:latin typeface="Arial" charset="0"/>
                </a:defRPr>
              </a:lvl4pPr>
              <a:lvl5pPr marL="2057400" indent="-228600" eaLnBrk="0" hangingPunct="0">
                <a:defRPr sz="800" b="1">
                  <a:solidFill>
                    <a:schemeClr val="tx1"/>
                  </a:solidFill>
                  <a:latin typeface="Arial" charset="0"/>
                </a:defRPr>
              </a:lvl5pPr>
              <a:lvl6pPr marL="2514600" indent="-228600" eaLnBrk="0" fontAlgn="base" hangingPunct="0">
                <a:spcBef>
                  <a:spcPct val="0"/>
                </a:spcBef>
                <a:spcAft>
                  <a:spcPct val="0"/>
                </a:spcAft>
                <a:defRPr sz="800" b="1">
                  <a:solidFill>
                    <a:schemeClr val="tx1"/>
                  </a:solidFill>
                  <a:latin typeface="Arial" charset="0"/>
                </a:defRPr>
              </a:lvl6pPr>
              <a:lvl7pPr marL="2971800" indent="-228600" eaLnBrk="0" fontAlgn="base" hangingPunct="0">
                <a:spcBef>
                  <a:spcPct val="0"/>
                </a:spcBef>
                <a:spcAft>
                  <a:spcPct val="0"/>
                </a:spcAft>
                <a:defRPr sz="800" b="1">
                  <a:solidFill>
                    <a:schemeClr val="tx1"/>
                  </a:solidFill>
                  <a:latin typeface="Arial" charset="0"/>
                </a:defRPr>
              </a:lvl7pPr>
              <a:lvl8pPr marL="3429000" indent="-228600" eaLnBrk="0" fontAlgn="base" hangingPunct="0">
                <a:spcBef>
                  <a:spcPct val="0"/>
                </a:spcBef>
                <a:spcAft>
                  <a:spcPct val="0"/>
                </a:spcAft>
                <a:defRPr sz="800" b="1">
                  <a:solidFill>
                    <a:schemeClr val="tx1"/>
                  </a:solidFill>
                  <a:latin typeface="Arial" charset="0"/>
                </a:defRPr>
              </a:lvl8pPr>
              <a:lvl9pPr marL="3886200" indent="-228600" eaLnBrk="0" fontAlgn="base" hangingPunct="0">
                <a:spcBef>
                  <a:spcPct val="0"/>
                </a:spcBef>
                <a:spcAft>
                  <a:spcPct val="0"/>
                </a:spcAft>
                <a:defRPr sz="800" b="1">
                  <a:solidFill>
                    <a:schemeClr val="tx1"/>
                  </a:solidFill>
                  <a:latin typeface="Arial" charset="0"/>
                </a:defRPr>
              </a:lvl9pPr>
            </a:lstStyle>
            <a:p>
              <a:pPr eaLnBrk="1" hangingPunct="1"/>
              <a:r>
                <a:rPr lang="en-US" sz="1600"/>
                <a:t>+</a:t>
              </a:r>
            </a:p>
          </p:txBody>
        </p:sp>
        <p:sp>
          <p:nvSpPr>
            <p:cNvPr id="16407" name="Freeform 22"/>
            <p:cNvSpPr>
              <a:spLocks/>
            </p:cNvSpPr>
            <p:nvPr/>
          </p:nvSpPr>
          <p:spPr bwMode="auto">
            <a:xfrm>
              <a:off x="2493963" y="1273175"/>
              <a:ext cx="2389187" cy="4670425"/>
            </a:xfrm>
            <a:custGeom>
              <a:avLst/>
              <a:gdLst>
                <a:gd name="T0" fmla="*/ 2147483647 w 2126"/>
                <a:gd name="T1" fmla="*/ 0 h 3901"/>
                <a:gd name="T2" fmla="*/ 2147483647 w 2126"/>
                <a:gd name="T3" fmla="*/ 2147483647 h 3901"/>
                <a:gd name="T4" fmla="*/ 2147483647 w 2126"/>
                <a:gd name="T5" fmla="*/ 2147483647 h 3901"/>
                <a:gd name="T6" fmla="*/ 2147483647 w 2126"/>
                <a:gd name="T7" fmla="*/ 2147483647 h 3901"/>
                <a:gd name="T8" fmla="*/ 2147483647 w 2126"/>
                <a:gd name="T9" fmla="*/ 2147483647 h 3901"/>
                <a:gd name="T10" fmla="*/ 2147483647 w 2126"/>
                <a:gd name="T11" fmla="*/ 2147483647 h 3901"/>
                <a:gd name="T12" fmla="*/ 2147483647 w 2126"/>
                <a:gd name="T13" fmla="*/ 2147483647 h 3901"/>
                <a:gd name="T14" fmla="*/ 2147483647 w 2126"/>
                <a:gd name="T15" fmla="*/ 2147483647 h 3901"/>
                <a:gd name="T16" fmla="*/ 2147483647 w 2126"/>
                <a:gd name="T17" fmla="*/ 2147483647 h 3901"/>
                <a:gd name="T18" fmla="*/ 2147483647 w 2126"/>
                <a:gd name="T19" fmla="*/ 2147483647 h 3901"/>
                <a:gd name="T20" fmla="*/ 2147483647 w 2126"/>
                <a:gd name="T21" fmla="*/ 2147483647 h 3901"/>
                <a:gd name="T22" fmla="*/ 2147483647 w 2126"/>
                <a:gd name="T23" fmla="*/ 2147483647 h 3901"/>
                <a:gd name="T24" fmla="*/ 2147483647 w 2126"/>
                <a:gd name="T25" fmla="*/ 2147483647 h 3901"/>
                <a:gd name="T26" fmla="*/ 2147483647 w 2126"/>
                <a:gd name="T27" fmla="*/ 2147483647 h 3901"/>
                <a:gd name="T28" fmla="*/ 2147483647 w 2126"/>
                <a:gd name="T29" fmla="*/ 2147483647 h 3901"/>
                <a:gd name="T30" fmla="*/ 2147483647 w 2126"/>
                <a:gd name="T31" fmla="*/ 2147483647 h 3901"/>
                <a:gd name="T32" fmla="*/ 2147483647 w 2126"/>
                <a:gd name="T33" fmla="*/ 2147483647 h 3901"/>
                <a:gd name="T34" fmla="*/ 2147483647 w 2126"/>
                <a:gd name="T35" fmla="*/ 2147483647 h 3901"/>
                <a:gd name="T36" fmla="*/ 2147483647 w 2126"/>
                <a:gd name="T37" fmla="*/ 2147483647 h 39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26"/>
                <a:gd name="T58" fmla="*/ 0 h 3901"/>
                <a:gd name="T59" fmla="*/ 2126 w 2126"/>
                <a:gd name="T60" fmla="*/ 3901 h 39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26" h="3901">
                  <a:moveTo>
                    <a:pt x="748" y="0"/>
                  </a:moveTo>
                  <a:cubicBezTo>
                    <a:pt x="712" y="108"/>
                    <a:pt x="696" y="199"/>
                    <a:pt x="617" y="314"/>
                  </a:cubicBezTo>
                  <a:cubicBezTo>
                    <a:pt x="538" y="429"/>
                    <a:pt x="361" y="572"/>
                    <a:pt x="272" y="689"/>
                  </a:cubicBezTo>
                  <a:cubicBezTo>
                    <a:pt x="183" y="806"/>
                    <a:pt x="126" y="877"/>
                    <a:pt x="83" y="1016"/>
                  </a:cubicBezTo>
                  <a:cubicBezTo>
                    <a:pt x="40" y="1155"/>
                    <a:pt x="0" y="1400"/>
                    <a:pt x="15" y="1523"/>
                  </a:cubicBezTo>
                  <a:cubicBezTo>
                    <a:pt x="30" y="1646"/>
                    <a:pt x="128" y="1688"/>
                    <a:pt x="172" y="1754"/>
                  </a:cubicBezTo>
                  <a:cubicBezTo>
                    <a:pt x="216" y="1820"/>
                    <a:pt x="232" y="1855"/>
                    <a:pt x="282" y="1921"/>
                  </a:cubicBezTo>
                  <a:cubicBezTo>
                    <a:pt x="332" y="1987"/>
                    <a:pt x="392" y="2074"/>
                    <a:pt x="470" y="2152"/>
                  </a:cubicBezTo>
                  <a:cubicBezTo>
                    <a:pt x="548" y="2230"/>
                    <a:pt x="613" y="2302"/>
                    <a:pt x="753" y="2387"/>
                  </a:cubicBezTo>
                  <a:cubicBezTo>
                    <a:pt x="893" y="2472"/>
                    <a:pt x="1151" y="2598"/>
                    <a:pt x="1308" y="2660"/>
                  </a:cubicBezTo>
                  <a:cubicBezTo>
                    <a:pt x="1465" y="2722"/>
                    <a:pt x="1599" y="2727"/>
                    <a:pt x="1696" y="2759"/>
                  </a:cubicBezTo>
                  <a:cubicBezTo>
                    <a:pt x="1793" y="2791"/>
                    <a:pt x="1850" y="2807"/>
                    <a:pt x="1892" y="2851"/>
                  </a:cubicBezTo>
                  <a:cubicBezTo>
                    <a:pt x="1934" y="2895"/>
                    <a:pt x="1946" y="2951"/>
                    <a:pt x="1976" y="2993"/>
                  </a:cubicBezTo>
                  <a:cubicBezTo>
                    <a:pt x="2006" y="3035"/>
                    <a:pt x="2035" y="3044"/>
                    <a:pt x="2044" y="3077"/>
                  </a:cubicBezTo>
                  <a:cubicBezTo>
                    <a:pt x="2053" y="3110"/>
                    <a:pt x="2030" y="3158"/>
                    <a:pt x="2032" y="3193"/>
                  </a:cubicBezTo>
                  <a:cubicBezTo>
                    <a:pt x="2034" y="3228"/>
                    <a:pt x="2050" y="3243"/>
                    <a:pt x="2057" y="3288"/>
                  </a:cubicBezTo>
                  <a:cubicBezTo>
                    <a:pt x="2064" y="3333"/>
                    <a:pt x="2048" y="3387"/>
                    <a:pt x="2073" y="3461"/>
                  </a:cubicBezTo>
                  <a:cubicBezTo>
                    <a:pt x="2098" y="3535"/>
                    <a:pt x="2110" y="3644"/>
                    <a:pt x="2118" y="3717"/>
                  </a:cubicBezTo>
                  <a:cubicBezTo>
                    <a:pt x="2126" y="3790"/>
                    <a:pt x="2120" y="3863"/>
                    <a:pt x="2120" y="3901"/>
                  </a:cubicBezTo>
                </a:path>
              </a:pathLst>
            </a:custGeom>
            <a:noFill/>
            <a:ln w="3175">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8" name="Freeform 23"/>
            <p:cNvSpPr>
              <a:spLocks/>
            </p:cNvSpPr>
            <p:nvPr/>
          </p:nvSpPr>
          <p:spPr bwMode="auto">
            <a:xfrm>
              <a:off x="2193925" y="3673475"/>
              <a:ext cx="1473200" cy="2266950"/>
            </a:xfrm>
            <a:custGeom>
              <a:avLst/>
              <a:gdLst>
                <a:gd name="T0" fmla="*/ 0 w 1311"/>
                <a:gd name="T1" fmla="*/ 0 h 1893"/>
                <a:gd name="T2" fmla="*/ 2147483647 w 1311"/>
                <a:gd name="T3" fmla="*/ 2147483647 h 1893"/>
                <a:gd name="T4" fmla="*/ 2147483647 w 1311"/>
                <a:gd name="T5" fmla="*/ 2147483647 h 1893"/>
                <a:gd name="T6" fmla="*/ 2147483647 w 1311"/>
                <a:gd name="T7" fmla="*/ 2147483647 h 1893"/>
                <a:gd name="T8" fmla="*/ 2147483647 w 1311"/>
                <a:gd name="T9" fmla="*/ 2147483647 h 1893"/>
                <a:gd name="T10" fmla="*/ 2147483647 w 1311"/>
                <a:gd name="T11" fmla="*/ 2147483647 h 1893"/>
                <a:gd name="T12" fmla="*/ 2147483647 w 1311"/>
                <a:gd name="T13" fmla="*/ 2147483647 h 1893"/>
                <a:gd name="T14" fmla="*/ 2147483647 w 1311"/>
                <a:gd name="T15" fmla="*/ 2147483647 h 1893"/>
                <a:gd name="T16" fmla="*/ 2147483647 w 1311"/>
                <a:gd name="T17" fmla="*/ 2147483647 h 18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1"/>
                <a:gd name="T28" fmla="*/ 0 h 1893"/>
                <a:gd name="T29" fmla="*/ 1311 w 1311"/>
                <a:gd name="T30" fmla="*/ 1893 h 18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1" h="1893">
                  <a:moveTo>
                    <a:pt x="0" y="0"/>
                  </a:moveTo>
                  <a:cubicBezTo>
                    <a:pt x="23" y="28"/>
                    <a:pt x="103" y="96"/>
                    <a:pt x="138" y="171"/>
                  </a:cubicBezTo>
                  <a:cubicBezTo>
                    <a:pt x="173" y="246"/>
                    <a:pt x="196" y="366"/>
                    <a:pt x="213" y="450"/>
                  </a:cubicBezTo>
                  <a:cubicBezTo>
                    <a:pt x="230" y="534"/>
                    <a:pt x="207" y="582"/>
                    <a:pt x="243" y="675"/>
                  </a:cubicBezTo>
                  <a:cubicBezTo>
                    <a:pt x="279" y="768"/>
                    <a:pt x="446" y="860"/>
                    <a:pt x="558" y="957"/>
                  </a:cubicBezTo>
                  <a:cubicBezTo>
                    <a:pt x="670" y="1054"/>
                    <a:pt x="806" y="1149"/>
                    <a:pt x="912" y="1254"/>
                  </a:cubicBezTo>
                  <a:cubicBezTo>
                    <a:pt x="1018" y="1359"/>
                    <a:pt x="1131" y="1504"/>
                    <a:pt x="1194" y="1590"/>
                  </a:cubicBezTo>
                  <a:cubicBezTo>
                    <a:pt x="1257" y="1676"/>
                    <a:pt x="1271" y="1720"/>
                    <a:pt x="1290" y="1770"/>
                  </a:cubicBezTo>
                  <a:cubicBezTo>
                    <a:pt x="1309" y="1820"/>
                    <a:pt x="1308" y="1873"/>
                    <a:pt x="1311" y="1893"/>
                  </a:cubicBezTo>
                </a:path>
              </a:pathLst>
            </a:custGeom>
            <a:noFill/>
            <a:ln w="3175">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9" name="Rectangle 24"/>
            <p:cNvSpPr>
              <a:spLocks noChangeArrowheads="1"/>
            </p:cNvSpPr>
            <p:nvPr/>
          </p:nvSpPr>
          <p:spPr bwMode="auto">
            <a:xfrm>
              <a:off x="2749550" y="3563938"/>
              <a:ext cx="477838" cy="260350"/>
            </a:xfrm>
            <a:prstGeom prst="rect">
              <a:avLst/>
            </a:prstGeom>
            <a:solidFill>
              <a:srgbClr val="60BFF3"/>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a:spAutoFit/>
            </a:bodyPr>
            <a:lstStyle/>
            <a:p>
              <a:r>
                <a:rPr lang="en-US" sz="1100">
                  <a:solidFill>
                    <a:srgbClr val="24211D"/>
                  </a:solidFill>
                </a:rPr>
                <a:t>60</a:t>
              </a:r>
              <a:r>
                <a:rPr lang="en-US" sz="1100">
                  <a:solidFill>
                    <a:srgbClr val="24211D"/>
                  </a:solidFill>
                  <a:sym typeface="Symbol" pitchFamily="18" charset="2"/>
                </a:rPr>
                <a:t></a:t>
              </a:r>
              <a:endParaRPr lang="en-US"/>
            </a:p>
          </p:txBody>
        </p:sp>
        <p:sp>
          <p:nvSpPr>
            <p:cNvPr id="16410" name="Rectangle 25"/>
            <p:cNvSpPr>
              <a:spLocks noChangeArrowheads="1"/>
            </p:cNvSpPr>
            <p:nvPr/>
          </p:nvSpPr>
          <p:spPr bwMode="auto">
            <a:xfrm>
              <a:off x="2306638" y="4227513"/>
              <a:ext cx="463550" cy="260350"/>
            </a:xfrm>
            <a:prstGeom prst="rect">
              <a:avLst/>
            </a:prstGeom>
            <a:solidFill>
              <a:srgbClr val="60BFF3"/>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a:spAutoFit/>
            </a:bodyPr>
            <a:lstStyle/>
            <a:p>
              <a:r>
                <a:rPr lang="en-US" sz="1100">
                  <a:solidFill>
                    <a:srgbClr val="24211D"/>
                  </a:solidFill>
                </a:rPr>
                <a:t>90</a:t>
              </a:r>
              <a:r>
                <a:rPr lang="en-US" sz="1100">
                  <a:solidFill>
                    <a:srgbClr val="24211D"/>
                  </a:solidFill>
                  <a:sym typeface="Symbol" pitchFamily="18" charset="2"/>
                </a:rPr>
                <a:t></a:t>
              </a:r>
              <a:endParaRPr lang="en-US"/>
            </a:p>
          </p:txBody>
        </p:sp>
        <p:sp>
          <p:nvSpPr>
            <p:cNvPr id="16411" name="Freeform 26"/>
            <p:cNvSpPr>
              <a:spLocks/>
            </p:cNvSpPr>
            <p:nvPr/>
          </p:nvSpPr>
          <p:spPr bwMode="auto">
            <a:xfrm>
              <a:off x="5005388" y="2154238"/>
              <a:ext cx="1558925" cy="3783012"/>
            </a:xfrm>
            <a:custGeom>
              <a:avLst/>
              <a:gdLst>
                <a:gd name="T0" fmla="*/ 2147483647 w 1388"/>
                <a:gd name="T1" fmla="*/ 2147483647 h 3160"/>
                <a:gd name="T2" fmla="*/ 2147483647 w 1388"/>
                <a:gd name="T3" fmla="*/ 2147483647 h 3160"/>
                <a:gd name="T4" fmla="*/ 2147483647 w 1388"/>
                <a:gd name="T5" fmla="*/ 2147483647 h 3160"/>
                <a:gd name="T6" fmla="*/ 2147483647 w 1388"/>
                <a:gd name="T7" fmla="*/ 2147483647 h 3160"/>
                <a:gd name="T8" fmla="*/ 2147483647 w 1388"/>
                <a:gd name="T9" fmla="*/ 2147483647 h 3160"/>
                <a:gd name="T10" fmla="*/ 2147483647 w 1388"/>
                <a:gd name="T11" fmla="*/ 2147483647 h 3160"/>
                <a:gd name="T12" fmla="*/ 2147483647 w 1388"/>
                <a:gd name="T13" fmla="*/ 2147483647 h 3160"/>
                <a:gd name="T14" fmla="*/ 2147483647 w 1388"/>
                <a:gd name="T15" fmla="*/ 2147483647 h 3160"/>
                <a:gd name="T16" fmla="*/ 2147483647 w 1388"/>
                <a:gd name="T17" fmla="*/ 2147483647 h 3160"/>
                <a:gd name="T18" fmla="*/ 2147483647 w 1388"/>
                <a:gd name="T19" fmla="*/ 2147483647 h 3160"/>
                <a:gd name="T20" fmla="*/ 2147483647 w 1388"/>
                <a:gd name="T21" fmla="*/ 2147483647 h 3160"/>
                <a:gd name="T22" fmla="*/ 2147483647 w 1388"/>
                <a:gd name="T23" fmla="*/ 2147483647 h 3160"/>
                <a:gd name="T24" fmla="*/ 2147483647 w 1388"/>
                <a:gd name="T25" fmla="*/ 2147483647 h 3160"/>
                <a:gd name="T26" fmla="*/ 2147483647 w 1388"/>
                <a:gd name="T27" fmla="*/ 2147483647 h 3160"/>
                <a:gd name="T28" fmla="*/ 2147483647 w 1388"/>
                <a:gd name="T29" fmla="*/ 2147483647 h 3160"/>
                <a:gd name="T30" fmla="*/ 2147483647 w 1388"/>
                <a:gd name="T31" fmla="*/ 2147483647 h 3160"/>
                <a:gd name="T32" fmla="*/ 2147483647 w 1388"/>
                <a:gd name="T33" fmla="*/ 2147483647 h 3160"/>
                <a:gd name="T34" fmla="*/ 2147483647 w 1388"/>
                <a:gd name="T35" fmla="*/ 2147483647 h 3160"/>
                <a:gd name="T36" fmla="*/ 2147483647 w 1388"/>
                <a:gd name="T37" fmla="*/ 2147483647 h 3160"/>
                <a:gd name="T38" fmla="*/ 2147483647 w 1388"/>
                <a:gd name="T39" fmla="*/ 2147483647 h 3160"/>
                <a:gd name="T40" fmla="*/ 2147483647 w 1388"/>
                <a:gd name="T41" fmla="*/ 2147483647 h 3160"/>
                <a:gd name="T42" fmla="*/ 0 w 1388"/>
                <a:gd name="T43" fmla="*/ 2147483647 h 3160"/>
                <a:gd name="T44" fmla="*/ 2147483647 w 1388"/>
                <a:gd name="T45" fmla="*/ 2147483647 h 3160"/>
                <a:gd name="T46" fmla="*/ 2147483647 w 1388"/>
                <a:gd name="T47" fmla="*/ 2147483647 h 3160"/>
                <a:gd name="T48" fmla="*/ 2147483647 w 1388"/>
                <a:gd name="T49" fmla="*/ 2147483647 h 3160"/>
                <a:gd name="T50" fmla="*/ 2147483647 w 1388"/>
                <a:gd name="T51" fmla="*/ 2147483647 h 3160"/>
                <a:gd name="T52" fmla="*/ 2147483647 w 1388"/>
                <a:gd name="T53" fmla="*/ 2147483647 h 3160"/>
                <a:gd name="T54" fmla="*/ 2147483647 w 1388"/>
                <a:gd name="T55" fmla="*/ 2147483647 h 3160"/>
                <a:gd name="T56" fmla="*/ 2147483647 w 1388"/>
                <a:gd name="T57" fmla="*/ 2147483647 h 3160"/>
                <a:gd name="T58" fmla="*/ 2147483647 w 1388"/>
                <a:gd name="T59" fmla="*/ 2147483647 h 3160"/>
                <a:gd name="T60" fmla="*/ 2147483647 w 1388"/>
                <a:gd name="T61" fmla="*/ 2147483647 h 3160"/>
                <a:gd name="T62" fmla="*/ 2147483647 w 1388"/>
                <a:gd name="T63" fmla="*/ 2147483647 h 31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88"/>
                <a:gd name="T97" fmla="*/ 0 h 3160"/>
                <a:gd name="T98" fmla="*/ 1388 w 1388"/>
                <a:gd name="T99" fmla="*/ 3160 h 31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88" h="3160">
                  <a:moveTo>
                    <a:pt x="1388" y="87"/>
                  </a:moveTo>
                  <a:cubicBezTo>
                    <a:pt x="1365" y="88"/>
                    <a:pt x="1295" y="90"/>
                    <a:pt x="1251" y="93"/>
                  </a:cubicBezTo>
                  <a:cubicBezTo>
                    <a:pt x="1207" y="96"/>
                    <a:pt x="1167" y="107"/>
                    <a:pt x="1125" y="108"/>
                  </a:cubicBezTo>
                  <a:cubicBezTo>
                    <a:pt x="1083" y="109"/>
                    <a:pt x="1040" y="111"/>
                    <a:pt x="998" y="102"/>
                  </a:cubicBezTo>
                  <a:cubicBezTo>
                    <a:pt x="956" y="93"/>
                    <a:pt x="906" y="66"/>
                    <a:pt x="875" y="55"/>
                  </a:cubicBezTo>
                  <a:cubicBezTo>
                    <a:pt x="844" y="44"/>
                    <a:pt x="829" y="44"/>
                    <a:pt x="810" y="36"/>
                  </a:cubicBezTo>
                  <a:cubicBezTo>
                    <a:pt x="791" y="28"/>
                    <a:pt x="780" y="0"/>
                    <a:pt x="761" y="4"/>
                  </a:cubicBezTo>
                  <a:cubicBezTo>
                    <a:pt x="744" y="8"/>
                    <a:pt x="715" y="34"/>
                    <a:pt x="696" y="58"/>
                  </a:cubicBezTo>
                  <a:cubicBezTo>
                    <a:pt x="677" y="82"/>
                    <a:pt x="657" y="116"/>
                    <a:pt x="649" y="150"/>
                  </a:cubicBezTo>
                  <a:cubicBezTo>
                    <a:pt x="641" y="184"/>
                    <a:pt x="671" y="225"/>
                    <a:pt x="649" y="265"/>
                  </a:cubicBezTo>
                  <a:cubicBezTo>
                    <a:pt x="627" y="305"/>
                    <a:pt x="569" y="367"/>
                    <a:pt x="519" y="390"/>
                  </a:cubicBezTo>
                  <a:cubicBezTo>
                    <a:pt x="469" y="413"/>
                    <a:pt x="407" y="424"/>
                    <a:pt x="367" y="427"/>
                  </a:cubicBezTo>
                  <a:cubicBezTo>
                    <a:pt x="326" y="431"/>
                    <a:pt x="296" y="424"/>
                    <a:pt x="270" y="414"/>
                  </a:cubicBezTo>
                  <a:cubicBezTo>
                    <a:pt x="244" y="404"/>
                    <a:pt x="223" y="374"/>
                    <a:pt x="210" y="369"/>
                  </a:cubicBezTo>
                  <a:cubicBezTo>
                    <a:pt x="197" y="364"/>
                    <a:pt x="195" y="378"/>
                    <a:pt x="194" y="385"/>
                  </a:cubicBezTo>
                  <a:cubicBezTo>
                    <a:pt x="193" y="392"/>
                    <a:pt x="209" y="395"/>
                    <a:pt x="204" y="411"/>
                  </a:cubicBezTo>
                  <a:cubicBezTo>
                    <a:pt x="199" y="427"/>
                    <a:pt x="186" y="456"/>
                    <a:pt x="162" y="481"/>
                  </a:cubicBezTo>
                  <a:cubicBezTo>
                    <a:pt x="138" y="506"/>
                    <a:pt x="79" y="525"/>
                    <a:pt x="59" y="559"/>
                  </a:cubicBezTo>
                  <a:cubicBezTo>
                    <a:pt x="41" y="594"/>
                    <a:pt x="40" y="643"/>
                    <a:pt x="39" y="688"/>
                  </a:cubicBezTo>
                  <a:cubicBezTo>
                    <a:pt x="35" y="734"/>
                    <a:pt x="41" y="788"/>
                    <a:pt x="38" y="838"/>
                  </a:cubicBezTo>
                  <a:cubicBezTo>
                    <a:pt x="35" y="888"/>
                    <a:pt x="27" y="939"/>
                    <a:pt x="21" y="988"/>
                  </a:cubicBezTo>
                  <a:cubicBezTo>
                    <a:pt x="15" y="1037"/>
                    <a:pt x="0" y="1068"/>
                    <a:pt x="0" y="1134"/>
                  </a:cubicBezTo>
                  <a:cubicBezTo>
                    <a:pt x="1" y="1200"/>
                    <a:pt x="8" y="1310"/>
                    <a:pt x="18" y="1387"/>
                  </a:cubicBezTo>
                  <a:cubicBezTo>
                    <a:pt x="28" y="1464"/>
                    <a:pt x="31" y="1471"/>
                    <a:pt x="58" y="1595"/>
                  </a:cubicBezTo>
                  <a:cubicBezTo>
                    <a:pt x="85" y="1719"/>
                    <a:pt x="147" y="1991"/>
                    <a:pt x="178" y="2134"/>
                  </a:cubicBezTo>
                  <a:cubicBezTo>
                    <a:pt x="209" y="2277"/>
                    <a:pt x="230" y="2369"/>
                    <a:pt x="246" y="2452"/>
                  </a:cubicBezTo>
                  <a:cubicBezTo>
                    <a:pt x="262" y="2535"/>
                    <a:pt x="268" y="2585"/>
                    <a:pt x="272" y="2632"/>
                  </a:cubicBezTo>
                  <a:cubicBezTo>
                    <a:pt x="276" y="2679"/>
                    <a:pt x="275" y="2709"/>
                    <a:pt x="272" y="2736"/>
                  </a:cubicBezTo>
                  <a:cubicBezTo>
                    <a:pt x="269" y="2763"/>
                    <a:pt x="253" y="2773"/>
                    <a:pt x="255" y="2796"/>
                  </a:cubicBezTo>
                  <a:cubicBezTo>
                    <a:pt x="261" y="2820"/>
                    <a:pt x="281" y="2811"/>
                    <a:pt x="282" y="2872"/>
                  </a:cubicBezTo>
                  <a:cubicBezTo>
                    <a:pt x="287" y="2907"/>
                    <a:pt x="287" y="2961"/>
                    <a:pt x="284" y="3009"/>
                  </a:cubicBezTo>
                  <a:cubicBezTo>
                    <a:pt x="281" y="3057"/>
                    <a:pt x="266" y="3129"/>
                    <a:pt x="261" y="3160"/>
                  </a:cubicBezTo>
                </a:path>
              </a:pathLst>
            </a:custGeom>
            <a:noFill/>
            <a:ln w="3175">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2" name="Rectangle 27"/>
            <p:cNvSpPr>
              <a:spLocks noChangeArrowheads="1"/>
            </p:cNvSpPr>
            <p:nvPr/>
          </p:nvSpPr>
          <p:spPr bwMode="auto">
            <a:xfrm>
              <a:off x="4832350" y="3441700"/>
              <a:ext cx="414338" cy="260350"/>
            </a:xfrm>
            <a:prstGeom prst="rect">
              <a:avLst/>
            </a:prstGeom>
            <a:solidFill>
              <a:srgbClr val="60BFF3"/>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a:spAutoFit/>
            </a:bodyPr>
            <a:lstStyle/>
            <a:p>
              <a:r>
                <a:rPr lang="en-US" sz="1100">
                  <a:solidFill>
                    <a:srgbClr val="24211D"/>
                  </a:solidFill>
                </a:rPr>
                <a:t>30</a:t>
              </a:r>
              <a:r>
                <a:rPr lang="en-US" sz="1100">
                  <a:solidFill>
                    <a:srgbClr val="24211D"/>
                  </a:solidFill>
                  <a:sym typeface="Symbol" pitchFamily="18" charset="2"/>
                </a:rPr>
                <a:t></a:t>
              </a:r>
              <a:endParaRPr lang="en-US"/>
            </a:p>
          </p:txBody>
        </p:sp>
        <p:grpSp>
          <p:nvGrpSpPr>
            <p:cNvPr id="16413" name="Group 28"/>
            <p:cNvGrpSpPr>
              <a:grpSpLocks/>
            </p:cNvGrpSpPr>
            <p:nvPr/>
          </p:nvGrpSpPr>
          <p:grpSpPr bwMode="auto">
            <a:xfrm>
              <a:off x="2444750" y="5600700"/>
              <a:ext cx="692150" cy="39688"/>
              <a:chOff x="94" y="2682"/>
              <a:chExt cx="382" cy="29"/>
            </a:xfrm>
          </p:grpSpPr>
          <p:sp>
            <p:nvSpPr>
              <p:cNvPr id="16424" name="Freeform 29"/>
              <p:cNvSpPr>
                <a:spLocks/>
              </p:cNvSpPr>
              <p:nvPr/>
            </p:nvSpPr>
            <p:spPr bwMode="auto">
              <a:xfrm>
                <a:off x="94" y="2682"/>
                <a:ext cx="128" cy="29"/>
              </a:xfrm>
              <a:custGeom>
                <a:avLst/>
                <a:gdLst>
                  <a:gd name="T0" fmla="*/ 0 w 890"/>
                  <a:gd name="T1" fmla="*/ 1 h 47"/>
                  <a:gd name="T2" fmla="*/ 0 w 890"/>
                  <a:gd name="T3" fmla="*/ 0 h 47"/>
                  <a:gd name="T4" fmla="*/ 0 w 890"/>
                  <a:gd name="T5" fmla="*/ 0 h 47"/>
                  <a:gd name="T6" fmla="*/ 0 w 890"/>
                  <a:gd name="T7" fmla="*/ 1 h 47"/>
                  <a:gd name="T8" fmla="*/ 0 w 890"/>
                  <a:gd name="T9" fmla="*/ 1 h 47"/>
                  <a:gd name="T10" fmla="*/ 0 w 890"/>
                  <a:gd name="T11" fmla="*/ 1 h 47"/>
                  <a:gd name="T12" fmla="*/ 0 60000 65536"/>
                  <a:gd name="T13" fmla="*/ 0 60000 65536"/>
                  <a:gd name="T14" fmla="*/ 0 60000 65536"/>
                  <a:gd name="T15" fmla="*/ 0 60000 65536"/>
                  <a:gd name="T16" fmla="*/ 0 60000 65536"/>
                  <a:gd name="T17" fmla="*/ 0 60000 65536"/>
                  <a:gd name="T18" fmla="*/ 0 w 890"/>
                  <a:gd name="T19" fmla="*/ 0 h 47"/>
                  <a:gd name="T20" fmla="*/ 890 w 890"/>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890" h="47">
                    <a:moveTo>
                      <a:pt x="0" y="47"/>
                    </a:moveTo>
                    <a:lnTo>
                      <a:pt x="0" y="0"/>
                    </a:lnTo>
                    <a:lnTo>
                      <a:pt x="890" y="0"/>
                    </a:lnTo>
                    <a:lnTo>
                      <a:pt x="890" y="47"/>
                    </a:lnTo>
                    <a:lnTo>
                      <a:pt x="0" y="47"/>
                    </a:lnTo>
                    <a:close/>
                  </a:path>
                </a:pathLst>
              </a:custGeom>
              <a:solidFill>
                <a:schemeClr val="tx1"/>
              </a:solidFill>
              <a:ln w="3175" cap="rnd">
                <a:solidFill>
                  <a:srgbClr val="000000"/>
                </a:solidFill>
                <a:round/>
                <a:headEnd/>
                <a:tailEnd/>
              </a:ln>
            </p:spPr>
            <p:txBody>
              <a:bodyPr/>
              <a:lstStyle/>
              <a:p>
                <a:endParaRPr lang="en-US"/>
              </a:p>
            </p:txBody>
          </p:sp>
          <p:sp>
            <p:nvSpPr>
              <p:cNvPr id="16425" name="Freeform 30"/>
              <p:cNvSpPr>
                <a:spLocks/>
              </p:cNvSpPr>
              <p:nvPr/>
            </p:nvSpPr>
            <p:spPr bwMode="auto">
              <a:xfrm>
                <a:off x="221" y="2682"/>
                <a:ext cx="129" cy="29"/>
              </a:xfrm>
              <a:custGeom>
                <a:avLst/>
                <a:gdLst>
                  <a:gd name="T0" fmla="*/ 0 w 890"/>
                  <a:gd name="T1" fmla="*/ 1 h 47"/>
                  <a:gd name="T2" fmla="*/ 0 w 890"/>
                  <a:gd name="T3" fmla="*/ 0 h 47"/>
                  <a:gd name="T4" fmla="*/ 0 w 890"/>
                  <a:gd name="T5" fmla="*/ 0 h 47"/>
                  <a:gd name="T6" fmla="*/ 0 w 890"/>
                  <a:gd name="T7" fmla="*/ 1 h 47"/>
                  <a:gd name="T8" fmla="*/ 0 w 890"/>
                  <a:gd name="T9" fmla="*/ 1 h 47"/>
                  <a:gd name="T10" fmla="*/ 0 w 890"/>
                  <a:gd name="T11" fmla="*/ 1 h 47"/>
                  <a:gd name="T12" fmla="*/ 0 60000 65536"/>
                  <a:gd name="T13" fmla="*/ 0 60000 65536"/>
                  <a:gd name="T14" fmla="*/ 0 60000 65536"/>
                  <a:gd name="T15" fmla="*/ 0 60000 65536"/>
                  <a:gd name="T16" fmla="*/ 0 60000 65536"/>
                  <a:gd name="T17" fmla="*/ 0 60000 65536"/>
                  <a:gd name="T18" fmla="*/ 0 w 890"/>
                  <a:gd name="T19" fmla="*/ 0 h 47"/>
                  <a:gd name="T20" fmla="*/ 890 w 890"/>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890" h="47">
                    <a:moveTo>
                      <a:pt x="0" y="47"/>
                    </a:moveTo>
                    <a:lnTo>
                      <a:pt x="0" y="0"/>
                    </a:lnTo>
                    <a:lnTo>
                      <a:pt x="890" y="0"/>
                    </a:lnTo>
                    <a:lnTo>
                      <a:pt x="890" y="47"/>
                    </a:lnTo>
                    <a:lnTo>
                      <a:pt x="0" y="47"/>
                    </a:lnTo>
                    <a:close/>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6" name="Freeform 31"/>
              <p:cNvSpPr>
                <a:spLocks/>
              </p:cNvSpPr>
              <p:nvPr/>
            </p:nvSpPr>
            <p:spPr bwMode="auto">
              <a:xfrm>
                <a:off x="348" y="2682"/>
                <a:ext cx="128" cy="29"/>
              </a:xfrm>
              <a:custGeom>
                <a:avLst/>
                <a:gdLst>
                  <a:gd name="T0" fmla="*/ 0 w 890"/>
                  <a:gd name="T1" fmla="*/ 1 h 47"/>
                  <a:gd name="T2" fmla="*/ 0 w 890"/>
                  <a:gd name="T3" fmla="*/ 0 h 47"/>
                  <a:gd name="T4" fmla="*/ 0 w 890"/>
                  <a:gd name="T5" fmla="*/ 0 h 47"/>
                  <a:gd name="T6" fmla="*/ 0 w 890"/>
                  <a:gd name="T7" fmla="*/ 1 h 47"/>
                  <a:gd name="T8" fmla="*/ 0 w 890"/>
                  <a:gd name="T9" fmla="*/ 1 h 47"/>
                  <a:gd name="T10" fmla="*/ 0 w 890"/>
                  <a:gd name="T11" fmla="*/ 1 h 47"/>
                  <a:gd name="T12" fmla="*/ 0 60000 65536"/>
                  <a:gd name="T13" fmla="*/ 0 60000 65536"/>
                  <a:gd name="T14" fmla="*/ 0 60000 65536"/>
                  <a:gd name="T15" fmla="*/ 0 60000 65536"/>
                  <a:gd name="T16" fmla="*/ 0 60000 65536"/>
                  <a:gd name="T17" fmla="*/ 0 60000 65536"/>
                  <a:gd name="T18" fmla="*/ 0 w 890"/>
                  <a:gd name="T19" fmla="*/ 0 h 47"/>
                  <a:gd name="T20" fmla="*/ 890 w 890"/>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890" h="47">
                    <a:moveTo>
                      <a:pt x="0" y="47"/>
                    </a:moveTo>
                    <a:lnTo>
                      <a:pt x="0" y="0"/>
                    </a:lnTo>
                    <a:lnTo>
                      <a:pt x="890" y="0"/>
                    </a:lnTo>
                    <a:lnTo>
                      <a:pt x="890" y="47"/>
                    </a:lnTo>
                    <a:lnTo>
                      <a:pt x="0" y="47"/>
                    </a:lnTo>
                    <a:close/>
                  </a:path>
                </a:pathLst>
              </a:custGeom>
              <a:solidFill>
                <a:schemeClr val="tx1"/>
              </a:solidFill>
              <a:ln w="3175" cap="rnd">
                <a:solidFill>
                  <a:srgbClr val="000000"/>
                </a:solidFill>
                <a:round/>
                <a:headEnd/>
                <a:tailEnd/>
              </a:ln>
            </p:spPr>
            <p:txBody>
              <a:bodyPr/>
              <a:lstStyle/>
              <a:p>
                <a:endParaRPr lang="en-US"/>
              </a:p>
            </p:txBody>
          </p:sp>
        </p:grpSp>
        <p:sp>
          <p:nvSpPr>
            <p:cNvPr id="16414" name="Rectangle 32"/>
            <p:cNvSpPr>
              <a:spLocks noChangeArrowheads="1"/>
            </p:cNvSpPr>
            <p:nvPr/>
          </p:nvSpPr>
          <p:spPr bwMode="auto">
            <a:xfrm>
              <a:off x="2676525" y="5445125"/>
              <a:ext cx="2873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23282B"/>
                  </a:solidFill>
                </a:rPr>
                <a:t>3 km</a:t>
              </a:r>
              <a:endParaRPr lang="en-US" sz="1000"/>
            </a:p>
          </p:txBody>
        </p:sp>
        <p:sp>
          <p:nvSpPr>
            <p:cNvPr id="16415" name="Rectangle 33"/>
            <p:cNvSpPr>
              <a:spLocks noChangeArrowheads="1"/>
            </p:cNvSpPr>
            <p:nvPr/>
          </p:nvSpPr>
          <p:spPr bwMode="auto">
            <a:xfrm>
              <a:off x="2416175" y="5688013"/>
              <a:ext cx="12144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24211D"/>
                  </a:solidFill>
                </a:rPr>
                <a:t>Current meter array</a:t>
              </a:r>
              <a:endParaRPr lang="en-US"/>
            </a:p>
          </p:txBody>
        </p:sp>
        <p:sp>
          <p:nvSpPr>
            <p:cNvPr id="16416" name="Text Box 34"/>
            <p:cNvSpPr txBox="1">
              <a:spLocks noChangeArrowheads="1"/>
            </p:cNvSpPr>
            <p:nvPr/>
          </p:nvSpPr>
          <p:spPr bwMode="auto">
            <a:xfrm>
              <a:off x="2185988" y="5603875"/>
              <a:ext cx="303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charset="0"/>
                </a:defRPr>
              </a:lvl1pPr>
              <a:lvl2pPr marL="742950" indent="-285750" eaLnBrk="0" hangingPunct="0">
                <a:defRPr sz="800" b="1">
                  <a:solidFill>
                    <a:schemeClr val="tx1"/>
                  </a:solidFill>
                  <a:latin typeface="Arial" charset="0"/>
                </a:defRPr>
              </a:lvl2pPr>
              <a:lvl3pPr marL="1143000" indent="-228600" eaLnBrk="0" hangingPunct="0">
                <a:defRPr sz="800" b="1">
                  <a:solidFill>
                    <a:schemeClr val="tx1"/>
                  </a:solidFill>
                  <a:latin typeface="Arial" charset="0"/>
                </a:defRPr>
              </a:lvl3pPr>
              <a:lvl4pPr marL="1600200" indent="-228600" eaLnBrk="0" hangingPunct="0">
                <a:defRPr sz="800" b="1">
                  <a:solidFill>
                    <a:schemeClr val="tx1"/>
                  </a:solidFill>
                  <a:latin typeface="Arial" charset="0"/>
                </a:defRPr>
              </a:lvl4pPr>
              <a:lvl5pPr marL="2057400" indent="-228600" eaLnBrk="0" hangingPunct="0">
                <a:defRPr sz="800" b="1">
                  <a:solidFill>
                    <a:schemeClr val="tx1"/>
                  </a:solidFill>
                  <a:latin typeface="Arial" charset="0"/>
                </a:defRPr>
              </a:lvl5pPr>
              <a:lvl6pPr marL="2514600" indent="-228600" eaLnBrk="0" fontAlgn="base" hangingPunct="0">
                <a:spcBef>
                  <a:spcPct val="0"/>
                </a:spcBef>
                <a:spcAft>
                  <a:spcPct val="0"/>
                </a:spcAft>
                <a:defRPr sz="800" b="1">
                  <a:solidFill>
                    <a:schemeClr val="tx1"/>
                  </a:solidFill>
                  <a:latin typeface="Arial" charset="0"/>
                </a:defRPr>
              </a:lvl6pPr>
              <a:lvl7pPr marL="2971800" indent="-228600" eaLnBrk="0" fontAlgn="base" hangingPunct="0">
                <a:spcBef>
                  <a:spcPct val="0"/>
                </a:spcBef>
                <a:spcAft>
                  <a:spcPct val="0"/>
                </a:spcAft>
                <a:defRPr sz="800" b="1">
                  <a:solidFill>
                    <a:schemeClr val="tx1"/>
                  </a:solidFill>
                  <a:latin typeface="Arial" charset="0"/>
                </a:defRPr>
              </a:lvl7pPr>
              <a:lvl8pPr marL="3429000" indent="-228600" eaLnBrk="0" fontAlgn="base" hangingPunct="0">
                <a:spcBef>
                  <a:spcPct val="0"/>
                </a:spcBef>
                <a:spcAft>
                  <a:spcPct val="0"/>
                </a:spcAft>
                <a:defRPr sz="800" b="1">
                  <a:solidFill>
                    <a:schemeClr val="tx1"/>
                  </a:solidFill>
                  <a:latin typeface="Arial" charset="0"/>
                </a:defRPr>
              </a:lvl8pPr>
              <a:lvl9pPr marL="3886200" indent="-228600" eaLnBrk="0" fontAlgn="base" hangingPunct="0">
                <a:spcBef>
                  <a:spcPct val="0"/>
                </a:spcBef>
                <a:spcAft>
                  <a:spcPct val="0"/>
                </a:spcAft>
                <a:defRPr sz="800" b="1">
                  <a:solidFill>
                    <a:schemeClr val="tx1"/>
                  </a:solidFill>
                  <a:latin typeface="Arial" charset="0"/>
                </a:defRPr>
              </a:lvl9pPr>
            </a:lstStyle>
            <a:p>
              <a:pPr eaLnBrk="1" hangingPunct="1"/>
              <a:r>
                <a:rPr lang="en-US" sz="1600"/>
                <a:t>+</a:t>
              </a:r>
            </a:p>
          </p:txBody>
        </p:sp>
        <p:grpSp>
          <p:nvGrpSpPr>
            <p:cNvPr id="16417" name="Group 35"/>
            <p:cNvGrpSpPr>
              <a:grpSpLocks/>
            </p:cNvGrpSpPr>
            <p:nvPr/>
          </p:nvGrpSpPr>
          <p:grpSpPr bwMode="auto">
            <a:xfrm>
              <a:off x="2747963" y="5173663"/>
              <a:ext cx="87312" cy="193675"/>
              <a:chOff x="5136" y="2832"/>
              <a:chExt cx="96" cy="144"/>
            </a:xfrm>
          </p:grpSpPr>
          <p:sp>
            <p:nvSpPr>
              <p:cNvPr id="16422" name="Freeform 36"/>
              <p:cNvSpPr>
                <a:spLocks/>
              </p:cNvSpPr>
              <p:nvPr/>
            </p:nvSpPr>
            <p:spPr bwMode="auto">
              <a:xfrm>
                <a:off x="5136" y="2832"/>
                <a:ext cx="48" cy="144"/>
              </a:xfrm>
              <a:custGeom>
                <a:avLst/>
                <a:gdLst>
                  <a:gd name="T0" fmla="*/ 48 w 48"/>
                  <a:gd name="T1" fmla="*/ 0 h 144"/>
                  <a:gd name="T2" fmla="*/ 0 w 48"/>
                  <a:gd name="T3" fmla="*/ 144 h 144"/>
                  <a:gd name="T4" fmla="*/ 48 w 48"/>
                  <a:gd name="T5" fmla="*/ 96 h 144"/>
                  <a:gd name="T6" fmla="*/ 48 w 48"/>
                  <a:gd name="T7" fmla="*/ 0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lnTo>
                      <a:pt x="0" y="144"/>
                    </a:lnTo>
                    <a:lnTo>
                      <a:pt x="48" y="96"/>
                    </a:lnTo>
                    <a:lnTo>
                      <a:pt x="48" y="0"/>
                    </a:lnTo>
                    <a:close/>
                  </a:path>
                </a:pathLst>
              </a:custGeom>
              <a:solidFill>
                <a:schemeClr val="tx1"/>
              </a:solidFill>
              <a:ln w="3175">
                <a:solidFill>
                  <a:schemeClr val="tx1"/>
                </a:solidFill>
                <a:round/>
                <a:headEnd type="none" w="sm" len="sm"/>
                <a:tailEnd type="none" w="sm" len="sm"/>
              </a:ln>
            </p:spPr>
            <p:txBody>
              <a:bodyPr wrap="none"/>
              <a:lstStyle/>
              <a:p>
                <a:endParaRPr lang="en-US"/>
              </a:p>
            </p:txBody>
          </p:sp>
          <p:sp>
            <p:nvSpPr>
              <p:cNvPr id="16423" name="Freeform 37"/>
              <p:cNvSpPr>
                <a:spLocks/>
              </p:cNvSpPr>
              <p:nvPr/>
            </p:nvSpPr>
            <p:spPr bwMode="auto">
              <a:xfrm flipH="1">
                <a:off x="5184" y="2832"/>
                <a:ext cx="48" cy="144"/>
              </a:xfrm>
              <a:custGeom>
                <a:avLst/>
                <a:gdLst>
                  <a:gd name="T0" fmla="*/ 48 w 48"/>
                  <a:gd name="T1" fmla="*/ 0 h 144"/>
                  <a:gd name="T2" fmla="*/ 0 w 48"/>
                  <a:gd name="T3" fmla="*/ 144 h 144"/>
                  <a:gd name="T4" fmla="*/ 48 w 48"/>
                  <a:gd name="T5" fmla="*/ 96 h 144"/>
                  <a:gd name="T6" fmla="*/ 48 w 48"/>
                  <a:gd name="T7" fmla="*/ 0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lnTo>
                      <a:pt x="0" y="144"/>
                    </a:lnTo>
                    <a:lnTo>
                      <a:pt x="48" y="96"/>
                    </a:lnTo>
                    <a:lnTo>
                      <a:pt x="48" y="0"/>
                    </a:lnTo>
                    <a:close/>
                  </a:path>
                </a:pathLst>
              </a:custGeom>
              <a:noFill/>
              <a:ln w="63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16418" name="Text Box 38"/>
            <p:cNvSpPr txBox="1">
              <a:spLocks noChangeArrowheads="1"/>
            </p:cNvSpPr>
            <p:nvPr/>
          </p:nvSpPr>
          <p:spPr bwMode="auto">
            <a:xfrm>
              <a:off x="2746375" y="5030788"/>
              <a:ext cx="109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wrap="none" lIns="0" tIns="0" rIns="0" bIns="0">
              <a:spAutoFit/>
            </a:bodyPr>
            <a:lstStyle>
              <a:lvl1pPr eaLnBrk="0" hangingPunct="0">
                <a:defRPr sz="800" b="1">
                  <a:solidFill>
                    <a:schemeClr val="tx1"/>
                  </a:solidFill>
                  <a:latin typeface="Arial" charset="0"/>
                </a:defRPr>
              </a:lvl1pPr>
              <a:lvl2pPr marL="742950" indent="-285750" eaLnBrk="0" hangingPunct="0">
                <a:defRPr sz="800" b="1">
                  <a:solidFill>
                    <a:schemeClr val="tx1"/>
                  </a:solidFill>
                  <a:latin typeface="Arial" charset="0"/>
                </a:defRPr>
              </a:lvl2pPr>
              <a:lvl3pPr marL="1143000" indent="-228600" eaLnBrk="0" hangingPunct="0">
                <a:defRPr sz="800" b="1">
                  <a:solidFill>
                    <a:schemeClr val="tx1"/>
                  </a:solidFill>
                  <a:latin typeface="Arial" charset="0"/>
                </a:defRPr>
              </a:lvl3pPr>
              <a:lvl4pPr marL="1600200" indent="-228600" eaLnBrk="0" hangingPunct="0">
                <a:defRPr sz="800" b="1">
                  <a:solidFill>
                    <a:schemeClr val="tx1"/>
                  </a:solidFill>
                  <a:latin typeface="Arial" charset="0"/>
                </a:defRPr>
              </a:lvl4pPr>
              <a:lvl5pPr marL="2057400" indent="-228600" eaLnBrk="0" hangingPunct="0">
                <a:defRPr sz="800" b="1">
                  <a:solidFill>
                    <a:schemeClr val="tx1"/>
                  </a:solidFill>
                  <a:latin typeface="Arial" charset="0"/>
                </a:defRPr>
              </a:lvl5pPr>
              <a:lvl6pPr marL="2514600" indent="-228600" eaLnBrk="0" fontAlgn="base" hangingPunct="0">
                <a:spcBef>
                  <a:spcPct val="0"/>
                </a:spcBef>
                <a:spcAft>
                  <a:spcPct val="0"/>
                </a:spcAft>
                <a:defRPr sz="800" b="1">
                  <a:solidFill>
                    <a:schemeClr val="tx1"/>
                  </a:solidFill>
                  <a:latin typeface="Arial" charset="0"/>
                </a:defRPr>
              </a:lvl6pPr>
              <a:lvl7pPr marL="2971800" indent="-228600" eaLnBrk="0" fontAlgn="base" hangingPunct="0">
                <a:spcBef>
                  <a:spcPct val="0"/>
                </a:spcBef>
                <a:spcAft>
                  <a:spcPct val="0"/>
                </a:spcAft>
                <a:defRPr sz="800" b="1">
                  <a:solidFill>
                    <a:schemeClr val="tx1"/>
                  </a:solidFill>
                  <a:latin typeface="Arial" charset="0"/>
                </a:defRPr>
              </a:lvl7pPr>
              <a:lvl8pPr marL="3429000" indent="-228600" eaLnBrk="0" fontAlgn="base" hangingPunct="0">
                <a:spcBef>
                  <a:spcPct val="0"/>
                </a:spcBef>
                <a:spcAft>
                  <a:spcPct val="0"/>
                </a:spcAft>
                <a:defRPr sz="800" b="1">
                  <a:solidFill>
                    <a:schemeClr val="tx1"/>
                  </a:solidFill>
                  <a:latin typeface="Arial" charset="0"/>
                </a:defRPr>
              </a:lvl8pPr>
              <a:lvl9pPr marL="3886200" indent="-228600" eaLnBrk="0" fontAlgn="base" hangingPunct="0">
                <a:spcBef>
                  <a:spcPct val="0"/>
                </a:spcBef>
                <a:spcAft>
                  <a:spcPct val="0"/>
                </a:spcAft>
                <a:defRPr sz="800" b="1">
                  <a:solidFill>
                    <a:schemeClr val="tx1"/>
                  </a:solidFill>
                  <a:latin typeface="Arial" charset="0"/>
                </a:defRPr>
              </a:lvl9pPr>
            </a:lstStyle>
            <a:p>
              <a:pPr eaLnBrk="1" hangingPunct="1"/>
              <a:r>
                <a:rPr lang="en-US" sz="1200">
                  <a:solidFill>
                    <a:srgbClr val="23282B"/>
                  </a:solidFill>
                </a:rPr>
                <a:t>N</a:t>
              </a:r>
            </a:p>
          </p:txBody>
        </p:sp>
        <p:grpSp>
          <p:nvGrpSpPr>
            <p:cNvPr id="16419" name="Group 41"/>
            <p:cNvGrpSpPr>
              <a:grpSpLocks/>
            </p:cNvGrpSpPr>
            <p:nvPr/>
          </p:nvGrpSpPr>
          <p:grpSpPr bwMode="auto">
            <a:xfrm>
              <a:off x="3787775" y="2195513"/>
              <a:ext cx="2778125" cy="3749675"/>
              <a:chOff x="3787775" y="2195513"/>
              <a:chExt cx="2778125" cy="3749675"/>
            </a:xfrm>
          </p:grpSpPr>
          <p:sp>
            <p:nvSpPr>
              <p:cNvPr id="16420" name="Freeform 4"/>
              <p:cNvSpPr>
                <a:spLocks noEditPoints="1"/>
              </p:cNvSpPr>
              <p:nvPr/>
            </p:nvSpPr>
            <p:spPr bwMode="auto">
              <a:xfrm>
                <a:off x="3787775" y="4064000"/>
                <a:ext cx="1463675" cy="623888"/>
              </a:xfrm>
              <a:custGeom>
                <a:avLst/>
                <a:gdLst>
                  <a:gd name="T0" fmla="*/ 2147483647 w 217"/>
                  <a:gd name="T1" fmla="*/ 2147483647 h 87"/>
                  <a:gd name="T2" fmla="*/ 2147483647 w 217"/>
                  <a:gd name="T3" fmla="*/ 2147483647 h 87"/>
                  <a:gd name="T4" fmla="*/ 2147483647 w 217"/>
                  <a:gd name="T5" fmla="*/ 2147483647 h 87"/>
                  <a:gd name="T6" fmla="*/ 2147483647 w 217"/>
                  <a:gd name="T7" fmla="*/ 0 h 87"/>
                  <a:gd name="T8" fmla="*/ 2147483647 w 217"/>
                  <a:gd name="T9" fmla="*/ 2147483647 h 87"/>
                  <a:gd name="T10" fmla="*/ 2147483647 w 217"/>
                  <a:gd name="T11" fmla="*/ 2147483647 h 87"/>
                  <a:gd name="T12" fmla="*/ 2147483647 w 217"/>
                  <a:gd name="T13" fmla="*/ 2147483647 h 87"/>
                  <a:gd name="T14" fmla="*/ 2147483647 w 217"/>
                  <a:gd name="T15" fmla="*/ 2147483647 h 87"/>
                  <a:gd name="T16" fmla="*/ 2147483647 w 217"/>
                  <a:gd name="T17" fmla="*/ 2147483647 h 87"/>
                  <a:gd name="T18" fmla="*/ 2147483647 w 217"/>
                  <a:gd name="T19" fmla="*/ 2147483647 h 87"/>
                  <a:gd name="T20" fmla="*/ 0 w 217"/>
                  <a:gd name="T21" fmla="*/ 2147483647 h 87"/>
                  <a:gd name="T22" fmla="*/ 2147483647 w 217"/>
                  <a:gd name="T23" fmla="*/ 2147483647 h 87"/>
                  <a:gd name="T24" fmla="*/ 2147483647 w 217"/>
                  <a:gd name="T25" fmla="*/ 2147483647 h 87"/>
                  <a:gd name="T26" fmla="*/ 2147483647 w 217"/>
                  <a:gd name="T27" fmla="*/ 2147483647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7"/>
                  <a:gd name="T43" fmla="*/ 0 h 87"/>
                  <a:gd name="T44" fmla="*/ 217 w 217"/>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7" h="87">
                    <a:moveTo>
                      <a:pt x="217" y="2"/>
                    </a:moveTo>
                    <a:lnTo>
                      <a:pt x="17" y="86"/>
                    </a:lnTo>
                    <a:lnTo>
                      <a:pt x="16" y="85"/>
                    </a:lnTo>
                    <a:lnTo>
                      <a:pt x="216" y="0"/>
                    </a:lnTo>
                    <a:lnTo>
                      <a:pt x="217" y="2"/>
                    </a:lnTo>
                    <a:close/>
                    <a:moveTo>
                      <a:pt x="17" y="86"/>
                    </a:moveTo>
                    <a:lnTo>
                      <a:pt x="17" y="87"/>
                    </a:lnTo>
                    <a:lnTo>
                      <a:pt x="16" y="86"/>
                    </a:lnTo>
                    <a:lnTo>
                      <a:pt x="17" y="86"/>
                    </a:lnTo>
                    <a:close/>
                    <a:moveTo>
                      <a:pt x="16" y="86"/>
                    </a:moveTo>
                    <a:lnTo>
                      <a:pt x="0" y="77"/>
                    </a:lnTo>
                    <a:lnTo>
                      <a:pt x="1" y="76"/>
                    </a:lnTo>
                    <a:lnTo>
                      <a:pt x="17" y="85"/>
                    </a:lnTo>
                    <a:lnTo>
                      <a:pt x="16" y="86"/>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1" name="Freeform 40"/>
              <p:cNvSpPr>
                <a:spLocks/>
              </p:cNvSpPr>
              <p:nvPr/>
            </p:nvSpPr>
            <p:spPr bwMode="auto">
              <a:xfrm>
                <a:off x="5108575" y="2195513"/>
                <a:ext cx="1457325" cy="3749675"/>
              </a:xfrm>
              <a:custGeom>
                <a:avLst/>
                <a:gdLst>
                  <a:gd name="T0" fmla="*/ 2147483647 w 216"/>
                  <a:gd name="T1" fmla="*/ 2147483647 h 522"/>
                  <a:gd name="T2" fmla="*/ 2147483647 w 216"/>
                  <a:gd name="T3" fmla="*/ 2147483647 h 522"/>
                  <a:gd name="T4" fmla="*/ 2147483647 w 216"/>
                  <a:gd name="T5" fmla="*/ 2147483647 h 522"/>
                  <a:gd name="T6" fmla="*/ 2147483647 w 216"/>
                  <a:gd name="T7" fmla="*/ 2147483647 h 522"/>
                  <a:gd name="T8" fmla="*/ 2147483647 w 216"/>
                  <a:gd name="T9" fmla="*/ 2147483647 h 522"/>
                  <a:gd name="T10" fmla="*/ 2147483647 w 216"/>
                  <a:gd name="T11" fmla="*/ 2147483647 h 522"/>
                  <a:gd name="T12" fmla="*/ 2147483647 w 216"/>
                  <a:gd name="T13" fmla="*/ 2147483647 h 522"/>
                  <a:gd name="T14" fmla="*/ 2147483647 w 216"/>
                  <a:gd name="T15" fmla="*/ 2147483647 h 522"/>
                  <a:gd name="T16" fmla="*/ 2147483647 w 216"/>
                  <a:gd name="T17" fmla="*/ 2147483647 h 522"/>
                  <a:gd name="T18" fmla="*/ 2147483647 w 216"/>
                  <a:gd name="T19" fmla="*/ 2147483647 h 522"/>
                  <a:gd name="T20" fmla="*/ 2147483647 w 216"/>
                  <a:gd name="T21" fmla="*/ 2147483647 h 522"/>
                  <a:gd name="T22" fmla="*/ 2147483647 w 216"/>
                  <a:gd name="T23" fmla="*/ 2147483647 h 522"/>
                  <a:gd name="T24" fmla="*/ 2147483647 w 216"/>
                  <a:gd name="T25" fmla="*/ 2147483647 h 522"/>
                  <a:gd name="T26" fmla="*/ 2147483647 w 216"/>
                  <a:gd name="T27" fmla="*/ 2147483647 h 522"/>
                  <a:gd name="T28" fmla="*/ 2147483647 w 216"/>
                  <a:gd name="T29" fmla="*/ 2147483647 h 522"/>
                  <a:gd name="T30" fmla="*/ 2147483647 w 216"/>
                  <a:gd name="T31" fmla="*/ 2147483647 h 522"/>
                  <a:gd name="T32" fmla="*/ 2147483647 w 216"/>
                  <a:gd name="T33" fmla="*/ 2147483647 h 522"/>
                  <a:gd name="T34" fmla="*/ 2147483647 w 216"/>
                  <a:gd name="T35" fmla="*/ 2147483647 h 522"/>
                  <a:gd name="T36" fmla="*/ 2147483647 w 216"/>
                  <a:gd name="T37" fmla="*/ 2147483647 h 522"/>
                  <a:gd name="T38" fmla="*/ 2147483647 w 216"/>
                  <a:gd name="T39" fmla="*/ 2147483647 h 522"/>
                  <a:gd name="T40" fmla="*/ 2147483647 w 216"/>
                  <a:gd name="T41" fmla="*/ 2147483647 h 522"/>
                  <a:gd name="T42" fmla="*/ 2147483647 w 216"/>
                  <a:gd name="T43" fmla="*/ 2147483647 h 522"/>
                  <a:gd name="T44" fmla="*/ 2147483647 w 216"/>
                  <a:gd name="T45" fmla="*/ 2147483647 h 522"/>
                  <a:gd name="T46" fmla="*/ 2147483647 w 216"/>
                  <a:gd name="T47" fmla="*/ 2147483647 h 522"/>
                  <a:gd name="T48" fmla="*/ 2147483647 w 216"/>
                  <a:gd name="T49" fmla="*/ 2147483647 h 522"/>
                  <a:gd name="T50" fmla="*/ 2147483647 w 216"/>
                  <a:gd name="T51" fmla="*/ 2147483647 h 522"/>
                  <a:gd name="T52" fmla="*/ 2147483647 w 216"/>
                  <a:gd name="T53" fmla="*/ 2147483647 h 522"/>
                  <a:gd name="T54" fmla="*/ 2147483647 w 216"/>
                  <a:gd name="T55" fmla="*/ 2147483647 h 522"/>
                  <a:gd name="T56" fmla="*/ 2147483647 w 216"/>
                  <a:gd name="T57" fmla="*/ 2147483647 h 522"/>
                  <a:gd name="T58" fmla="*/ 2147483647 w 216"/>
                  <a:gd name="T59" fmla="*/ 2147483647 h 522"/>
                  <a:gd name="T60" fmla="*/ 2147483647 w 216"/>
                  <a:gd name="T61" fmla="*/ 2147483647 h 522"/>
                  <a:gd name="T62" fmla="*/ 2147483647 w 216"/>
                  <a:gd name="T63" fmla="*/ 2147483647 h 522"/>
                  <a:gd name="T64" fmla="*/ 2147483647 w 216"/>
                  <a:gd name="T65" fmla="*/ 2147483647 h 522"/>
                  <a:gd name="T66" fmla="*/ 2147483647 w 216"/>
                  <a:gd name="T67" fmla="*/ 2147483647 h 522"/>
                  <a:gd name="T68" fmla="*/ 2147483647 w 216"/>
                  <a:gd name="T69" fmla="*/ 2147483647 h 522"/>
                  <a:gd name="T70" fmla="*/ 2147483647 w 216"/>
                  <a:gd name="T71" fmla="*/ 2147483647 h 522"/>
                  <a:gd name="T72" fmla="*/ 2147483647 w 216"/>
                  <a:gd name="T73" fmla="*/ 2147483647 h 522"/>
                  <a:gd name="T74" fmla="*/ 2147483647 w 216"/>
                  <a:gd name="T75" fmla="*/ 2147483647 h 522"/>
                  <a:gd name="T76" fmla="*/ 2147483647 w 216"/>
                  <a:gd name="T77" fmla="*/ 2147483647 h 522"/>
                  <a:gd name="T78" fmla="*/ 2147483647 w 216"/>
                  <a:gd name="T79" fmla="*/ 2147483647 h 522"/>
                  <a:gd name="T80" fmla="*/ 2147483647 w 216"/>
                  <a:gd name="T81" fmla="*/ 2147483647 h 522"/>
                  <a:gd name="T82" fmla="*/ 2147483647 w 216"/>
                  <a:gd name="T83" fmla="*/ 0 h 522"/>
                  <a:gd name="T84" fmla="*/ 2147483647 w 216"/>
                  <a:gd name="T85" fmla="*/ 2147483647 h 522"/>
                  <a:gd name="T86" fmla="*/ 2147483647 w 216"/>
                  <a:gd name="T87" fmla="*/ 2147483647 h 522"/>
                  <a:gd name="T88" fmla="*/ 2147483647 w 216"/>
                  <a:gd name="T89" fmla="*/ 2147483647 h 522"/>
                  <a:gd name="T90" fmla="*/ 2147483647 w 216"/>
                  <a:gd name="T91" fmla="*/ 2147483647 h 522"/>
                  <a:gd name="T92" fmla="*/ 2147483647 w 216"/>
                  <a:gd name="T93" fmla="*/ 2147483647 h 522"/>
                  <a:gd name="T94" fmla="*/ 2147483647 w 216"/>
                  <a:gd name="T95" fmla="*/ 2147483647 h 522"/>
                  <a:gd name="T96" fmla="*/ 2147483647 w 216"/>
                  <a:gd name="T97" fmla="*/ 2147483647 h 522"/>
                  <a:gd name="T98" fmla="*/ 2147483647 w 216"/>
                  <a:gd name="T99" fmla="*/ 2147483647 h 522"/>
                  <a:gd name="T100" fmla="*/ 2147483647 w 216"/>
                  <a:gd name="T101" fmla="*/ 2147483647 h 522"/>
                  <a:gd name="T102" fmla="*/ 2147483647 w 216"/>
                  <a:gd name="T103" fmla="*/ 2147483647 h 522"/>
                  <a:gd name="T104" fmla="*/ 2147483647 w 216"/>
                  <a:gd name="T105" fmla="*/ 2147483647 h 522"/>
                  <a:gd name="T106" fmla="*/ 2147483647 w 216"/>
                  <a:gd name="T107" fmla="*/ 2147483647 h 522"/>
                  <a:gd name="T108" fmla="*/ 2147483647 w 216"/>
                  <a:gd name="T109" fmla="*/ 2147483647 h 522"/>
                  <a:gd name="T110" fmla="*/ 2147483647 w 216"/>
                  <a:gd name="T111" fmla="*/ 2147483647 h 5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6"/>
                  <a:gd name="T169" fmla="*/ 0 h 522"/>
                  <a:gd name="T170" fmla="*/ 216 w 216"/>
                  <a:gd name="T171" fmla="*/ 522 h 5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6" h="522">
                    <a:moveTo>
                      <a:pt x="216" y="522"/>
                    </a:moveTo>
                    <a:lnTo>
                      <a:pt x="43" y="522"/>
                    </a:lnTo>
                    <a:cubicBezTo>
                      <a:pt x="45" y="516"/>
                      <a:pt x="48" y="510"/>
                      <a:pt x="48" y="504"/>
                    </a:cubicBezTo>
                    <a:cubicBezTo>
                      <a:pt x="49" y="495"/>
                      <a:pt x="49" y="486"/>
                      <a:pt x="48" y="478"/>
                    </a:cubicBezTo>
                    <a:cubicBezTo>
                      <a:pt x="48" y="475"/>
                      <a:pt x="48" y="471"/>
                      <a:pt x="47" y="469"/>
                    </a:cubicBezTo>
                    <a:cubicBezTo>
                      <a:pt x="46" y="467"/>
                      <a:pt x="42" y="468"/>
                      <a:pt x="42" y="466"/>
                    </a:cubicBezTo>
                    <a:cubicBezTo>
                      <a:pt x="41" y="463"/>
                      <a:pt x="43" y="460"/>
                      <a:pt x="43" y="458"/>
                    </a:cubicBezTo>
                    <a:cubicBezTo>
                      <a:pt x="44" y="441"/>
                      <a:pt x="45" y="424"/>
                      <a:pt x="43" y="407"/>
                    </a:cubicBezTo>
                    <a:cubicBezTo>
                      <a:pt x="42" y="394"/>
                      <a:pt x="37" y="381"/>
                      <a:pt x="35" y="368"/>
                    </a:cubicBezTo>
                    <a:cubicBezTo>
                      <a:pt x="33" y="358"/>
                      <a:pt x="33" y="348"/>
                      <a:pt x="31" y="338"/>
                    </a:cubicBezTo>
                    <a:cubicBezTo>
                      <a:pt x="30" y="329"/>
                      <a:pt x="27" y="320"/>
                      <a:pt x="24" y="311"/>
                    </a:cubicBezTo>
                    <a:cubicBezTo>
                      <a:pt x="23" y="306"/>
                      <a:pt x="20" y="303"/>
                      <a:pt x="19" y="298"/>
                    </a:cubicBezTo>
                    <a:cubicBezTo>
                      <a:pt x="17" y="290"/>
                      <a:pt x="16" y="281"/>
                      <a:pt x="16" y="272"/>
                    </a:cubicBezTo>
                    <a:cubicBezTo>
                      <a:pt x="16" y="269"/>
                      <a:pt x="19" y="268"/>
                      <a:pt x="19" y="265"/>
                    </a:cubicBezTo>
                    <a:cubicBezTo>
                      <a:pt x="20" y="260"/>
                      <a:pt x="19" y="254"/>
                      <a:pt x="19" y="249"/>
                    </a:cubicBezTo>
                    <a:cubicBezTo>
                      <a:pt x="19" y="240"/>
                      <a:pt x="18" y="231"/>
                      <a:pt x="18" y="223"/>
                    </a:cubicBezTo>
                    <a:cubicBezTo>
                      <a:pt x="17" y="213"/>
                      <a:pt x="16" y="204"/>
                      <a:pt x="15" y="194"/>
                    </a:cubicBezTo>
                    <a:cubicBezTo>
                      <a:pt x="14" y="188"/>
                      <a:pt x="11" y="182"/>
                      <a:pt x="11" y="175"/>
                    </a:cubicBezTo>
                    <a:cubicBezTo>
                      <a:pt x="10" y="170"/>
                      <a:pt x="11" y="166"/>
                      <a:pt x="11" y="161"/>
                    </a:cubicBezTo>
                    <a:cubicBezTo>
                      <a:pt x="10" y="156"/>
                      <a:pt x="10" y="150"/>
                      <a:pt x="10" y="145"/>
                    </a:cubicBezTo>
                    <a:cubicBezTo>
                      <a:pt x="9" y="140"/>
                      <a:pt x="6" y="136"/>
                      <a:pt x="6" y="131"/>
                    </a:cubicBezTo>
                    <a:cubicBezTo>
                      <a:pt x="6" y="127"/>
                      <a:pt x="11" y="124"/>
                      <a:pt x="11" y="120"/>
                    </a:cubicBezTo>
                    <a:cubicBezTo>
                      <a:pt x="11" y="117"/>
                      <a:pt x="6" y="115"/>
                      <a:pt x="6" y="112"/>
                    </a:cubicBezTo>
                    <a:cubicBezTo>
                      <a:pt x="6" y="111"/>
                      <a:pt x="10" y="110"/>
                      <a:pt x="10" y="109"/>
                    </a:cubicBezTo>
                    <a:cubicBezTo>
                      <a:pt x="8" y="106"/>
                      <a:pt x="4" y="104"/>
                      <a:pt x="2" y="101"/>
                    </a:cubicBezTo>
                    <a:cubicBezTo>
                      <a:pt x="1" y="98"/>
                      <a:pt x="0" y="95"/>
                      <a:pt x="1" y="91"/>
                    </a:cubicBezTo>
                    <a:cubicBezTo>
                      <a:pt x="1" y="88"/>
                      <a:pt x="4" y="86"/>
                      <a:pt x="6" y="84"/>
                    </a:cubicBezTo>
                    <a:cubicBezTo>
                      <a:pt x="8" y="82"/>
                      <a:pt x="10" y="81"/>
                      <a:pt x="12" y="81"/>
                    </a:cubicBezTo>
                    <a:cubicBezTo>
                      <a:pt x="15" y="80"/>
                      <a:pt x="18" y="80"/>
                      <a:pt x="21" y="79"/>
                    </a:cubicBezTo>
                    <a:cubicBezTo>
                      <a:pt x="24" y="78"/>
                      <a:pt x="26" y="76"/>
                      <a:pt x="28" y="74"/>
                    </a:cubicBezTo>
                    <a:cubicBezTo>
                      <a:pt x="30" y="73"/>
                      <a:pt x="32" y="70"/>
                      <a:pt x="35" y="69"/>
                    </a:cubicBezTo>
                    <a:cubicBezTo>
                      <a:pt x="38" y="68"/>
                      <a:pt x="41" y="70"/>
                      <a:pt x="45" y="69"/>
                    </a:cubicBezTo>
                    <a:cubicBezTo>
                      <a:pt x="48" y="69"/>
                      <a:pt x="52" y="68"/>
                      <a:pt x="55" y="68"/>
                    </a:cubicBezTo>
                    <a:cubicBezTo>
                      <a:pt x="59" y="67"/>
                      <a:pt x="64" y="66"/>
                      <a:pt x="69" y="66"/>
                    </a:cubicBezTo>
                    <a:cubicBezTo>
                      <a:pt x="72" y="66"/>
                      <a:pt x="74" y="68"/>
                      <a:pt x="77" y="68"/>
                    </a:cubicBezTo>
                    <a:cubicBezTo>
                      <a:pt x="80" y="68"/>
                      <a:pt x="82" y="68"/>
                      <a:pt x="84" y="66"/>
                    </a:cubicBezTo>
                    <a:cubicBezTo>
                      <a:pt x="88" y="63"/>
                      <a:pt x="89" y="57"/>
                      <a:pt x="92" y="53"/>
                    </a:cubicBezTo>
                    <a:cubicBezTo>
                      <a:pt x="95" y="51"/>
                      <a:pt x="100" y="51"/>
                      <a:pt x="101" y="48"/>
                    </a:cubicBezTo>
                    <a:cubicBezTo>
                      <a:pt x="104" y="42"/>
                      <a:pt x="101" y="36"/>
                      <a:pt x="103" y="30"/>
                    </a:cubicBezTo>
                    <a:cubicBezTo>
                      <a:pt x="104" y="27"/>
                      <a:pt x="106" y="24"/>
                      <a:pt x="108" y="20"/>
                    </a:cubicBezTo>
                    <a:cubicBezTo>
                      <a:pt x="110" y="15"/>
                      <a:pt x="111" y="10"/>
                      <a:pt x="113" y="5"/>
                    </a:cubicBezTo>
                    <a:cubicBezTo>
                      <a:pt x="113" y="3"/>
                      <a:pt x="113" y="0"/>
                      <a:pt x="115" y="0"/>
                    </a:cubicBezTo>
                    <a:cubicBezTo>
                      <a:pt x="117" y="1"/>
                      <a:pt x="116" y="5"/>
                      <a:pt x="118" y="6"/>
                    </a:cubicBezTo>
                    <a:cubicBezTo>
                      <a:pt x="119" y="7"/>
                      <a:pt x="121" y="6"/>
                      <a:pt x="123" y="6"/>
                    </a:cubicBezTo>
                    <a:cubicBezTo>
                      <a:pt x="126" y="7"/>
                      <a:pt x="129" y="7"/>
                      <a:pt x="132" y="8"/>
                    </a:cubicBezTo>
                    <a:cubicBezTo>
                      <a:pt x="133" y="8"/>
                      <a:pt x="135" y="8"/>
                      <a:pt x="137" y="9"/>
                    </a:cubicBezTo>
                    <a:cubicBezTo>
                      <a:pt x="140" y="12"/>
                      <a:pt x="143" y="16"/>
                      <a:pt x="147" y="18"/>
                    </a:cubicBezTo>
                    <a:cubicBezTo>
                      <a:pt x="151" y="20"/>
                      <a:pt x="156" y="20"/>
                      <a:pt x="160" y="20"/>
                    </a:cubicBezTo>
                    <a:cubicBezTo>
                      <a:pt x="167" y="21"/>
                      <a:pt x="174" y="21"/>
                      <a:pt x="181" y="19"/>
                    </a:cubicBezTo>
                    <a:lnTo>
                      <a:pt x="199" y="14"/>
                    </a:lnTo>
                    <a:lnTo>
                      <a:pt x="201" y="13"/>
                    </a:lnTo>
                    <a:lnTo>
                      <a:pt x="203" y="13"/>
                    </a:lnTo>
                    <a:lnTo>
                      <a:pt x="204" y="16"/>
                    </a:lnTo>
                    <a:lnTo>
                      <a:pt x="210" y="14"/>
                    </a:lnTo>
                    <a:lnTo>
                      <a:pt x="215" y="15"/>
                    </a:lnTo>
                    <a:lnTo>
                      <a:pt x="216" y="522"/>
                    </a:lnTo>
                    <a:close/>
                  </a:path>
                </a:pathLst>
              </a:custGeom>
              <a:solidFill>
                <a:srgbClr val="00A54C"/>
              </a:solidFill>
              <a:ln w="0">
                <a:solidFill>
                  <a:srgbClr val="23282B"/>
                </a:solidFill>
                <a:round/>
                <a:headEnd/>
                <a:tailEnd/>
              </a:ln>
            </p:spPr>
            <p:txBody>
              <a:bodyPr/>
              <a:lstStyle/>
              <a:p>
                <a:endParaRPr lang="en-US"/>
              </a:p>
            </p:txBody>
          </p:sp>
        </p:gr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95275"/>
            <a:ext cx="7772400" cy="320675"/>
          </a:xfrm>
        </p:spPr>
        <p:txBody>
          <a:bodyPr/>
          <a:lstStyle/>
          <a:p>
            <a:r>
              <a:rPr lang="en-US" sz="1800" smtClean="0"/>
              <a:t>Polar Scatter Diagrams of Near-Surface Currents</a:t>
            </a:r>
            <a:endParaRPr lang="en-US" sz="1800" b="0" smtClean="0"/>
          </a:p>
        </p:txBody>
      </p:sp>
      <p:pic>
        <p:nvPicPr>
          <p:cNvPr id="17411"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347913" y="1046163"/>
            <a:ext cx="4448175" cy="4765675"/>
          </a:xfr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a:xfrm>
            <a:off x="163513" y="204788"/>
            <a:ext cx="8809037" cy="369887"/>
          </a:xfrm>
        </p:spPr>
        <p:txBody>
          <a:bodyPr/>
          <a:lstStyle/>
          <a:p>
            <a:r>
              <a:rPr lang="en-US" smtClean="0"/>
              <a:t>Principal Components of Near-Surface Currents at Station A</a:t>
            </a:r>
            <a:endParaRPr lang="en-US" sz="1600" b="0" smtClean="0"/>
          </a:p>
        </p:txBody>
      </p:sp>
      <p:pic>
        <p:nvPicPr>
          <p:cNvPr id="501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2022475"/>
            <a:ext cx="7572375"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67364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title"/>
          </p:nvPr>
        </p:nvSpPr>
        <p:spPr>
          <a:xfrm>
            <a:off x="685800" y="295275"/>
            <a:ext cx="7772400" cy="320675"/>
          </a:xfrm>
        </p:spPr>
        <p:txBody>
          <a:bodyPr/>
          <a:lstStyle/>
          <a:p>
            <a:r>
              <a:rPr lang="en-US" smtClean="0"/>
              <a:t>Temperature, Salinity, and Density at Three Depths</a:t>
            </a:r>
            <a:endParaRPr lang="en-US" b="0" smtClean="0"/>
          </a:p>
        </p:txBody>
      </p:sp>
      <p:pic>
        <p:nvPicPr>
          <p:cNvPr id="512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661988"/>
            <a:ext cx="8058150"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4" name="Rectangle 1"/>
          <p:cNvSpPr>
            <a:spLocks noChangeArrowheads="1"/>
          </p:cNvSpPr>
          <p:nvPr/>
        </p:nvSpPr>
        <p:spPr bwMode="auto">
          <a:xfrm>
            <a:off x="407988" y="2078038"/>
            <a:ext cx="8386762" cy="4230687"/>
          </a:xfrm>
          <a:prstGeom prst="rect">
            <a:avLst/>
          </a:prstGeom>
          <a:solidFill>
            <a:srgbClr val="00008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spAutoFit/>
          </a:bodyPr>
          <a:lstStyle/>
          <a:p>
            <a:endParaRPr lang="en-US"/>
          </a:p>
        </p:txBody>
      </p:sp>
    </p:spTree>
    <p:extLst>
      <p:ext uri="{BB962C8B-B14F-4D97-AF65-F5344CB8AC3E}">
        <p14:creationId xmlns:p14="http://schemas.microsoft.com/office/powerpoint/2010/main" val="259265450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T Blue">
  <a:themeElements>
    <a:clrScheme name="GT 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T Bl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charset="0"/>
          </a:defRPr>
        </a:defPPr>
      </a:lstStyle>
    </a:lnDef>
  </a:objectDefaults>
  <a:extraClrSchemeLst>
    <a:extraClrScheme>
      <a:clrScheme name="GT Blu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T 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T Blu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T Blu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T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T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T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2512</TotalTime>
  <Words>910</Words>
  <Application>Microsoft Office PowerPoint</Application>
  <PresentationFormat>On-screen Show (4:3)</PresentationFormat>
  <Paragraphs>230</Paragraphs>
  <Slides>20</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GT Blue</vt:lpstr>
      <vt:lpstr>Equation</vt:lpstr>
      <vt:lpstr>What is Dilution??</vt:lpstr>
      <vt:lpstr>What is Dilution??</vt:lpstr>
      <vt:lpstr>Clean Water Act 301(h) ZID</vt:lpstr>
      <vt:lpstr>Federal Criteria</vt:lpstr>
      <vt:lpstr>San Francisco Bay and Ocean Outfall</vt:lpstr>
      <vt:lpstr>San Francisco Outfall</vt:lpstr>
      <vt:lpstr>Polar Scatter Diagrams of Near-Surface Currents</vt:lpstr>
      <vt:lpstr>Principal Components of Near-Surface Currents at Station A</vt:lpstr>
      <vt:lpstr>Temperature, Salinity, and Density at Three Depths</vt:lpstr>
      <vt:lpstr>Temperature, Salinity, and Density at Three Depths</vt:lpstr>
      <vt:lpstr>Temperature, Salinity, and Density at Three Depths</vt:lpstr>
      <vt:lpstr>Temperature, Salinity, and Density at Three Depths</vt:lpstr>
      <vt:lpstr>Average Diurnal Flow Variation Used in Simulations</vt:lpstr>
      <vt:lpstr>Near Field Simulation Scheme</vt:lpstr>
      <vt:lpstr>NRFIELD Simulation Results - May 1988 Data Set</vt:lpstr>
      <vt:lpstr>NRFIELD Simulation Results - May 1988 Data Set</vt:lpstr>
      <vt:lpstr>NRFIELD Simulation Results - May 1988 Data Set</vt:lpstr>
      <vt:lpstr>Histograms of NRFIELD Predictions</vt:lpstr>
      <vt:lpstr>Final Dilution Value</vt:lpstr>
      <vt:lpstr>Toxics Criteria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EnviroArabia 2007</dc:title>
  <dc:creator>Philip Roberts</dc:creator>
  <cp:lastModifiedBy>pr2</cp:lastModifiedBy>
  <cp:revision>457</cp:revision>
  <dcterms:created xsi:type="dcterms:W3CDTF">2006-10-12T15:44:21Z</dcterms:created>
  <dcterms:modified xsi:type="dcterms:W3CDTF">2011-05-18T01:01:31Z</dcterms:modified>
</cp:coreProperties>
</file>