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69" r:id="rId3"/>
    <p:sldId id="277" r:id="rId4"/>
    <p:sldId id="272" r:id="rId5"/>
    <p:sldId id="275" r:id="rId6"/>
    <p:sldId id="260" r:id="rId7"/>
    <p:sldId id="270" r:id="rId8"/>
    <p:sldId id="271" r:id="rId9"/>
    <p:sldId id="276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3" autoAdjust="0"/>
    <p:restoredTop sz="70018" autoAdjust="0"/>
  </p:normalViewPr>
  <p:slideViewPr>
    <p:cSldViewPr snapToGrid="0">
      <p:cViewPr varScale="1">
        <p:scale>
          <a:sx n="48" d="100"/>
          <a:sy n="48" d="100"/>
        </p:scale>
        <p:origin x="150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6/24/2015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6/24/2015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69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C16F-9FFD-4944-ADA1-B264869EBE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8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00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6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30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85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4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723" y="226031"/>
            <a:ext cx="8546552" cy="6380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98" y="3273705"/>
            <a:ext cx="2656408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200" cap="all" spc="0" baseline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098" y="5813398"/>
            <a:ext cx="2656408" cy="72095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 spc="0">
                <a:solidFill>
                  <a:schemeClr val="tx1"/>
                </a:solidFill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87"/>
          <a:stretch/>
        </p:blipFill>
        <p:spPr>
          <a:xfrm>
            <a:off x="600500" y="1058237"/>
            <a:ext cx="3452870" cy="6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ph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0" baseline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430" y="4979670"/>
            <a:ext cx="1749214" cy="17492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1430" y="0"/>
            <a:ext cx="30861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o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0" baseline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1430" y="0"/>
            <a:ext cx="30861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978607"/>
            <a:ext cx="6949440" cy="1708615"/>
          </a:xfrm>
        </p:spPr>
        <p:txBody>
          <a:bodyPr anchor="b">
            <a:normAutofit/>
          </a:bodyPr>
          <a:lstStyle>
            <a:lvl1pPr>
              <a:defRPr sz="4800" spc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4661809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spc="0">
                <a:solidFill>
                  <a:schemeClr val="tx1"/>
                </a:solidFill>
                <a:latin typeface="+mj-lt"/>
              </a:defRPr>
            </a:lvl1pPr>
            <a:lvl2pPr marL="457167" indent="0">
              <a:buNone/>
              <a:defRPr sz="2000"/>
            </a:lvl2pPr>
            <a:lvl3pPr marL="914332" indent="0">
              <a:buNone/>
              <a:defRPr sz="1800"/>
            </a:lvl3pPr>
            <a:lvl4pPr marL="1371498" indent="0">
              <a:buNone/>
              <a:defRPr sz="1600"/>
            </a:lvl4pPr>
            <a:lvl5pPr marL="1828664" indent="0">
              <a:buNone/>
              <a:defRPr sz="1600"/>
            </a:lvl5pPr>
            <a:lvl6pPr marL="2285830" indent="0">
              <a:buNone/>
              <a:defRPr sz="1600"/>
            </a:lvl6pPr>
            <a:lvl7pPr marL="2742994" indent="0">
              <a:buNone/>
              <a:defRPr sz="1600"/>
            </a:lvl7pPr>
            <a:lvl8pPr marL="3200160" indent="0">
              <a:buNone/>
              <a:defRPr sz="1600"/>
            </a:lvl8pPr>
            <a:lvl9pPr marL="3657327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05" y="2316546"/>
            <a:ext cx="7715250" cy="172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 userDrawn="1">
          <p15:clr>
            <a:srgbClr val="FDE53C"/>
          </p15:clr>
        </p15:guide>
        <p15:guide id="2" orient="horz" pos="1296" userDrawn="1">
          <p15:clr>
            <a:srgbClr val="FDE53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8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3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10296" indent="-210296" algn="l" defTabSz="914332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1pPr>
      <a:lvl2pPr marL="438880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676606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905188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133772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1362355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0936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520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103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om@forsiteinc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6" y="3813165"/>
            <a:ext cx="9667337" cy="1708615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Martin-Marietta, Sodyeco, Inc. - </a:t>
            </a:r>
            <a:r>
              <a:rPr lang="en-US" sz="4000" dirty="0" smtClean="0"/>
              <a:t>Bioenergy </a:t>
            </a:r>
            <a:r>
              <a:rPr lang="en-US" sz="4000" dirty="0"/>
              <a:t>at ReVenture Park</a:t>
            </a:r>
            <a:endParaRPr lang="en-US" sz="4000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6" y="5619752"/>
            <a:ext cx="6949440" cy="449523"/>
          </a:xfrm>
        </p:spPr>
        <p:txBody>
          <a:bodyPr/>
          <a:lstStyle/>
          <a:p>
            <a:r>
              <a:rPr lang="en-US" dirty="0" smtClean="0"/>
              <a:t>Tom McKittrick - Forsite Development,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0027" y="276087"/>
            <a:ext cx="10060313" cy="1183566"/>
          </a:xfrm>
        </p:spPr>
        <p:txBody>
          <a:bodyPr/>
          <a:lstStyle/>
          <a:p>
            <a:r>
              <a:rPr lang="en-US" b="1" dirty="0"/>
              <a:t>Martin-Marietta, Sodyeco, Inc</a:t>
            </a:r>
            <a:r>
              <a:rPr lang="en-US" b="1" dirty="0" smtClean="0"/>
              <a:t>. Superfund Site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The site is located in Charlotte, North Carolina.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For nearly 70 years the </a:t>
            </a:r>
            <a:r>
              <a:rPr lang="en-US" dirty="0"/>
              <a:t>area </a:t>
            </a:r>
            <a:r>
              <a:rPr lang="en-US" dirty="0" smtClean="0"/>
              <a:t>was used by various </a:t>
            </a:r>
            <a:r>
              <a:rPr lang="en-US" dirty="0"/>
              <a:t>chemical dye manufacturing and specialty chemical production </a:t>
            </a:r>
            <a:r>
              <a:rPr lang="en-US" dirty="0" smtClean="0"/>
              <a:t>companies.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EPA </a:t>
            </a:r>
            <a:r>
              <a:rPr lang="en-US" dirty="0"/>
              <a:t>placed the site on the National Priorities List </a:t>
            </a:r>
            <a:r>
              <a:rPr lang="en-US" dirty="0" smtClean="0"/>
              <a:t>in 1983.</a:t>
            </a:r>
          </a:p>
          <a:p>
            <a:pPr>
              <a:lnSpc>
                <a:spcPct val="100000"/>
              </a:lnSpc>
            </a:pPr>
            <a:r>
              <a:rPr lang="en-US" dirty="0"/>
              <a:t>Between 1987 and 2011, EPA developed and amended cleanup plans for the Site.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EPA deleted the site from the National Priorities List in 2012.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44343"/>
            <a:ext cx="33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6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5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1"/>
          <a:lstStyle/>
          <a:p>
            <a:pPr algn="ctr"/>
            <a:r>
              <a:rPr lang="en-US" sz="3600" b="1" dirty="0">
                <a:ea typeface="ＭＳ Ｐゴシック" pitchFamily="34" charset="-128"/>
                <a:sym typeface="Helvetica Light" pitchFamily="-48" charset="0"/>
              </a:rPr>
              <a:t>About Forsite…. “We Buy Ugly Buildings”</a:t>
            </a:r>
            <a:br>
              <a:rPr lang="en-US" sz="3600" b="1" dirty="0">
                <a:ea typeface="ＭＳ Ｐゴシック" pitchFamily="34" charset="-128"/>
                <a:sym typeface="Helvetica Light" pitchFamily="-48" charset="0"/>
              </a:rPr>
            </a:br>
            <a:r>
              <a:rPr lang="fr-FR" dirty="0" smtClean="0"/>
              <a:t> </a:t>
            </a:r>
            <a:endParaRPr lang="en-US" spc="0" dirty="0"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28" y="1004888"/>
            <a:ext cx="8754757" cy="543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44343"/>
            <a:ext cx="33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1">
            <a:normAutofit/>
          </a:bodyPr>
          <a:lstStyle/>
          <a:p>
            <a:pPr algn="ctr"/>
            <a:r>
              <a:rPr lang="en-US" sz="4000" spc="0" dirty="0" smtClean="0">
                <a:latin typeface="Arial Rounded MT Bold" panose="020F0704030504030204" pitchFamily="34" charset="0"/>
              </a:rPr>
              <a:t>Projects at ReVenture</a:t>
            </a:r>
            <a:endParaRPr lang="en-US" sz="4000" spc="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erial-working-vertical_030812-11x17_rev01-mapon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3715" y="1354138"/>
            <a:ext cx="3181154" cy="5160962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8620" y="1354138"/>
            <a:ext cx="4060825" cy="322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MS PGothic" pitchFamily="34" charset="-128"/>
                <a:cs typeface="MS PGothic" pitchFamily="34" charset="-128"/>
                <a:sym typeface="Helvetica Light" charset="0"/>
              </a:defRPr>
            </a:lvl1pPr>
            <a:lvl2pPr marL="742950" indent="-285750" eaLnBrk="0" hangingPunct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MS PGothic" pitchFamily="34" charset="-128"/>
                <a:cs typeface="Helvetica Light" charset="0"/>
                <a:sym typeface="Helvetica Light" charset="0"/>
              </a:defRPr>
            </a:lvl2pPr>
            <a:lvl3pPr marL="1143000" indent="-228600" eaLnBrk="0" hangingPunct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 hangingPunct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 hangingPunct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SzTx/>
              <a:buFontTx/>
              <a:buNone/>
              <a:defRPr/>
            </a:pPr>
            <a:r>
              <a:rPr lang="en-US" altLang="en-US" sz="1600" b="1" u="sng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ENERGY &amp; BIOENERGY PROJECTS</a:t>
            </a:r>
          </a:p>
          <a:p>
            <a:pPr marL="342900" indent="-182880" eaLnBrk="1" hangingPunct="1">
              <a:lnSpc>
                <a:spcPct val="120000"/>
              </a:lnSpc>
              <a:spcBef>
                <a:spcPct val="20000"/>
              </a:spcBef>
              <a:buSz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3.9 MW Biomass CHP</a:t>
            </a:r>
          </a:p>
          <a:p>
            <a:pPr marL="342900" indent="-182880" eaLnBrk="1" hangingPunct="1">
              <a:lnSpc>
                <a:spcPct val="120000"/>
              </a:lnSpc>
              <a:spcBef>
                <a:spcPct val="20000"/>
              </a:spcBef>
              <a:buSz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35 acre Aquaculture 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– 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Duckweed</a:t>
            </a:r>
          </a:p>
          <a:p>
            <a:pPr marL="342900" indent="-182880" eaLnBrk="1" hangingPunct="1">
              <a:lnSpc>
                <a:spcPct val="120000"/>
              </a:lnSpc>
              <a:spcBef>
                <a:spcPct val="20000"/>
              </a:spcBef>
              <a:buSz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Cellulosic 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Ethanol Pilot 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Project</a:t>
            </a:r>
          </a:p>
          <a:p>
            <a:pPr marL="342900" indent="-182880" eaLnBrk="1" hangingPunct="1">
              <a:lnSpc>
                <a:spcPct val="120000"/>
              </a:lnSpc>
              <a:spcBef>
                <a:spcPct val="20000"/>
              </a:spcBef>
              <a:buSz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Energy Crop Demonstration</a:t>
            </a:r>
          </a:p>
          <a:p>
            <a:pPr marL="342900" indent="-182880" eaLnBrk="1" hangingPunct="1">
              <a:lnSpc>
                <a:spcPct val="120000"/>
              </a:lnSpc>
              <a:spcBef>
                <a:spcPct val="20000"/>
              </a:spcBef>
              <a:buSz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Biodiesel Feedstock Processing</a:t>
            </a:r>
          </a:p>
          <a:p>
            <a:pPr marL="342900" indent="-182880" eaLnBrk="1" hangingPunct="1">
              <a:lnSpc>
                <a:spcPct val="120000"/>
              </a:lnSpc>
              <a:spcBef>
                <a:spcPct val="20000"/>
              </a:spcBef>
              <a:buSzTx/>
              <a:defRPr/>
            </a:pPr>
            <a:r>
              <a:rPr lang="en-US" altLang="en-US" sz="1600" dirty="0">
                <a:solidFill>
                  <a:schemeClr val="tx1"/>
                </a:solidFill>
                <a:cs typeface="Arial" pitchFamily="34" charset="0"/>
              </a:rPr>
              <a:t>Small Solar </a:t>
            </a:r>
            <a:r>
              <a:rPr lang="en-US" altLang="en-US" sz="1600" dirty="0" smtClean="0">
                <a:solidFill>
                  <a:schemeClr val="tx1"/>
                </a:solidFill>
                <a:cs typeface="Arial" pitchFamily="34" charset="0"/>
              </a:rPr>
              <a:t>Farm</a:t>
            </a:r>
            <a:endParaRPr lang="en-US" altLang="en-US" sz="16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342900" indent="-182880" eaLnBrk="1" hangingPunct="1">
              <a:lnSpc>
                <a:spcPct val="120000"/>
              </a:lnSpc>
              <a:spcBef>
                <a:spcPct val="20000"/>
              </a:spcBef>
              <a:buSzTx/>
              <a:defRPr/>
            </a:pPr>
            <a:r>
              <a:rPr lang="en-US" altLang="en-US" sz="1600" dirty="0">
                <a:solidFill>
                  <a:schemeClr val="tx1"/>
                </a:solidFill>
                <a:cs typeface="Arial" pitchFamily="34" charset="0"/>
              </a:rPr>
              <a:t>Anaerobic </a:t>
            </a:r>
            <a:r>
              <a:rPr lang="en-US" altLang="en-US" sz="1600" dirty="0" smtClean="0">
                <a:solidFill>
                  <a:schemeClr val="tx1"/>
                </a:solidFill>
                <a:cs typeface="Arial" pitchFamily="34" charset="0"/>
              </a:rPr>
              <a:t>Digestion (Proposed)</a:t>
            </a:r>
          </a:p>
          <a:p>
            <a:pPr marL="342900" indent="-182880" eaLnBrk="1" hangingPunct="1">
              <a:lnSpc>
                <a:spcPct val="120000"/>
              </a:lnSpc>
              <a:spcBef>
                <a:spcPct val="20000"/>
              </a:spcBef>
              <a:buSzTx/>
              <a:defRPr/>
            </a:pPr>
            <a:r>
              <a:rPr lang="en-US" altLang="en-US" sz="1600" dirty="0" smtClean="0">
                <a:solidFill>
                  <a:schemeClr val="tx1"/>
                </a:solidFill>
                <a:cs typeface="Arial" pitchFamily="34" charset="0"/>
              </a:rPr>
              <a:t>Micro Grid (Proposed)</a:t>
            </a:r>
            <a:endParaRPr lang="en-US" altLang="en-US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504869" y="1354138"/>
            <a:ext cx="4239139" cy="415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MS PGothic" pitchFamily="34" charset="-128"/>
                <a:cs typeface="MS PGothic" pitchFamily="34" charset="-128"/>
                <a:sym typeface="Helvetica Light" charset="0"/>
              </a:defRPr>
            </a:lvl1pPr>
            <a:lvl2pPr marL="742950" indent="-285750" eaLnBrk="0" hangingPunct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MS PGothic" pitchFamily="34" charset="-128"/>
                <a:cs typeface="Helvetica Light" charset="0"/>
                <a:sym typeface="Helvetica Light" charset="0"/>
              </a:defRPr>
            </a:lvl2pPr>
            <a:lvl3pPr marL="1143000" indent="-228600" eaLnBrk="0" hangingPunct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 hangingPunct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 hangingPunct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SzTx/>
              <a:buFontTx/>
              <a:buNone/>
              <a:defRPr/>
            </a:pPr>
            <a:r>
              <a:rPr lang="en-US" altLang="en-US" sz="1600" b="1" u="sng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OTHER PROJECTS</a:t>
            </a:r>
            <a:endParaRPr lang="en-US" altLang="en-US" sz="16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347472" indent="-182880" eaLnBrk="1" hangingPunct="1">
              <a:lnSpc>
                <a:spcPct val="120000"/>
              </a:lnSpc>
              <a:spcBef>
                <a:spcPct val="20000"/>
              </a:spcBef>
              <a:buSzTx/>
              <a:defRPr/>
            </a:pPr>
            <a:r>
              <a:rPr lang="en-US" altLang="en-US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175 acre Conservation Easement</a:t>
            </a:r>
          </a:p>
          <a:p>
            <a:pPr marL="347472" indent="-182880" eaLnBrk="1" hangingPunct="1">
              <a:lnSpc>
                <a:spcPct val="120000"/>
              </a:lnSpc>
              <a:spcBef>
                <a:spcPct val="20000"/>
              </a:spcBef>
              <a:buSzTx/>
              <a:defRPr/>
            </a:pPr>
            <a:r>
              <a:rPr lang="en-US" altLang="en-US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Electric Truck 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Assembly</a:t>
            </a:r>
          </a:p>
          <a:p>
            <a:pPr marL="347472" indent="-182880" eaLnBrk="1" hangingPunct="1">
              <a:lnSpc>
                <a:spcPct val="120000"/>
              </a:lnSpc>
              <a:spcBef>
                <a:spcPct val="20000"/>
              </a:spcBef>
              <a:buSz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Future 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12 MGD 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WWTP ($185mm)</a:t>
            </a:r>
          </a:p>
          <a:p>
            <a:pPr marL="347472" indent="-182880" eaLnBrk="1" hangingPunct="1">
              <a:lnSpc>
                <a:spcPct val="120000"/>
              </a:lnSpc>
              <a:spcBef>
                <a:spcPct val="20000"/>
              </a:spcBef>
              <a:buSz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Synthetic 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Textile 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MFG</a:t>
            </a:r>
          </a:p>
          <a:p>
            <a:pPr marL="347472" indent="-182880" eaLnBrk="1" hangingPunct="1">
              <a:lnSpc>
                <a:spcPct val="120000"/>
              </a:lnSpc>
              <a:spcBef>
                <a:spcPct val="20000"/>
              </a:spcBef>
              <a:buSz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Carolina 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Thread </a:t>
            </a: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Trail</a:t>
            </a:r>
          </a:p>
          <a:p>
            <a:pPr marL="347472" indent="-182880" eaLnBrk="1" hangingPunct="1">
              <a:lnSpc>
                <a:spcPct val="120000"/>
              </a:lnSpc>
              <a:spcBef>
                <a:spcPct val="20000"/>
              </a:spcBef>
              <a:buSz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Water Distillation</a:t>
            </a:r>
          </a:p>
          <a:p>
            <a:pPr marL="347472" indent="-182880" eaLnBrk="1" hangingPunct="1">
              <a:lnSpc>
                <a:spcPct val="120000"/>
              </a:lnSpc>
              <a:spcBef>
                <a:spcPct val="20000"/>
              </a:spcBef>
              <a:buSz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Plastics Recycling</a:t>
            </a:r>
          </a:p>
          <a:p>
            <a:pPr marL="347472" indent="-182880" eaLnBrk="1" hangingPunct="1">
              <a:lnSpc>
                <a:spcPct val="120000"/>
              </a:lnSpc>
              <a:spcBef>
                <a:spcPct val="20000"/>
              </a:spcBef>
              <a:buSz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Managed Timber</a:t>
            </a:r>
          </a:p>
          <a:p>
            <a:pPr marL="347472" indent="-182880" eaLnBrk="1" hangingPunct="1">
              <a:lnSpc>
                <a:spcPct val="120000"/>
              </a:lnSpc>
              <a:spcBef>
                <a:spcPct val="20000"/>
              </a:spcBef>
              <a:buSz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Algae Pilot Project</a:t>
            </a:r>
          </a:p>
          <a:p>
            <a:pPr marL="347472" indent="-182880" eaLnBrk="1" hangingPunct="1">
              <a:spcBef>
                <a:spcPct val="20000"/>
              </a:spcBef>
              <a:buSz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Multiple Habitat Enhancement Projects</a:t>
            </a:r>
          </a:p>
          <a:p>
            <a:pPr marL="347472" indent="-182880" eaLnBrk="1" hangingPunct="1">
              <a:spcBef>
                <a:spcPct val="20000"/>
              </a:spcBef>
              <a:buSzTx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Stream Wetland Mitigation</a:t>
            </a:r>
            <a:endParaRPr lang="en-US" altLang="en-US" sz="16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44343"/>
            <a:ext cx="33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46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1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1"/>
          <a:lstStyle/>
          <a:p>
            <a:pPr algn="ctr"/>
            <a:r>
              <a:rPr lang="en-US" spc="0" dirty="0" smtClean="0">
                <a:latin typeface="Arial Rounded MT Bold" panose="020F0704030504030204" pitchFamily="34" charset="0"/>
              </a:rPr>
              <a:t>Renewable Energy at ReVenture</a:t>
            </a:r>
            <a:br>
              <a:rPr lang="en-US" spc="0" dirty="0" smtClean="0">
                <a:latin typeface="Arial Rounded MT Bold" panose="020F0704030504030204" pitchFamily="34" charset="0"/>
              </a:rPr>
            </a:br>
            <a:r>
              <a:rPr lang="en-US" dirty="0" smtClean="0"/>
              <a:t>Timeline</a:t>
            </a:r>
            <a:endParaRPr lang="en-US" spc="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009" y="1608242"/>
            <a:ext cx="9371948" cy="4803987"/>
          </a:xfrm>
        </p:spPr>
        <p:txBody>
          <a:bodyPr>
            <a:noAutofit/>
          </a:bodyPr>
          <a:lstStyle/>
          <a:p>
            <a:pPr marL="164592">
              <a:spcBef>
                <a:spcPts val="528"/>
              </a:spcBef>
              <a:spcAft>
                <a:spcPts val="1200"/>
              </a:spcAft>
              <a:buNone/>
              <a:defRPr/>
            </a:pPr>
            <a:r>
              <a:rPr lang="en-US" altLang="en-US" b="1" dirty="0" smtClean="0"/>
              <a:t>2009</a:t>
            </a:r>
            <a:r>
              <a:rPr lang="en-US" altLang="en-US" dirty="0" smtClean="0"/>
              <a:t> – Proposed 20 MW Waste to Energy Project</a:t>
            </a:r>
          </a:p>
          <a:p>
            <a:pPr marL="164592">
              <a:spcBef>
                <a:spcPts val="528"/>
              </a:spcBef>
              <a:spcAft>
                <a:spcPts val="1200"/>
              </a:spcAft>
              <a:buNone/>
              <a:defRPr/>
            </a:pPr>
            <a:r>
              <a:rPr lang="en-US" altLang="en-US" b="1" dirty="0" smtClean="0"/>
              <a:t>2010 </a:t>
            </a:r>
            <a:r>
              <a:rPr lang="en-US" altLang="en-US" dirty="0" smtClean="0"/>
              <a:t>– SB 886 Law passed creating a Triple REC multiplier</a:t>
            </a:r>
          </a:p>
          <a:p>
            <a:pPr marL="164592">
              <a:spcBef>
                <a:spcPts val="528"/>
              </a:spcBef>
              <a:spcAft>
                <a:spcPts val="1200"/>
              </a:spcAft>
              <a:buNone/>
              <a:defRPr/>
            </a:pPr>
            <a:r>
              <a:rPr lang="en-US" altLang="en-US" b="1" dirty="0" smtClean="0"/>
              <a:t>2011</a:t>
            </a:r>
            <a:r>
              <a:rPr lang="en-US" altLang="en-US" dirty="0" smtClean="0"/>
              <a:t> – 20 MW Waste to Energy Project dies</a:t>
            </a:r>
          </a:p>
          <a:p>
            <a:pPr marL="164592">
              <a:spcBef>
                <a:spcPts val="528"/>
              </a:spcBef>
              <a:spcAft>
                <a:spcPts val="1200"/>
              </a:spcAft>
              <a:buNone/>
              <a:defRPr/>
            </a:pPr>
            <a:r>
              <a:rPr lang="en-US" altLang="en-US" b="1" dirty="0" smtClean="0"/>
              <a:t>2012</a:t>
            </a:r>
            <a:r>
              <a:rPr lang="en-US" altLang="en-US" dirty="0" smtClean="0"/>
              <a:t> – 4 MW Biomass Project Proposed</a:t>
            </a:r>
          </a:p>
          <a:p>
            <a:pPr marL="164592">
              <a:spcBef>
                <a:spcPts val="528"/>
              </a:spcBef>
              <a:spcAft>
                <a:spcPts val="1200"/>
              </a:spcAft>
              <a:buNone/>
              <a:defRPr/>
            </a:pPr>
            <a:r>
              <a:rPr lang="en-US" altLang="en-US" b="1" dirty="0" smtClean="0"/>
              <a:t>2013</a:t>
            </a:r>
            <a:r>
              <a:rPr lang="en-US" altLang="en-US" dirty="0" smtClean="0"/>
              <a:t> – Pyrolysis Technology moved to </a:t>
            </a:r>
            <a:r>
              <a:rPr lang="en-US" altLang="en-US" dirty="0" err="1" smtClean="0"/>
              <a:t>ReVenture</a:t>
            </a:r>
            <a:endParaRPr lang="en-US" altLang="en-US" dirty="0" smtClean="0"/>
          </a:p>
          <a:p>
            <a:pPr marL="164592">
              <a:spcBef>
                <a:spcPts val="528"/>
              </a:spcBef>
              <a:spcAft>
                <a:spcPts val="1200"/>
              </a:spcAft>
              <a:buNone/>
              <a:defRPr/>
            </a:pPr>
            <a:r>
              <a:rPr lang="en-US" altLang="en-US" b="1" dirty="0" smtClean="0"/>
              <a:t>2014</a:t>
            </a:r>
            <a:r>
              <a:rPr lang="en-US" altLang="en-US" dirty="0" smtClean="0"/>
              <a:t> – Pyrolysis Technology dies</a:t>
            </a:r>
          </a:p>
          <a:p>
            <a:pPr marL="164592">
              <a:spcBef>
                <a:spcPts val="528"/>
              </a:spcBef>
              <a:buNone/>
              <a:defRPr/>
            </a:pPr>
            <a:r>
              <a:rPr lang="en-US" altLang="en-US" b="1" dirty="0" smtClean="0"/>
              <a:t>2015</a:t>
            </a:r>
            <a:r>
              <a:rPr lang="en-US" altLang="en-US" dirty="0" smtClean="0"/>
              <a:t> – (2) Caterpillar 3520 Generators installed utilizing</a:t>
            </a:r>
          </a:p>
          <a:p>
            <a:pPr marL="164592">
              <a:spcBef>
                <a:spcPts val="528"/>
              </a:spcBef>
              <a:spcAft>
                <a:spcPts val="3600"/>
              </a:spcAft>
              <a:buNone/>
              <a:defRPr/>
            </a:pPr>
            <a:r>
              <a:rPr lang="en-US" altLang="en-US" dirty="0" smtClean="0"/>
              <a:t>            “Directed Bio Gas” as biomass fuel</a:t>
            </a:r>
          </a:p>
          <a:p>
            <a:pPr marL="164592">
              <a:spcBef>
                <a:spcPts val="528"/>
              </a:spcBef>
              <a:spcAft>
                <a:spcPts val="600"/>
              </a:spcAft>
              <a:buNone/>
              <a:defRPr/>
            </a:pPr>
            <a:r>
              <a:rPr lang="en-US" altLang="en-US" sz="2800" b="1" dirty="0" smtClean="0">
                <a:solidFill>
                  <a:srgbClr val="0000CC"/>
                </a:solidFill>
              </a:rPr>
              <a:t>*</a:t>
            </a:r>
            <a:r>
              <a:rPr lang="en-US" altLang="en-US" dirty="0"/>
              <a:t>Over $</a:t>
            </a:r>
            <a:r>
              <a:rPr lang="en-US" altLang="en-US" dirty="0" smtClean="0"/>
              <a:t>8mm </a:t>
            </a:r>
            <a:r>
              <a:rPr lang="en-US" altLang="en-US" dirty="0"/>
              <a:t>invested to date.  Cash flow just now being generated</a:t>
            </a:r>
          </a:p>
          <a:p>
            <a:pPr marL="164592">
              <a:spcBef>
                <a:spcPts val="528"/>
              </a:spcBef>
              <a:spcAft>
                <a:spcPts val="600"/>
              </a:spcAft>
              <a:buNone/>
              <a:defRPr/>
            </a:pP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44343"/>
            <a:ext cx="33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0914" y="112974"/>
            <a:ext cx="9371949" cy="1183566"/>
          </a:xfrm>
        </p:spPr>
        <p:txBody>
          <a:bodyPr/>
          <a:lstStyle/>
          <a:p>
            <a:pPr algn="ctr"/>
            <a:r>
              <a:rPr lang="en-US" dirty="0" smtClean="0"/>
              <a:t>Renewable Energy at ReVenture –                       Electric and Thermal</a:t>
            </a:r>
            <a:endParaRPr lang="en-US" spc="0" dirty="0"/>
          </a:p>
        </p:txBody>
      </p:sp>
      <p:pic>
        <p:nvPicPr>
          <p:cNvPr id="6" name="Picture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76" y="1428954"/>
            <a:ext cx="2823709" cy="210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75" y="3895158"/>
            <a:ext cx="2823709" cy="21460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0575" y="3507276"/>
            <a:ext cx="28237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 Rounded MT Bold" panose="020F0704030504030204" pitchFamily="34" charset="0"/>
              </a:rPr>
              <a:t>Tucker Pyrolysis Technology</a:t>
            </a:r>
            <a:endParaRPr lang="en-US" sz="1500" dirty="0"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553" y="4492965"/>
            <a:ext cx="2924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 Rounded MT Bold" panose="020F0704030504030204" pitchFamily="34" charset="0"/>
              </a:rPr>
              <a:t>(2) CAT 3520 Generators Directed Biogas as Fuel</a:t>
            </a:r>
            <a:endParaRPr lang="en-US" sz="1500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0574" y="6041177"/>
            <a:ext cx="2823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 Rounded MT Bold" panose="020F0704030504030204" pitchFamily="34" charset="0"/>
              </a:rPr>
              <a:t>Direct Contact Heat Exchanger</a:t>
            </a:r>
            <a:endParaRPr lang="en-US" sz="1500" dirty="0"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9489" y="5202998"/>
            <a:ext cx="3856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 Rounded MT Bold" panose="020F0704030504030204" pitchFamily="34" charset="0"/>
              </a:rPr>
              <a:t>35 Acre Aquaculture                                        Project</a:t>
            </a:r>
            <a:endParaRPr lang="en-US" sz="15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28610" y="2567574"/>
            <a:ext cx="3341162" cy="18794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11798" y="2581479"/>
            <a:ext cx="3348735" cy="18591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15246" y="1955505"/>
            <a:ext cx="3383280" cy="25374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444343"/>
            <a:ext cx="33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6019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0028" y="127497"/>
            <a:ext cx="9371949" cy="786903"/>
          </a:xfrm>
        </p:spPr>
        <p:txBody>
          <a:bodyPr anchor="ctr" anchorCtr="1"/>
          <a:lstStyle/>
          <a:p>
            <a:pPr algn="ctr"/>
            <a:r>
              <a:rPr lang="fr-FR" dirty="0" smtClean="0"/>
              <a:t>What We’ve </a:t>
            </a:r>
            <a:r>
              <a:rPr lang="fr-FR" dirty="0" err="1" smtClean="0"/>
              <a:t>Learned</a:t>
            </a:r>
            <a:r>
              <a:rPr lang="fr-FR" dirty="0" smtClean="0"/>
              <a:t> &amp; Key Questions</a:t>
            </a:r>
            <a:endParaRPr lang="en-US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410028" y="1028700"/>
            <a:ext cx="8774102" cy="586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MS PGothic" pitchFamily="34" charset="-128"/>
                <a:cs typeface="MS PGothic" pitchFamily="34" charset="-128"/>
                <a:sym typeface="Helvetica Light" charset="0"/>
              </a:defRPr>
            </a:lvl1pPr>
            <a:lvl2pPr marL="742950" indent="-285750" eaLnBrk="0" hangingPunct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MS PGothic" pitchFamily="34" charset="-128"/>
                <a:cs typeface="Helvetica Light" charset="0"/>
                <a:sym typeface="Helvetica Light" charset="0"/>
              </a:defRPr>
            </a:lvl2pPr>
            <a:lvl3pPr marL="1143000" indent="-228600" eaLnBrk="0" hangingPunct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 hangingPunct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 hangingPunct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621792" indent="-457200" defTabSz="584200" eaLnBrk="1" fontAlgn="base" hangingPunct="1">
              <a:spcBef>
                <a:spcPts val="528"/>
              </a:spcBef>
              <a:spcAft>
                <a:spcPts val="1200"/>
              </a:spcAft>
              <a:buSzTx/>
              <a:defRPr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state a regulated or de-regulated utility market?</a:t>
            </a:r>
          </a:p>
          <a:p>
            <a:pPr marL="621792" indent="-457200" defTabSz="584200" eaLnBrk="1" fontAlgn="base" hangingPunct="1">
              <a:spcBef>
                <a:spcPts val="528"/>
              </a:spcBef>
              <a:spcAft>
                <a:spcPts val="1200"/>
              </a:spcAft>
              <a:buSzTx/>
              <a:defRPr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Does the state have a Renewable Portfolio Standard (RPS)?</a:t>
            </a:r>
          </a:p>
          <a:p>
            <a:pPr marL="621792" indent="-457200" defTabSz="584200" eaLnBrk="1" fontAlgn="base" hangingPunct="1">
              <a:spcBef>
                <a:spcPts val="528"/>
              </a:spcBef>
              <a:spcAft>
                <a:spcPts val="1200"/>
              </a:spcAft>
              <a:buSzTx/>
              <a:defRPr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infrastructure could have real value 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 Utility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cale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olar or Wind Projects </a:t>
            </a:r>
          </a:p>
          <a:p>
            <a:pPr marL="621792" indent="-457200" defTabSz="584200" eaLnBrk="1" fontAlgn="base" hangingPunct="1">
              <a:spcBef>
                <a:spcPts val="528"/>
              </a:spcBef>
              <a:spcAft>
                <a:spcPts val="1200"/>
              </a:spcAft>
              <a:buSzTx/>
              <a:defRPr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site happens to be close to a municipal landfill or WWTP – potential to create a Directed Biogas Project</a:t>
            </a:r>
          </a:p>
          <a:p>
            <a:pPr marL="621792" indent="-457200" defTabSz="584200" eaLnBrk="1" fontAlgn="base" hangingPunct="1">
              <a:spcBef>
                <a:spcPts val="528"/>
              </a:spcBef>
              <a:spcAft>
                <a:spcPts val="1800"/>
              </a:spcAft>
              <a:buSzTx/>
              <a:defRPr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site has an active Title V Air Permit, don’t let it lapse  (same for NPDES)</a:t>
            </a:r>
          </a:p>
          <a:p>
            <a:pPr marL="164592" algn="ctr" defTabSz="584200" eaLnBrk="1" fontAlgn="base" hangingPunct="1">
              <a:spcBef>
                <a:spcPts val="528"/>
              </a:spcBef>
              <a:buSzTx/>
              <a:buNone/>
              <a:defRPr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Power Projects is a difficult endeavor….. </a:t>
            </a:r>
          </a:p>
          <a:p>
            <a:pPr marL="164592" algn="ctr" defTabSz="584200" eaLnBrk="1" fontAlgn="base" hangingPunct="1">
              <a:spcBef>
                <a:spcPts val="528"/>
              </a:spcBef>
              <a:spcAft>
                <a:spcPts val="2400"/>
              </a:spcAft>
              <a:buSzTx/>
              <a:buNone/>
              <a:defRPr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Proceed cautiously.</a:t>
            </a:r>
          </a:p>
          <a:p>
            <a:pPr marL="164592" algn="ctr" defTabSz="584200" eaLnBrk="1" fontAlgn="base" hangingPunct="1">
              <a:spcBef>
                <a:spcPts val="528"/>
              </a:spcBef>
              <a:buSzTx/>
              <a:buFontTx/>
              <a:buNone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[Everything you need to know about energy                                                 incentives and programs – </a:t>
            </a:r>
            <a:r>
              <a:rPr lang="en-US" altLang="en-US" sz="2000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www.dsireusa.org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44343"/>
            <a:ext cx="33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081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Information, Contact: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Tom McKittrick</a:t>
            </a:r>
          </a:p>
          <a:p>
            <a:pPr marL="0" indent="0">
              <a:buNone/>
            </a:pPr>
            <a:r>
              <a:rPr lang="en-US" dirty="0" smtClean="0"/>
              <a:t>President, </a:t>
            </a:r>
            <a:r>
              <a:rPr lang="en-US" dirty="0" err="1" smtClean="0"/>
              <a:t>Forsite</a:t>
            </a:r>
            <a:r>
              <a:rPr lang="en-US" dirty="0" smtClean="0"/>
              <a:t> Development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tom@forsiteinc.com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44343"/>
            <a:ext cx="33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1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431</Words>
  <Application>Microsoft Office PowerPoint</Application>
  <PresentationFormat>Widescreen</PresentationFormat>
  <Paragraphs>75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MS PGothic</vt:lpstr>
      <vt:lpstr>MS PGothic</vt:lpstr>
      <vt:lpstr>Arial</vt:lpstr>
      <vt:lpstr>Arial Rounded MT Bold</vt:lpstr>
      <vt:lpstr>Corbel</vt:lpstr>
      <vt:lpstr>Helvetica Light</vt:lpstr>
      <vt:lpstr>Times New Roman</vt:lpstr>
      <vt:lpstr>Ecology 16x9</vt:lpstr>
      <vt:lpstr>Martin-Marietta, Sodyeco, Inc. - Bioenergy at ReVenture Park</vt:lpstr>
      <vt:lpstr>Martin-Marietta, Sodyeco, Inc. Superfund Site</vt:lpstr>
      <vt:lpstr>About Forsite…. “We Buy Ugly Buildings”  </vt:lpstr>
      <vt:lpstr>Projects at ReVenture</vt:lpstr>
      <vt:lpstr>Renewable Energy at ReVenture Timeline</vt:lpstr>
      <vt:lpstr>Renewable Energy at ReVenture –                       Electric and Thermal</vt:lpstr>
      <vt:lpstr>What We’ve Learned &amp; Key Questions</vt:lpstr>
      <vt:lpstr>For More Information, Contact: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2015-05-19T16:39:16Z</dcterms:created>
  <dcterms:modified xsi:type="dcterms:W3CDTF">2015-06-24T16:00:42Z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