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0"/>
  </p:notesMasterIdLst>
  <p:handoutMasterIdLst>
    <p:handoutMasterId r:id="rId11"/>
  </p:handoutMasterIdLst>
  <p:sldIdLst>
    <p:sldId id="259" r:id="rId3"/>
    <p:sldId id="277" r:id="rId4"/>
    <p:sldId id="274" r:id="rId5"/>
    <p:sldId id="278" r:id="rId6"/>
    <p:sldId id="290" r:id="rId7"/>
    <p:sldId id="279" r:id="rId8"/>
    <p:sldId id="280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mary Han" initials="R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4" autoAdjust="0"/>
    <p:restoredTop sz="83243" autoAdjust="0"/>
  </p:normalViewPr>
  <p:slideViewPr>
    <p:cSldViewPr>
      <p:cViewPr>
        <p:scale>
          <a:sx n="80" d="100"/>
          <a:sy n="80" d="100"/>
        </p:scale>
        <p:origin x="-11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1" d="100"/>
          <a:sy n="71" d="100"/>
        </p:scale>
        <p:origin x="-1446" y="-16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ED58036-D603-4E48-A743-3AF7DC88699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3C3E8F-5690-4640-8846-ACB970859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66D1E32-1858-4BEE-A75D-38D7277BDB5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04315A3-20CF-4B4F-97A5-172AEE30E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7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6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2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0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F7641-CCD3-404B-9E03-768F1C419F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3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5A3-20CF-4B4F-97A5-172AEE30E5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9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7772400" cy="1470025"/>
          </a:xfrm>
        </p:spPr>
        <p:txBody>
          <a:bodyPr/>
          <a:lstStyle>
            <a:lvl1pPr>
              <a:defRPr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II. Project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62400"/>
            <a:ext cx="6400800" cy="16764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Speaker: Tom Bloom </a:t>
            </a:r>
          </a:p>
          <a:p>
            <a:r>
              <a:rPr lang="en-US" dirty="0" smtClean="0"/>
              <a:t>Region 5 Superfund Redevelopment Coordinator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5" y="469197"/>
            <a:ext cx="2484145" cy="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72C4-148F-4E07-8C84-0C59E54977BB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8A51-48BD-4914-8303-F79E7902E472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D0E6-FBAB-409C-844C-E9F049205BCC}" type="datetime1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C12-CE61-4064-AB7C-FD564A1B5DD1}" type="datetime1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837-A35D-4CE5-BB0C-4CE9108C2B81}" type="datetime1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509-490C-4479-A25F-455ABF8B4E07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25AF-8BCD-419F-9841-098D05C81B51}" type="datetime1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FBBD-89FF-45D0-B96C-9BF6FBE340CF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998-0A46-42E6-94E0-70D35EABFC5C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836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 userDrawn="1"/>
        </p:nvSpPr>
        <p:spPr>
          <a:xfrm rot="16200000" flipV="1">
            <a:off x="-2864262" y="3166898"/>
            <a:ext cx="6936364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4406900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2906713"/>
            <a:ext cx="620871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>
            <a:off x="-3023390" y="3166897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 flipH="1">
            <a:off x="-3015584" y="3167981"/>
            <a:ext cx="6934203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 flipH="1" flipV="1">
            <a:off x="-3016662" y="3166898"/>
            <a:ext cx="693636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salfano\AppData\Local\Microsoft\Windows\Temporary Internet Files\Content.IE5\F89RFSWL\dglxasset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76200" y="6097927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lfano\AppData\Local\Microsoft\Windows\Temporary Internet Files\Content.IE5\JQTU0UQW\dglxasset[1]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88449" y="5181600"/>
            <a:ext cx="914400" cy="5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alfano\AppData\Local\Microsoft\Windows\Temporary Internet Files\Content.IE5\FHVSY5AV\dglxasset[1]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1560"/>
          <a:stretch/>
        </p:blipFill>
        <p:spPr bwMode="auto">
          <a:xfrm>
            <a:off x="88449" y="4192927"/>
            <a:ext cx="914400" cy="6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salfano\AppData\Local\Microsoft\Windows\Temporary Internet Files\Content.IE5\ZMC8T1AR\MP900401001[1]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107576" y="2210111"/>
            <a:ext cx="914400" cy="6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salfano\AppData\Local\Microsoft\Windows\Temporary Internet Files\Content.IE5\ZMC8T1AR\MP900402492[1]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88449" y="304800"/>
            <a:ext cx="914400" cy="5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salfano\AppData\Local\Microsoft\Windows\Temporary Internet Files\Content.IE5\FHVSY5AV\MP900442241[1]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107576" y="3233848"/>
            <a:ext cx="914400" cy="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salfano\AppData\Local\Microsoft\Windows\Temporary Internet Files\Content.IE5\F89RFSWL\dglxasset[2]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9200"/>
            <a:ext cx="921618" cy="6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88925"/>
          </a:xfrm>
        </p:spPr>
        <p:txBody>
          <a:bodyPr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91C82E-7A9A-4B4A-A2A9-B1C697CF8A6E}" type="datetime1">
              <a:rPr lang="en-US" smtClean="0"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8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4159-5D84-4FCC-85AB-3D3215AE1598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6F52-980B-4CD4-ACEB-E80BF5F41E44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-2" y="60963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flipH="1">
            <a:off x="-4" y="6248711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flipH="1" flipV="1">
            <a:off x="-3" y="6172200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0406-9E60-404C-8F70-F29D638DC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6114701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5600" y="6111376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48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0" y="6097928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32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6097929"/>
            <a:ext cx="914400" cy="5908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0" y="765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flipH="1">
            <a:off x="-2" y="304800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 flipH="1" flipV="1">
            <a:off x="-1" y="239961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salfano\AppData\Local\Microsoft\Windows\Temporary Internet Files\Content.IE5\F89RFSWL\dglxasset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456"/>
          <a:stretch/>
        </p:blipFill>
        <p:spPr bwMode="auto">
          <a:xfrm>
            <a:off x="457200" y="6107362"/>
            <a:ext cx="914400" cy="5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fano\AppData\Local\Microsoft\Windows\Temporary Internet Files\Content.IE5\JQTU0UQW\dglxasset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364" r="2380" b="9304"/>
          <a:stretch/>
        </p:blipFill>
        <p:spPr bwMode="auto">
          <a:xfrm>
            <a:off x="1676400" y="6119110"/>
            <a:ext cx="914400" cy="5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lfano\AppData\Local\Microsoft\Windows\Temporary Internet Files\Content.IE5\ZMC8T1AR\MP900401001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044" r="17372" b="52675"/>
          <a:stretch/>
        </p:blipFill>
        <p:spPr bwMode="auto">
          <a:xfrm>
            <a:off x="5334000" y="6097929"/>
            <a:ext cx="914400" cy="5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lfano\AppData\Local\Microsoft\Windows\Temporary Internet Files\Content.IE5\ZMC8T1AR\MP900402492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/>
          <a:stretch/>
        </p:blipFill>
        <p:spPr bwMode="auto">
          <a:xfrm>
            <a:off x="7772400" y="6096311"/>
            <a:ext cx="914400" cy="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lfano\AppData\Local\Microsoft\Windows\Temporary Internet Files\Content.IE5\FHVSY5AV\MP900442241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18989"/>
          <a:stretch/>
        </p:blipFill>
        <p:spPr bwMode="auto">
          <a:xfrm>
            <a:off x="4128770" y="6103552"/>
            <a:ext cx="901700" cy="5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alfano\AppData\Local\Microsoft\Windows\Temporary Internet Files\Content.IE5\F89RFSWL\dglxasset[2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311"/>
            <a:ext cx="914400" cy="5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7010400" y="6477000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A0406-9E60-404C-8F70-F29D638DCB0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8" name="Picture 4" descr="C:\Users\salfano\AppData\Local\Microsoft\Windows\Temporary Internet Files\Content.IE5\JQTU0UQW\MP900400730[1]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r="7692"/>
          <a:stretch/>
        </p:blipFill>
        <p:spPr bwMode="auto">
          <a:xfrm>
            <a:off x="2895600" y="6114701"/>
            <a:ext cx="914400" cy="5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DD79-F430-4BFD-BFEE-1AC667EC60EC}" type="datetime1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0955-E42E-413B-BF1D-B4EFCB82A5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76511"/>
            <a:ext cx="9143999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H="1">
            <a:off x="-2" y="304800"/>
            <a:ext cx="9157448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H="1" flipV="1">
            <a:off x="-1" y="239961"/>
            <a:ext cx="9157447" cy="445839"/>
          </a:xfrm>
          <a:custGeom>
            <a:avLst/>
            <a:gdLst>
              <a:gd name="connsiteX0" fmla="*/ 0 w 8928847"/>
              <a:gd name="connsiteY0" fmla="*/ 69322 h 445839"/>
              <a:gd name="connsiteX1" fmla="*/ 497541 w 8928847"/>
              <a:gd name="connsiteY1" fmla="*/ 190345 h 445839"/>
              <a:gd name="connsiteX2" fmla="*/ 1089211 w 8928847"/>
              <a:gd name="connsiteY2" fmla="*/ 2086 h 445839"/>
              <a:gd name="connsiteX3" fmla="*/ 2178423 w 8928847"/>
              <a:gd name="connsiteY3" fmla="*/ 338263 h 445839"/>
              <a:gd name="connsiteX4" fmla="*/ 3133164 w 8928847"/>
              <a:gd name="connsiteY4" fmla="*/ 82769 h 445839"/>
              <a:gd name="connsiteX5" fmla="*/ 4020670 w 8928847"/>
              <a:gd name="connsiteY5" fmla="*/ 297922 h 445839"/>
              <a:gd name="connsiteX6" fmla="*/ 4975411 w 8928847"/>
              <a:gd name="connsiteY6" fmla="*/ 136557 h 445839"/>
              <a:gd name="connsiteX7" fmla="*/ 5486400 w 8928847"/>
              <a:gd name="connsiteY7" fmla="*/ 445839 h 445839"/>
              <a:gd name="connsiteX8" fmla="*/ 5849470 w 8928847"/>
              <a:gd name="connsiteY8" fmla="*/ 136557 h 445839"/>
              <a:gd name="connsiteX9" fmla="*/ 6521823 w 8928847"/>
              <a:gd name="connsiteY9" fmla="*/ 365157 h 445839"/>
              <a:gd name="connsiteX10" fmla="*/ 6844553 w 8928847"/>
              <a:gd name="connsiteY10" fmla="*/ 69322 h 445839"/>
              <a:gd name="connsiteX11" fmla="*/ 8027894 w 8928847"/>
              <a:gd name="connsiteY11" fmla="*/ 297922 h 445839"/>
              <a:gd name="connsiteX12" fmla="*/ 8928847 w 8928847"/>
              <a:gd name="connsiteY12" fmla="*/ 2086 h 44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28847" h="445839">
                <a:moveTo>
                  <a:pt x="0" y="69322"/>
                </a:moveTo>
                <a:cubicBezTo>
                  <a:pt x="158003" y="135436"/>
                  <a:pt x="316006" y="201551"/>
                  <a:pt x="497541" y="190345"/>
                </a:cubicBezTo>
                <a:cubicBezTo>
                  <a:pt x="679076" y="179139"/>
                  <a:pt x="809064" y="-22567"/>
                  <a:pt x="1089211" y="2086"/>
                </a:cubicBezTo>
                <a:cubicBezTo>
                  <a:pt x="1369358" y="26739"/>
                  <a:pt x="1837764" y="324816"/>
                  <a:pt x="2178423" y="338263"/>
                </a:cubicBezTo>
                <a:cubicBezTo>
                  <a:pt x="2519082" y="351710"/>
                  <a:pt x="2826123" y="89492"/>
                  <a:pt x="3133164" y="82769"/>
                </a:cubicBezTo>
                <a:cubicBezTo>
                  <a:pt x="3440205" y="76046"/>
                  <a:pt x="3713629" y="288957"/>
                  <a:pt x="4020670" y="297922"/>
                </a:cubicBezTo>
                <a:cubicBezTo>
                  <a:pt x="4327711" y="306887"/>
                  <a:pt x="4731123" y="111904"/>
                  <a:pt x="4975411" y="136557"/>
                </a:cubicBezTo>
                <a:cubicBezTo>
                  <a:pt x="5219699" y="161210"/>
                  <a:pt x="5340724" y="445839"/>
                  <a:pt x="5486400" y="445839"/>
                </a:cubicBezTo>
                <a:cubicBezTo>
                  <a:pt x="5632076" y="445839"/>
                  <a:pt x="5676900" y="150004"/>
                  <a:pt x="5849470" y="136557"/>
                </a:cubicBezTo>
                <a:cubicBezTo>
                  <a:pt x="6022040" y="123110"/>
                  <a:pt x="6355976" y="376363"/>
                  <a:pt x="6521823" y="365157"/>
                </a:cubicBezTo>
                <a:cubicBezTo>
                  <a:pt x="6687670" y="353951"/>
                  <a:pt x="6593541" y="80528"/>
                  <a:pt x="6844553" y="69322"/>
                </a:cubicBezTo>
                <a:cubicBezTo>
                  <a:pt x="7095565" y="58116"/>
                  <a:pt x="7680512" y="309128"/>
                  <a:pt x="8027894" y="297922"/>
                </a:cubicBezTo>
                <a:cubicBezTo>
                  <a:pt x="8375276" y="286716"/>
                  <a:pt x="8758518" y="22257"/>
                  <a:pt x="8928847" y="2086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0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i.freeport.il.us/livinginfreeport/LincolnDouglas.htm" TargetMode="External"/><Relationship Id="rId5" Type="http://schemas.openxmlformats.org/officeDocument/2006/relationships/hyperlink" Target="http://www.ci.freeport.il.us/about/location.htm" TargetMode="Externa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journalstandard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robertbike.com/wienand-photo-album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5495925"/>
            <a:ext cx="6208713" cy="1362075"/>
          </a:xfrm>
        </p:spPr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4005263"/>
            <a:ext cx="6208712" cy="1500187"/>
          </a:xfrm>
        </p:spPr>
        <p:txBody>
          <a:bodyPr/>
          <a:lstStyle/>
          <a:p>
            <a:r>
              <a:rPr lang="en-US" dirty="0" smtClean="0"/>
              <a:t>Shelly Griswold, Director of Community Development, City of Freeport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0406-9E60-404C-8F70-F29D638DCB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of Freeport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4999"/>
            <a:ext cx="6781800" cy="42211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Located in northwestern Illinois</a:t>
            </a:r>
          </a:p>
          <a:p>
            <a:r>
              <a:rPr lang="en-US" dirty="0" smtClean="0"/>
              <a:t>Location of one of the historic Lincoln-Douglas debates</a:t>
            </a:r>
          </a:p>
          <a:p>
            <a:r>
              <a:rPr lang="en-US" dirty="0" smtClean="0"/>
              <a:t>Population: 25,638 </a:t>
            </a:r>
          </a:p>
          <a:p>
            <a:r>
              <a:rPr lang="en-US" dirty="0" smtClean="0"/>
              <a:t>Median family income: $35,589</a:t>
            </a:r>
          </a:p>
          <a:p>
            <a:r>
              <a:rPr lang="en-US" dirty="0" smtClean="0"/>
              <a:t>Growing momentum around economic revitalization of brownfields and other contaminated sites</a:t>
            </a:r>
          </a:p>
        </p:txBody>
      </p:sp>
      <p:pic>
        <p:nvPicPr>
          <p:cNvPr id="1026" name="Picture 2" descr="http://www.ci.freeport.il.us/images/Lincoln%20Doug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6287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inois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4999"/>
            <a:ext cx="1181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19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Images: City </a:t>
            </a:r>
            <a:r>
              <a:rPr lang="en-US" sz="1000" dirty="0"/>
              <a:t>of Freeport. </a:t>
            </a:r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www.ci.freeport.il.us/about/location.htm</a:t>
            </a:r>
            <a:r>
              <a:rPr lang="en-US" sz="1000" dirty="0"/>
              <a:t>; </a:t>
            </a:r>
            <a:r>
              <a:rPr lang="en-US" sz="1000" dirty="0">
                <a:hlinkClick r:id="rId6"/>
              </a:rPr>
              <a:t>http://</a:t>
            </a:r>
            <a:r>
              <a:rPr lang="en-US" sz="1000" dirty="0" smtClean="0">
                <a:hlinkClick r:id="rId6"/>
              </a:rPr>
              <a:t>www.ci.freeport.il.us/livinginfreeport/LincolnDouglas.htm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72B80955-E42E-413B-BF1D-B4EFCB82A554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 Side Neighborhood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 community </a:t>
            </a:r>
          </a:p>
          <a:p>
            <a:r>
              <a:rPr lang="en-US" dirty="0" smtClean="0"/>
              <a:t>Cut off from downtown by the Pecatonica River and a railroad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4038600" cy="269240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" y="3200400"/>
            <a:ext cx="46482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Quality of life impacted by: </a:t>
            </a:r>
          </a:p>
          <a:p>
            <a:pPr lvl="1"/>
            <a:r>
              <a:rPr lang="en-US" dirty="0" smtClean="0"/>
              <a:t>Flooding</a:t>
            </a:r>
          </a:p>
          <a:p>
            <a:pPr lvl="1"/>
            <a:r>
              <a:rPr lang="en-US" dirty="0" smtClean="0"/>
              <a:t>Dilapidated housing</a:t>
            </a:r>
          </a:p>
          <a:p>
            <a:pPr lvl="1"/>
            <a:r>
              <a:rPr lang="en-US" dirty="0" smtClean="0"/>
              <a:t>Limited neighborhood-oriented amenities </a:t>
            </a:r>
          </a:p>
          <a:p>
            <a:r>
              <a:rPr lang="en-US" dirty="0" smtClean="0"/>
              <a:t>Strained relationship with the City limits effectiveness of revitalization discussions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64176"/>
            <a:ext cx="2133600" cy="365125"/>
          </a:xfrm>
        </p:spPr>
        <p:txBody>
          <a:bodyPr/>
          <a:lstStyle/>
          <a:p>
            <a:fld id="{72B80955-E42E-413B-BF1D-B4EFCB82A554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Impacts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4290" cy="50510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Pecatonica River experiences frequent flooding.</a:t>
            </a:r>
          </a:p>
          <a:p>
            <a:r>
              <a:rPr lang="en-US" dirty="0" smtClean="0"/>
              <a:t>Disrupts neighborhood life in several city neighborhoods.</a:t>
            </a:r>
          </a:p>
          <a:p>
            <a:r>
              <a:rPr lang="en-US" dirty="0" smtClean="0"/>
              <a:t>FEMA is responsible for designation of floodway areas.</a:t>
            </a:r>
          </a:p>
          <a:p>
            <a:r>
              <a:rPr lang="en-US" dirty="0" smtClean="0"/>
              <a:t>City is responsible for enforcement of floodway regulations related to permitting of construction and improvements.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4"/>
          <a:stretch/>
        </p:blipFill>
        <p:spPr>
          <a:xfrm>
            <a:off x="6441489" y="3428530"/>
            <a:ext cx="2586637" cy="1486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4"/>
          <a:stretch/>
        </p:blipFill>
        <p:spPr>
          <a:xfrm>
            <a:off x="6458968" y="5105400"/>
            <a:ext cx="257124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3" b="37222"/>
          <a:stretch/>
        </p:blipFill>
        <p:spPr>
          <a:xfrm>
            <a:off x="6441489" y="1676400"/>
            <a:ext cx="2522153" cy="16011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B80955-E42E-413B-BF1D-B4EFCB82A554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733800"/>
            <a:ext cx="41086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838198"/>
            <a:ext cx="4114800" cy="27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6489" y="2209800"/>
            <a:ext cx="3660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724400" y="59436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Top Left: Flooding (ca. 1914-1940), source: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http://www.robertbike.com/wienand-photo-album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b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50" dirty="0" smtClean="0"/>
              <a:t>Bottom Left: Flooding (2013), source: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http://www.journalstandard.com</a:t>
            </a:r>
            <a:endParaRPr lang="en-US" sz="1050" dirty="0" smtClean="0"/>
          </a:p>
          <a:p>
            <a:r>
              <a:rPr lang="en-US" sz="1050" dirty="0" smtClean="0"/>
              <a:t>Top: Flooding (2013), source: EPA</a:t>
            </a:r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72B80955-E42E-413B-BF1D-B4EFCB82A554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Disproportionate Impact of FEMA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FEMA </a:t>
            </a:r>
            <a:r>
              <a:rPr lang="en-US" dirty="0"/>
              <a:t>regulations currently limit improvements on structures located in a floodway to half of the structure’s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This </a:t>
            </a:r>
            <a:r>
              <a:rPr lang="en-US" dirty="0"/>
              <a:t>regulation </a:t>
            </a:r>
            <a:r>
              <a:rPr lang="en-US" dirty="0" smtClean="0"/>
              <a:t>disproportionately impacts homeowners in the East Side neighborhood.</a:t>
            </a:r>
            <a:endParaRPr lang="en-US" dirty="0"/>
          </a:p>
          <a:p>
            <a:r>
              <a:rPr lang="en-US" dirty="0" smtClean="0"/>
              <a:t>It has resulted </a:t>
            </a:r>
            <a:r>
              <a:rPr lang="en-US" dirty="0"/>
              <a:t>in declining home values and housing quality, which further contributes to a cycle of disinvestment in homes and businesses in the </a:t>
            </a:r>
            <a:r>
              <a:rPr lang="en-US" dirty="0" smtClean="0"/>
              <a:t>neighborhood.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B80955-E42E-413B-BF1D-B4EFCB82A554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Engaging with SRI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City has actively partnered with EPA on site cleanup and revitalization for numerous contaminated sites.</a:t>
            </a:r>
          </a:p>
          <a:p>
            <a:r>
              <a:rPr lang="en-US" dirty="0" smtClean="0"/>
              <a:t>In 2011, the City met with the Region 5 Reuse Coordinator to discuss the CMC Heartland site.</a:t>
            </a:r>
          </a:p>
          <a:p>
            <a:r>
              <a:rPr lang="en-US" dirty="0" smtClean="0"/>
              <a:t>The City identified the opportunity to: </a:t>
            </a:r>
          </a:p>
          <a:p>
            <a:pPr lvl="1"/>
            <a:r>
              <a:rPr lang="en-US" dirty="0" smtClean="0"/>
              <a:t>foster a broader conversation about neighborhood quality of life on the East Side,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 strained relationships between the City and neighborhood residents, 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ddress revitalization of multiple contaminated sites.</a:t>
            </a:r>
          </a:p>
          <a:p>
            <a:r>
              <a:rPr lang="en-US" dirty="0" smtClean="0"/>
              <a:t>SRI identified funding for an </a:t>
            </a:r>
            <a:r>
              <a:rPr lang="en-US" dirty="0" err="1" smtClean="0"/>
              <a:t>areawide</a:t>
            </a:r>
            <a:r>
              <a:rPr lang="en-US" dirty="0" smtClean="0"/>
              <a:t> planning effort.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B80955-E42E-413B-BF1D-B4EFCB82A554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318</Words>
  <Application>Microsoft Office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Site selection</vt:lpstr>
      <vt:lpstr>City of Freeport</vt:lpstr>
      <vt:lpstr>East Side Neighborhood </vt:lpstr>
      <vt:lpstr>Flood Impacts and Regulation</vt:lpstr>
      <vt:lpstr>PowerPoint Presentation</vt:lpstr>
      <vt:lpstr>Disproportionate Impact of FEMA Regulations</vt:lpstr>
      <vt:lpstr>Engaging with SRI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Sabrina Foster</cp:lastModifiedBy>
  <cp:revision>130</cp:revision>
  <cp:lastPrinted>2014-01-30T14:22:48Z</cp:lastPrinted>
  <dcterms:created xsi:type="dcterms:W3CDTF">2013-12-06T21:32:49Z</dcterms:created>
  <dcterms:modified xsi:type="dcterms:W3CDTF">2014-02-06T22:27:27Z</dcterms:modified>
</cp:coreProperties>
</file>