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2"/>
  </p:notesMasterIdLst>
  <p:sldIdLst>
    <p:sldId id="257" r:id="rId3"/>
    <p:sldId id="256" r:id="rId4"/>
    <p:sldId id="258" r:id="rId5"/>
    <p:sldId id="260" r:id="rId6"/>
    <p:sldId id="261" r:id="rId7"/>
    <p:sldId id="265" r:id="rId8"/>
    <p:sldId id="263" r:id="rId9"/>
    <p:sldId id="259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99" autoAdjust="0"/>
  </p:normalViewPr>
  <p:slideViewPr>
    <p:cSldViewPr showGuides="1">
      <p:cViewPr>
        <p:scale>
          <a:sx n="66" d="100"/>
          <a:sy n="66" d="100"/>
        </p:scale>
        <p:origin x="-142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74902-CA9E-49ED-A9C2-8B5E1B09DCD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AC851-A40B-4BF8-96F5-CE13C3063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0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0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4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3810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3810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0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5334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6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8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1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>
            <a:off x="-4294" y="8803"/>
            <a:ext cx="918007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87190" y="0"/>
            <a:ext cx="428859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856" y="8802"/>
            <a:ext cx="9150927" cy="6849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8104094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229600" cy="2362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84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" y="413241"/>
            <a:ext cx="2812474" cy="11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 Title and Content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9B997C9-3E29-4B8F-A739-B338CADE14D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2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2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Title and Content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 Title and Content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9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4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>
            <a:off x="-4294" y="8803"/>
            <a:ext cx="918007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87190" y="0"/>
            <a:ext cx="428859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24856" y="8802"/>
            <a:ext cx="9150927" cy="6849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8104094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229600" cy="2362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84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" y="413241"/>
            <a:ext cx="2812474" cy="11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Title and Content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7547263" y="6325178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8080663" y="63246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4" y="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864" y="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0264" y="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64" y="5334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6864" y="5334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64" y="1066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6864" y="10668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96737" y="0"/>
            <a:ext cx="533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0137" y="0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33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0264" y="1063336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3087" y="5334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663537" y="-34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00401" y="-3464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1" y="-3464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602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936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01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670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04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268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02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96737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336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670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934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268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1593272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3400" y="16002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7661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464" y="21336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68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64" y="2667000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6864" y="26670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702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70264" y="26635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96737" y="16002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130137" y="15967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6007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596737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130137" y="21266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596737" y="266065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30137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660074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660074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368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702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368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368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0702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70264" y="425680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4873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0207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4873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487390" y="4731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5472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80806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0207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020790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554190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8610600" y="3677516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080663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610600" y="42013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547263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8084127" y="47278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8610600" y="47347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4873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0207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48104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482627" y="63349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020790" y="5798128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020790" y="63280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554190" y="52612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8080663" y="52612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8610600" y="5257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547263" y="5794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8080663" y="57912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610600" y="5794664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8610600" y="632460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883726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4205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9539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8871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4205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887190" y="6334991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420590" y="6334991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9539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964380" y="6334991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7543799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80806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86140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5472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80806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5472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0806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86140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8614063" y="3127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-1" y="0"/>
            <a:ext cx="9150927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887190" y="0"/>
            <a:ext cx="4263737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 flipH="1">
            <a:off x="-4294" y="8803"/>
            <a:ext cx="9180077" cy="6859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41152" r="16884" b="10275"/>
          <a:stretch/>
        </p:blipFill>
        <p:spPr bwMode="auto">
          <a:xfrm flipV="1">
            <a:off x="1643970" y="-3464"/>
            <a:ext cx="7540335" cy="5033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8" name="Straight Connector 157"/>
          <p:cNvCxnSpPr/>
          <p:nvPr/>
        </p:nvCxnSpPr>
        <p:spPr>
          <a:xfrm>
            <a:off x="533400" y="499802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633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596737" y="498763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21301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6600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31934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026726" y="-1039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556663" y="-10396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027140" y="-1039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7567466" y="-10393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105724" y="-103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8661400" y="-10391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6200000">
            <a:off x="8249124" y="113722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>
            <a:off x="8249125" y="6528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6200000">
            <a:off x="8249126" y="11862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6200000">
            <a:off x="8249126" y="17196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27140" y="529936"/>
            <a:ext cx="2157168" cy="34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6200000">
            <a:off x="917184" y="380422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6200000">
            <a:off x="928256" y="433300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>
            <a:off x="917184" y="48767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-17998" y="6334991"/>
            <a:ext cx="230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0" y="4191000"/>
            <a:ext cx="2233368" cy="103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/>
          </a:p>
        </p:txBody>
      </p:sp>
      <p:sp>
        <p:nvSpPr>
          <p:cNvPr id="163" name="Text Placeholder 2"/>
          <p:cNvSpPr>
            <a:spLocks noGrp="1"/>
          </p:cNvSpPr>
          <p:nvPr>
            <p:ph type="body" idx="1"/>
          </p:nvPr>
        </p:nvSpPr>
        <p:spPr>
          <a:xfrm>
            <a:off x="353291" y="1570037"/>
            <a:ext cx="83335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4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 userDrawn="1"/>
        </p:nvSpPr>
        <p:spPr>
          <a:xfrm>
            <a:off x="7547263" y="6325178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8080663" y="63246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464" y="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36864" y="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70264" y="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464" y="5334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36864" y="5334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464" y="1066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36864" y="10668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596737" y="0"/>
            <a:ext cx="533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130137" y="0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633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070264" y="1063336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603087" y="5334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663537" y="-34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200401" y="-3464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733801" y="-3464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2602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47936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1301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6670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2004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7268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2602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596737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1336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6670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31934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7268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593272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533400" y="16002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07661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3464" y="21336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5368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464" y="2667000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536864" y="26670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10702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1070264" y="26635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1596737" y="16002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130137" y="15967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66007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1596737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2130137" y="21266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596737" y="266065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2130137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2660074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660074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368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0702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4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368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4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5368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10702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1070264" y="425680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64873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70207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64873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6487390" y="4731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75472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80806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70207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7020790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7554190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8610600" y="3677516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8080663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8610600" y="42013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7547263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8084127" y="47278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8610600" y="47347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64873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70207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648104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6482627" y="63349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7020790" y="5798128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7020790" y="63280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7554190" y="52612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 userDrawn="1"/>
        </p:nvSpPr>
        <p:spPr>
          <a:xfrm>
            <a:off x="8080663" y="52612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8610600" y="5257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7547263" y="5794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8080663" y="57912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8610600" y="5794664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 userDrawn="1"/>
        </p:nvSpPr>
        <p:spPr>
          <a:xfrm>
            <a:off x="8610600" y="632460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 userDrawn="1"/>
        </p:nvSpPr>
        <p:spPr>
          <a:xfrm>
            <a:off x="4883726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 userDrawn="1"/>
        </p:nvSpPr>
        <p:spPr>
          <a:xfrm>
            <a:off x="54205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59539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 userDrawn="1"/>
        </p:nvSpPr>
        <p:spPr>
          <a:xfrm>
            <a:off x="48871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 userDrawn="1"/>
        </p:nvSpPr>
        <p:spPr>
          <a:xfrm>
            <a:off x="54205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 userDrawn="1"/>
        </p:nvSpPr>
        <p:spPr>
          <a:xfrm>
            <a:off x="4887190" y="6334991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 userDrawn="1"/>
        </p:nvSpPr>
        <p:spPr>
          <a:xfrm>
            <a:off x="5420590" y="6334991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59539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 userDrawn="1"/>
        </p:nvSpPr>
        <p:spPr>
          <a:xfrm>
            <a:off x="5964380" y="6334991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 userDrawn="1"/>
        </p:nvSpPr>
        <p:spPr>
          <a:xfrm>
            <a:off x="7543799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Rectangle 143"/>
          <p:cNvSpPr/>
          <p:nvPr userDrawn="1"/>
        </p:nvSpPr>
        <p:spPr>
          <a:xfrm>
            <a:off x="80806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 userDrawn="1"/>
        </p:nvSpPr>
        <p:spPr>
          <a:xfrm>
            <a:off x="86140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>
            <a:off x="75472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80806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75472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>
            <a:off x="80806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 userDrawn="1"/>
        </p:nvSpPr>
        <p:spPr>
          <a:xfrm>
            <a:off x="86140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 userDrawn="1"/>
        </p:nvSpPr>
        <p:spPr>
          <a:xfrm>
            <a:off x="8614063" y="3127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 userDrawn="1"/>
        </p:nvSpPr>
        <p:spPr>
          <a:xfrm>
            <a:off x="-1" y="0"/>
            <a:ext cx="9150927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 userDrawn="1"/>
        </p:nvSpPr>
        <p:spPr>
          <a:xfrm>
            <a:off x="4887190" y="0"/>
            <a:ext cx="4263737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9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 flipH="1">
            <a:off x="-4294" y="8803"/>
            <a:ext cx="9180077" cy="6859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41152" r="16884" b="10275"/>
          <a:stretch/>
        </p:blipFill>
        <p:spPr bwMode="auto">
          <a:xfrm flipV="1">
            <a:off x="1643970" y="-3464"/>
            <a:ext cx="7540335" cy="5033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8" name="Straight Connector 157"/>
          <p:cNvCxnSpPr/>
          <p:nvPr userDrawn="1"/>
        </p:nvCxnSpPr>
        <p:spPr>
          <a:xfrm>
            <a:off x="533400" y="499802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 userDrawn="1"/>
        </p:nvCxnSpPr>
        <p:spPr>
          <a:xfrm>
            <a:off x="10633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 userDrawn="1"/>
        </p:nvCxnSpPr>
        <p:spPr>
          <a:xfrm>
            <a:off x="1596737" y="498763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 userDrawn="1"/>
        </p:nvCxnSpPr>
        <p:spPr>
          <a:xfrm>
            <a:off x="21301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 userDrawn="1"/>
        </p:nvCxnSpPr>
        <p:spPr>
          <a:xfrm>
            <a:off x="26600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31934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6026726" y="-1039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 userDrawn="1"/>
        </p:nvCxnSpPr>
        <p:spPr>
          <a:xfrm>
            <a:off x="6556663" y="-10396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 userDrawn="1"/>
        </p:nvCxnSpPr>
        <p:spPr>
          <a:xfrm>
            <a:off x="7027140" y="-1039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 userDrawn="1"/>
        </p:nvCxnSpPr>
        <p:spPr>
          <a:xfrm>
            <a:off x="7567466" y="-10393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 userDrawn="1"/>
        </p:nvCxnSpPr>
        <p:spPr>
          <a:xfrm>
            <a:off x="8105724" y="-103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 userDrawn="1"/>
        </p:nvCxnSpPr>
        <p:spPr>
          <a:xfrm>
            <a:off x="8661400" y="-10391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 userDrawn="1"/>
        </p:nvCxnSpPr>
        <p:spPr>
          <a:xfrm rot="16200000">
            <a:off x="8249124" y="113722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rot="16200000">
            <a:off x="8249125" y="6528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 userDrawn="1"/>
        </p:nvCxnSpPr>
        <p:spPr>
          <a:xfrm rot="16200000">
            <a:off x="8249126" y="11862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 userDrawn="1"/>
        </p:nvCxnSpPr>
        <p:spPr>
          <a:xfrm rot="16200000">
            <a:off x="8249126" y="17196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 userDrawn="1"/>
        </p:nvCxnSpPr>
        <p:spPr>
          <a:xfrm flipV="1">
            <a:off x="7027140" y="529936"/>
            <a:ext cx="2157168" cy="34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 userDrawn="1"/>
        </p:nvCxnSpPr>
        <p:spPr>
          <a:xfrm rot="16200000">
            <a:off x="917184" y="380422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 userDrawn="1"/>
        </p:nvCxnSpPr>
        <p:spPr>
          <a:xfrm rot="16200000">
            <a:off x="928256" y="433300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 userDrawn="1"/>
        </p:nvCxnSpPr>
        <p:spPr>
          <a:xfrm rot="16200000">
            <a:off x="917184" y="48767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 userDrawn="1"/>
        </p:nvCxnSpPr>
        <p:spPr>
          <a:xfrm>
            <a:off x="-17998" y="6334991"/>
            <a:ext cx="230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 userDrawn="1"/>
        </p:nvCxnSpPr>
        <p:spPr>
          <a:xfrm flipV="1">
            <a:off x="0" y="4191000"/>
            <a:ext cx="2233368" cy="103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63" name="Text Placeholder 2"/>
          <p:cNvSpPr>
            <a:spLocks noGrp="1"/>
          </p:cNvSpPr>
          <p:nvPr>
            <p:ph type="body" idx="1"/>
          </p:nvPr>
        </p:nvSpPr>
        <p:spPr>
          <a:xfrm>
            <a:off x="353291" y="1570037"/>
            <a:ext cx="83335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4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epa.gov/renewableenergyland/docs/success_pemaco_ca.pdf" TargetMode="Externa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3032" y="25908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Superfund and Alternative Energy: </a:t>
            </a:r>
            <a:r>
              <a:rPr lang="en-US" sz="3600" b="0" i="1" dirty="0"/>
              <a:t>Promising Futures for Sites with a </a:t>
            </a:r>
            <a:r>
              <a:rPr lang="en-US" sz="3600" b="0" i="1" dirty="0" smtClean="0"/>
              <a:t>Contaminated </a:t>
            </a:r>
            <a:r>
              <a:rPr lang="en-US" sz="3600" b="0" i="1" dirty="0"/>
              <a:t>Past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April 29, 2014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1-3pm EDT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6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Locations, Large </a:t>
            </a:r>
            <a:r>
              <a:rPr lang="en-US" dirty="0" smtClean="0"/>
              <a:t>Size</a:t>
            </a:r>
          </a:p>
          <a:p>
            <a:r>
              <a:rPr lang="en-US" dirty="0"/>
              <a:t>Urban and Suburban Locations, Small </a:t>
            </a:r>
            <a:r>
              <a:rPr lang="en-US" dirty="0" smtClean="0"/>
              <a:t>Size</a:t>
            </a:r>
          </a:p>
          <a:p>
            <a:r>
              <a:rPr lang="en-US" dirty="0"/>
              <a:t>Availability of Infrastructure</a:t>
            </a:r>
            <a:r>
              <a:rPr lang="en-US" dirty="0" smtClean="0"/>
              <a:t> </a:t>
            </a:r>
          </a:p>
          <a:p>
            <a:r>
              <a:rPr lang="en-US" dirty="0"/>
              <a:t>Green Remediation and Waste-into-Energy Recycling </a:t>
            </a:r>
          </a:p>
        </p:txBody>
      </p:sp>
      <p:pic>
        <p:nvPicPr>
          <p:cNvPr id="2052" name="Picture 4" descr="X:\GSRI\AML Team Work\2013 Case Studies\Chevron Questa\Images\For Kate\Tracker Field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50" y="4724401"/>
            <a:ext cx="2419750" cy="16072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GSRI\AML Team Work\2013 Case Studies\Chevron Questa\Images\For Kate\100_46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r="10560" b="19485"/>
          <a:stretch/>
        </p:blipFill>
        <p:spPr bwMode="auto">
          <a:xfrm>
            <a:off x="323676" y="4724400"/>
            <a:ext cx="2800524" cy="16072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X:\GSRI\AML Team Work\2013 Case Studies\Chevron Questa\Images\For Kate\USA2010041_0411_sol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724400"/>
            <a:ext cx="2410672" cy="16072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Superfund Examples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Melissa Friedland, </a:t>
            </a:r>
          </a:p>
          <a:p>
            <a:r>
              <a:rPr lang="en-US" dirty="0" smtClean="0"/>
              <a:t>Superfund Program Manager for Redevelopment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Projects Examples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12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26" name="Picture 2" descr="C:\Users\salfano\AppData\Local\Microsoft\Windows\Temporary Internet Files\Content.IE5\F89RFSWL\MC9004380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3291" y="1371601"/>
            <a:ext cx="8485909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</a:rPr>
              <a:t>Commercial, Utility-Scale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fr-FR" sz="2400" dirty="0">
                <a:solidFill>
                  <a:srgbClr val="1F497D"/>
                </a:solidFill>
              </a:rPr>
              <a:t>E.I. Du Pont De Nemours &amp; Co., Inc. (Newport Pigment Plant </a:t>
            </a:r>
            <a:r>
              <a:rPr lang="fr-FR" sz="2400" dirty="0" err="1">
                <a:solidFill>
                  <a:srgbClr val="1F497D"/>
                </a:solidFill>
              </a:rPr>
              <a:t>Landfill</a:t>
            </a:r>
            <a:r>
              <a:rPr lang="fr-FR" sz="2400" dirty="0">
                <a:solidFill>
                  <a:srgbClr val="1F497D"/>
                </a:solidFill>
              </a:rPr>
              <a:t>) 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fr-FR" sz="2400" dirty="0" smtClean="0">
                <a:solidFill>
                  <a:srgbClr val="1F497D"/>
                </a:solidFill>
              </a:rPr>
              <a:t>Chevron </a:t>
            </a:r>
            <a:r>
              <a:rPr lang="fr-FR" sz="2400" dirty="0" err="1">
                <a:solidFill>
                  <a:srgbClr val="1F497D"/>
                </a:solidFill>
              </a:rPr>
              <a:t>Questa</a:t>
            </a:r>
            <a:r>
              <a:rPr lang="fr-FR" sz="2400" dirty="0">
                <a:solidFill>
                  <a:srgbClr val="1F497D"/>
                </a:solidFill>
              </a:rPr>
              <a:t> Mine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fr-FR" sz="2400" dirty="0" smtClean="0">
                <a:solidFill>
                  <a:srgbClr val="1F497D"/>
                </a:solidFill>
              </a:rPr>
              <a:t>Peterson/</a:t>
            </a:r>
            <a:r>
              <a:rPr lang="fr-FR" sz="2400" dirty="0" err="1" smtClean="0">
                <a:solidFill>
                  <a:srgbClr val="1F497D"/>
                </a:solidFill>
              </a:rPr>
              <a:t>Puritan</a:t>
            </a:r>
            <a:r>
              <a:rPr lang="fr-FR" sz="2400" dirty="0" smtClean="0">
                <a:solidFill>
                  <a:srgbClr val="1F497D"/>
                </a:solidFill>
              </a:rPr>
              <a:t>, </a:t>
            </a:r>
            <a:r>
              <a:rPr lang="fr-FR" sz="2400" dirty="0">
                <a:solidFill>
                  <a:srgbClr val="1F497D"/>
                </a:solidFill>
              </a:rPr>
              <a:t>Inc</a:t>
            </a:r>
            <a:r>
              <a:rPr lang="fr-FR" sz="2400" dirty="0" smtClean="0">
                <a:solidFill>
                  <a:srgbClr val="1F497D"/>
                </a:solidFill>
              </a:rPr>
              <a:t>.</a:t>
            </a:r>
            <a:endParaRPr lang="en-US" sz="2800" dirty="0">
              <a:solidFill>
                <a:srgbClr val="1F497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</a:rPr>
              <a:t>Remedial </a:t>
            </a:r>
            <a:r>
              <a:rPr lang="en-US" sz="2800" dirty="0" smtClean="0">
                <a:solidFill>
                  <a:srgbClr val="1F497D"/>
                </a:solidFill>
              </a:rPr>
              <a:t>System/Green Remediation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2400" dirty="0" err="1" smtClean="0">
                <a:solidFill>
                  <a:srgbClr val="1F497D"/>
                </a:solidFill>
              </a:rPr>
              <a:t>Pemaco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>
                <a:solidFill>
                  <a:srgbClr val="1F497D"/>
                </a:solidFill>
              </a:rPr>
              <a:t>Maywood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2400" dirty="0" smtClean="0">
                <a:solidFill>
                  <a:srgbClr val="1F497D"/>
                </a:solidFill>
              </a:rPr>
              <a:t>FMC </a:t>
            </a:r>
            <a:r>
              <a:rPr lang="en-US" sz="2400" dirty="0">
                <a:solidFill>
                  <a:srgbClr val="1F497D"/>
                </a:solidFill>
              </a:rPr>
              <a:t>Corp. (Fridley Plant)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fr-FR" sz="2400" dirty="0" err="1">
                <a:solidFill>
                  <a:srgbClr val="1F497D"/>
                </a:solidFill>
              </a:rPr>
              <a:t>Aerojet</a:t>
            </a:r>
            <a:r>
              <a:rPr lang="fr-FR" sz="2400" dirty="0">
                <a:solidFill>
                  <a:srgbClr val="1F497D"/>
                </a:solidFill>
              </a:rPr>
              <a:t> General Corp.</a:t>
            </a:r>
          </a:p>
          <a:p>
            <a:pPr lvl="2"/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E.I. Du Pont De Nemours &amp; Co., Inc</a:t>
            </a:r>
            <a:r>
              <a:rPr lang="en-US" dirty="0" smtClean="0"/>
              <a:t>. </a:t>
            </a:r>
            <a:r>
              <a:rPr lang="en-US" dirty="0"/>
              <a:t>(Newport Pigment Plant Landfill)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13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291" y="2027237"/>
            <a:ext cx="8485909" cy="4525963"/>
          </a:xfrm>
        </p:spPr>
        <p:txBody>
          <a:bodyPr/>
          <a:lstStyle/>
          <a:p>
            <a:r>
              <a:rPr lang="en-US" dirty="0" smtClean="0"/>
              <a:t>Newport, Delaware (Region 3)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80" y="3276600"/>
            <a:ext cx="4468820" cy="281939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276600"/>
            <a:ext cx="3759200" cy="2819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359494" y="6095999"/>
            <a:ext cx="447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Source: </a:t>
            </a:r>
            <a:r>
              <a:rPr lang="en-US" dirty="0">
                <a:solidFill>
                  <a:schemeClr val="tx2"/>
                </a:solidFill>
              </a:rPr>
              <a:t>The News Journal/Delaware Online</a:t>
            </a:r>
          </a:p>
        </p:txBody>
      </p:sp>
    </p:spTree>
    <p:extLst>
      <p:ext uri="{BB962C8B-B14F-4D97-AF65-F5344CB8AC3E}">
        <p14:creationId xmlns:p14="http://schemas.microsoft.com/office/powerpoint/2010/main" val="1280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Chevron Questa </a:t>
            </a:r>
            <a:r>
              <a:rPr lang="en-US" dirty="0" smtClean="0"/>
              <a:t>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295400"/>
            <a:ext cx="8485909" cy="639763"/>
          </a:xfrm>
        </p:spPr>
        <p:txBody>
          <a:bodyPr/>
          <a:lstStyle/>
          <a:p>
            <a:r>
              <a:rPr lang="en-US" dirty="0" smtClean="0"/>
              <a:t>Questa, New Mexico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14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23924"/>
            <a:ext cx="2958123" cy="430458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8"/>
          <a:stretch/>
        </p:blipFill>
        <p:spPr>
          <a:xfrm>
            <a:off x="424541" y="2223924"/>
            <a:ext cx="2286001" cy="27127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/>
          <a:stretch/>
        </p:blipFill>
        <p:spPr>
          <a:xfrm>
            <a:off x="2286000" y="4230516"/>
            <a:ext cx="3048000" cy="229799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102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Peterson/Puritan</a:t>
            </a:r>
            <a:r>
              <a:rPr lang="en-US" dirty="0"/>
              <a:t>, Inc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15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Picture 7" descr="35 martin st croppe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291" y="2242457"/>
            <a:ext cx="5486400" cy="419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048000"/>
            <a:ext cx="4764616" cy="3573462"/>
          </a:xfrm>
          <a:ln>
            <a:solidFill>
              <a:schemeClr val="tx2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3291" y="1341437"/>
            <a:ext cx="8485909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F497D"/>
                </a:solidFill>
              </a:rPr>
              <a:t>Lincoln and Cumberland, Rhode Island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Pemaco</a:t>
            </a:r>
            <a:r>
              <a:rPr lang="en-US" dirty="0" smtClean="0"/>
              <a:t> Maywood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16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b="26442"/>
          <a:stretch/>
        </p:blipFill>
        <p:spPr>
          <a:xfrm>
            <a:off x="331520" y="2209800"/>
            <a:ext cx="4904509" cy="31504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3291" y="1341437"/>
            <a:ext cx="8485909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F497D"/>
                </a:solidFill>
              </a:rPr>
              <a:t>Maywood, California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3"/>
          <a:stretch/>
        </p:blipFill>
        <p:spPr>
          <a:xfrm>
            <a:off x="4169228" y="3810000"/>
            <a:ext cx="4767943" cy="2313571"/>
          </a:xfrm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38600" y="612357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Source:_</a:t>
            </a:r>
            <a:r>
              <a:rPr lang="en-US" dirty="0" err="1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en-US" dirty="0">
                <a:solidFill>
                  <a:prstClr val="black"/>
                </a:solidFill>
                <a:hlinkClick r:id="rId5"/>
              </a:rPr>
              <a:t>://www.epa.gov/renewableenergyland/docs/success_pemaco_ca.pdf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 Corp. (Fridley Plant)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371600"/>
            <a:ext cx="8485909" cy="715963"/>
          </a:xfrm>
        </p:spPr>
        <p:txBody>
          <a:bodyPr/>
          <a:lstStyle/>
          <a:p>
            <a:r>
              <a:rPr lang="en-US" dirty="0" smtClean="0"/>
              <a:t>Fridley, Minnesota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17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6" y="2574471"/>
            <a:ext cx="4064000" cy="3048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4"/>
          <a:stretch/>
        </p:blipFill>
        <p:spPr>
          <a:xfrm>
            <a:off x="4952999" y="1905000"/>
            <a:ext cx="3624943" cy="438694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308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Aerojet</a:t>
            </a:r>
            <a:r>
              <a:rPr lang="en-US" dirty="0"/>
              <a:t> General Corp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0"/>
          <a:stretch/>
        </p:blipFill>
        <p:spPr>
          <a:xfrm>
            <a:off x="452078" y="2882031"/>
            <a:ext cx="3891322" cy="2904651"/>
          </a:xfrm>
          <a:ln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18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3291" y="1371600"/>
            <a:ext cx="8485909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F497D"/>
                </a:solidFill>
              </a:rPr>
              <a:t>Rancho Cordova, California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/>
          <a:stretch/>
        </p:blipFill>
        <p:spPr>
          <a:xfrm>
            <a:off x="4740234" y="2871145"/>
            <a:ext cx="3946566" cy="295428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527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B997C9-3E29-4B8F-A739-B338CADE14D2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/>
              <a:t>19</a:t>
            </a:fld>
            <a:endParaRPr lang="en-US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26" name="Picture 2" descr="C:\Users\salfano\AppData\Local\Microsoft\Windows\Temporary Internet Files\Content.IE5\ZMC8T1AR\MC90043805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2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SRI, Reuse and Alternative Energy: Melissa Friedland</a:t>
            </a:r>
          </a:p>
          <a:p>
            <a:r>
              <a:rPr lang="en-US" dirty="0" smtClean="0"/>
              <a:t>Reilly Tar Indianapolis Plant Superfund Site: Dion Novak, EPA Region 5</a:t>
            </a:r>
          </a:p>
          <a:p>
            <a:r>
              <a:rPr lang="en-US" dirty="0"/>
              <a:t>Hanwha Q Cells, Maywood Solar </a:t>
            </a:r>
            <a:r>
              <a:rPr lang="en-US" dirty="0" smtClean="0"/>
              <a:t>Farm: Geoffrey Underwood</a:t>
            </a:r>
            <a:endParaRPr lang="en-US" dirty="0"/>
          </a:p>
          <a:p>
            <a:r>
              <a:rPr lang="en-US" dirty="0"/>
              <a:t>Hanwha Q Cells, Maywood Solar Farm: </a:t>
            </a:r>
            <a:r>
              <a:rPr lang="en-US" dirty="0" smtClean="0"/>
              <a:t>Matt McCullough</a:t>
            </a:r>
          </a:p>
          <a:p>
            <a:r>
              <a:rPr lang="en-US" dirty="0" smtClean="0"/>
              <a:t>Regional Seeds and Renewable Energy: Frank </a:t>
            </a:r>
            <a:r>
              <a:rPr lang="en-US" dirty="0" err="1" smtClean="0"/>
              <a:t>Avvisato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SRI: Superfund </a:t>
            </a:r>
            <a:br>
              <a:rPr lang="en-US" dirty="0" smtClean="0"/>
            </a:br>
            <a:r>
              <a:rPr lang="en-US" dirty="0" smtClean="0"/>
              <a:t>Redevelopment Initiative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485909" cy="4525963"/>
          </a:xfrm>
        </p:spPr>
        <p:txBody>
          <a:bodyPr/>
          <a:lstStyle/>
          <a:p>
            <a:pPr marL="0" indent="0" algn="r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Working </a:t>
            </a:r>
            <a:r>
              <a:rPr lang="en-US" i="1" dirty="0"/>
              <a:t>with communities and other partners in considering future use opportunities and integrating appropriate reuse options into the cleanup 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91"/>
          <a:stretch/>
        </p:blipFill>
        <p:spPr>
          <a:xfrm>
            <a:off x="1143000" y="3933953"/>
            <a:ext cx="3149600" cy="2227129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347" y="3933954"/>
            <a:ext cx="3149600" cy="2227129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as a Priority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520" y="1281586"/>
            <a:ext cx="3522132" cy="2370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106335"/>
            <a:ext cx="3522132" cy="2370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Site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1586"/>
            <a:ext cx="3522132" cy="23706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10372"/>
            <a:ext cx="3508356" cy="23666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as a Priority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24000"/>
            <a:ext cx="8485909" cy="4525963"/>
          </a:xfrm>
        </p:spPr>
        <p:txBody>
          <a:bodyPr/>
          <a:lstStyle/>
          <a:p>
            <a:r>
              <a:rPr lang="en-US" sz="3000" dirty="0" smtClean="0"/>
              <a:t>Benefits</a:t>
            </a:r>
            <a:endParaRPr lang="en-US" sz="3000" dirty="0"/>
          </a:p>
          <a:p>
            <a:pPr lvl="1"/>
            <a:r>
              <a:rPr lang="en-US" sz="3000" dirty="0"/>
              <a:t>Economic</a:t>
            </a:r>
          </a:p>
          <a:p>
            <a:pPr lvl="1"/>
            <a:r>
              <a:rPr lang="en-US" sz="3000" dirty="0"/>
              <a:t>Environmental</a:t>
            </a:r>
          </a:p>
          <a:p>
            <a:pPr lvl="1"/>
            <a:r>
              <a:rPr lang="en-US" sz="3000" dirty="0"/>
              <a:t>Social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Protection of human health</a:t>
            </a:r>
          </a:p>
          <a:p>
            <a:pPr marL="457200" lvl="1" indent="0">
              <a:buNone/>
            </a:pPr>
            <a:endParaRPr lang="en-US" sz="3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572000"/>
            <a:ext cx="3398227" cy="19351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173" y="4572000"/>
            <a:ext cx="3398227" cy="19557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SRI Over the Years: </a:t>
            </a:r>
            <a:br>
              <a:rPr lang="en-US" dirty="0" smtClean="0"/>
            </a:br>
            <a:r>
              <a:rPr lang="en-US" dirty="0" smtClean="0"/>
              <a:t>From Pilots to Regional Seeds</a:t>
            </a:r>
            <a:endParaRPr lang="en-US" dirty="0"/>
          </a:p>
        </p:txBody>
      </p:sp>
      <p:sp>
        <p:nvSpPr>
          <p:cNvPr id="4" name="TextBox 9"/>
          <p:cNvSpPr txBox="1"/>
          <p:nvPr/>
        </p:nvSpPr>
        <p:spPr>
          <a:xfrm>
            <a:off x="4724400" y="53528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Picayune Wood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Treating, a current SRI Regional Seed project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X:\EXTRANET\GSRI\Community Planning\Active Projects\Picayune Wood Treating Phase II\Photos\January 2013\P1070844.JPG"/>
          <p:cNvPicPr>
            <a:picLocks noChangeAspect="1" noChangeArrowheads="1"/>
          </p:cNvPicPr>
          <p:nvPr/>
        </p:nvPicPr>
        <p:blipFill>
          <a:blip r:embed="rId3" cstate="print"/>
          <a:srcRect l="6415" t="14465" r="14465" b="5702"/>
          <a:stretch>
            <a:fillRect/>
          </a:stretch>
        </p:blipFill>
        <p:spPr bwMode="auto">
          <a:xfrm>
            <a:off x="4724400" y="2295346"/>
            <a:ext cx="4114800" cy="3057526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6" name="Picture 5" descr="X:\EXTRANET\Image Libraries\Skeo Image Library\Site Folders\Superfund Sites\AvtexFibersSite\Soccer_Avtext Fibers_Younger Players with Residential Backdrop 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95346"/>
            <a:ext cx="4076700" cy="305752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5352871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Avtex Fibers, one of SRI’s 10 initial Pilot Projects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/>
          </p:cNvPicPr>
          <p:nvPr/>
        </p:nvPicPr>
        <p:blipFill rotWithShape="1">
          <a:blip r:embed="rId3"/>
          <a:srcRect l="5283" t="10673" r="6546" b="6546"/>
          <a:stretch/>
        </p:blipFill>
        <p:spPr bwMode="auto">
          <a:xfrm>
            <a:off x="2590800" y="1295400"/>
            <a:ext cx="5792185" cy="340295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 descr="C:\Users\lwysocki\Desktop\Silver Bow Creek 508_P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708354" y="2437111"/>
            <a:ext cx="2741230" cy="3581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13552" t="10385" r="14552"/>
          <a:stretch/>
        </p:blipFill>
        <p:spPr bwMode="auto">
          <a:xfrm rot="420000">
            <a:off x="5000237" y="3643354"/>
            <a:ext cx="3685542" cy="27432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SRI: Then and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1990s: Many cleaned-up Superfund sites not in use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1995: EPA’s Land Use Directive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1999: EPA started SRI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2010: EPA’s Reuse Directive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4191000"/>
            <a:ext cx="3159125" cy="2227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67300" y="1266092"/>
            <a:ext cx="39243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Commercial</a:t>
            </a:r>
          </a:p>
          <a:p>
            <a:r>
              <a:rPr lang="en-US" sz="3500" dirty="0"/>
              <a:t>Public Service</a:t>
            </a:r>
          </a:p>
          <a:p>
            <a:r>
              <a:rPr lang="en-US" sz="3500" dirty="0"/>
              <a:t>Residential</a:t>
            </a:r>
          </a:p>
          <a:p>
            <a:r>
              <a:rPr lang="en-US" sz="3500" dirty="0"/>
              <a:t>Industrial</a:t>
            </a:r>
          </a:p>
          <a:p>
            <a:r>
              <a:rPr lang="en-US" sz="3500" dirty="0"/>
              <a:t>Mixed Use</a:t>
            </a:r>
          </a:p>
          <a:p>
            <a:r>
              <a:rPr lang="en-US" sz="3500" dirty="0"/>
              <a:t>Agricultural</a:t>
            </a:r>
          </a:p>
          <a:p>
            <a:r>
              <a:rPr lang="en-US" sz="3500" dirty="0" smtClean="0"/>
              <a:t>Green </a:t>
            </a:r>
            <a:r>
              <a:rPr lang="en-US" sz="3500" dirty="0"/>
              <a:t>Space</a:t>
            </a:r>
          </a:p>
          <a:p>
            <a:pPr lvl="1"/>
            <a:r>
              <a:rPr lang="en-US" sz="3100" dirty="0"/>
              <a:t>Recreational</a:t>
            </a:r>
          </a:p>
          <a:p>
            <a:pPr lvl="1"/>
            <a:r>
              <a:rPr lang="en-US" sz="3100" dirty="0"/>
              <a:t>Ecological</a:t>
            </a:r>
          </a:p>
          <a:p>
            <a:r>
              <a:rPr lang="en-US" sz="3500" dirty="0" smtClean="0"/>
              <a:t>Alternative Energy</a:t>
            </a:r>
          </a:p>
          <a:p>
            <a:pPr marL="457200" lvl="1" indent="0">
              <a:buNone/>
            </a:pPr>
            <a:endParaRPr lang="en-US" sz="3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266092"/>
            <a:ext cx="3752193" cy="21505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70" y="4267200"/>
            <a:ext cx="2894623" cy="2170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93" y="3094892"/>
            <a:ext cx="243840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FT_Alternative Energy_Avvisato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DRAFT_Alternative Energy_Avvisato_</Template>
  <TotalTime>797</TotalTime>
  <Words>378</Words>
  <Application>Microsoft Office PowerPoint</Application>
  <PresentationFormat>On-screen Show (4:3)</PresentationFormat>
  <Paragraphs>108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DRAFT_Alternative Energy_Avvisato_</vt:lpstr>
      <vt:lpstr>Office Theme</vt:lpstr>
      <vt:lpstr>Superfund and Alternative Energy: Promising Futures for Sites with a Contaminated Past</vt:lpstr>
      <vt:lpstr>Webinar Overview</vt:lpstr>
      <vt:lpstr>SRI: Superfund  Redevelopment Initiative</vt:lpstr>
      <vt:lpstr>Reuse as a Priority </vt:lpstr>
      <vt:lpstr>Reuse as a Priority (Cont.) </vt:lpstr>
      <vt:lpstr>SRI Over the Years:  From Pilots to Regional Seeds</vt:lpstr>
      <vt:lpstr>Tools</vt:lpstr>
      <vt:lpstr>SRI: Then and Now</vt:lpstr>
      <vt:lpstr>Types of Reuse</vt:lpstr>
      <vt:lpstr>Alternative Energy</vt:lpstr>
      <vt:lpstr>Superfund Examples</vt:lpstr>
      <vt:lpstr>Solar Projects Examples</vt:lpstr>
      <vt:lpstr>E.I. Du Pont De Nemours &amp; Co., Inc. (Newport Pigment Plant Landfill) </vt:lpstr>
      <vt:lpstr>Chevron Questa Mine</vt:lpstr>
      <vt:lpstr>Peterson/Puritan, Inc.</vt:lpstr>
      <vt:lpstr>Pemaco Maywood</vt:lpstr>
      <vt:lpstr>FMC Corp. (Fridley Plant)</vt:lpstr>
      <vt:lpstr>Aerojet General Corp.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Slide Placeholder</dc:title>
  <dc:creator>Lynette Wysocki</dc:creator>
  <cp:lastModifiedBy>Sarah Alfano</cp:lastModifiedBy>
  <cp:revision>54</cp:revision>
  <dcterms:created xsi:type="dcterms:W3CDTF">2014-03-24T16:46:04Z</dcterms:created>
  <dcterms:modified xsi:type="dcterms:W3CDTF">2014-04-25T19:23:15Z</dcterms:modified>
</cp:coreProperties>
</file>