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2" r:id="rId4"/>
    <p:sldId id="271" r:id="rId5"/>
    <p:sldId id="274" r:id="rId6"/>
    <p:sldId id="275" r:id="rId7"/>
    <p:sldId id="276" r:id="rId8"/>
    <p:sldId id="278" r:id="rId9"/>
    <p:sldId id="279" r:id="rId10"/>
    <p:sldId id="280" r:id="rId11"/>
    <p:sldId id="292" r:id="rId12"/>
    <p:sldId id="291" r:id="rId13"/>
    <p:sldId id="282" r:id="rId14"/>
    <p:sldId id="283" r:id="rId15"/>
    <p:sldId id="259" r:id="rId16"/>
    <p:sldId id="286" r:id="rId17"/>
    <p:sldId id="293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77406" autoAdjust="0"/>
  </p:normalViewPr>
  <p:slideViewPr>
    <p:cSldViewPr>
      <p:cViewPr varScale="1">
        <p:scale>
          <a:sx n="77" d="100"/>
          <a:sy n="77" d="100"/>
        </p:scale>
        <p:origin x="9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07A5B-86BB-D140-8D77-803488565969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D599C-BFE9-E143-B6A1-8955AF13F165}">
      <dgm:prSet phldrT="[Text]"/>
      <dgm:spPr/>
      <dgm:t>
        <a:bodyPr/>
        <a:lstStyle/>
        <a:p>
          <a:r>
            <a:rPr lang="en-US" dirty="0" smtClean="0"/>
            <a:t>Health Research</a:t>
          </a:r>
          <a:endParaRPr lang="en-US" dirty="0"/>
        </a:p>
      </dgm:t>
    </dgm:pt>
    <dgm:pt modelId="{3587653E-C93C-B742-9AA9-87D5F181B605}" type="parTrans" cxnId="{C2D06D89-ABFC-B945-81D7-49D158798601}">
      <dgm:prSet/>
      <dgm:spPr/>
      <dgm:t>
        <a:bodyPr/>
        <a:lstStyle/>
        <a:p>
          <a:endParaRPr lang="en-US"/>
        </a:p>
      </dgm:t>
    </dgm:pt>
    <dgm:pt modelId="{96D9DE37-357E-0541-93CE-7E13017F2B4D}" type="sibTrans" cxnId="{C2D06D89-ABFC-B945-81D7-49D158798601}">
      <dgm:prSet/>
      <dgm:spPr/>
      <dgm:t>
        <a:bodyPr/>
        <a:lstStyle/>
        <a:p>
          <a:endParaRPr lang="en-US"/>
        </a:p>
      </dgm:t>
    </dgm:pt>
    <dgm:pt modelId="{D2ACF045-61FC-EA40-B9D2-8173C37EB934}">
      <dgm:prSet phldrT="[Text]"/>
      <dgm:spPr/>
      <dgm:t>
        <a:bodyPr/>
        <a:lstStyle/>
        <a:p>
          <a:r>
            <a:rPr lang="en-US" dirty="0" smtClean="0"/>
            <a:t>UCMR Data</a:t>
          </a:r>
          <a:endParaRPr lang="en-US" dirty="0"/>
        </a:p>
      </dgm:t>
    </dgm:pt>
    <dgm:pt modelId="{5E7713D9-1587-5A4B-A2CF-E86700AC00A4}" type="parTrans" cxnId="{432EB469-2AE3-0B4E-A3C6-2040F19C7157}">
      <dgm:prSet/>
      <dgm:spPr/>
      <dgm:t>
        <a:bodyPr/>
        <a:lstStyle/>
        <a:p>
          <a:endParaRPr lang="en-US"/>
        </a:p>
      </dgm:t>
    </dgm:pt>
    <dgm:pt modelId="{1165362E-83C7-9840-A485-278286D4DB43}" type="sibTrans" cxnId="{432EB469-2AE3-0B4E-A3C6-2040F19C7157}">
      <dgm:prSet/>
      <dgm:spPr/>
      <dgm:t>
        <a:bodyPr/>
        <a:lstStyle/>
        <a:p>
          <a:endParaRPr lang="en-US"/>
        </a:p>
      </dgm:t>
    </dgm:pt>
    <dgm:pt modelId="{F35261C0-3B5E-EB47-BEFF-2ED17726AFF1}">
      <dgm:prSet phldrT="[Text]"/>
      <dgm:spPr/>
      <dgm:t>
        <a:bodyPr/>
        <a:lstStyle/>
        <a:p>
          <a:r>
            <a:rPr lang="en-US" dirty="0" smtClean="0"/>
            <a:t>Treatment Technology</a:t>
          </a:r>
          <a:endParaRPr lang="en-US" dirty="0"/>
        </a:p>
      </dgm:t>
    </dgm:pt>
    <dgm:pt modelId="{1430917B-520A-034E-A891-9E82F1A335CD}" type="parTrans" cxnId="{1BA09904-F35B-094E-85A4-7B92B25BD790}">
      <dgm:prSet/>
      <dgm:spPr/>
      <dgm:t>
        <a:bodyPr/>
        <a:lstStyle/>
        <a:p>
          <a:endParaRPr lang="en-US"/>
        </a:p>
      </dgm:t>
    </dgm:pt>
    <dgm:pt modelId="{0D214F3E-68D5-3944-BED6-43C8E393965E}" type="sibTrans" cxnId="{1BA09904-F35B-094E-85A4-7B92B25BD790}">
      <dgm:prSet/>
      <dgm:spPr/>
      <dgm:t>
        <a:bodyPr/>
        <a:lstStyle/>
        <a:p>
          <a:endParaRPr lang="en-US"/>
        </a:p>
      </dgm:t>
    </dgm:pt>
    <dgm:pt modelId="{F9C334B9-7C3C-C548-90AD-2977D1371A8A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DW Guideline</a:t>
          </a:r>
        </a:p>
      </dgm:t>
    </dgm:pt>
    <dgm:pt modelId="{C4B7C89D-1428-4143-A916-54E082556FF6}" type="parTrans" cxnId="{6F424588-3BC5-2D44-BD4C-CE88E8569091}">
      <dgm:prSet/>
      <dgm:spPr/>
      <dgm:t>
        <a:bodyPr/>
        <a:lstStyle/>
        <a:p>
          <a:endParaRPr lang="en-US"/>
        </a:p>
      </dgm:t>
    </dgm:pt>
    <dgm:pt modelId="{AFBA54BF-C317-5B48-BB07-6A4B1660D22A}" type="sibTrans" cxnId="{6F424588-3BC5-2D44-BD4C-CE88E8569091}">
      <dgm:prSet/>
      <dgm:spPr/>
      <dgm:t>
        <a:bodyPr/>
        <a:lstStyle/>
        <a:p>
          <a:endParaRPr lang="en-US"/>
        </a:p>
      </dgm:t>
    </dgm:pt>
    <dgm:pt modelId="{93F07C5A-AEAB-974F-864E-099DE4B892FC}" type="pres">
      <dgm:prSet presAssocID="{D9D07A5B-86BB-D140-8D77-803488565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4BACC-75C4-1B48-AF7B-7D6A2EA7C3A0}" type="pres">
      <dgm:prSet presAssocID="{D9D07A5B-86BB-D140-8D77-803488565969}" presName="ellipse" presStyleLbl="trBgShp" presStyleIdx="0" presStyleCnt="1" custLinFactNeighborX="5253" custLinFactNeighborY="-14165"/>
      <dgm:spPr/>
    </dgm:pt>
    <dgm:pt modelId="{689C1165-5392-6F48-910E-E3CD1BE846CA}" type="pres">
      <dgm:prSet presAssocID="{D9D07A5B-86BB-D140-8D77-803488565969}" presName="arrow1" presStyleLbl="fgShp" presStyleIdx="0" presStyleCnt="1" custScaleY="133433"/>
      <dgm:spPr/>
    </dgm:pt>
    <dgm:pt modelId="{2216E3A5-8B28-7643-83A3-D4A6460FC381}" type="pres">
      <dgm:prSet presAssocID="{D9D07A5B-86BB-D140-8D77-803488565969}" presName="rectangle" presStyleLbl="revTx" presStyleIdx="0" presStyleCnt="1" custLinFactNeighborX="-1002" custLinFactNeighborY="31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B5FD1-1E97-6948-8ABB-E8E845857D6A}" type="pres">
      <dgm:prSet presAssocID="{D2ACF045-61FC-EA40-B9D2-8173C37EB93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4A6C7-6153-B647-BF88-F5A56D63A948}" type="pres">
      <dgm:prSet presAssocID="{F35261C0-3B5E-EB47-BEFF-2ED17726AFF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AFE01-4E89-AF46-9A65-B148AD5348A6}" type="pres">
      <dgm:prSet presAssocID="{F9C334B9-7C3C-C548-90AD-2977D1371A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1B655-DDBF-D346-A3F0-D4CFB9E7D2EE}" type="pres">
      <dgm:prSet presAssocID="{D9D07A5B-86BB-D140-8D77-803488565969}" presName="funnel" presStyleLbl="trAlignAcc1" presStyleIdx="0" presStyleCnt="1" custLinFactNeighborX="2709" custLinFactNeighborY="-893"/>
      <dgm:spPr/>
    </dgm:pt>
  </dgm:ptLst>
  <dgm:cxnLst>
    <dgm:cxn modelId="{C2D06D89-ABFC-B945-81D7-49D158798601}" srcId="{D9D07A5B-86BB-D140-8D77-803488565969}" destId="{E41D599C-BFE9-E143-B6A1-8955AF13F165}" srcOrd="0" destOrd="0" parTransId="{3587653E-C93C-B742-9AA9-87D5F181B605}" sibTransId="{96D9DE37-357E-0541-93CE-7E13017F2B4D}"/>
    <dgm:cxn modelId="{6F424588-3BC5-2D44-BD4C-CE88E8569091}" srcId="{D9D07A5B-86BB-D140-8D77-803488565969}" destId="{F9C334B9-7C3C-C548-90AD-2977D1371A8A}" srcOrd="3" destOrd="0" parTransId="{C4B7C89D-1428-4143-A916-54E082556FF6}" sibTransId="{AFBA54BF-C317-5B48-BB07-6A4B1660D22A}"/>
    <dgm:cxn modelId="{1BA09904-F35B-094E-85A4-7B92B25BD790}" srcId="{D9D07A5B-86BB-D140-8D77-803488565969}" destId="{F35261C0-3B5E-EB47-BEFF-2ED17726AFF1}" srcOrd="2" destOrd="0" parTransId="{1430917B-520A-034E-A891-9E82F1A335CD}" sibTransId="{0D214F3E-68D5-3944-BED6-43C8E393965E}"/>
    <dgm:cxn modelId="{432EB469-2AE3-0B4E-A3C6-2040F19C7157}" srcId="{D9D07A5B-86BB-D140-8D77-803488565969}" destId="{D2ACF045-61FC-EA40-B9D2-8173C37EB934}" srcOrd="1" destOrd="0" parTransId="{5E7713D9-1587-5A4B-A2CF-E86700AC00A4}" sibTransId="{1165362E-83C7-9840-A485-278286D4DB43}"/>
    <dgm:cxn modelId="{678F977E-D60A-124F-B778-0721D3557A35}" type="presOf" srcId="{F35261C0-3B5E-EB47-BEFF-2ED17726AFF1}" destId="{CE9B5FD1-1E97-6948-8ABB-E8E845857D6A}" srcOrd="0" destOrd="0" presId="urn:microsoft.com/office/officeart/2005/8/layout/funnel1"/>
    <dgm:cxn modelId="{4364D22C-8E3B-C844-8FC6-C690C98F6075}" type="presOf" srcId="{D9D07A5B-86BB-D140-8D77-803488565969}" destId="{93F07C5A-AEAB-974F-864E-099DE4B892FC}" srcOrd="0" destOrd="0" presId="urn:microsoft.com/office/officeart/2005/8/layout/funnel1"/>
    <dgm:cxn modelId="{777B988D-8E8D-174B-9728-2A7FB6DF6FD8}" type="presOf" srcId="{E41D599C-BFE9-E143-B6A1-8955AF13F165}" destId="{DF9AFE01-4E89-AF46-9A65-B148AD5348A6}" srcOrd="0" destOrd="0" presId="urn:microsoft.com/office/officeart/2005/8/layout/funnel1"/>
    <dgm:cxn modelId="{224967D5-DCAE-DD4A-8A1B-66780A77D8A6}" type="presOf" srcId="{D2ACF045-61FC-EA40-B9D2-8173C37EB934}" destId="{A024A6C7-6153-B647-BF88-F5A56D63A948}" srcOrd="0" destOrd="0" presId="urn:microsoft.com/office/officeart/2005/8/layout/funnel1"/>
    <dgm:cxn modelId="{CED1FAA9-BC81-684B-BCF9-F8F84C95F774}" type="presOf" srcId="{F9C334B9-7C3C-C548-90AD-2977D1371A8A}" destId="{2216E3A5-8B28-7643-83A3-D4A6460FC381}" srcOrd="0" destOrd="0" presId="urn:microsoft.com/office/officeart/2005/8/layout/funnel1"/>
    <dgm:cxn modelId="{14FDF64B-D707-DF40-89C5-AC8E0FF33422}" type="presParOf" srcId="{93F07C5A-AEAB-974F-864E-099DE4B892FC}" destId="{B524BACC-75C4-1B48-AF7B-7D6A2EA7C3A0}" srcOrd="0" destOrd="0" presId="urn:microsoft.com/office/officeart/2005/8/layout/funnel1"/>
    <dgm:cxn modelId="{1BF4BDF5-F1B0-5745-8C73-0963190DA2CF}" type="presParOf" srcId="{93F07C5A-AEAB-974F-864E-099DE4B892FC}" destId="{689C1165-5392-6F48-910E-E3CD1BE846CA}" srcOrd="1" destOrd="0" presId="urn:microsoft.com/office/officeart/2005/8/layout/funnel1"/>
    <dgm:cxn modelId="{7C08379B-81BB-2843-86CE-BFC41DAED81B}" type="presParOf" srcId="{93F07C5A-AEAB-974F-864E-099DE4B892FC}" destId="{2216E3A5-8B28-7643-83A3-D4A6460FC381}" srcOrd="2" destOrd="0" presId="urn:microsoft.com/office/officeart/2005/8/layout/funnel1"/>
    <dgm:cxn modelId="{97F4A0A1-FAD7-EF4F-B7CA-3E56E3E251BB}" type="presParOf" srcId="{93F07C5A-AEAB-974F-864E-099DE4B892FC}" destId="{CE9B5FD1-1E97-6948-8ABB-E8E845857D6A}" srcOrd="3" destOrd="0" presId="urn:microsoft.com/office/officeart/2005/8/layout/funnel1"/>
    <dgm:cxn modelId="{A9D75D28-FA9A-4E4C-A285-431817A1DA84}" type="presParOf" srcId="{93F07C5A-AEAB-974F-864E-099DE4B892FC}" destId="{A024A6C7-6153-B647-BF88-F5A56D63A948}" srcOrd="4" destOrd="0" presId="urn:microsoft.com/office/officeart/2005/8/layout/funnel1"/>
    <dgm:cxn modelId="{6C467256-1012-B845-A71A-6D9CC7F289F1}" type="presParOf" srcId="{93F07C5A-AEAB-974F-864E-099DE4B892FC}" destId="{DF9AFE01-4E89-AF46-9A65-B148AD5348A6}" srcOrd="5" destOrd="0" presId="urn:microsoft.com/office/officeart/2005/8/layout/funnel1"/>
    <dgm:cxn modelId="{56A802C7-BA62-DC49-AB33-B5E78C81D3D2}" type="presParOf" srcId="{93F07C5A-AEAB-974F-864E-099DE4B892FC}" destId="{A871B655-DDBF-D346-A3F0-D4CFB9E7D2E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06889-9508-45E2-8055-BD2A97295716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AD33-4141-4D05-831B-98C4C393A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9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AD33-4141-4D05-831B-98C4C393A6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6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1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AD33-4141-4D05-831B-98C4C393A6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9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AD33-4141-4D05-831B-98C4C393A6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MLS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7B58CE-FE00-4B59-AF6B-44FBCD4BBC9E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MLS</a:t>
            </a:r>
          </a:p>
        </p:txBody>
      </p:sp>
    </p:spTree>
    <p:extLst>
      <p:ext uri="{BB962C8B-B14F-4D97-AF65-F5344CB8AC3E}">
        <p14:creationId xmlns:p14="http://schemas.microsoft.com/office/powerpoint/2010/main" val="82097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MLS</a:t>
            </a:r>
          </a:p>
          <a:p>
            <a:endParaRPr lang="en-US" altLang="en-US" dirty="0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2CC438-CF04-408D-8C51-5A1DA3FB3BD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38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AFD7-8DB0-4969-B7BC-49B6ABE43D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3566-8109-480A-95B2-04A9D2095A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6F28-0C58-4453-956E-7F8D3CF8E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7374"/>
            <a:ext cx="7772400" cy="1470025"/>
          </a:xfrm>
        </p:spPr>
        <p:txBody>
          <a:bodyPr/>
          <a:lstStyle/>
          <a:p>
            <a:r>
              <a:rPr lang="en-US" i="1" dirty="0" smtClean="0"/>
              <a:t>1,4 </a:t>
            </a:r>
            <a:r>
              <a:rPr lang="en-US" i="1" dirty="0" err="1" smtClean="0"/>
              <a:t>Dioxane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in Massachusetts: A case study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6274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Wendy Heiger-Bernays,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Madeleine Kangsen Scammell, D.Sc.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3505200"/>
            <a:ext cx="8610600" cy="1414675"/>
            <a:chOff x="838200" y="3608131"/>
            <a:chExt cx="7769517" cy="1311744"/>
          </a:xfrm>
        </p:grpSpPr>
        <p:pic>
          <p:nvPicPr>
            <p:cNvPr id="1026" name="Picture 2" descr="http://www.busrp.org/images/logo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3608131"/>
              <a:ext cx="6071504" cy="1311744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0" y="3879921"/>
              <a:ext cx="1902117" cy="76816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865827"/>
            <a:ext cx="5517358" cy="841321"/>
          </a:xfrm>
          <a:prstGeom prst="rect">
            <a:avLst/>
          </a:prstGeom>
          <a:ln>
            <a:noFill/>
          </a:ln>
        </p:spPr>
      </p:pic>
      <p:pic>
        <p:nvPicPr>
          <p:cNvPr id="9" name="Picture 86" descr="SRP_200x1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463808"/>
            <a:ext cx="19050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2740" y="57727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What is it and why be concerned?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212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http://www.newmoa.org/events/docs/175_165/MassDioxaneCaseStudySept2015.pdf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000" t="13889" r="31250" b="34444"/>
          <a:stretch/>
        </p:blipFill>
        <p:spPr>
          <a:xfrm>
            <a:off x="914400" y="1051024"/>
            <a:ext cx="7486043" cy="56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738909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2900" y="1524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How is it regulated?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181600"/>
            <a:ext cx="872035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 Federal Drinking Water Standard for UCMR Chemicals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39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2900" y="1524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How is it regulated?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986243"/>
              </p:ext>
            </p:extLst>
          </p:nvPr>
        </p:nvGraphicFramePr>
        <p:xfrm>
          <a:off x="12700" y="1186330"/>
          <a:ext cx="4648200" cy="39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33800" y="25146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MassDEP Guideline is Risk-Based (protective)</a:t>
            </a:r>
          </a:p>
          <a:p>
            <a:pPr algn="ctr"/>
            <a:r>
              <a:rPr lang="en-US" sz="2000" dirty="0"/>
              <a:t>U</a:t>
            </a:r>
            <a:r>
              <a:rPr lang="en-US" sz="2000" dirty="0" smtClean="0"/>
              <a:t>sed to guide a process (investigation &amp; action)</a:t>
            </a:r>
          </a:p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Risk Communication is Challenging</a:t>
            </a:r>
          </a:p>
          <a:p>
            <a:pPr algn="ctr"/>
            <a:r>
              <a:rPr lang="en-US" sz="2000" dirty="0" smtClean="0"/>
              <a:t>Interpretation of Guideline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Standard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3414" y="5715000"/>
            <a:ext cx="4730807" cy="70788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Board of Health Collected Well Nitrate Data</a:t>
            </a:r>
          </a:p>
          <a:p>
            <a:pPr algn="ctr"/>
            <a:r>
              <a:rPr lang="en-US" sz="2000" dirty="0" smtClean="0"/>
              <a:t>Indicator of Septic Impacts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447800"/>
            <a:ext cx="3802994" cy="461665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Drinking Water Standard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85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2900" y="23878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What did we do in Eastham?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3" y="1752600"/>
            <a:ext cx="41148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26367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2900" y="23878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What did we do in Eastham?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500" t="13661" r="12187" b="6011"/>
          <a:stretch/>
        </p:blipFill>
        <p:spPr>
          <a:xfrm>
            <a:off x="25278" y="1205646"/>
            <a:ext cx="9118722" cy="55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egal limits reflect both the level that </a:t>
            </a:r>
            <a:r>
              <a:rPr lang="en-US" i="1" dirty="0" smtClean="0"/>
              <a:t>protects human health</a:t>
            </a:r>
            <a:r>
              <a:rPr lang="en-US" dirty="0" smtClean="0"/>
              <a:t> and the level that water systems can achieve using the </a:t>
            </a:r>
            <a:r>
              <a:rPr lang="en-US" i="1" dirty="0" smtClean="0"/>
              <a:t>best available technology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90+ USEPA regulated contaminants </a:t>
            </a:r>
          </a:p>
          <a:p>
            <a:r>
              <a:rPr lang="en-US" dirty="0" smtClean="0"/>
              <a:t>100+ candidate contaminants </a:t>
            </a:r>
          </a:p>
          <a:p>
            <a:r>
              <a:rPr lang="en-US" dirty="0" smtClean="0"/>
              <a:t>States can regulate more protective than USEPA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305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Safe Drinking Water Act, 1974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Amendments, 1986 and 1996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5943600"/>
            <a:ext cx="419560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ONLY APPLIES TO PUBLIC WATER SUPPLIES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2900" y="23878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How did it end?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750" t="20555" r="35313" b="26111"/>
          <a:stretch/>
        </p:blipFill>
        <p:spPr>
          <a:xfrm>
            <a:off x="1219200" y="1088144"/>
            <a:ext cx="6781800" cy="56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125" t="14446" r="41250" b="8888"/>
          <a:stretch/>
        </p:blipFill>
        <p:spPr>
          <a:xfrm>
            <a:off x="3581400" y="152400"/>
            <a:ext cx="5105400" cy="6180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463" y="20574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“Casella </a:t>
            </a:r>
            <a:r>
              <a:rPr lang="en-US" dirty="0"/>
              <a:t>representatives reported in October that human toxin 1,4-dioxane had been detected in 21 private wells in Charlton, eight at levels greater than safe drinking water guidelines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1026" name="Picture 2" descr="telegram.com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43">
            <a:off x="979503" y="659729"/>
            <a:ext cx="2619375" cy="8382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0" y="51592"/>
            <a:ext cx="312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Apr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. 20, 2016 at 7:27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4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2900" y="23878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Thank you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Jane Crowley, Town of Eastham, Health Agent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A. Gallagher, G. Martin, P. Locke, MassDEP </a:t>
            </a:r>
          </a:p>
          <a:p>
            <a:endParaRPr lang="en-US" sz="3200" dirty="0" smtClean="0"/>
          </a:p>
          <a:p>
            <a:r>
              <a:rPr lang="en-US" sz="3200" dirty="0" smtClean="0"/>
              <a:t>Ashley Miller, MPH; BU SRP</a:t>
            </a:r>
          </a:p>
          <a:p>
            <a:endParaRPr lang="en-US" sz="3200" dirty="0"/>
          </a:p>
          <a:p>
            <a:r>
              <a:rPr lang="en-US" sz="3200" dirty="0" smtClean="0"/>
              <a:t>Veronica Vieira, DSc.; BU SRP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376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86B8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-76200"/>
            <a:ext cx="8759825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The Boston University Superfund Research Program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1" name="AutoShape 2" descr="Image result for boston university school of public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boston university school of public heal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Five research projects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152400" y="217804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1: Prenatal Exposure to Tetrachloroethylene-Contaminated Drinking Water and the Risk of Birth Defects (Ann Aschengrau, PhD.)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2: Analyzing Patterns in Epidemiologic and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Toxicologic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Data         (Veronica Vieira,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D.Sc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).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3: Environmental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PPARγ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Agonists: Dual B Lymphocyte and Bone Marrow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Stromal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Cell Toxicants (Jennife</a:t>
            </a:r>
            <a:r>
              <a:rPr lang="en-US" sz="20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Schlezinger, PhD.)</a:t>
            </a:r>
            <a:endParaRPr lang="en-US" sz="2000" dirty="0" smtClean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4: Mechanisms and Impacts of Dioxin Resistance in Fish                   (Mark Hahn, PhD.)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 smtClean="0">
                <a:latin typeface="Arial" charset="0"/>
                <a:ea typeface="ＭＳ Ｐゴシック" charset="0"/>
              </a:rPr>
              <a:t>5: Developmental Toxicity of non-Dioxin-like PCBs and Chemical Mixtures (John Stegeman, PhD.) </a:t>
            </a:r>
            <a:endParaRPr lang="en-US" sz="2000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81000" y="10668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Directors: David Sherr, PhD. &amp; David M. Ozonoff, MD, MPH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0" y="5791200"/>
            <a:ext cx="9067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Five Core facilities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Community Engagement, Research Translation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Training, Bioinformatics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Administration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62360" y="228600"/>
            <a:ext cx="6143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BUSRP Research Translation Core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041023"/>
            <a:ext cx="8534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Leader</a:t>
            </a:r>
            <a:r>
              <a:rPr lang="en-US" sz="2800" dirty="0" smtClean="0"/>
              <a:t>: Wendy Heiger-Bernays, PhD</a:t>
            </a:r>
            <a:endParaRPr lang="en-US" sz="2800" b="1" dirty="0" smtClean="0"/>
          </a:p>
          <a:p>
            <a:endParaRPr lang="en-US" sz="1400" b="1" dirty="0"/>
          </a:p>
          <a:p>
            <a:r>
              <a:rPr lang="en-US" sz="2800" b="1" dirty="0" smtClean="0"/>
              <a:t>Specific </a:t>
            </a:r>
            <a:r>
              <a:rPr lang="en-US" sz="2800" b="1" dirty="0"/>
              <a:t>Aims</a:t>
            </a:r>
            <a:r>
              <a:rPr lang="en-US" sz="2800" dirty="0"/>
              <a:t>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Coordinate </a:t>
            </a:r>
            <a:r>
              <a:rPr lang="en-US" sz="2400" b="1" dirty="0"/>
              <a:t>communication of research;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Develop and maintain partnerships with governmental environmental and public health agencies;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potential end-users of technologies, assays and resources developed by BUSRP project and facilitate their application;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Conduct BU-SRP-specific research translation activities, working with the CEC and Training Core.</a:t>
            </a:r>
          </a:p>
        </p:txBody>
      </p:sp>
    </p:spTree>
    <p:extLst>
      <p:ext uri="{BB962C8B-B14F-4D97-AF65-F5344CB8AC3E}">
        <p14:creationId xmlns:p14="http://schemas.microsoft.com/office/powerpoint/2010/main" val="19154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8876" y="233690"/>
            <a:ext cx="678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BU SRP Community Engagement Core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881" y="1001486"/>
            <a:ext cx="842962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Leader: Madeleine K. Scammell, DSc. </a:t>
            </a:r>
          </a:p>
          <a:p>
            <a:pPr algn="ctr"/>
            <a:endParaRPr lang="en-US" sz="1400" dirty="0"/>
          </a:p>
          <a:p>
            <a:r>
              <a:rPr lang="en-US" sz="2800" b="1" dirty="0" smtClean="0"/>
              <a:t>Specific Aims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Provide scientific expertise in response to community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develop materials and implement training for our community and governmental stakeholders, including boards of healt</a:t>
            </a:r>
            <a:r>
              <a:rPr lang="en-US" sz="2400" dirty="0"/>
              <a:t>h</a:t>
            </a:r>
            <a:r>
              <a:rPr lang="en-US" sz="2400" dirty="0" smtClean="0"/>
              <a:t> in Massachusetts, on hazardous materials regulations and solid waste reduction resources.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Communicate activities of the community partners and coordinate activities with the Research Translation Core and the Training Core within the BU SRP.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15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massachuset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1588"/>
            <a:ext cx="8578088" cy="470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1143000" y="4724400"/>
            <a:ext cx="3810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14625" y="1165311"/>
            <a:ext cx="39433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dirty="0"/>
              <a:t>Massachusetts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608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4400" y="174711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 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Why Eastham? Why us?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eastham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6285" r="23334" b="7016"/>
          <a:stretch>
            <a:fillRect/>
          </a:stretch>
        </p:blipFill>
        <p:spPr bwMode="auto">
          <a:xfrm>
            <a:off x="914400" y="262415"/>
            <a:ext cx="6858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14400" y="181996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 Rounded MT Bold" panose="020F0704030504030204" pitchFamily="34" charset="0"/>
              </a:rPr>
              <a:t>1,4-Dioxane. Why Eastham? Why us?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1,4-Dioxane measured in groundwater monitoring well very close to private well water supply. </a:t>
            </a:r>
          </a:p>
          <a:p>
            <a:endParaRPr lang="en-US" sz="2800" dirty="0" smtClean="0"/>
          </a:p>
          <a:p>
            <a:r>
              <a:rPr lang="en-US" sz="2800" dirty="0" smtClean="0"/>
              <a:t>Residential well with 1,4-dioxane above drinking water </a:t>
            </a:r>
            <a:r>
              <a:rPr lang="en-US" sz="2800" b="1" i="1" dirty="0" smtClean="0"/>
              <a:t>guideline</a:t>
            </a:r>
          </a:p>
          <a:p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BUSRP contacted by: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Concerned resident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- Town of Eastham Health Director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- Mass DEP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14400" y="181996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Who else was involved?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305800" cy="7232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Town of Eastham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Potentially responsible party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Health official/Board of Health agent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Mass DEP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Bureau of Water </a:t>
            </a:r>
            <a:r>
              <a:rPr lang="en-US" sz="2800" dirty="0"/>
              <a:t>R</a:t>
            </a:r>
            <a:r>
              <a:rPr lang="en-US" sz="2800" dirty="0" smtClean="0"/>
              <a:t>esources  (water contamination)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Bureau of Waste Prevention (solid waste landfill)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Bureau </a:t>
            </a:r>
            <a:r>
              <a:rPr lang="en-US" sz="2800" dirty="0"/>
              <a:t>of </a:t>
            </a:r>
            <a:r>
              <a:rPr lang="en-US" sz="2800" dirty="0" smtClean="0"/>
              <a:t>Waste </a:t>
            </a:r>
            <a:r>
              <a:rPr lang="en-US" sz="2800" dirty="0"/>
              <a:t>S</a:t>
            </a:r>
            <a:r>
              <a:rPr lang="en-US" sz="2800" dirty="0" smtClean="0"/>
              <a:t>ite Clean-Up </a:t>
            </a:r>
            <a:r>
              <a:rPr lang="en-US" sz="2800" dirty="0"/>
              <a:t>(</a:t>
            </a:r>
            <a:r>
              <a:rPr lang="en-US" sz="2800" dirty="0" smtClean="0"/>
              <a:t>hazardous </a:t>
            </a:r>
            <a:r>
              <a:rPr lang="en-US" sz="2800" dirty="0"/>
              <a:t>waste)  	</a:t>
            </a:r>
            <a:endParaRPr lang="en-US" sz="2800" dirty="0" smtClean="0"/>
          </a:p>
          <a:p>
            <a:r>
              <a:rPr lang="en-US" sz="2800" dirty="0" smtClean="0"/>
              <a:t>EPA Region 1</a:t>
            </a:r>
          </a:p>
          <a:p>
            <a:r>
              <a:rPr lang="en-US" sz="2400" dirty="0"/>
              <a:t>- Provided four personnel from </a:t>
            </a:r>
            <a:r>
              <a:rPr lang="en-US" sz="2400" dirty="0" smtClean="0"/>
              <a:t>EPA Region 1 lab </a:t>
            </a:r>
            <a:r>
              <a:rPr lang="en-US" sz="2400" dirty="0"/>
              <a:t>to conduct sampling of private water supply wells (analyses paid for by Town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091"/>
            <a:ext cx="9144000" cy="990600"/>
          </a:xfrm>
          <a:prstGeom prst="rect">
            <a:avLst/>
          </a:prstGeom>
          <a:solidFill>
            <a:srgbClr val="55B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2740" y="57727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 smtClean="0">
                <a:latin typeface="Arial Rounded MT Bold" panose="020F0704030504030204" pitchFamily="34" charset="0"/>
              </a:rPr>
              <a:t>1,4-Dioxane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smtClean="0">
                <a:latin typeface="Arial Rounded MT Bold" panose="020F0704030504030204" pitchFamily="34" charset="0"/>
              </a:rPr>
              <a:t>   What is it and why be concerned? </a:t>
            </a:r>
            <a:endParaRPr lang="en-US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38" t="24008" r="22187" b="40291"/>
          <a:stretch/>
        </p:blipFill>
        <p:spPr>
          <a:xfrm>
            <a:off x="55880" y="1143000"/>
            <a:ext cx="9011920" cy="3048001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687" t="61111" r="22188" b="14444"/>
          <a:stretch/>
        </p:blipFill>
        <p:spPr>
          <a:xfrm>
            <a:off x="-11960" y="4267200"/>
            <a:ext cx="9308360" cy="220197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TextBox 5"/>
          <p:cNvSpPr txBox="1"/>
          <p:nvPr/>
        </p:nvSpPr>
        <p:spPr>
          <a:xfrm>
            <a:off x="771236" y="6212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http://www.bu.edu/sph/files/2015/03/14-dioxane-reference-guide-7_25_13.pdf</a:t>
            </a:r>
          </a:p>
        </p:txBody>
      </p:sp>
    </p:spTree>
    <p:extLst>
      <p:ext uri="{BB962C8B-B14F-4D97-AF65-F5344CB8AC3E}">
        <p14:creationId xmlns:p14="http://schemas.microsoft.com/office/powerpoint/2010/main" val="31324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10099</TotalTime>
  <Words>647</Words>
  <Application>Microsoft Office PowerPoint</Application>
  <PresentationFormat>On-screen Show (4:3)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Rounded MT Bold</vt:lpstr>
      <vt:lpstr>Calibri</vt:lpstr>
      <vt:lpstr>verdana</vt:lpstr>
      <vt:lpstr>Office Theme</vt:lpstr>
      <vt:lpstr>1,4 Dioxane  in Massachusetts: A case study</vt:lpstr>
      <vt:lpstr>The Boston University Superfund Research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1,4 Dioxane  Health Risk and Regulation</dc:title>
  <dc:creator>Madeleine</dc:creator>
  <cp:lastModifiedBy>Sara Mishamandani</cp:lastModifiedBy>
  <cp:revision>58</cp:revision>
  <dcterms:created xsi:type="dcterms:W3CDTF">2014-02-06T22:39:26Z</dcterms:created>
  <dcterms:modified xsi:type="dcterms:W3CDTF">2016-04-26T11:59:58Z</dcterms:modified>
</cp:coreProperties>
</file>