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353" r:id="rId3"/>
    <p:sldId id="286" r:id="rId4"/>
    <p:sldId id="287" r:id="rId5"/>
    <p:sldId id="288" r:id="rId6"/>
    <p:sldId id="289" r:id="rId7"/>
    <p:sldId id="291" r:id="rId8"/>
    <p:sldId id="354" r:id="rId9"/>
    <p:sldId id="293" r:id="rId10"/>
    <p:sldId id="294" r:id="rId11"/>
    <p:sldId id="295" r:id="rId12"/>
    <p:sldId id="296" r:id="rId13"/>
    <p:sldId id="297" r:id="rId14"/>
    <p:sldId id="300" r:id="rId15"/>
    <p:sldId id="358" r:id="rId16"/>
    <p:sldId id="301" r:id="rId17"/>
    <p:sldId id="302" r:id="rId18"/>
    <p:sldId id="303" r:id="rId19"/>
    <p:sldId id="304" r:id="rId20"/>
    <p:sldId id="305" r:id="rId21"/>
    <p:sldId id="306" r:id="rId22"/>
    <p:sldId id="307" r:id="rId23"/>
    <p:sldId id="308" r:id="rId24"/>
    <p:sldId id="355" r:id="rId25"/>
    <p:sldId id="356" r:id="rId26"/>
    <p:sldId id="357" r:id="rId27"/>
    <p:sldId id="309" r:id="rId28"/>
    <p:sldId id="310" r:id="rId29"/>
    <p:sldId id="311" r:id="rId30"/>
    <p:sldId id="312" r:id="rId31"/>
    <p:sldId id="313" r:id="rId32"/>
    <p:sldId id="314" r:id="rId33"/>
    <p:sldId id="315" r:id="rId34"/>
    <p:sldId id="316" r:id="rId35"/>
    <p:sldId id="317" r:id="rId36"/>
    <p:sldId id="318" r:id="rId37"/>
    <p:sldId id="338" r:id="rId38"/>
    <p:sldId id="339" r:id="rId39"/>
    <p:sldId id="340" r:id="rId40"/>
    <p:sldId id="341" r:id="rId41"/>
    <p:sldId id="344" r:id="rId42"/>
    <p:sldId id="345" r:id="rId43"/>
    <p:sldId id="342" r:id="rId44"/>
    <p:sldId id="343" r:id="rId45"/>
    <p:sldId id="265"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28802"/>
    <a:srgbClr val="0000FF"/>
    <a:srgbClr val="FFFF00"/>
    <a:srgbClr val="23C20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50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182142A-4076-4413-B939-D2CCD0EC25B7}" type="datetimeFigureOut">
              <a:rPr lang="en-US" smtClean="0"/>
              <a:pPr/>
              <a:t>4/4/2012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7F86D83-5EB2-49C5-8EAE-99103B54B97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A9603F-CA19-4467-803D-2A6CF6697342}" type="datetimeFigureOut">
              <a:rPr lang="en-US" smtClean="0"/>
              <a:pPr/>
              <a:t>4/4/2012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F06296-750F-4187-BC3F-2C552636243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dirty="0" smtClean="0"/>
          </a:p>
        </p:txBody>
      </p:sp>
      <p:sp>
        <p:nvSpPr>
          <p:cNvPr id="119812" name="Slide Number Placeholder 3"/>
          <p:cNvSpPr>
            <a:spLocks noGrp="1"/>
          </p:cNvSpPr>
          <p:nvPr>
            <p:ph type="sldNum" sz="quarter" idx="5"/>
          </p:nvPr>
        </p:nvSpPr>
        <p:spPr>
          <a:noFill/>
        </p:spPr>
        <p:txBody>
          <a:bodyPr/>
          <a:lstStyle/>
          <a:p>
            <a:fld id="{71930D76-4B53-424F-8D39-6738AC924FC8}" type="slidenum">
              <a:rPr lang="en-US" smtClean="0"/>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3FACFC7-212D-4329-9028-17F7FC468707}" type="slidenum">
              <a:rPr lang="en-US" smtClean="0"/>
              <a:pPr/>
              <a:t>29</a:t>
            </a:fld>
            <a:endParaRPr lang="en-US" dirty="0"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dirty="0" smtClean="0"/>
          </a:p>
        </p:txBody>
      </p:sp>
      <p:sp>
        <p:nvSpPr>
          <p:cNvPr id="121860" name="Slide Number Placeholder 3"/>
          <p:cNvSpPr>
            <a:spLocks noGrp="1"/>
          </p:cNvSpPr>
          <p:nvPr>
            <p:ph type="sldNum" sz="quarter" idx="5"/>
          </p:nvPr>
        </p:nvSpPr>
        <p:spPr>
          <a:noFill/>
        </p:spPr>
        <p:txBody>
          <a:bodyPr/>
          <a:lstStyle/>
          <a:p>
            <a:fld id="{9D7F7A21-839A-4516-9C17-BCFE448B6534}" type="slidenum">
              <a:rPr lang="en-US" smtClean="0"/>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dirty="0" smtClean="0"/>
          </a:p>
        </p:txBody>
      </p:sp>
      <p:sp>
        <p:nvSpPr>
          <p:cNvPr id="122884" name="Slide Number Placeholder 3"/>
          <p:cNvSpPr>
            <a:spLocks noGrp="1"/>
          </p:cNvSpPr>
          <p:nvPr>
            <p:ph type="sldNum" sz="quarter" idx="5"/>
          </p:nvPr>
        </p:nvSpPr>
        <p:spPr>
          <a:noFill/>
        </p:spPr>
        <p:txBody>
          <a:bodyPr/>
          <a:lstStyle/>
          <a:p>
            <a:fld id="{C646226C-D51A-472E-86C5-CFEBDBDC84C0}" type="slidenum">
              <a:rPr lang="en-US" smtClean="0"/>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dirty="0" smtClean="0"/>
          </a:p>
        </p:txBody>
      </p:sp>
      <p:sp>
        <p:nvSpPr>
          <p:cNvPr id="123908" name="Slide Number Placeholder 3"/>
          <p:cNvSpPr>
            <a:spLocks noGrp="1"/>
          </p:cNvSpPr>
          <p:nvPr>
            <p:ph type="sldNum" sz="quarter" idx="5"/>
          </p:nvPr>
        </p:nvSpPr>
        <p:spPr>
          <a:noFill/>
        </p:spPr>
        <p:txBody>
          <a:bodyPr/>
          <a:lstStyle/>
          <a:p>
            <a:fld id="{F950C7D0-ADF2-4CB4-B9C1-6FF4480C639F}" type="slidenum">
              <a:rPr lang="en-US" smtClean="0"/>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7CA6B8-D185-4234-9EC2-E3883F5DF11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7CA6B8-D185-4234-9EC2-E3883F5DF11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61BF1180-6F26-49BA-9888-BB0B9A4DC899}" type="slidenum">
              <a:rPr lang="en-US" smtClean="0"/>
              <a:pPr/>
              <a:t>39</a:t>
            </a:fld>
            <a:endParaRPr lang="en-US" smtClean="0"/>
          </a:p>
        </p:txBody>
      </p:sp>
      <p:sp>
        <p:nvSpPr>
          <p:cNvPr id="40963" name="Rectangle 2"/>
          <p:cNvSpPr>
            <a:spLocks noGrp="1" noRot="1" noChangeAspect="1" noChangeArrowheads="1" noTextEdit="1"/>
          </p:cNvSpPr>
          <p:nvPr>
            <p:ph type="sldImg"/>
          </p:nvPr>
        </p:nvSpPr>
        <p:spPr>
          <a:xfrm>
            <a:off x="1181100" y="695325"/>
            <a:ext cx="4649788" cy="3487738"/>
          </a:xfrm>
          <a:ln/>
        </p:spPr>
      </p:sp>
      <p:sp>
        <p:nvSpPr>
          <p:cNvPr id="40964" name="Rectangle 3"/>
          <p:cNvSpPr>
            <a:spLocks noGrp="1" noChangeArrowheads="1"/>
          </p:cNvSpPr>
          <p:nvPr>
            <p:ph type="body" idx="1"/>
          </p:nvPr>
        </p:nvSpPr>
        <p:spPr>
          <a:xfrm>
            <a:off x="934720" y="4415790"/>
            <a:ext cx="5140960" cy="4184994"/>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dirty="0" smtClean="0"/>
          </a:p>
        </p:txBody>
      </p:sp>
      <p:sp>
        <p:nvSpPr>
          <p:cNvPr id="119812" name="Slide Number Placeholder 3"/>
          <p:cNvSpPr>
            <a:spLocks noGrp="1"/>
          </p:cNvSpPr>
          <p:nvPr>
            <p:ph type="sldNum" sz="quarter" idx="5"/>
          </p:nvPr>
        </p:nvSpPr>
        <p:spPr>
          <a:noFill/>
        </p:spPr>
        <p:txBody>
          <a:bodyPr/>
          <a:lstStyle/>
          <a:p>
            <a:fld id="{71930D76-4B53-424F-8D39-6738AC924FC8}" type="slidenum">
              <a:rPr lang="en-US" smtClean="0"/>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6C0359F-A6DA-480A-8D91-5AD9D9EB9111}"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6C0359F-A6DA-480A-8D91-5AD9D9EB9111}"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4964DAF-E72D-4A2B-84A2-783DA8D030F8}"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D5866F14-6C7D-4A6C-88B6-CA1E038F0741}"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775ED7-3963-44AB-AAFB-51C575D96383}"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45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F06296-750F-4187-BC3F-2C552636243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F6E9A94-F894-40F9-A656-D8368C2E716A}"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E4B2BF-7739-476A-A134-49B04A59EB07}" type="datetimeFigureOut">
              <a:rPr lang="en-US" smtClean="0"/>
              <a:pPr/>
              <a:t>4/4/2012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E4B2BF-7739-476A-A134-49B04A59EB07}" type="datetimeFigureOut">
              <a:rPr lang="en-US" smtClean="0"/>
              <a:pPr/>
              <a:t>4/4/2012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E4B2BF-7739-476A-A134-49B04A59EB07}" type="datetimeFigureOut">
              <a:rPr lang="en-US" smtClean="0"/>
              <a:pPr/>
              <a:t>4/4/2012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61620C-9400-497E-8E8A-8F241BAC3E91}"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E4B2BF-7739-476A-A134-49B04A59EB07}" type="datetimeFigureOut">
              <a:rPr lang="en-US" smtClean="0"/>
              <a:pPr/>
              <a:t>4/4/2012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E4B2BF-7739-476A-A134-49B04A59EB07}" type="datetimeFigureOut">
              <a:rPr lang="en-US" smtClean="0"/>
              <a:pPr/>
              <a:t>4/4/2012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E4B2BF-7739-476A-A134-49B04A59EB07}" type="datetimeFigureOut">
              <a:rPr lang="en-US" smtClean="0"/>
              <a:pPr/>
              <a:t>4/4/2012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E4B2BF-7739-476A-A134-49B04A59EB07}" type="datetimeFigureOut">
              <a:rPr lang="en-US" smtClean="0"/>
              <a:pPr/>
              <a:t>4/4/2012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E4B2BF-7739-476A-A134-49B04A59EB07}" type="datetimeFigureOut">
              <a:rPr lang="en-US" smtClean="0"/>
              <a:pPr/>
              <a:t>4/4/2012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4B2BF-7739-476A-A134-49B04A59EB07}" type="datetimeFigureOut">
              <a:rPr lang="en-US" smtClean="0"/>
              <a:pPr/>
              <a:t>4/4/2012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4B2BF-7739-476A-A134-49B04A59EB07}" type="datetimeFigureOut">
              <a:rPr lang="en-US" smtClean="0"/>
              <a:pPr/>
              <a:t>4/4/2012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4B2BF-7739-476A-A134-49B04A59EB07}" type="datetimeFigureOut">
              <a:rPr lang="en-US" smtClean="0"/>
              <a:pPr/>
              <a:t>4/4/2012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DB65-DC2D-4A79-8A8E-CD036F3A85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4B2BF-7739-476A-A134-49B04A59EB07}" type="datetimeFigureOut">
              <a:rPr lang="en-US" smtClean="0"/>
              <a:pPr/>
              <a:t>4/4/2012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DB65-DC2D-4A79-8A8E-CD036F3A85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7.png"/><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3.jpeg"/><Relationship Id="rId5" Type="http://schemas.openxmlformats.org/officeDocument/2006/relationships/image" Target="../media/image30.png"/><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2362199"/>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sz="4200" b="1" dirty="0" smtClean="0">
                <a:solidFill>
                  <a:srgbClr val="FF0000"/>
                </a:solidFill>
                <a:latin typeface="Arial" pitchFamily="34" charset="0"/>
                <a:cs typeface="Arial" pitchFamily="34" charset="0"/>
              </a:rPr>
              <a:t>Using Organic Amendments. Byproducts and Agronomy in Remediation of </a:t>
            </a:r>
            <a:r>
              <a:rPr lang="en-US" sz="4200" b="1" dirty="0" err="1" smtClean="0">
                <a:solidFill>
                  <a:srgbClr val="FF0000"/>
                </a:solidFill>
                <a:latin typeface="Arial" pitchFamily="34" charset="0"/>
                <a:cs typeface="Arial" pitchFamily="34" charset="0"/>
              </a:rPr>
              <a:t>Hardrock</a:t>
            </a:r>
            <a:r>
              <a:rPr lang="en-US" sz="4200" b="1" dirty="0" smtClean="0">
                <a:solidFill>
                  <a:srgbClr val="FF0000"/>
                </a:solidFill>
                <a:latin typeface="Arial" pitchFamily="34" charset="0"/>
                <a:cs typeface="Arial" pitchFamily="34" charset="0"/>
              </a:rPr>
              <a:t> Mining Sites.</a:t>
            </a:r>
            <a:r>
              <a:rPr lang="en-US" sz="4000" b="1" dirty="0">
                <a:solidFill>
                  <a:srgbClr val="FF0000"/>
                </a:solidFill>
                <a:latin typeface="Arial" pitchFamily="34" charset="0"/>
                <a:cs typeface="Arial" pitchFamily="34" charset="0"/>
              </a:rPr>
              <a:t/>
            </a:r>
            <a:br>
              <a:rPr lang="en-US" sz="4000" b="1" dirty="0">
                <a:solidFill>
                  <a:srgbClr val="FF0000"/>
                </a:solidFill>
                <a:latin typeface="Arial" pitchFamily="34" charset="0"/>
                <a:cs typeface="Arial" pitchFamily="34" charset="0"/>
              </a:rPr>
            </a:br>
            <a:r>
              <a:rPr lang="en-US" b="1" dirty="0">
                <a:solidFill>
                  <a:srgbClr val="23C20E"/>
                </a:solidFill>
              </a:rPr>
              <a:t/>
            </a:r>
            <a:br>
              <a:rPr lang="en-US" b="1" dirty="0">
                <a:solidFill>
                  <a:srgbClr val="23C20E"/>
                </a:solidFill>
              </a:rPr>
            </a:br>
            <a:r>
              <a:rPr lang="en-US" dirty="0"/>
              <a:t/>
            </a:r>
            <a:br>
              <a:rPr lang="en-US" dirty="0"/>
            </a:br>
            <a:endParaRPr lang="en-US" dirty="0"/>
          </a:p>
        </p:txBody>
      </p:sp>
      <p:sp>
        <p:nvSpPr>
          <p:cNvPr id="5" name="Subtitle 4"/>
          <p:cNvSpPr>
            <a:spLocks noGrp="1"/>
          </p:cNvSpPr>
          <p:nvPr>
            <p:ph type="subTitle" idx="1"/>
          </p:nvPr>
        </p:nvSpPr>
        <p:spPr>
          <a:xfrm>
            <a:off x="0" y="2438400"/>
            <a:ext cx="9144000" cy="4419600"/>
          </a:xfrm>
        </p:spPr>
        <p:txBody>
          <a:bodyPr>
            <a:normAutofit fontScale="92500" lnSpcReduction="10000"/>
          </a:bodyPr>
          <a:lstStyle/>
          <a:p>
            <a:r>
              <a:rPr lang="en-US" b="1" dirty="0" smtClean="0">
                <a:solidFill>
                  <a:srgbClr val="0000FF"/>
                </a:solidFill>
                <a:latin typeface="Arial" pitchFamily="34" charset="0"/>
                <a:cs typeface="Arial" pitchFamily="34" charset="0"/>
              </a:rPr>
              <a:t>Rufus L. Chaney</a:t>
            </a:r>
            <a:r>
              <a:rPr lang="en-US" b="1" baseline="30000" dirty="0" smtClean="0">
                <a:solidFill>
                  <a:srgbClr val="028802"/>
                </a:solidFill>
                <a:latin typeface="Arial" pitchFamily="34" charset="0"/>
                <a:cs typeface="Arial" pitchFamily="34" charset="0"/>
              </a:rPr>
              <a:t>1</a:t>
            </a:r>
            <a:r>
              <a:rPr lang="en-US" b="1" dirty="0" smtClean="0">
                <a:solidFill>
                  <a:srgbClr val="002060"/>
                </a:solidFill>
                <a:latin typeface="Arial" pitchFamily="34" charset="0"/>
                <a:cs typeface="Arial" pitchFamily="34" charset="0"/>
              </a:rPr>
              <a:t>, </a:t>
            </a:r>
            <a:r>
              <a:rPr lang="en-US" b="1" dirty="0" smtClean="0">
                <a:solidFill>
                  <a:srgbClr val="0000FF"/>
                </a:solidFill>
                <a:latin typeface="Arial" pitchFamily="34" charset="0"/>
                <a:cs typeface="Arial" pitchFamily="34" charset="0"/>
              </a:rPr>
              <a:t>Sally L. Brown</a:t>
            </a:r>
            <a:r>
              <a:rPr lang="en-US" b="1" baseline="30000" dirty="0" smtClean="0">
                <a:solidFill>
                  <a:srgbClr val="028802"/>
                </a:solidFill>
                <a:latin typeface="Arial" pitchFamily="34" charset="0"/>
                <a:cs typeface="Arial" pitchFamily="34" charset="0"/>
              </a:rPr>
              <a:t>2</a:t>
            </a:r>
            <a:r>
              <a:rPr lang="en-US" b="1" dirty="0" smtClean="0">
                <a:solidFill>
                  <a:srgbClr val="002060"/>
                </a:solidFill>
                <a:latin typeface="Arial" pitchFamily="34" charset="0"/>
                <a:cs typeface="Arial" pitchFamily="34" charset="0"/>
              </a:rPr>
              <a:t>, </a:t>
            </a:r>
          </a:p>
          <a:p>
            <a:r>
              <a:rPr lang="en-US" b="1" dirty="0" smtClean="0">
                <a:solidFill>
                  <a:srgbClr val="0000FF"/>
                </a:solidFill>
                <a:latin typeface="Arial" pitchFamily="34" charset="0"/>
                <a:cs typeface="Arial" pitchFamily="34" charset="0"/>
              </a:rPr>
              <a:t>Michele Mahoney</a:t>
            </a:r>
            <a:r>
              <a:rPr lang="en-US" b="1" baseline="30000" dirty="0" smtClean="0">
                <a:solidFill>
                  <a:srgbClr val="028802"/>
                </a:solidFill>
                <a:latin typeface="Arial" pitchFamily="34" charset="0"/>
                <a:cs typeface="Arial" pitchFamily="34" charset="0"/>
              </a:rPr>
              <a:t>3</a:t>
            </a:r>
            <a:r>
              <a:rPr lang="en-US" b="1" dirty="0" smtClean="0">
                <a:solidFill>
                  <a:srgbClr val="0000FF"/>
                </a:solidFill>
                <a:latin typeface="Arial" pitchFamily="34" charset="0"/>
                <a:cs typeface="Arial" pitchFamily="34" charset="0"/>
              </a:rPr>
              <a:t>, Harry Compton</a:t>
            </a:r>
            <a:r>
              <a:rPr lang="en-US" b="1" baseline="30000" dirty="0" smtClean="0">
                <a:solidFill>
                  <a:srgbClr val="028802"/>
                </a:solidFill>
                <a:latin typeface="Arial" pitchFamily="34" charset="0"/>
                <a:cs typeface="Arial" pitchFamily="34" charset="0"/>
              </a:rPr>
              <a:t>4</a:t>
            </a:r>
            <a:r>
              <a:rPr lang="en-US" b="1" dirty="0" smtClean="0">
                <a:solidFill>
                  <a:srgbClr val="002060"/>
                </a:solidFill>
                <a:latin typeface="Arial" pitchFamily="34" charset="0"/>
                <a:cs typeface="Arial" pitchFamily="34" charset="0"/>
              </a:rPr>
              <a:t> </a:t>
            </a:r>
          </a:p>
          <a:p>
            <a:r>
              <a:rPr lang="en-US" b="1" dirty="0" smtClean="0">
                <a:solidFill>
                  <a:srgbClr val="0000FF"/>
                </a:solidFill>
                <a:latin typeface="Arial" pitchFamily="34" charset="0"/>
                <a:cs typeface="Arial" pitchFamily="34" charset="0"/>
              </a:rPr>
              <a:t>and Mark Sprenger</a:t>
            </a:r>
            <a:r>
              <a:rPr lang="en-US" b="1" baseline="30000" dirty="0" smtClean="0">
                <a:solidFill>
                  <a:srgbClr val="028802"/>
                </a:solidFill>
                <a:latin typeface="Arial" pitchFamily="34" charset="0"/>
                <a:cs typeface="Arial" pitchFamily="34" charset="0"/>
              </a:rPr>
              <a:t>4</a:t>
            </a:r>
          </a:p>
          <a:p>
            <a:r>
              <a:rPr lang="en-US" sz="800" b="1" dirty="0" smtClean="0">
                <a:latin typeface="Arial" pitchFamily="34" charset="0"/>
                <a:cs typeface="Arial" pitchFamily="34" charset="0"/>
              </a:rPr>
              <a:t/>
            </a:r>
            <a:br>
              <a:rPr lang="en-US" sz="800" b="1" dirty="0" smtClean="0">
                <a:latin typeface="Arial" pitchFamily="34" charset="0"/>
                <a:cs typeface="Arial" pitchFamily="34" charset="0"/>
              </a:rPr>
            </a:br>
            <a:r>
              <a:rPr lang="en-US" sz="2800" b="1" baseline="30000" dirty="0" smtClean="0">
                <a:solidFill>
                  <a:srgbClr val="028802"/>
                </a:solidFill>
                <a:latin typeface="Arial" pitchFamily="34" charset="0"/>
                <a:cs typeface="Arial" pitchFamily="34" charset="0"/>
              </a:rPr>
              <a:t>1</a:t>
            </a:r>
            <a:r>
              <a:rPr lang="en-US" sz="2800" b="1" dirty="0" smtClean="0">
                <a:solidFill>
                  <a:schemeClr val="tx1"/>
                </a:solidFill>
                <a:latin typeface="Arial" pitchFamily="34" charset="0"/>
                <a:cs typeface="Arial" pitchFamily="34" charset="0"/>
              </a:rPr>
              <a:t>USDA-ARS-EMBUL, Beltsville, MD,</a:t>
            </a:r>
          </a:p>
          <a:p>
            <a:r>
              <a:rPr lang="en-US" sz="2800" b="1" baseline="30000" dirty="0" smtClean="0">
                <a:solidFill>
                  <a:srgbClr val="028802"/>
                </a:solidFill>
                <a:latin typeface="Arial" pitchFamily="34" charset="0"/>
                <a:cs typeface="Arial" pitchFamily="34" charset="0"/>
              </a:rPr>
              <a:t>2</a:t>
            </a:r>
            <a:r>
              <a:rPr lang="en-US" sz="2800" b="1" dirty="0" smtClean="0">
                <a:solidFill>
                  <a:schemeClr val="tx1"/>
                </a:solidFill>
                <a:latin typeface="Arial" pitchFamily="34" charset="0"/>
                <a:cs typeface="Arial" pitchFamily="34" charset="0"/>
              </a:rPr>
              <a:t>University of Washington, Seattle, </a:t>
            </a:r>
          </a:p>
          <a:p>
            <a:r>
              <a:rPr lang="en-US" sz="2800" b="1" baseline="30000" dirty="0" smtClean="0">
                <a:solidFill>
                  <a:srgbClr val="028802"/>
                </a:solidFill>
                <a:latin typeface="Arial" pitchFamily="34" charset="0"/>
                <a:cs typeface="Arial" pitchFamily="34" charset="0"/>
              </a:rPr>
              <a:t>3</a:t>
            </a:r>
            <a:r>
              <a:rPr lang="en-US" sz="2800" b="1" dirty="0" smtClean="0">
                <a:solidFill>
                  <a:schemeClr val="tx1"/>
                </a:solidFill>
                <a:latin typeface="Arial" pitchFamily="34" charset="0"/>
                <a:cs typeface="Arial" pitchFamily="34" charset="0"/>
              </a:rPr>
              <a:t>US-EPA-OSWER-OSRTI and </a:t>
            </a:r>
            <a:r>
              <a:rPr lang="en-US" sz="2800" b="1" baseline="30000" dirty="0" smtClean="0">
                <a:solidFill>
                  <a:srgbClr val="028802"/>
                </a:solidFill>
                <a:latin typeface="Arial" pitchFamily="34" charset="0"/>
                <a:cs typeface="Arial" pitchFamily="34" charset="0"/>
              </a:rPr>
              <a:t>4</a:t>
            </a:r>
            <a:r>
              <a:rPr lang="en-US" sz="2800" b="1" dirty="0" smtClean="0">
                <a:solidFill>
                  <a:schemeClr val="tx1"/>
                </a:solidFill>
                <a:latin typeface="Arial" pitchFamily="34" charset="0"/>
                <a:cs typeface="Arial" pitchFamily="34" charset="0"/>
              </a:rPr>
              <a:t>EPA-ERT.</a:t>
            </a:r>
          </a:p>
          <a:p>
            <a:endParaRPr lang="en-US" sz="2800" b="1" dirty="0">
              <a:solidFill>
                <a:schemeClr val="tx1"/>
              </a:solidFill>
              <a:latin typeface="Arial" pitchFamily="34" charset="0"/>
              <a:cs typeface="Arial" pitchFamily="34" charset="0"/>
            </a:endParaRPr>
          </a:p>
          <a:p>
            <a:r>
              <a:rPr lang="en-US" sz="2800" b="1" dirty="0" smtClean="0">
                <a:solidFill>
                  <a:schemeClr val="tx1"/>
                </a:solidFill>
                <a:latin typeface="Arial" pitchFamily="34" charset="0"/>
                <a:cs typeface="Arial" pitchFamily="34" charset="0"/>
              </a:rPr>
              <a:t>EPA </a:t>
            </a:r>
            <a:r>
              <a:rPr lang="en-US" sz="2800" b="1" dirty="0" err="1" smtClean="0">
                <a:solidFill>
                  <a:schemeClr val="tx1"/>
                </a:solidFill>
                <a:latin typeface="Arial" pitchFamily="34" charset="0"/>
                <a:cs typeface="Arial" pitchFamily="34" charset="0"/>
              </a:rPr>
              <a:t>Hardrock</a:t>
            </a:r>
            <a:r>
              <a:rPr lang="en-US" sz="2800" b="1" dirty="0" smtClean="0">
                <a:solidFill>
                  <a:schemeClr val="tx1"/>
                </a:solidFill>
                <a:latin typeface="Arial" pitchFamily="34" charset="0"/>
                <a:cs typeface="Arial" pitchFamily="34" charset="0"/>
              </a:rPr>
              <a:t> Mining Conference</a:t>
            </a:r>
          </a:p>
          <a:p>
            <a:r>
              <a:rPr lang="en-US" sz="2800" b="1" dirty="0" smtClean="0">
                <a:solidFill>
                  <a:schemeClr val="tx1"/>
                </a:solidFill>
                <a:latin typeface="Arial" pitchFamily="34" charset="0"/>
                <a:cs typeface="Arial" pitchFamily="34" charset="0"/>
              </a:rPr>
              <a:t>April, 2012</a:t>
            </a:r>
            <a:endParaRPr lang="en-US" sz="2800" b="1" dirty="0">
              <a:solidFill>
                <a:schemeClr val="tx1"/>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200" y="2146280"/>
            <a:ext cx="2031325" cy="3816429"/>
          </a:xfrm>
          <a:prstGeom prst="rect">
            <a:avLst/>
          </a:prstGeom>
          <a:noFill/>
        </p:spPr>
        <p:txBody>
          <a:bodyPr wrap="none" rtlCol="0">
            <a:spAutoFit/>
          </a:bodyPr>
          <a:lstStyle/>
          <a:p>
            <a:r>
              <a:rPr lang="en-US" sz="2800" b="1" baseline="0" dirty="0" smtClean="0">
                <a:latin typeface="Arial" pitchFamily="34" charset="0"/>
                <a:cs typeface="Arial" pitchFamily="34" charset="0"/>
              </a:rPr>
              <a:t>mg/kg DW</a:t>
            </a:r>
          </a:p>
          <a:p>
            <a:endParaRPr lang="en-US" sz="2800" b="1" baseline="0" dirty="0" smtClean="0">
              <a:latin typeface="Arial" pitchFamily="34" charset="0"/>
              <a:cs typeface="Arial" pitchFamily="34" charset="0"/>
            </a:endParaRPr>
          </a:p>
          <a:p>
            <a:r>
              <a:rPr lang="en-US" sz="2800" b="1" baseline="0" dirty="0" smtClean="0">
                <a:latin typeface="Arial" pitchFamily="34" charset="0"/>
                <a:cs typeface="Arial" pitchFamily="34" charset="0"/>
              </a:rPr>
              <a:t>44,100 Zn</a:t>
            </a:r>
          </a:p>
          <a:p>
            <a:r>
              <a:rPr lang="en-US" sz="2800" b="1" dirty="0" smtClean="0">
                <a:latin typeface="Arial" pitchFamily="34" charset="0"/>
                <a:cs typeface="Arial" pitchFamily="34" charset="0"/>
              </a:rPr>
              <a:t>25,500 Fe</a:t>
            </a:r>
            <a:r>
              <a:rPr lang="en-US" sz="2800" b="1" baseline="0" dirty="0" smtClean="0">
                <a:latin typeface="Arial" pitchFamily="34" charset="0"/>
                <a:cs typeface="Arial" pitchFamily="34" charset="0"/>
              </a:rPr>
              <a:t>	</a:t>
            </a:r>
          </a:p>
          <a:p>
            <a:r>
              <a:rPr lang="en-US" sz="2800" b="1" baseline="0" dirty="0" smtClean="0">
                <a:latin typeface="Arial" pitchFamily="34" charset="0"/>
                <a:cs typeface="Arial" pitchFamily="34" charset="0"/>
              </a:rPr>
              <a:t>  8,920 Mn</a:t>
            </a:r>
          </a:p>
          <a:p>
            <a:r>
              <a:rPr lang="en-US" sz="2800" b="1" baseline="0" dirty="0" smtClean="0">
                <a:latin typeface="Arial" pitchFamily="34" charset="0"/>
                <a:cs typeface="Arial" pitchFamily="34" charset="0"/>
              </a:rPr>
              <a:t>     863 Cd</a:t>
            </a:r>
          </a:p>
          <a:p>
            <a:endParaRPr lang="en-US" sz="2800" b="1" dirty="0">
              <a:latin typeface="Arial" pitchFamily="34" charset="0"/>
              <a:cs typeface="Arial" pitchFamily="34" charset="0"/>
            </a:endParaRPr>
          </a:p>
          <a:p>
            <a:r>
              <a:rPr lang="en-US" sz="2800" b="1" baseline="0" dirty="0" smtClean="0">
                <a:latin typeface="Arial" pitchFamily="34" charset="0"/>
                <a:cs typeface="Arial" pitchFamily="34" charset="0"/>
              </a:rPr>
              <a:t>   pH 6.25</a:t>
            </a:r>
          </a:p>
          <a:p>
            <a:endParaRPr lang="en-US" dirty="0"/>
          </a:p>
        </p:txBody>
      </p:sp>
      <p:sp>
        <p:nvSpPr>
          <p:cNvPr id="4" name="TextBox 3"/>
          <p:cNvSpPr txBox="1"/>
          <p:nvPr/>
        </p:nvSpPr>
        <p:spPr>
          <a:xfrm>
            <a:off x="0" y="152400"/>
            <a:ext cx="9144000" cy="1846659"/>
          </a:xfrm>
          <a:prstGeom prst="rect">
            <a:avLst/>
          </a:prstGeom>
          <a:noFill/>
        </p:spPr>
        <p:txBody>
          <a:bodyPr wrap="square" rtlCol="0">
            <a:spAutoFit/>
          </a:bodyPr>
          <a:lstStyle/>
          <a:p>
            <a:pPr algn="ctr"/>
            <a:r>
              <a:rPr lang="en-US" sz="3800" b="1" dirty="0" smtClean="0">
                <a:solidFill>
                  <a:srgbClr val="FF0000"/>
                </a:solidFill>
                <a:latin typeface="Arial" pitchFamily="34" charset="0"/>
                <a:cs typeface="Arial" pitchFamily="34" charset="0"/>
              </a:rPr>
              <a:t>Characteristics of the  Blue Mountain  North Slope Soils Sampled in bulk in 1998 for </a:t>
            </a:r>
            <a:r>
              <a:rPr lang="en-US" sz="3800" b="1" i="1" dirty="0" err="1" smtClean="0">
                <a:solidFill>
                  <a:srgbClr val="FF0000"/>
                </a:solidFill>
                <a:latin typeface="Arial" pitchFamily="34" charset="0"/>
                <a:cs typeface="Arial" pitchFamily="34" charset="0"/>
              </a:rPr>
              <a:t>Thlaspi</a:t>
            </a:r>
            <a:r>
              <a:rPr lang="en-US" sz="3800" b="1" dirty="0" smtClean="0">
                <a:solidFill>
                  <a:srgbClr val="FF0000"/>
                </a:solidFill>
                <a:latin typeface="Arial" pitchFamily="34" charset="0"/>
                <a:cs typeface="Arial" pitchFamily="34" charset="0"/>
              </a:rPr>
              <a:t> studies (Brown et al.)</a:t>
            </a:r>
            <a:endParaRPr lang="en-US" sz="3800" b="1" dirty="0">
              <a:solidFill>
                <a:srgbClr val="FF0000"/>
              </a:solidFill>
              <a:latin typeface="Arial" pitchFamily="34" charset="0"/>
              <a:cs typeface="Arial" pitchFamily="34" charset="0"/>
            </a:endParaRPr>
          </a:p>
        </p:txBody>
      </p:sp>
      <p:sp>
        <p:nvSpPr>
          <p:cNvPr id="5" name="Line 1027"/>
          <p:cNvSpPr>
            <a:spLocks noChangeShapeType="1"/>
          </p:cNvSpPr>
          <p:nvPr/>
        </p:nvSpPr>
        <p:spPr bwMode="auto">
          <a:xfrm>
            <a:off x="0" y="2057400"/>
            <a:ext cx="9144000" cy="0"/>
          </a:xfrm>
          <a:prstGeom prst="line">
            <a:avLst/>
          </a:prstGeom>
          <a:noFill/>
          <a:ln w="38100">
            <a:solidFill>
              <a:srgbClr val="993366"/>
            </a:solidFill>
            <a:round/>
            <a:headEnd/>
            <a:tailEnd/>
          </a:ln>
        </p:spPr>
        <p:txBody>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6324600"/>
            <a:ext cx="9144000" cy="461963"/>
          </a:xfrm>
          <a:prstGeom prst="rect">
            <a:avLst/>
          </a:prstGeom>
          <a:noFill/>
          <a:ln w="9525">
            <a:noFill/>
            <a:miter lim="800000"/>
            <a:headEnd/>
            <a:tailEnd/>
          </a:ln>
        </p:spPr>
        <p:txBody>
          <a:bodyPr>
            <a:spAutoFit/>
          </a:bodyPr>
          <a:lstStyle/>
          <a:p>
            <a:pPr algn="ctr" eaLnBrk="1" hangingPunct="1"/>
            <a:r>
              <a:rPr lang="en-US" sz="2400" b="1" dirty="0">
                <a:solidFill>
                  <a:srgbClr val="FF0000"/>
                </a:solidFill>
                <a:latin typeface="Arial" charset="0"/>
              </a:rPr>
              <a:t>Palmerton, PA, 1999: Looking down revegetated Blue Mt.</a:t>
            </a:r>
          </a:p>
        </p:txBody>
      </p:sp>
      <p:pic>
        <p:nvPicPr>
          <p:cNvPr id="24579" name="Picture 3" descr="C:\Photos\Palmerton Slides\PALM-1999-BlueMt-ViewDownSlope-Cropped.JPG"/>
          <p:cNvPicPr>
            <a:picLocks noChangeAspect="1" noChangeArrowheads="1"/>
          </p:cNvPicPr>
          <p:nvPr/>
        </p:nvPicPr>
        <p:blipFill>
          <a:blip r:embed="rId3" cstate="print"/>
          <a:srcRect/>
          <a:stretch>
            <a:fillRect/>
          </a:stretch>
        </p:blipFill>
        <p:spPr bwMode="auto">
          <a:xfrm>
            <a:off x="0" y="0"/>
            <a:ext cx="9144000" cy="62484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6019800"/>
            <a:ext cx="9144000" cy="892552"/>
          </a:xfrm>
          <a:prstGeom prst="rect">
            <a:avLst/>
          </a:prstGeom>
          <a:noFill/>
          <a:ln w="9525">
            <a:noFill/>
            <a:miter lim="800000"/>
            <a:headEnd/>
            <a:tailEnd/>
          </a:ln>
        </p:spPr>
        <p:txBody>
          <a:bodyPr>
            <a:spAutoFit/>
          </a:bodyPr>
          <a:lstStyle/>
          <a:p>
            <a:pPr algn="ctr" eaLnBrk="1" hangingPunct="1"/>
            <a:r>
              <a:rPr lang="en-US" sz="2600" b="1" dirty="0">
                <a:solidFill>
                  <a:srgbClr val="FF0000"/>
                </a:solidFill>
                <a:latin typeface="Arial" pitchFamily="34" charset="0"/>
                <a:cs typeface="Arial" pitchFamily="34" charset="0"/>
              </a:rPr>
              <a:t>Palmerton, PA --</a:t>
            </a:r>
            <a:r>
              <a:rPr lang="en-US" sz="2600" dirty="0">
                <a:solidFill>
                  <a:srgbClr val="FF0000"/>
                </a:solidFill>
                <a:latin typeface="Arial" pitchFamily="34" charset="0"/>
                <a:cs typeface="Arial" pitchFamily="34" charset="0"/>
              </a:rPr>
              <a:t> </a:t>
            </a:r>
            <a:r>
              <a:rPr lang="en-US" sz="2600" b="1" dirty="0">
                <a:solidFill>
                  <a:srgbClr val="FF0000"/>
                </a:solidFill>
                <a:latin typeface="Arial" pitchFamily="34" charset="0"/>
                <a:cs typeface="Arial" pitchFamily="34" charset="0"/>
              </a:rPr>
              <a:t>Revegetated Area in 1999: </a:t>
            </a:r>
            <a:r>
              <a:rPr lang="en-US" sz="2600" b="1" dirty="0" smtClean="0">
                <a:solidFill>
                  <a:srgbClr val="FF0000"/>
                </a:solidFill>
                <a:latin typeface="Arial" pitchFamily="34" charset="0"/>
                <a:cs typeface="Arial" pitchFamily="34" charset="0"/>
              </a:rPr>
              <a:t>Area </a:t>
            </a:r>
          </a:p>
          <a:p>
            <a:pPr algn="ctr" eaLnBrk="1" hangingPunct="1"/>
            <a:r>
              <a:rPr lang="en-US" sz="2600" b="1" dirty="0" smtClean="0">
                <a:solidFill>
                  <a:srgbClr val="FF0000"/>
                </a:solidFill>
                <a:latin typeface="Arial" pitchFamily="34" charset="0"/>
                <a:cs typeface="Arial" pitchFamily="34" charset="0"/>
              </a:rPr>
              <a:t>with </a:t>
            </a:r>
            <a:r>
              <a:rPr lang="en-US" sz="2600" b="1" dirty="0">
                <a:solidFill>
                  <a:srgbClr val="FF0000"/>
                </a:solidFill>
                <a:latin typeface="Arial" pitchFamily="34" charset="0"/>
                <a:cs typeface="Arial" pitchFamily="34" charset="0"/>
              </a:rPr>
              <a:t>good </a:t>
            </a:r>
            <a:r>
              <a:rPr lang="en-US" sz="2600" b="1" dirty="0" smtClean="0">
                <a:solidFill>
                  <a:srgbClr val="FF0000"/>
                </a:solidFill>
                <a:latin typeface="Arial" pitchFamily="34" charset="0"/>
                <a:cs typeface="Arial" pitchFamily="34" charset="0"/>
              </a:rPr>
              <a:t>intermediate wheatgrass </a:t>
            </a:r>
            <a:r>
              <a:rPr lang="en-US" sz="2600" b="1" dirty="0">
                <a:solidFill>
                  <a:srgbClr val="FF0000"/>
                </a:solidFill>
                <a:latin typeface="Arial" pitchFamily="34" charset="0"/>
                <a:cs typeface="Arial" pitchFamily="34" charset="0"/>
              </a:rPr>
              <a:t>and lespedeza cover.</a:t>
            </a:r>
          </a:p>
        </p:txBody>
      </p:sp>
      <p:pic>
        <p:nvPicPr>
          <p:cNvPr id="25603" name="Picture 3" descr="C:\Photos\Palmerton Slides\PALM-1999-BlueMt-RevegArea-Lespedeza&amp;Wheatgrass-Cropped.JPG"/>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76200" y="6096000"/>
            <a:ext cx="9315450" cy="830997"/>
          </a:xfrm>
          <a:prstGeom prst="rect">
            <a:avLst/>
          </a:prstGeom>
          <a:noFill/>
          <a:ln w="9525">
            <a:noFill/>
            <a:miter lim="800000"/>
            <a:headEnd/>
            <a:tailEnd/>
          </a:ln>
        </p:spPr>
        <p:txBody>
          <a:bodyPr>
            <a:spAutoFit/>
          </a:bodyPr>
          <a:lstStyle/>
          <a:p>
            <a:pPr algn="ctr" eaLnBrk="1" hangingPunct="1"/>
            <a:r>
              <a:rPr lang="en-US" sz="2400" b="1" dirty="0">
                <a:solidFill>
                  <a:srgbClr val="FF0000"/>
                </a:solidFill>
                <a:latin typeface="Arial" charset="0"/>
              </a:rPr>
              <a:t>Palmerton, PA: Blue Mountain – 1999; </a:t>
            </a:r>
            <a:r>
              <a:rPr lang="en-US" sz="2400" b="1" dirty="0">
                <a:solidFill>
                  <a:srgbClr val="028802"/>
                </a:solidFill>
                <a:latin typeface="Arial" charset="0"/>
              </a:rPr>
              <a:t>Foreground</a:t>
            </a:r>
            <a:r>
              <a:rPr lang="en-US" sz="2400" b="1" dirty="0">
                <a:solidFill>
                  <a:srgbClr val="FF0000"/>
                </a:solidFill>
                <a:latin typeface="Arial" charset="0"/>
              </a:rPr>
              <a:t> = </a:t>
            </a:r>
          </a:p>
          <a:p>
            <a:pPr algn="ctr" eaLnBrk="1" hangingPunct="1"/>
            <a:r>
              <a:rPr lang="en-US" sz="2400" b="1" dirty="0">
                <a:solidFill>
                  <a:srgbClr val="FF0000"/>
                </a:solidFill>
                <a:latin typeface="Arial" charset="0"/>
              </a:rPr>
              <a:t>Biosolids+Limestone+FlyAsh; </a:t>
            </a:r>
            <a:r>
              <a:rPr lang="en-US" sz="2400" b="1" dirty="0">
                <a:solidFill>
                  <a:srgbClr val="0000FF"/>
                </a:solidFill>
                <a:latin typeface="Arial" charset="0"/>
              </a:rPr>
              <a:t>Background</a:t>
            </a:r>
            <a:r>
              <a:rPr lang="en-US" sz="2400" b="1" dirty="0">
                <a:solidFill>
                  <a:srgbClr val="FF0000"/>
                </a:solidFill>
                <a:latin typeface="Arial" charset="0"/>
              </a:rPr>
              <a:t> = untreated Control</a:t>
            </a:r>
          </a:p>
        </p:txBody>
      </p:sp>
      <p:pic>
        <p:nvPicPr>
          <p:cNvPr id="26627" name="Picture 3" descr="C:\Photos\Palmerton Slides\PALM-1999-BlueMt-Overview-Up-Slope-Cropped.JPG"/>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026"/>
          <p:cNvSpPr txBox="1">
            <a:spLocks noChangeArrowheads="1"/>
          </p:cNvSpPr>
          <p:nvPr/>
        </p:nvSpPr>
        <p:spPr bwMode="auto">
          <a:xfrm>
            <a:off x="0" y="0"/>
            <a:ext cx="9144000" cy="6765955"/>
          </a:xfrm>
          <a:prstGeom prst="rect">
            <a:avLst/>
          </a:prstGeom>
          <a:noFill/>
          <a:ln w="9525">
            <a:noFill/>
            <a:miter lim="800000"/>
            <a:headEnd/>
            <a:tailEnd/>
          </a:ln>
        </p:spPr>
        <p:txBody>
          <a:bodyPr wrap="square">
            <a:spAutoFit/>
          </a:bodyPr>
          <a:lstStyle/>
          <a:p>
            <a:pPr eaLnBrk="1" hangingPunct="1">
              <a:tabLst>
                <a:tab pos="2514600" algn="dec"/>
                <a:tab pos="3602038" algn="dec"/>
                <a:tab pos="4748213" algn="dec"/>
                <a:tab pos="6340475" algn="dec"/>
                <a:tab pos="7664450" algn="dec"/>
              </a:tabLst>
            </a:pPr>
            <a:r>
              <a:rPr lang="en-US" sz="2800" b="1" dirty="0">
                <a:solidFill>
                  <a:srgbClr val="FF0000"/>
                </a:solidFill>
                <a:latin typeface="Arial" charset="0"/>
              </a:rPr>
              <a:t>Mean total Zn, Cd and Pb, and DTPA-extractable Zn and </a:t>
            </a:r>
            <a:r>
              <a:rPr lang="en-US" sz="2800" b="1" dirty="0" err="1" smtClean="0">
                <a:solidFill>
                  <a:srgbClr val="FF0000"/>
                </a:solidFill>
                <a:latin typeface="Arial" charset="0"/>
              </a:rPr>
              <a:t>Cd</a:t>
            </a:r>
            <a:r>
              <a:rPr lang="en-US" sz="2800" b="1" dirty="0" smtClean="0">
                <a:solidFill>
                  <a:srgbClr val="FF0000"/>
                </a:solidFill>
                <a:latin typeface="Arial" charset="0"/>
              </a:rPr>
              <a:t>  </a:t>
            </a:r>
            <a:r>
              <a:rPr lang="en-US" sz="2800" b="1" dirty="0">
                <a:solidFill>
                  <a:srgbClr val="FF0000"/>
                </a:solidFill>
                <a:latin typeface="Arial" charset="0"/>
              </a:rPr>
              <a:t>(at 100 mL extractant/2 g soil) in Palmerton “Revival Field” </a:t>
            </a:r>
            <a:r>
              <a:rPr lang="en-US" sz="2800" b="1" dirty="0" smtClean="0">
                <a:solidFill>
                  <a:srgbClr val="FF0000"/>
                </a:solidFill>
                <a:latin typeface="Arial" charset="0"/>
              </a:rPr>
              <a:t>Test </a:t>
            </a:r>
            <a:r>
              <a:rPr lang="en-US" sz="2800" b="1" dirty="0">
                <a:solidFill>
                  <a:srgbClr val="FF0000"/>
                </a:solidFill>
                <a:latin typeface="Arial" charset="0"/>
              </a:rPr>
              <a:t>Plots Comparing Traditional and Biosolids Compost </a:t>
            </a:r>
            <a:r>
              <a:rPr lang="en-US" sz="2800" b="1" dirty="0" smtClean="0">
                <a:solidFill>
                  <a:srgbClr val="FF0000"/>
                </a:solidFill>
                <a:latin typeface="Arial" charset="0"/>
              </a:rPr>
              <a:t>Remediation </a:t>
            </a:r>
            <a:r>
              <a:rPr lang="en-US" sz="2800" b="1" dirty="0">
                <a:solidFill>
                  <a:srgbClr val="FF0000"/>
                </a:solidFill>
                <a:latin typeface="Arial" charset="0"/>
              </a:rPr>
              <a:t>Treatments (Li et al., 2000).</a:t>
            </a:r>
          </a:p>
          <a:p>
            <a:pPr eaLnBrk="1" hangingPunct="1">
              <a:tabLst>
                <a:tab pos="2514600" algn="dec"/>
                <a:tab pos="3602038" algn="dec"/>
                <a:tab pos="4748213" algn="dec"/>
                <a:tab pos="6340475" algn="dec"/>
                <a:tab pos="7664450" algn="dec"/>
              </a:tabLst>
            </a:pPr>
            <a:endParaRPr lang="en-US" b="1" dirty="0">
              <a:solidFill>
                <a:srgbClr val="FFFF00"/>
              </a:solidFill>
              <a:latin typeface="Arial" charset="0"/>
            </a:endParaRPr>
          </a:p>
          <a:p>
            <a:pPr eaLnBrk="1" hangingPunct="1">
              <a:tabLst>
                <a:tab pos="2514600" algn="dec"/>
                <a:tab pos="3602038" algn="dec"/>
                <a:tab pos="4748213" algn="dec"/>
                <a:tab pos="6340475" algn="dec"/>
                <a:tab pos="7664450" algn="dec"/>
              </a:tabLst>
            </a:pPr>
            <a:r>
              <a:rPr lang="en-US" sz="2400" b="1" dirty="0">
                <a:solidFill>
                  <a:srgbClr val="3333FF"/>
                </a:solidFill>
                <a:latin typeface="Arial" charset="0"/>
              </a:rPr>
              <a:t>Treatment                   Total                     DTPA-Extractable </a:t>
            </a:r>
            <a:endParaRPr lang="en-US" sz="800" b="1" dirty="0">
              <a:solidFill>
                <a:srgbClr val="3333FF"/>
              </a:solidFill>
              <a:latin typeface="Arial" charset="0"/>
            </a:endParaRPr>
          </a:p>
          <a:p>
            <a:pPr eaLnBrk="1" hangingPunct="1">
              <a:tabLst>
                <a:tab pos="2514600" algn="dec"/>
                <a:tab pos="3602038" algn="dec"/>
                <a:tab pos="4748213" algn="dec"/>
                <a:tab pos="6340475" algn="dec"/>
                <a:tab pos="7664450" algn="dec"/>
              </a:tabLst>
            </a:pPr>
            <a:endParaRPr lang="en-US" sz="800" b="1" dirty="0">
              <a:solidFill>
                <a:srgbClr val="3333FF"/>
              </a:solidFill>
              <a:latin typeface="Arial" charset="0"/>
            </a:endParaRPr>
          </a:p>
          <a:p>
            <a:pPr eaLnBrk="1" hangingPunct="1">
              <a:tabLst>
                <a:tab pos="2514600" algn="dec"/>
                <a:tab pos="3602038" algn="dec"/>
                <a:tab pos="4748213" algn="dec"/>
                <a:tab pos="6340475" algn="dec"/>
                <a:tab pos="7664450" algn="dec"/>
              </a:tabLst>
            </a:pPr>
            <a:r>
              <a:rPr lang="en-US" sz="2400" b="1" dirty="0">
                <a:solidFill>
                  <a:srgbClr val="3333FF"/>
                </a:solidFill>
                <a:latin typeface="Arial" charset="0"/>
              </a:rPr>
              <a:t>                         Zn        Cd         Pb               Zn          </a:t>
            </a:r>
            <a:r>
              <a:rPr lang="en-US" sz="2400" b="1" dirty="0" smtClean="0">
                <a:solidFill>
                  <a:srgbClr val="3333FF"/>
                </a:solidFill>
                <a:latin typeface="Arial" charset="0"/>
              </a:rPr>
              <a:t>   </a:t>
            </a:r>
            <a:r>
              <a:rPr lang="en-US" sz="2400" b="1" dirty="0">
                <a:solidFill>
                  <a:srgbClr val="3333FF"/>
                </a:solidFill>
                <a:latin typeface="Arial" charset="0"/>
              </a:rPr>
              <a:t>Cd  </a:t>
            </a:r>
          </a:p>
          <a:p>
            <a:pPr eaLnBrk="1" hangingPunct="1">
              <a:tabLst>
                <a:tab pos="2514600" algn="dec"/>
                <a:tab pos="3602038" algn="dec"/>
                <a:tab pos="4748213" algn="dec"/>
                <a:tab pos="6340475" algn="dec"/>
                <a:tab pos="7664450" algn="dec"/>
              </a:tabLst>
            </a:pPr>
            <a:endParaRPr lang="en-US" sz="800" b="1" dirty="0">
              <a:solidFill>
                <a:srgbClr val="FF3300"/>
              </a:solidFill>
              <a:latin typeface="Arial" charset="0"/>
            </a:endParaRPr>
          </a:p>
          <a:p>
            <a:pPr eaLnBrk="1" hangingPunct="1">
              <a:tabLst>
                <a:tab pos="2514600" algn="dec"/>
                <a:tab pos="3602038" algn="dec"/>
                <a:tab pos="4748213" algn="dec"/>
                <a:tab pos="6340475" algn="dec"/>
                <a:tab pos="7664450" algn="dec"/>
              </a:tabLst>
            </a:pPr>
            <a:r>
              <a:rPr lang="en-US" sz="800" b="1" dirty="0">
                <a:latin typeface="Arial" charset="0"/>
              </a:rPr>
              <a:t> </a:t>
            </a:r>
            <a:r>
              <a:rPr lang="en-US" sz="2400" b="1" dirty="0">
                <a:latin typeface="Arial" charset="0"/>
              </a:rPr>
              <a:t>                   </a:t>
            </a:r>
            <a:r>
              <a:rPr lang="en-US" sz="2400" b="1" dirty="0" smtClean="0">
                <a:latin typeface="Arial" charset="0"/>
              </a:rPr>
              <a:t>  </a:t>
            </a:r>
            <a:r>
              <a:rPr lang="en-US" sz="2400" b="1" dirty="0" smtClean="0">
                <a:solidFill>
                  <a:srgbClr val="002060"/>
                </a:solidFill>
                <a:latin typeface="Arial" charset="0"/>
              </a:rPr>
              <a:t>-------------------------- </a:t>
            </a:r>
            <a:r>
              <a:rPr lang="en-US" sz="2400" b="1" dirty="0">
                <a:solidFill>
                  <a:srgbClr val="002060"/>
                </a:solidFill>
                <a:latin typeface="Arial" charset="0"/>
              </a:rPr>
              <a:t>mg kg</a:t>
            </a:r>
            <a:r>
              <a:rPr lang="en-US" sz="2400" b="1" baseline="30000" dirty="0">
                <a:solidFill>
                  <a:srgbClr val="002060"/>
                </a:solidFill>
                <a:latin typeface="Arial" charset="0"/>
              </a:rPr>
              <a:t>-1</a:t>
            </a:r>
            <a:r>
              <a:rPr lang="en-US" sz="2400" b="1" dirty="0">
                <a:solidFill>
                  <a:srgbClr val="002060"/>
                </a:solidFill>
                <a:latin typeface="Arial" charset="0"/>
              </a:rPr>
              <a:t> ------------------------</a:t>
            </a:r>
          </a:p>
          <a:p>
            <a:pPr eaLnBrk="1" hangingPunct="1">
              <a:tabLst>
                <a:tab pos="2514600" algn="dec"/>
                <a:tab pos="3602038" algn="dec"/>
                <a:tab pos="4748213" algn="dec"/>
                <a:tab pos="6340475" algn="dec"/>
                <a:tab pos="7664450" algn="dec"/>
              </a:tabLst>
            </a:pPr>
            <a:r>
              <a:rPr lang="en-US" sz="800" b="1" dirty="0">
                <a:latin typeface="Arial" charset="0"/>
              </a:rPr>
              <a:t> </a:t>
            </a:r>
          </a:p>
          <a:p>
            <a:pPr eaLnBrk="1" hangingPunct="1">
              <a:tabLst>
                <a:tab pos="2514600" algn="dec"/>
                <a:tab pos="3602038" algn="dec"/>
                <a:tab pos="4748213" algn="dec"/>
                <a:tab pos="6340475" algn="dec"/>
                <a:tab pos="7664450" algn="dec"/>
              </a:tabLst>
            </a:pPr>
            <a:r>
              <a:rPr lang="en-US" sz="2400" b="1" dirty="0">
                <a:latin typeface="Arial" charset="0"/>
              </a:rPr>
              <a:t>Control	14900 a†	164. a	687. a	4940. a 	83.1 a	</a:t>
            </a:r>
          </a:p>
          <a:p>
            <a:pPr eaLnBrk="1" hangingPunct="1">
              <a:tabLst>
                <a:tab pos="2514600" algn="dec"/>
                <a:tab pos="3602038" algn="dec"/>
                <a:tab pos="4748213" algn="dec"/>
                <a:tab pos="6340475" algn="dec"/>
                <a:tab pos="7664450" algn="dec"/>
              </a:tabLst>
            </a:pPr>
            <a:r>
              <a:rPr lang="en-US" sz="2400" b="1" dirty="0">
                <a:latin typeface="Arial" charset="0"/>
              </a:rPr>
              <a:t>Limestone	15700 a	161. a	680. a	4980. a	82.9 a	</a:t>
            </a:r>
          </a:p>
          <a:p>
            <a:pPr eaLnBrk="1" hangingPunct="1">
              <a:tabLst>
                <a:tab pos="2514600" algn="dec"/>
                <a:tab pos="3602038" algn="dec"/>
                <a:tab pos="4748213" algn="dec"/>
                <a:tab pos="6340475" algn="dec"/>
                <a:tab pos="7664450" algn="dec"/>
              </a:tabLst>
            </a:pPr>
            <a:r>
              <a:rPr lang="en-US" sz="2400" b="1" dirty="0">
                <a:latin typeface="Arial" charset="0"/>
              </a:rPr>
              <a:t>Compost	16000 a	170. a	767. a	4550. a	69.1 b</a:t>
            </a:r>
            <a:endParaRPr lang="en-US" sz="800" b="1" dirty="0">
              <a:latin typeface="Arial" charset="0"/>
            </a:endParaRPr>
          </a:p>
          <a:p>
            <a:pPr eaLnBrk="1" hangingPunct="1">
              <a:tabLst>
                <a:tab pos="2514600" algn="dec"/>
                <a:tab pos="3602038" algn="dec"/>
                <a:tab pos="4748213" algn="dec"/>
                <a:tab pos="6340475" algn="dec"/>
                <a:tab pos="7664450" algn="dec"/>
              </a:tabLst>
            </a:pPr>
            <a:r>
              <a:rPr lang="en-US" sz="800" b="1" dirty="0">
                <a:latin typeface="Arial" charset="0"/>
              </a:rPr>
              <a:t> </a:t>
            </a:r>
          </a:p>
          <a:p>
            <a:pPr eaLnBrk="1" hangingPunct="1">
              <a:spcBef>
                <a:spcPts val="713"/>
              </a:spcBef>
              <a:tabLst>
                <a:tab pos="2514600" algn="dec"/>
                <a:tab pos="3602038" algn="dec"/>
                <a:tab pos="4748213" algn="dec"/>
                <a:tab pos="6340475" algn="dec"/>
                <a:tab pos="7664450" algn="dec"/>
              </a:tabLst>
            </a:pPr>
            <a:r>
              <a:rPr lang="en-US" sz="2000" b="1" dirty="0">
                <a:latin typeface="Arial" charset="0"/>
              </a:rPr>
              <a:t>†Treatment means followed by the same letter are not </a:t>
            </a:r>
            <a:r>
              <a:rPr lang="en-US" sz="2000" b="1" dirty="0" smtClean="0">
                <a:latin typeface="Arial" charset="0"/>
              </a:rPr>
              <a:t>significantly   </a:t>
            </a:r>
            <a:r>
              <a:rPr lang="en-US" sz="2000" b="1" dirty="0">
                <a:latin typeface="Arial" charset="0"/>
              </a:rPr>
              <a:t>different at the 5% level (Duncan-Waller-test</a:t>
            </a:r>
            <a:r>
              <a:rPr lang="en-US" sz="2000" b="1" dirty="0" smtClean="0">
                <a:latin typeface="Arial" charset="0"/>
              </a:rPr>
              <a:t>).</a:t>
            </a:r>
          </a:p>
          <a:p>
            <a:pPr eaLnBrk="1" hangingPunct="1">
              <a:spcBef>
                <a:spcPts val="713"/>
              </a:spcBef>
              <a:tabLst>
                <a:tab pos="2514600" algn="dec"/>
                <a:tab pos="3602038" algn="dec"/>
                <a:tab pos="4748213" algn="dec"/>
                <a:tab pos="6340475" algn="dec"/>
                <a:tab pos="7664450" algn="dec"/>
              </a:tabLst>
            </a:pPr>
            <a:r>
              <a:rPr lang="en-US" sz="2000" b="1" dirty="0" smtClean="0">
                <a:solidFill>
                  <a:srgbClr val="009900"/>
                </a:solidFill>
                <a:latin typeface="Arial" charset="0"/>
              </a:rPr>
              <a:t>Use of DTPA-TEA extraction required using 5 g/50 mL rather than 10 g/20 mL because high soil metals saturated DTPA chelation capacity.</a:t>
            </a:r>
            <a:endParaRPr lang="en-US" sz="2000" b="1" dirty="0">
              <a:solidFill>
                <a:srgbClr val="009900"/>
              </a:solidFill>
              <a:latin typeface="Arial" charset="0"/>
            </a:endParaRPr>
          </a:p>
        </p:txBody>
      </p:sp>
      <p:sp>
        <p:nvSpPr>
          <p:cNvPr id="30723" name="Line 1027"/>
          <p:cNvSpPr>
            <a:spLocks noChangeShapeType="1"/>
          </p:cNvSpPr>
          <p:nvPr/>
        </p:nvSpPr>
        <p:spPr bwMode="auto">
          <a:xfrm>
            <a:off x="0" y="2286000"/>
            <a:ext cx="9144000" cy="0"/>
          </a:xfrm>
          <a:prstGeom prst="line">
            <a:avLst/>
          </a:prstGeom>
          <a:ln w="38100">
            <a:solidFill>
              <a:srgbClr val="C00000"/>
            </a:solidFill>
            <a:headEnd/>
            <a:tailEnd/>
          </a:ln>
        </p:spPr>
        <p:style>
          <a:lnRef idx="1">
            <a:schemeClr val="dk1"/>
          </a:lnRef>
          <a:fillRef idx="0">
            <a:schemeClr val="dk1"/>
          </a:fillRef>
          <a:effectRef idx="0">
            <a:schemeClr val="dk1"/>
          </a:effectRef>
          <a:fontRef idx="minor">
            <a:schemeClr val="tx1"/>
          </a:fontRef>
        </p:style>
        <p:txBody>
          <a:bodyPr/>
          <a:lstStyle/>
          <a:p>
            <a:endParaRPr lang="en-US" dirty="0">
              <a:solidFill>
                <a:srgbClr val="990000"/>
              </a:solidFill>
            </a:endParaRPr>
          </a:p>
        </p:txBody>
      </p:sp>
      <p:sp>
        <p:nvSpPr>
          <p:cNvPr id="30724" name="Line 1028"/>
          <p:cNvSpPr>
            <a:spLocks noChangeShapeType="1"/>
          </p:cNvSpPr>
          <p:nvPr/>
        </p:nvSpPr>
        <p:spPr bwMode="auto">
          <a:xfrm>
            <a:off x="0" y="5029200"/>
            <a:ext cx="9144000" cy="0"/>
          </a:xfrm>
          <a:prstGeom prst="line">
            <a:avLst/>
          </a:prstGeom>
          <a:noFill/>
          <a:ln w="38100">
            <a:solidFill>
              <a:srgbClr val="C00000"/>
            </a:solidFill>
            <a:round/>
            <a:headEnd/>
            <a:tailEnd/>
          </a:ln>
        </p:spPr>
        <p:txBody>
          <a:bodyPr/>
          <a:lstStyle/>
          <a:p>
            <a:endParaRPr lang="en-US" dirty="0"/>
          </a:p>
        </p:txBody>
      </p:sp>
      <p:sp>
        <p:nvSpPr>
          <p:cNvPr id="30725" name="Line 1029"/>
          <p:cNvSpPr>
            <a:spLocks noChangeShapeType="1"/>
          </p:cNvSpPr>
          <p:nvPr/>
        </p:nvSpPr>
        <p:spPr bwMode="auto">
          <a:xfrm>
            <a:off x="0" y="3429000"/>
            <a:ext cx="9144000" cy="0"/>
          </a:xfrm>
          <a:prstGeom prst="line">
            <a:avLst/>
          </a:prstGeom>
          <a:noFill/>
          <a:ln w="38100">
            <a:solidFill>
              <a:srgbClr val="C00000"/>
            </a:solidFill>
            <a:round/>
            <a:headEnd/>
            <a:tailEnd/>
          </a:ln>
        </p:spPr>
        <p:txBody>
          <a:bodyPr/>
          <a:lstStyle/>
          <a:p>
            <a:endParaRPr lang="en-US" dirty="0"/>
          </a:p>
        </p:txBody>
      </p:sp>
      <p:sp>
        <p:nvSpPr>
          <p:cNvPr id="8" name="Line 1029"/>
          <p:cNvSpPr>
            <a:spLocks noChangeShapeType="1"/>
          </p:cNvSpPr>
          <p:nvPr/>
        </p:nvSpPr>
        <p:spPr bwMode="auto">
          <a:xfrm>
            <a:off x="2133600" y="2895600"/>
            <a:ext cx="2743200" cy="0"/>
          </a:xfrm>
          <a:prstGeom prst="line">
            <a:avLst/>
          </a:prstGeom>
          <a:noFill/>
          <a:ln w="38100">
            <a:solidFill>
              <a:srgbClr val="993366"/>
            </a:solidFill>
            <a:round/>
            <a:headEnd/>
            <a:tailEnd/>
          </a:ln>
        </p:spPr>
        <p:txBody>
          <a:bodyPr/>
          <a:lstStyle/>
          <a:p>
            <a:endParaRPr lang="en-US" dirty="0"/>
          </a:p>
        </p:txBody>
      </p:sp>
      <p:sp>
        <p:nvSpPr>
          <p:cNvPr id="9" name="Line 1029"/>
          <p:cNvSpPr>
            <a:spLocks noChangeShapeType="1"/>
          </p:cNvSpPr>
          <p:nvPr/>
        </p:nvSpPr>
        <p:spPr bwMode="auto">
          <a:xfrm>
            <a:off x="5562600" y="2895600"/>
            <a:ext cx="2743200" cy="0"/>
          </a:xfrm>
          <a:prstGeom prst="line">
            <a:avLst/>
          </a:prstGeom>
          <a:noFill/>
          <a:ln w="38100">
            <a:solidFill>
              <a:srgbClr val="993366"/>
            </a:solidFill>
            <a:round/>
            <a:headEnd/>
            <a:tailEnd/>
          </a:ln>
        </p:spPr>
        <p:txBody>
          <a:bodyPr/>
          <a:lstStyle/>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6" name="Object 2"/>
          <p:cNvGraphicFramePr>
            <a:graphicFrameLocks noChangeAspect="1"/>
          </p:cNvGraphicFramePr>
          <p:nvPr/>
        </p:nvGraphicFramePr>
        <p:xfrm>
          <a:off x="-30163" y="-263525"/>
          <a:ext cx="9204326" cy="7131050"/>
        </p:xfrm>
        <a:graphic>
          <a:graphicData uri="http://schemas.openxmlformats.org/presentationml/2006/ole">
            <p:oleObj spid="_x0000_s103426" name="Graph" r:id="rId4" imgW="3653280" imgH="3087360" progId="Origin50.Graph">
              <p:embed/>
            </p:oleObj>
          </a:graphicData>
        </a:graphic>
      </p:graphicFrame>
      <p:sp>
        <p:nvSpPr>
          <p:cNvPr id="3" name="TextBox 2"/>
          <p:cNvSpPr txBox="1"/>
          <p:nvPr/>
        </p:nvSpPr>
        <p:spPr>
          <a:xfrm>
            <a:off x="0" y="6400800"/>
            <a:ext cx="9144000" cy="492443"/>
          </a:xfrm>
          <a:prstGeom prst="rect">
            <a:avLst/>
          </a:prstGeom>
          <a:noFill/>
        </p:spPr>
        <p:txBody>
          <a:bodyPr wrap="square" rtlCol="0">
            <a:spAutoFit/>
          </a:bodyPr>
          <a:lstStyle/>
          <a:p>
            <a:pPr algn="ctr"/>
            <a:r>
              <a:rPr lang="en-US" sz="2600" b="1" dirty="0" smtClean="0">
                <a:solidFill>
                  <a:srgbClr val="FF0000"/>
                </a:solidFill>
                <a:latin typeface="Arial" pitchFamily="34" charset="0"/>
                <a:cs typeface="Arial" pitchFamily="34" charset="0"/>
              </a:rPr>
              <a:t>Effect of </a:t>
            </a:r>
            <a:r>
              <a:rPr lang="en-US" sz="2600" b="1" dirty="0" err="1" smtClean="0">
                <a:solidFill>
                  <a:srgbClr val="FF0000"/>
                </a:solidFill>
                <a:latin typeface="Arial" pitchFamily="34" charset="0"/>
                <a:cs typeface="Arial" pitchFamily="34" charset="0"/>
              </a:rPr>
              <a:t>Solution:Soil</a:t>
            </a:r>
            <a:r>
              <a:rPr lang="en-US" sz="2600" b="1" dirty="0" smtClean="0">
                <a:solidFill>
                  <a:srgbClr val="FF0000"/>
                </a:solidFill>
                <a:latin typeface="Arial" pitchFamily="34" charset="0"/>
                <a:cs typeface="Arial" pitchFamily="34" charset="0"/>
              </a:rPr>
              <a:t> Ratio on DTPA-Extractable Metals.</a:t>
            </a:r>
            <a:endParaRPr lang="en-US" sz="2600" b="1" dirty="0">
              <a:solidFill>
                <a:srgbClr val="FF0000"/>
              </a:solidFill>
              <a:latin typeface="Arial" pitchFamily="34" charset="0"/>
              <a:cs typeface="Arial" pitchFamily="34" charset="0"/>
            </a:endParaRPr>
          </a:p>
        </p:txBody>
      </p:sp>
      <p:sp>
        <p:nvSpPr>
          <p:cNvPr id="4" name="TextBox 3"/>
          <p:cNvSpPr txBox="1"/>
          <p:nvPr/>
        </p:nvSpPr>
        <p:spPr>
          <a:xfrm>
            <a:off x="3048000" y="3581400"/>
            <a:ext cx="5047792" cy="769441"/>
          </a:xfrm>
          <a:prstGeom prst="rect">
            <a:avLst/>
          </a:prstGeom>
          <a:noFill/>
        </p:spPr>
        <p:txBody>
          <a:bodyPr wrap="none" rtlCol="0">
            <a:spAutoFit/>
          </a:bodyPr>
          <a:lstStyle/>
          <a:p>
            <a:pPr algn="ctr"/>
            <a:r>
              <a:rPr lang="en-US" sz="2400" b="1" dirty="0" smtClean="0">
                <a:solidFill>
                  <a:srgbClr val="C00000"/>
                </a:solidFill>
                <a:latin typeface="Arial" pitchFamily="34" charset="0"/>
                <a:cs typeface="Arial" pitchFamily="34" charset="0"/>
              </a:rPr>
              <a:t>Zn Phytotoxic Soil-Palmerton, PA</a:t>
            </a:r>
          </a:p>
          <a:p>
            <a:pPr algn="ctr"/>
            <a:r>
              <a:rPr lang="en-US" sz="2000" b="1" dirty="0" smtClean="0">
                <a:solidFill>
                  <a:srgbClr val="C00000"/>
                </a:solidFill>
                <a:latin typeface="Arial" pitchFamily="34" charset="0"/>
                <a:cs typeface="Arial" pitchFamily="34" charset="0"/>
              </a:rPr>
              <a:t>14,000 mg Zn/kg DW, pH 6.0</a:t>
            </a:r>
            <a:endParaRPr lang="en-US" sz="2000" b="1" dirty="0">
              <a:solidFill>
                <a:srgbClr val="C00000"/>
              </a:solidFill>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0"/>
            <a:ext cx="9144000" cy="5766900"/>
          </a:xfrm>
          <a:prstGeom prst="rect">
            <a:avLst/>
          </a:prstGeom>
          <a:noFill/>
          <a:ln w="9525">
            <a:noFill/>
            <a:miter lim="800000"/>
            <a:headEnd/>
            <a:tailEnd/>
          </a:ln>
        </p:spPr>
        <p:txBody>
          <a:bodyPr wrap="square">
            <a:spAutoFit/>
          </a:bodyPr>
          <a:lstStyle/>
          <a:p>
            <a:pPr eaLnBrk="1" hangingPunct="1">
              <a:tabLst>
                <a:tab pos="2292350" algn="dec"/>
                <a:tab pos="3422650" algn="dec"/>
                <a:tab pos="4851400" algn="dec"/>
                <a:tab pos="5834063" algn="dec"/>
                <a:tab pos="6800850" algn="dec"/>
                <a:tab pos="8110538" algn="dec"/>
              </a:tabLst>
            </a:pPr>
            <a:r>
              <a:rPr lang="en-US" sz="2400" b="1" dirty="0">
                <a:solidFill>
                  <a:srgbClr val="FF0000"/>
                </a:solidFill>
                <a:latin typeface="Arial" charset="0"/>
              </a:rPr>
              <a:t>Mean pH, Sr-extractable metals, pH, organic matter and </a:t>
            </a:r>
          </a:p>
          <a:p>
            <a:pPr eaLnBrk="1" hangingPunct="1">
              <a:tabLst>
                <a:tab pos="2292350" algn="dec"/>
                <a:tab pos="3422650" algn="dec"/>
                <a:tab pos="4851400" algn="dec"/>
                <a:tab pos="5834063" algn="dec"/>
                <a:tab pos="6800850" algn="dec"/>
                <a:tab pos="8110538" algn="dec"/>
              </a:tabLst>
            </a:pPr>
            <a:r>
              <a:rPr lang="en-US" sz="2400" b="1" dirty="0">
                <a:solidFill>
                  <a:srgbClr val="FF0000"/>
                </a:solidFill>
                <a:latin typeface="Arial" charset="0"/>
              </a:rPr>
              <a:t>oxalate Extractable Fe and Mn in Palmerton “Revival Field” </a:t>
            </a:r>
          </a:p>
          <a:p>
            <a:pPr eaLnBrk="1" hangingPunct="1">
              <a:tabLst>
                <a:tab pos="2292350" algn="dec"/>
                <a:tab pos="3422650" algn="dec"/>
                <a:tab pos="4851400" algn="dec"/>
                <a:tab pos="5834063" algn="dec"/>
                <a:tab pos="6800850" algn="dec"/>
                <a:tab pos="8110538" algn="dec"/>
              </a:tabLst>
            </a:pPr>
            <a:r>
              <a:rPr lang="en-US" sz="2400" b="1" dirty="0">
                <a:solidFill>
                  <a:srgbClr val="FF0000"/>
                </a:solidFill>
                <a:latin typeface="Arial" charset="0"/>
              </a:rPr>
              <a:t>Plots comparing remediation using traditional or biosolids </a:t>
            </a:r>
          </a:p>
          <a:p>
            <a:pPr eaLnBrk="1" hangingPunct="1">
              <a:tabLst>
                <a:tab pos="2292350" algn="dec"/>
                <a:tab pos="3422650" algn="dec"/>
                <a:tab pos="4851400" algn="dec"/>
                <a:tab pos="5834063" algn="dec"/>
                <a:tab pos="6800850" algn="dec"/>
                <a:tab pos="8110538" algn="dec"/>
              </a:tabLst>
            </a:pPr>
            <a:r>
              <a:rPr lang="en-US" sz="2400" b="1" dirty="0">
                <a:solidFill>
                  <a:srgbClr val="FF0000"/>
                </a:solidFill>
                <a:latin typeface="Arial" charset="0"/>
              </a:rPr>
              <a:t>compost methods; plots Installed in 1993, last sampled </a:t>
            </a:r>
          </a:p>
          <a:p>
            <a:pPr eaLnBrk="1" hangingPunct="1">
              <a:tabLst>
                <a:tab pos="2292350" algn="dec"/>
                <a:tab pos="3422650" algn="dec"/>
                <a:tab pos="4851400" algn="dec"/>
                <a:tab pos="5834063" algn="dec"/>
                <a:tab pos="6800850" algn="dec"/>
                <a:tab pos="8110538" algn="dec"/>
              </a:tabLst>
            </a:pPr>
            <a:r>
              <a:rPr lang="en-US" sz="2400" b="1" dirty="0">
                <a:solidFill>
                  <a:srgbClr val="FF0000"/>
                </a:solidFill>
                <a:latin typeface="Arial" charset="0"/>
              </a:rPr>
              <a:t>in 1998 (Li et al., 2000).</a:t>
            </a:r>
          </a:p>
          <a:p>
            <a:pPr eaLnBrk="1" hangingPunct="1">
              <a:tabLst>
                <a:tab pos="2292350" algn="dec"/>
                <a:tab pos="3422650" algn="dec"/>
                <a:tab pos="4851400" algn="dec"/>
                <a:tab pos="5834063" algn="dec"/>
                <a:tab pos="6800850" algn="dec"/>
                <a:tab pos="8110538" algn="dec"/>
              </a:tabLst>
            </a:pPr>
            <a:endParaRPr lang="en-US" sz="800" b="1" dirty="0">
              <a:solidFill>
                <a:srgbClr val="3333FF"/>
              </a:solidFill>
              <a:latin typeface="Arial" charset="0"/>
            </a:endParaRPr>
          </a:p>
          <a:p>
            <a:pPr eaLnBrk="1" hangingPunct="1">
              <a:tabLst>
                <a:tab pos="2292350" algn="dec"/>
                <a:tab pos="3422650" algn="dec"/>
                <a:tab pos="4851400" algn="dec"/>
                <a:tab pos="5834063" algn="dec"/>
                <a:tab pos="6800850" algn="dec"/>
                <a:tab pos="8110538" algn="dec"/>
              </a:tabLst>
            </a:pPr>
            <a:r>
              <a:rPr lang="en-US" sz="2400" b="1" dirty="0">
                <a:solidFill>
                  <a:srgbClr val="3333FF"/>
                </a:solidFill>
                <a:latin typeface="Arial" charset="0"/>
              </a:rPr>
              <a:t>Treatment      Sr(NO</a:t>
            </a:r>
            <a:r>
              <a:rPr lang="en-US" sz="2400" b="1" baseline="-25000" dirty="0">
                <a:solidFill>
                  <a:srgbClr val="3333FF"/>
                </a:solidFill>
                <a:latin typeface="Arial" charset="0"/>
              </a:rPr>
              <a:t>3</a:t>
            </a:r>
            <a:r>
              <a:rPr lang="en-US" sz="2400" b="1" dirty="0">
                <a:solidFill>
                  <a:srgbClr val="3333FF"/>
                </a:solidFill>
                <a:latin typeface="Arial" charset="0"/>
              </a:rPr>
              <a:t>)</a:t>
            </a:r>
            <a:r>
              <a:rPr lang="en-US" sz="2400" b="1" baseline="-25000" dirty="0">
                <a:solidFill>
                  <a:srgbClr val="3333FF"/>
                </a:solidFill>
                <a:latin typeface="Arial" charset="0"/>
              </a:rPr>
              <a:t>2</a:t>
            </a:r>
            <a:r>
              <a:rPr lang="en-US" sz="2400" b="1" dirty="0">
                <a:solidFill>
                  <a:srgbClr val="3333FF"/>
                </a:solidFill>
                <a:latin typeface="Arial" charset="0"/>
              </a:rPr>
              <a:t>-Extr.        pH  Organic   Oxalate-Extr.</a:t>
            </a:r>
          </a:p>
          <a:p>
            <a:pPr eaLnBrk="1" hangingPunct="1">
              <a:tabLst>
                <a:tab pos="2292350" algn="dec"/>
                <a:tab pos="3422650" algn="dec"/>
                <a:tab pos="4851400" algn="dec"/>
                <a:tab pos="5834063" algn="dec"/>
                <a:tab pos="6800850" algn="dec"/>
                <a:tab pos="8110538" algn="dec"/>
              </a:tabLst>
            </a:pPr>
            <a:r>
              <a:rPr lang="en-US" sz="2400" b="1" dirty="0">
                <a:solidFill>
                  <a:srgbClr val="3333FF"/>
                </a:solidFill>
                <a:latin typeface="Arial" charset="0"/>
              </a:rPr>
              <a:t>                       	 Zn            Cd                  Matter    Fe             Mn</a:t>
            </a:r>
            <a:endParaRPr lang="en-US" sz="800" b="1" dirty="0">
              <a:solidFill>
                <a:srgbClr val="3333FF"/>
              </a:solidFill>
              <a:latin typeface="Arial" charset="0"/>
            </a:endParaRPr>
          </a:p>
          <a:p>
            <a:pPr eaLnBrk="1" hangingPunct="1">
              <a:tabLst>
                <a:tab pos="2292350" algn="dec"/>
                <a:tab pos="3422650" algn="dec"/>
                <a:tab pos="4851400" algn="dec"/>
                <a:tab pos="5834063" algn="dec"/>
                <a:tab pos="6800850" algn="dec"/>
                <a:tab pos="8110538" algn="dec"/>
              </a:tabLst>
            </a:pPr>
            <a:endParaRPr lang="en-US" sz="800" b="1" dirty="0">
              <a:solidFill>
                <a:srgbClr val="FF6699"/>
              </a:solidFill>
              <a:latin typeface="Arial" charset="0"/>
            </a:endParaRPr>
          </a:p>
          <a:p>
            <a:pPr eaLnBrk="1" hangingPunct="1">
              <a:lnSpc>
                <a:spcPct val="0"/>
              </a:lnSpc>
              <a:spcBef>
                <a:spcPts val="575"/>
              </a:spcBef>
              <a:tabLst>
                <a:tab pos="2292350" algn="dec"/>
                <a:tab pos="3422650" algn="dec"/>
                <a:tab pos="4851400" algn="dec"/>
                <a:tab pos="5834063" algn="dec"/>
                <a:tab pos="6800850" algn="dec"/>
                <a:tab pos="8110538" algn="dec"/>
              </a:tabLst>
            </a:pPr>
            <a:endParaRPr lang="en-US" sz="800" b="1" dirty="0">
              <a:latin typeface="Arial" charset="0"/>
            </a:endParaRPr>
          </a:p>
          <a:p>
            <a:pPr eaLnBrk="1" hangingPunct="1">
              <a:tabLst>
                <a:tab pos="2292350" algn="dec"/>
                <a:tab pos="3422650" algn="dec"/>
                <a:tab pos="4851400" algn="dec"/>
                <a:tab pos="5834063" algn="dec"/>
                <a:tab pos="6800850" algn="dec"/>
                <a:tab pos="8110538" algn="dec"/>
              </a:tabLst>
            </a:pPr>
            <a:r>
              <a:rPr lang="en-US" sz="2400" b="1" dirty="0">
                <a:latin typeface="Arial" charset="0"/>
              </a:rPr>
              <a:t>                      ----- mg kg</a:t>
            </a:r>
            <a:r>
              <a:rPr lang="en-US" sz="2400" b="1" baseline="30000" dirty="0">
                <a:latin typeface="Arial" charset="0"/>
              </a:rPr>
              <a:t>-1</a:t>
            </a:r>
            <a:r>
              <a:rPr lang="en-US" sz="2400" b="1" dirty="0">
                <a:latin typeface="Arial" charset="0"/>
              </a:rPr>
              <a:t> ------                  %        ----- g kg</a:t>
            </a:r>
            <a:r>
              <a:rPr lang="en-US" sz="2400" b="1" baseline="30000" dirty="0">
                <a:latin typeface="Arial" charset="0"/>
              </a:rPr>
              <a:t>-1</a:t>
            </a:r>
            <a:r>
              <a:rPr lang="en-US" sz="2400" b="1" dirty="0">
                <a:latin typeface="Arial" charset="0"/>
              </a:rPr>
              <a:t> -----</a:t>
            </a:r>
          </a:p>
          <a:p>
            <a:pPr eaLnBrk="1" hangingPunct="1">
              <a:tabLst>
                <a:tab pos="2292350" algn="dec"/>
                <a:tab pos="3422650" algn="dec"/>
                <a:tab pos="4851400" algn="dec"/>
                <a:tab pos="5834063" algn="dec"/>
                <a:tab pos="6800850" algn="dec"/>
                <a:tab pos="8110538" algn="dec"/>
              </a:tabLst>
            </a:pPr>
            <a:endParaRPr lang="en-US" sz="2400" b="1" dirty="0">
              <a:solidFill>
                <a:schemeClr val="hlink"/>
              </a:solidFill>
              <a:latin typeface="Arial" charset="0"/>
            </a:endParaRPr>
          </a:p>
          <a:p>
            <a:pPr eaLnBrk="1" hangingPunct="1">
              <a:tabLst>
                <a:tab pos="2292350" algn="dec"/>
                <a:tab pos="3422650" algn="dec"/>
                <a:tab pos="4851400" algn="dec"/>
                <a:tab pos="5834063" algn="dec"/>
                <a:tab pos="6800850" algn="dec"/>
                <a:tab pos="8110538" algn="dec"/>
              </a:tabLst>
            </a:pPr>
            <a:r>
              <a:rPr lang="en-US" sz="2400" b="1" dirty="0">
                <a:latin typeface="Arial" charset="0"/>
              </a:rPr>
              <a:t>Control	195.   a	1.99 </a:t>
            </a:r>
            <a:r>
              <a:rPr lang="en-US" sz="2400" b="1" dirty="0" smtClean="0">
                <a:latin typeface="Arial" charset="0"/>
              </a:rPr>
              <a:t>  a</a:t>
            </a:r>
            <a:r>
              <a:rPr lang="en-US" sz="2400" b="1" dirty="0">
                <a:latin typeface="Arial" charset="0"/>
              </a:rPr>
              <a:t>	5.9	4.6	5.74 a	2.12</a:t>
            </a:r>
          </a:p>
          <a:p>
            <a:pPr eaLnBrk="1" hangingPunct="1">
              <a:tabLst>
                <a:tab pos="2292350" algn="dec"/>
                <a:tab pos="3422650" algn="dec"/>
                <a:tab pos="4851400" algn="dec"/>
                <a:tab pos="5834063" algn="dec"/>
                <a:tab pos="6800850" algn="dec"/>
                <a:tab pos="8110538" algn="dec"/>
              </a:tabLst>
            </a:pPr>
            <a:r>
              <a:rPr lang="en-US" sz="2400" b="1" dirty="0">
                <a:latin typeface="Arial" charset="0"/>
              </a:rPr>
              <a:t>Limestone	156.   a	1.65 </a:t>
            </a:r>
            <a:r>
              <a:rPr lang="en-US" sz="2400" b="1" dirty="0" smtClean="0">
                <a:latin typeface="Arial" charset="0"/>
              </a:rPr>
              <a:t>  a </a:t>
            </a:r>
            <a:r>
              <a:rPr lang="en-US" sz="2400" b="1" dirty="0">
                <a:latin typeface="Arial" charset="0"/>
              </a:rPr>
              <a:t>	6.5	4.7	5.61 a	1.92</a:t>
            </a:r>
          </a:p>
          <a:p>
            <a:pPr eaLnBrk="1" hangingPunct="1">
              <a:tabLst>
                <a:tab pos="2292350" algn="dec"/>
                <a:tab pos="3422650" algn="dec"/>
                <a:tab pos="4851400" algn="dec"/>
                <a:tab pos="5834063" algn="dec"/>
                <a:tab pos="6800850" algn="dec"/>
                <a:tab pos="8110538" algn="dec"/>
              </a:tabLst>
            </a:pPr>
            <a:r>
              <a:rPr lang="en-US" sz="2400" b="1" dirty="0">
                <a:latin typeface="Arial" charset="0"/>
              </a:rPr>
              <a:t>Compost	 4.8 b	0.033 b	7.2	9.5	16.7   b	2.44</a:t>
            </a:r>
          </a:p>
          <a:p>
            <a:pPr eaLnBrk="1" hangingPunct="1">
              <a:tabLst>
                <a:tab pos="2292350" algn="dec"/>
                <a:tab pos="3422650" algn="dec"/>
                <a:tab pos="4851400" algn="dec"/>
                <a:tab pos="5834063" algn="dec"/>
                <a:tab pos="6800850" algn="dec"/>
                <a:tab pos="8110538" algn="dec"/>
              </a:tabLst>
            </a:pPr>
            <a:endParaRPr lang="en-US" sz="800" b="1" dirty="0">
              <a:latin typeface="Arial" charset="0"/>
            </a:endParaRPr>
          </a:p>
          <a:p>
            <a:pPr eaLnBrk="1" hangingPunct="1">
              <a:spcBef>
                <a:spcPts val="713"/>
              </a:spcBef>
              <a:tabLst>
                <a:tab pos="2292350" algn="dec"/>
                <a:tab pos="3422650" algn="dec"/>
                <a:tab pos="4851400" algn="dec"/>
                <a:tab pos="5834063" algn="dec"/>
                <a:tab pos="6800850" algn="dec"/>
                <a:tab pos="8110538" algn="dec"/>
              </a:tabLst>
            </a:pPr>
            <a:r>
              <a:rPr lang="en-US" sz="2000" b="1" dirty="0">
                <a:latin typeface="Arial" charset="0"/>
              </a:rPr>
              <a:t>†Treatment means followed by the same letter are not significantly</a:t>
            </a:r>
          </a:p>
          <a:p>
            <a:pPr eaLnBrk="1" hangingPunct="1">
              <a:spcBef>
                <a:spcPts val="713"/>
              </a:spcBef>
              <a:tabLst>
                <a:tab pos="2292350" algn="dec"/>
                <a:tab pos="3422650" algn="dec"/>
                <a:tab pos="4851400" algn="dec"/>
                <a:tab pos="5834063" algn="dec"/>
                <a:tab pos="6800850" algn="dec"/>
                <a:tab pos="8110538" algn="dec"/>
              </a:tabLst>
            </a:pPr>
            <a:r>
              <a:rPr lang="en-US" sz="2000" b="1" dirty="0">
                <a:latin typeface="Arial" charset="0"/>
              </a:rPr>
              <a:t>  different at the 5% level (Waller-Duncan test.)</a:t>
            </a:r>
          </a:p>
        </p:txBody>
      </p:sp>
      <p:sp>
        <p:nvSpPr>
          <p:cNvPr id="31747" name="Line 3"/>
          <p:cNvSpPr>
            <a:spLocks noChangeShapeType="1"/>
          </p:cNvSpPr>
          <p:nvPr/>
        </p:nvSpPr>
        <p:spPr bwMode="auto">
          <a:xfrm>
            <a:off x="0" y="2819400"/>
            <a:ext cx="9144000" cy="0"/>
          </a:xfrm>
          <a:prstGeom prst="line">
            <a:avLst/>
          </a:prstGeom>
          <a:noFill/>
          <a:ln w="38100">
            <a:solidFill>
              <a:srgbClr val="800000"/>
            </a:solidFill>
            <a:round/>
            <a:headEnd/>
            <a:tailEnd/>
          </a:ln>
        </p:spPr>
        <p:txBody>
          <a:bodyPr/>
          <a:lstStyle/>
          <a:p>
            <a:endParaRPr lang="en-US" dirty="0"/>
          </a:p>
        </p:txBody>
      </p:sp>
      <p:sp>
        <p:nvSpPr>
          <p:cNvPr id="31748" name="Line 4"/>
          <p:cNvSpPr>
            <a:spLocks noChangeShapeType="1"/>
          </p:cNvSpPr>
          <p:nvPr/>
        </p:nvSpPr>
        <p:spPr bwMode="auto">
          <a:xfrm>
            <a:off x="0" y="4876800"/>
            <a:ext cx="9144000" cy="0"/>
          </a:xfrm>
          <a:prstGeom prst="line">
            <a:avLst/>
          </a:prstGeom>
          <a:noFill/>
          <a:ln w="38100">
            <a:solidFill>
              <a:srgbClr val="800000"/>
            </a:solidFill>
            <a:round/>
            <a:headEnd/>
            <a:tailEnd/>
          </a:ln>
        </p:spPr>
        <p:txBody>
          <a:bodyPr/>
          <a:lstStyle/>
          <a:p>
            <a:endParaRPr lang="en-US" dirty="0"/>
          </a:p>
        </p:txBody>
      </p:sp>
      <p:sp>
        <p:nvSpPr>
          <p:cNvPr id="31749" name="Line 5"/>
          <p:cNvSpPr>
            <a:spLocks noChangeShapeType="1"/>
          </p:cNvSpPr>
          <p:nvPr/>
        </p:nvSpPr>
        <p:spPr bwMode="auto">
          <a:xfrm>
            <a:off x="0" y="1905000"/>
            <a:ext cx="9144000" cy="0"/>
          </a:xfrm>
          <a:prstGeom prst="line">
            <a:avLst/>
          </a:prstGeom>
          <a:noFill/>
          <a:ln w="38100">
            <a:solidFill>
              <a:srgbClr val="800000"/>
            </a:solidFill>
            <a:round/>
            <a:headEnd/>
            <a:tailEnd/>
          </a:ln>
        </p:spPr>
        <p:txBody>
          <a:bodyPr/>
          <a:lstStyle/>
          <a:p>
            <a:endParaRPr lang="en-US" dirty="0"/>
          </a:p>
        </p:txBody>
      </p:sp>
      <p:sp>
        <p:nvSpPr>
          <p:cNvPr id="31750" name="Line 6"/>
          <p:cNvSpPr>
            <a:spLocks noChangeShapeType="1"/>
          </p:cNvSpPr>
          <p:nvPr/>
        </p:nvSpPr>
        <p:spPr bwMode="auto">
          <a:xfrm>
            <a:off x="2133600" y="2362200"/>
            <a:ext cx="2057400" cy="0"/>
          </a:xfrm>
          <a:prstGeom prst="line">
            <a:avLst/>
          </a:prstGeom>
          <a:noFill/>
          <a:ln w="28575">
            <a:solidFill>
              <a:srgbClr val="993366"/>
            </a:solidFill>
            <a:round/>
            <a:headEnd/>
            <a:tailEnd/>
          </a:ln>
        </p:spPr>
        <p:txBody>
          <a:bodyPr/>
          <a:lstStyle/>
          <a:p>
            <a:endParaRPr lang="en-US" dirty="0"/>
          </a:p>
        </p:txBody>
      </p:sp>
      <p:sp>
        <p:nvSpPr>
          <p:cNvPr id="31751" name="Line 7"/>
          <p:cNvSpPr>
            <a:spLocks noChangeShapeType="1"/>
          </p:cNvSpPr>
          <p:nvPr/>
        </p:nvSpPr>
        <p:spPr bwMode="auto">
          <a:xfrm>
            <a:off x="6705600" y="2362200"/>
            <a:ext cx="2057400" cy="0"/>
          </a:xfrm>
          <a:prstGeom prst="line">
            <a:avLst/>
          </a:prstGeom>
          <a:noFill/>
          <a:ln w="28575">
            <a:solidFill>
              <a:srgbClr val="993366"/>
            </a:solidFill>
            <a:round/>
            <a:headEnd/>
            <a:tailEnd/>
          </a:ln>
        </p:spPr>
        <p:txBody>
          <a:bodyPr/>
          <a:lstStyle/>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REVIVAL FIELD-ARS PHOTO.JPG"/>
          <p:cNvPicPr>
            <a:picLocks noChangeAspect="1"/>
          </p:cNvPicPr>
          <p:nvPr/>
        </p:nvPicPr>
        <p:blipFill>
          <a:blip r:embed="rId3" cstate="print"/>
          <a:srcRect/>
          <a:stretch>
            <a:fillRect/>
          </a:stretch>
        </p:blipFill>
        <p:spPr bwMode="auto">
          <a:xfrm>
            <a:off x="-63500" y="0"/>
            <a:ext cx="9207500" cy="5902325"/>
          </a:xfrm>
          <a:prstGeom prst="rect">
            <a:avLst/>
          </a:prstGeom>
          <a:noFill/>
          <a:ln w="9525">
            <a:noFill/>
            <a:miter lim="800000"/>
            <a:headEnd/>
            <a:tailEnd/>
          </a:ln>
        </p:spPr>
      </p:pic>
      <p:sp>
        <p:nvSpPr>
          <p:cNvPr id="33795" name="TextBox 2"/>
          <p:cNvSpPr txBox="1">
            <a:spLocks noChangeArrowheads="1"/>
          </p:cNvSpPr>
          <p:nvPr/>
        </p:nvSpPr>
        <p:spPr bwMode="auto">
          <a:xfrm>
            <a:off x="0" y="5943600"/>
            <a:ext cx="9144000" cy="892175"/>
          </a:xfrm>
          <a:prstGeom prst="rect">
            <a:avLst/>
          </a:prstGeom>
          <a:noFill/>
          <a:ln w="9525">
            <a:noFill/>
            <a:miter lim="800000"/>
            <a:headEnd/>
            <a:tailEnd/>
          </a:ln>
        </p:spPr>
        <p:txBody>
          <a:bodyPr>
            <a:spAutoFit/>
          </a:bodyPr>
          <a:lstStyle/>
          <a:p>
            <a:pPr algn="ctr"/>
            <a:r>
              <a:rPr lang="en-US" sz="2600" b="1" dirty="0">
                <a:solidFill>
                  <a:srgbClr val="FF0000"/>
                </a:solidFill>
                <a:latin typeface="Arial" charset="0"/>
                <a:cs typeface="Arial" charset="0"/>
              </a:rPr>
              <a:t>Revival Field-Palmerton: Yin-Ming Li </a:t>
            </a:r>
          </a:p>
          <a:p>
            <a:pPr algn="ctr"/>
            <a:r>
              <a:rPr lang="en-US" sz="2600" b="1" dirty="0">
                <a:solidFill>
                  <a:srgbClr val="FF0000"/>
                </a:solidFill>
                <a:latin typeface="Arial" charset="0"/>
                <a:cs typeface="Arial" charset="0"/>
              </a:rPr>
              <a:t>and Bev Kershner in ARS photograph.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050"/>
          <p:cNvSpPr txBox="1">
            <a:spLocks noChangeArrowheads="1"/>
          </p:cNvSpPr>
          <p:nvPr/>
        </p:nvSpPr>
        <p:spPr bwMode="auto">
          <a:xfrm>
            <a:off x="-96838" y="6019800"/>
            <a:ext cx="9388476" cy="762000"/>
          </a:xfrm>
          <a:prstGeom prst="rect">
            <a:avLst/>
          </a:prstGeom>
          <a:noFill/>
          <a:ln w="9525">
            <a:noFill/>
            <a:miter lim="800000"/>
            <a:headEnd/>
            <a:tailEnd/>
          </a:ln>
        </p:spPr>
        <p:txBody>
          <a:bodyPr wrap="none">
            <a:spAutoFit/>
          </a:bodyPr>
          <a:lstStyle/>
          <a:p>
            <a:pPr algn="ctr" eaLnBrk="1" hangingPunct="1"/>
            <a:r>
              <a:rPr lang="en-US" sz="2200" b="1" dirty="0">
                <a:solidFill>
                  <a:srgbClr val="FF0000"/>
                </a:solidFill>
                <a:latin typeface="Arial" charset="0"/>
              </a:rPr>
              <a:t>Palmerton, PA, Revival Field, Year-3: Grasses thrive only on Alkaline </a:t>
            </a:r>
          </a:p>
          <a:p>
            <a:pPr algn="ctr" eaLnBrk="1" hangingPunct="1"/>
            <a:r>
              <a:rPr lang="en-US" sz="2200" b="1" dirty="0">
                <a:solidFill>
                  <a:srgbClr val="FF0000"/>
                </a:solidFill>
                <a:latin typeface="Arial" charset="0"/>
              </a:rPr>
              <a:t>Biosolids Compost Treatment (Cooperator Bev Kershner).</a:t>
            </a:r>
          </a:p>
        </p:txBody>
      </p:sp>
      <p:pic>
        <p:nvPicPr>
          <p:cNvPr id="36867" name="Picture 2051" descr="C:\Photos\Palmerton Slides\PALM-RevivalField-1996-Kershner-Cropped.JPG"/>
          <p:cNvPicPr>
            <a:picLocks noChangeAspect="1" noChangeArrowheads="1"/>
          </p:cNvPicPr>
          <p:nvPr/>
        </p:nvPicPr>
        <p:blipFill>
          <a:blip r:embed="rId3" cstate="print"/>
          <a:srcRect/>
          <a:stretch>
            <a:fillRect/>
          </a:stretch>
        </p:blipFill>
        <p:spPr bwMode="auto">
          <a:xfrm>
            <a:off x="0" y="0"/>
            <a:ext cx="9144000" cy="5978525"/>
          </a:xfrm>
          <a:prstGeom prst="rect">
            <a:avLst/>
          </a:prstGeom>
          <a:noFill/>
          <a:ln w="9525">
            <a:noFill/>
            <a:miter lim="800000"/>
            <a:headEnd/>
            <a:tailEnd/>
          </a:ln>
        </p:spPr>
      </p:pic>
      <p:sp>
        <p:nvSpPr>
          <p:cNvPr id="4" name="TextBox 3"/>
          <p:cNvSpPr txBox="1"/>
          <p:nvPr/>
        </p:nvSpPr>
        <p:spPr>
          <a:xfrm>
            <a:off x="2667000" y="3276600"/>
            <a:ext cx="864339"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Merlin</a:t>
            </a:r>
            <a:endParaRPr lang="en-US" b="1" dirty="0">
              <a:solidFill>
                <a:srgbClr val="FF0000"/>
              </a:solidFill>
              <a:latin typeface="Arial" pitchFamily="34" charset="0"/>
              <a:cs typeface="Arial" pitchFamily="34" charset="0"/>
            </a:endParaRPr>
          </a:p>
        </p:txBody>
      </p:sp>
      <p:sp>
        <p:nvSpPr>
          <p:cNvPr id="5" name="TextBox 4"/>
          <p:cNvSpPr txBox="1"/>
          <p:nvPr/>
        </p:nvSpPr>
        <p:spPr>
          <a:xfrm>
            <a:off x="4114800" y="5562600"/>
            <a:ext cx="864339"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Merlin</a:t>
            </a:r>
            <a:endParaRPr lang="en-US" b="1" dirty="0">
              <a:solidFill>
                <a:srgbClr val="FF0000"/>
              </a:solidFill>
              <a:latin typeface="Arial" pitchFamily="34" charset="0"/>
              <a:cs typeface="Arial" pitchFamily="34" charset="0"/>
            </a:endParaRPr>
          </a:p>
        </p:txBody>
      </p:sp>
      <p:sp>
        <p:nvSpPr>
          <p:cNvPr id="6" name="TextBox 5"/>
          <p:cNvSpPr txBox="1"/>
          <p:nvPr/>
        </p:nvSpPr>
        <p:spPr>
          <a:xfrm>
            <a:off x="1066800" y="4114800"/>
            <a:ext cx="1277914" cy="461665"/>
          </a:xfrm>
          <a:prstGeom prst="rect">
            <a:avLst/>
          </a:prstGeom>
          <a:noFill/>
        </p:spPr>
        <p:txBody>
          <a:bodyPr wrap="none" rtlCol="0">
            <a:spAutoFit/>
          </a:bodyPr>
          <a:lstStyle/>
          <a:p>
            <a:r>
              <a:rPr lang="en-US" sz="2400" b="1" dirty="0" smtClean="0">
                <a:solidFill>
                  <a:srgbClr val="0000FF"/>
                </a:solidFill>
                <a:latin typeface="Arial" pitchFamily="34" charset="0"/>
                <a:cs typeface="Arial" pitchFamily="34" charset="0"/>
              </a:rPr>
              <a:t>Control</a:t>
            </a:r>
            <a:endParaRPr lang="en-US" sz="2400" b="1" dirty="0">
              <a:solidFill>
                <a:srgbClr val="0000FF"/>
              </a:solidFill>
              <a:latin typeface="Arial" pitchFamily="34" charset="0"/>
              <a:cs typeface="Arial" pitchFamily="34" charset="0"/>
            </a:endParaRPr>
          </a:p>
        </p:txBody>
      </p:sp>
      <p:sp>
        <p:nvSpPr>
          <p:cNvPr id="7" name="TextBox 6"/>
          <p:cNvSpPr txBox="1"/>
          <p:nvPr/>
        </p:nvSpPr>
        <p:spPr>
          <a:xfrm>
            <a:off x="2667000" y="2057400"/>
            <a:ext cx="1518364" cy="461665"/>
          </a:xfrm>
          <a:prstGeom prst="rect">
            <a:avLst/>
          </a:prstGeom>
          <a:noFill/>
        </p:spPr>
        <p:txBody>
          <a:bodyPr wrap="none" rtlCol="0">
            <a:spAutoFit/>
          </a:bodyPr>
          <a:lstStyle/>
          <a:p>
            <a:r>
              <a:rPr lang="en-US" sz="2400" b="1" dirty="0" smtClean="0">
                <a:solidFill>
                  <a:srgbClr val="0000FF"/>
                </a:solidFill>
                <a:latin typeface="Arial" pitchFamily="34" charset="0"/>
                <a:cs typeface="Arial" pitchFamily="34" charset="0"/>
              </a:rPr>
              <a:t>Compost</a:t>
            </a:r>
            <a:endParaRPr lang="en-US" sz="2400" b="1" dirty="0">
              <a:solidFill>
                <a:srgbClr val="0000FF"/>
              </a:solidFill>
              <a:latin typeface="Arial" pitchFamily="34" charset="0"/>
              <a:cs typeface="Arial" pitchFamily="34" charset="0"/>
            </a:endParaRPr>
          </a:p>
        </p:txBody>
      </p:sp>
      <p:sp>
        <p:nvSpPr>
          <p:cNvPr id="8" name="TextBox 7"/>
          <p:cNvSpPr txBox="1"/>
          <p:nvPr/>
        </p:nvSpPr>
        <p:spPr>
          <a:xfrm>
            <a:off x="2209800" y="4495800"/>
            <a:ext cx="1424301"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Tall Fescue</a:t>
            </a:r>
            <a:endParaRPr lang="en-US" b="1" dirty="0">
              <a:solidFill>
                <a:srgbClr val="FF0000"/>
              </a:solidFill>
              <a:latin typeface="Arial" pitchFamily="34" charset="0"/>
              <a:cs typeface="Arial" pitchFamily="34" charset="0"/>
            </a:endParaRPr>
          </a:p>
        </p:txBody>
      </p:sp>
      <p:sp>
        <p:nvSpPr>
          <p:cNvPr id="9" name="TextBox 8"/>
          <p:cNvSpPr txBox="1"/>
          <p:nvPr/>
        </p:nvSpPr>
        <p:spPr>
          <a:xfrm>
            <a:off x="4114800" y="2819400"/>
            <a:ext cx="1424301"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Tall Fescue</a:t>
            </a:r>
            <a:endParaRPr lang="en-US" b="1" dirty="0">
              <a:solidFill>
                <a:srgbClr val="FF0000"/>
              </a:solidFill>
              <a:latin typeface="Arial" pitchFamily="34" charset="0"/>
              <a:cs typeface="Arial" pitchFamily="34" charset="0"/>
            </a:endParaRPr>
          </a:p>
        </p:txBody>
      </p:sp>
      <p:sp>
        <p:nvSpPr>
          <p:cNvPr id="10" name="TextBox 9"/>
          <p:cNvSpPr txBox="1"/>
          <p:nvPr/>
        </p:nvSpPr>
        <p:spPr>
          <a:xfrm>
            <a:off x="2667000" y="2297668"/>
            <a:ext cx="1300356"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Bluegrass</a:t>
            </a:r>
            <a:endParaRPr lang="en-US" b="1" dirty="0">
              <a:solidFill>
                <a:srgbClr val="FF0000"/>
              </a:solidFill>
              <a:latin typeface="Arial" pitchFamily="34" charset="0"/>
              <a:cs typeface="Arial"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41275" y="0"/>
            <a:ext cx="9185275" cy="6219825"/>
          </a:xfrm>
          <a:prstGeom prst="rect">
            <a:avLst/>
          </a:prstGeom>
          <a:noFill/>
          <a:ln w="9525">
            <a:noFill/>
            <a:miter lim="800000"/>
            <a:headEnd/>
            <a:tailEnd/>
          </a:ln>
        </p:spPr>
      </p:pic>
      <p:sp>
        <p:nvSpPr>
          <p:cNvPr id="37891" name="TextBox 2"/>
          <p:cNvSpPr txBox="1">
            <a:spLocks noChangeArrowheads="1"/>
          </p:cNvSpPr>
          <p:nvPr/>
        </p:nvSpPr>
        <p:spPr bwMode="auto">
          <a:xfrm>
            <a:off x="0" y="6396037"/>
            <a:ext cx="9204325" cy="461963"/>
          </a:xfrm>
          <a:prstGeom prst="rect">
            <a:avLst/>
          </a:prstGeom>
          <a:noFill/>
          <a:ln w="9525">
            <a:noFill/>
            <a:miter lim="800000"/>
            <a:headEnd/>
            <a:tailEnd/>
          </a:ln>
        </p:spPr>
        <p:txBody>
          <a:bodyPr wrap="none">
            <a:spAutoFit/>
          </a:bodyPr>
          <a:lstStyle/>
          <a:p>
            <a:r>
              <a:rPr lang="en-US" sz="2400" b="1" dirty="0">
                <a:solidFill>
                  <a:srgbClr val="FF0000"/>
                </a:solidFill>
                <a:latin typeface="Arial" charset="0"/>
                <a:cs typeface="Arial" charset="0"/>
              </a:rPr>
              <a:t>Cd and Zn in grasses grown on Palmerton Remediation Plots.</a:t>
            </a:r>
          </a:p>
        </p:txBody>
      </p:sp>
      <p:sp>
        <p:nvSpPr>
          <p:cNvPr id="37892" name="TextBox 3"/>
          <p:cNvSpPr txBox="1">
            <a:spLocks noChangeArrowheads="1"/>
          </p:cNvSpPr>
          <p:nvPr/>
        </p:nvSpPr>
        <p:spPr bwMode="auto">
          <a:xfrm>
            <a:off x="1600200" y="6091237"/>
            <a:ext cx="6529388" cy="461963"/>
          </a:xfrm>
          <a:prstGeom prst="rect">
            <a:avLst/>
          </a:prstGeom>
          <a:noFill/>
          <a:ln w="9525">
            <a:noFill/>
            <a:miter lim="800000"/>
            <a:headEnd/>
            <a:tailEnd/>
          </a:ln>
        </p:spPr>
        <p:txBody>
          <a:bodyPr wrap="none">
            <a:spAutoFit/>
          </a:bodyPr>
          <a:lstStyle/>
          <a:p>
            <a:r>
              <a:rPr lang="en-US" sz="2400" b="1" dirty="0">
                <a:solidFill>
                  <a:srgbClr val="3333FF"/>
                </a:solidFill>
                <a:latin typeface="Arial" charset="0"/>
                <a:cs typeface="Arial" charset="0"/>
              </a:rPr>
              <a:t>Compost             Limestone               Control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838200"/>
          </a:xfrm>
        </p:spPr>
        <p:txBody>
          <a:bodyPr>
            <a:normAutofit/>
          </a:bodyPr>
          <a:lstStyle/>
          <a:p>
            <a:r>
              <a:rPr lang="en-US" sz="4000" b="1" dirty="0" smtClean="0">
                <a:solidFill>
                  <a:srgbClr val="FF0000"/>
                </a:solidFill>
                <a:latin typeface="Arial" pitchFamily="34" charset="0"/>
                <a:cs typeface="Arial" pitchFamily="34" charset="0"/>
              </a:rPr>
              <a:t>Phytostabilization of </a:t>
            </a:r>
            <a:r>
              <a:rPr lang="en-US" sz="4000" b="1" dirty="0" err="1" smtClean="0">
                <a:solidFill>
                  <a:srgbClr val="FF0000"/>
                </a:solidFill>
                <a:latin typeface="Arial" pitchFamily="34" charset="0"/>
                <a:cs typeface="Arial" pitchFamily="34" charset="0"/>
              </a:rPr>
              <a:t>Hardrock</a:t>
            </a:r>
            <a:r>
              <a:rPr lang="en-US" sz="4000" b="1" dirty="0" smtClean="0">
                <a:solidFill>
                  <a:srgbClr val="FF0000"/>
                </a:solidFill>
                <a:latin typeface="Arial" pitchFamily="34" charset="0"/>
                <a:cs typeface="Arial" pitchFamily="34" charset="0"/>
              </a:rPr>
              <a:t> Sites</a:t>
            </a:r>
            <a:endParaRPr lang="en-US" sz="4000" b="1" dirty="0">
              <a:solidFill>
                <a:srgbClr val="FF0000"/>
              </a:solidFill>
              <a:latin typeface="Arial" pitchFamily="34" charset="0"/>
              <a:cs typeface="Arial" pitchFamily="34" charset="0"/>
            </a:endParaRPr>
          </a:p>
        </p:txBody>
      </p:sp>
      <p:sp>
        <p:nvSpPr>
          <p:cNvPr id="5" name="Content Placeholder 4"/>
          <p:cNvSpPr>
            <a:spLocks noGrp="1"/>
          </p:cNvSpPr>
          <p:nvPr>
            <p:ph idx="1"/>
          </p:nvPr>
        </p:nvSpPr>
        <p:spPr>
          <a:xfrm>
            <a:off x="0" y="762000"/>
            <a:ext cx="9144000" cy="6172200"/>
          </a:xfrm>
        </p:spPr>
        <p:txBody>
          <a:bodyPr>
            <a:normAutofit fontScale="92500" lnSpcReduction="10000"/>
          </a:bodyPr>
          <a:lstStyle/>
          <a:p>
            <a:pPr>
              <a:buClr>
                <a:srgbClr val="FF0000"/>
              </a:buClr>
              <a:buSzPct val="150000"/>
            </a:pPr>
            <a:r>
              <a:rPr lang="en-US" sz="2800" b="1" dirty="0" smtClean="0">
                <a:solidFill>
                  <a:srgbClr val="0000FF"/>
                </a:solidFill>
                <a:latin typeface="Arial" pitchFamily="34" charset="0"/>
                <a:cs typeface="Arial" pitchFamily="34" charset="0"/>
              </a:rPr>
              <a:t>Hazardous mining and smelting sites are often so metal phytotoxic and nutrient deficient that plants cannot become established on the site soils.</a:t>
            </a:r>
          </a:p>
          <a:p>
            <a:pPr>
              <a:buClr>
                <a:srgbClr val="FF0000"/>
              </a:buClr>
              <a:buSzPct val="150000"/>
            </a:pPr>
            <a:r>
              <a:rPr lang="en-US" sz="2800" b="1" dirty="0" smtClean="0">
                <a:solidFill>
                  <a:srgbClr val="0000FF"/>
                </a:solidFill>
                <a:latin typeface="Arial" pitchFamily="34" charset="0"/>
                <a:cs typeface="Arial" pitchFamily="34" charset="0"/>
              </a:rPr>
              <a:t>Phytostabilization has been shown to alleviate risk to ecosystem and support persistent vegetative cover.</a:t>
            </a:r>
          </a:p>
          <a:p>
            <a:pPr lvl="1">
              <a:buClr>
                <a:srgbClr val="FF0000"/>
              </a:buClr>
              <a:buSzPct val="150000"/>
            </a:pPr>
            <a:r>
              <a:rPr lang="en-US" sz="2400" b="1" dirty="0" smtClean="0">
                <a:latin typeface="Arial" pitchFamily="34" charset="0"/>
                <a:cs typeface="Arial" pitchFamily="34" charset="0"/>
              </a:rPr>
              <a:t>Acid soils rich in Zn, Ni, Cu or Mn may prevent plant growth.</a:t>
            </a:r>
          </a:p>
          <a:p>
            <a:pPr lvl="2">
              <a:buClr>
                <a:srgbClr val="FF0000"/>
              </a:buClr>
              <a:buSzPct val="150000"/>
            </a:pPr>
            <a:r>
              <a:rPr lang="en-US" sz="2000" b="1" dirty="0" smtClean="0">
                <a:latin typeface="Arial" pitchFamily="34" charset="0"/>
                <a:cs typeface="Arial" pitchFamily="34" charset="0"/>
              </a:rPr>
              <a:t>Making soil  calcareous can fully alleviate metal phytotoxicity.</a:t>
            </a:r>
          </a:p>
          <a:p>
            <a:pPr lvl="1">
              <a:buClr>
                <a:srgbClr val="FF0000"/>
              </a:buClr>
              <a:buSzPct val="150000"/>
            </a:pPr>
            <a:r>
              <a:rPr lang="en-US" sz="2400" b="1" dirty="0" smtClean="0">
                <a:latin typeface="Arial" pitchFamily="34" charset="0"/>
                <a:cs typeface="Arial" pitchFamily="34" charset="0"/>
              </a:rPr>
              <a:t>Applying organic amendments rich in organic-N, P, and other required nutrients, and microbes, can solve infertility issues.</a:t>
            </a:r>
          </a:p>
          <a:p>
            <a:pPr lvl="1">
              <a:buClr>
                <a:srgbClr val="FF0000"/>
              </a:buClr>
              <a:buSzPct val="150000"/>
            </a:pPr>
            <a:r>
              <a:rPr lang="en-US" sz="2400" b="1" dirty="0" smtClean="0">
                <a:latin typeface="Arial" pitchFamily="34" charset="0"/>
                <a:cs typeface="Arial" pitchFamily="34" charset="0"/>
              </a:rPr>
              <a:t>Including adsorbents in the amendments aids remediation.</a:t>
            </a:r>
          </a:p>
          <a:p>
            <a:pPr>
              <a:buClr>
                <a:srgbClr val="FF0000"/>
              </a:buClr>
              <a:buSzPct val="150000"/>
            </a:pPr>
            <a:r>
              <a:rPr lang="en-US" sz="2800" b="1" dirty="0" smtClean="0">
                <a:solidFill>
                  <a:srgbClr val="0000FF"/>
                </a:solidFill>
                <a:latin typeface="Arial" pitchFamily="34" charset="0"/>
                <a:cs typeface="Arial" pitchFamily="34" charset="0"/>
              </a:rPr>
              <a:t>Selecting plant species fit to purpose.</a:t>
            </a:r>
          </a:p>
          <a:p>
            <a:pPr lvl="1">
              <a:buClr>
                <a:srgbClr val="FF0000"/>
              </a:buClr>
              <a:buSzPct val="150000"/>
            </a:pPr>
            <a:r>
              <a:rPr lang="en-US" sz="2400" b="1" dirty="0" smtClean="0">
                <a:latin typeface="Arial" pitchFamily="34" charset="0"/>
                <a:cs typeface="Arial" pitchFamily="34" charset="0"/>
              </a:rPr>
              <a:t>Adapted to local climate conditions; natives if work; if </a:t>
            </a:r>
            <a:r>
              <a:rPr lang="en-US" sz="2400" b="1" dirty="0" err="1" smtClean="0">
                <a:latin typeface="Arial" pitchFamily="34" charset="0"/>
                <a:cs typeface="Arial" pitchFamily="34" charset="0"/>
              </a:rPr>
              <a:t>phtotoxicity</a:t>
            </a:r>
            <a:r>
              <a:rPr lang="en-US" sz="2400" b="1" dirty="0" smtClean="0">
                <a:latin typeface="Arial" pitchFamily="34" charset="0"/>
                <a:cs typeface="Arial" pitchFamily="34" charset="0"/>
              </a:rPr>
              <a:t> and infertility alleviated, no longer difficult.</a:t>
            </a:r>
          </a:p>
          <a:p>
            <a:pPr lvl="1">
              <a:buClr>
                <a:srgbClr val="FF0000"/>
              </a:buClr>
              <a:buSzPct val="150000"/>
            </a:pPr>
            <a:r>
              <a:rPr lang="en-US" sz="2400" b="1" dirty="0" smtClean="0">
                <a:latin typeface="Arial" pitchFamily="34" charset="0"/>
                <a:cs typeface="Arial" pitchFamily="34" charset="0"/>
              </a:rPr>
              <a:t>Metal excluders and low </a:t>
            </a:r>
            <a:r>
              <a:rPr lang="en-US" sz="2400" b="1" dirty="0" err="1" smtClean="0">
                <a:latin typeface="Arial" pitchFamily="34" charset="0"/>
                <a:cs typeface="Arial" pitchFamily="34" charset="0"/>
              </a:rPr>
              <a:t>Cd:Zn</a:t>
            </a:r>
            <a:r>
              <a:rPr lang="en-US" sz="2400" b="1" dirty="0" smtClean="0">
                <a:latin typeface="Arial" pitchFamily="34" charset="0"/>
                <a:cs typeface="Arial" pitchFamily="34" charset="0"/>
              </a:rPr>
              <a:t> ratio to protect food chains.</a:t>
            </a:r>
          </a:p>
          <a:p>
            <a:pPr>
              <a:buClr>
                <a:srgbClr val="FF0000"/>
              </a:buClr>
              <a:buSzPct val="150000"/>
            </a:pPr>
            <a:r>
              <a:rPr lang="en-US" b="1" dirty="0" smtClean="0">
                <a:solidFill>
                  <a:srgbClr val="23C20E"/>
                </a:solidFill>
                <a:latin typeface="Arial" pitchFamily="34" charset="0"/>
                <a:cs typeface="Arial" pitchFamily="34" charset="0"/>
              </a:rPr>
              <a:t>Soil Revitalization, not Ecosystem Restoration</a:t>
            </a:r>
            <a:endParaRPr lang="en-US" b="1" dirty="0">
              <a:solidFill>
                <a:srgbClr val="23C20E"/>
              </a:solidFill>
              <a:latin typeface="Arial" pitchFamily="34" charset="0"/>
              <a:cs typeface="Arial" pitchFamily="34" charset="0"/>
            </a:endParaRPr>
          </a:p>
        </p:txBody>
      </p:sp>
      <p:cxnSp>
        <p:nvCxnSpPr>
          <p:cNvPr id="6" name="Straight Connector 5"/>
          <p:cNvCxnSpPr/>
          <p:nvPr/>
        </p:nvCxnSpPr>
        <p:spPr>
          <a:xfrm>
            <a:off x="0" y="685800"/>
            <a:ext cx="9144000" cy="762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DSC_0007.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 y="6400800"/>
            <a:ext cx="9144000" cy="430887"/>
          </a:xfrm>
          <a:prstGeom prst="rect">
            <a:avLst/>
          </a:prstGeom>
          <a:blipFill>
            <a:blip r:embed="rId4" cstate="print"/>
            <a:tile tx="0" ty="0" sx="100000" sy="100000" flip="none" algn="tl"/>
          </a:blipFill>
        </p:spPr>
        <p:txBody>
          <a:bodyPr wrap="square" rtlCol="0">
            <a:spAutoFit/>
          </a:bodyPr>
          <a:lstStyle/>
          <a:p>
            <a:pPr algn="ctr"/>
            <a:r>
              <a:rPr lang="en-US" sz="2200" b="1" dirty="0" smtClean="0">
                <a:solidFill>
                  <a:srgbClr val="FF0000"/>
                </a:solidFill>
                <a:latin typeface="Arial" pitchFamily="34" charset="0"/>
                <a:cs typeface="Arial" pitchFamily="34" charset="0"/>
              </a:rPr>
              <a:t>Appalachian Trail remained barren due to Zn phytotoxicity in 2008.</a:t>
            </a:r>
            <a:endParaRPr lang="en-US" sz="2200" b="1" dirty="0">
              <a:solidFill>
                <a:srgbClr val="FF0000"/>
              </a:solidFill>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DSC_0017B.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GS-Beyer\Beyer Palmerton Photos\Sassafras Palmerton-6-21-2006-Severe Interveinal Chlorosis.JPG"/>
          <p:cNvPicPr>
            <a:picLocks noChangeAspect="1" noChangeArrowheads="1"/>
          </p:cNvPicPr>
          <p:nvPr/>
        </p:nvPicPr>
        <p:blipFill>
          <a:blip r:embed="rId3" cstate="print"/>
          <a:srcRect/>
          <a:stretch>
            <a:fillRect/>
          </a:stretch>
        </p:blipFill>
        <p:spPr bwMode="auto">
          <a:xfrm>
            <a:off x="0" y="0"/>
            <a:ext cx="9144000" cy="6080125"/>
          </a:xfrm>
          <a:prstGeom prst="rect">
            <a:avLst/>
          </a:prstGeom>
          <a:noFill/>
          <a:ln w="9525">
            <a:noFill/>
            <a:miter lim="800000"/>
            <a:headEnd/>
            <a:tailEnd/>
          </a:ln>
        </p:spPr>
      </p:pic>
      <p:sp>
        <p:nvSpPr>
          <p:cNvPr id="47107" name="Text Box 4"/>
          <p:cNvSpPr txBox="1">
            <a:spLocks noChangeArrowheads="1"/>
          </p:cNvSpPr>
          <p:nvPr/>
        </p:nvSpPr>
        <p:spPr bwMode="auto">
          <a:xfrm>
            <a:off x="0" y="6181725"/>
            <a:ext cx="9086850" cy="641350"/>
          </a:xfrm>
          <a:prstGeom prst="rect">
            <a:avLst/>
          </a:prstGeom>
          <a:noFill/>
          <a:ln w="9525">
            <a:noFill/>
            <a:miter lim="800000"/>
            <a:headEnd/>
            <a:tailEnd/>
          </a:ln>
        </p:spPr>
        <p:txBody>
          <a:bodyPr wrap="none">
            <a:spAutoFit/>
          </a:bodyPr>
          <a:lstStyle/>
          <a:p>
            <a:r>
              <a:rPr lang="en-US" sz="1800" b="1" dirty="0">
                <a:solidFill>
                  <a:srgbClr val="FF0000"/>
                </a:solidFill>
                <a:latin typeface="Arial" charset="0"/>
              </a:rPr>
              <a:t>Sassafras growing on south face of Blue Mountain near Palmerton, PA., 6-21-2006</a:t>
            </a:r>
          </a:p>
          <a:p>
            <a:r>
              <a:rPr lang="en-US" sz="1800" b="1" dirty="0">
                <a:solidFill>
                  <a:srgbClr val="FF0000"/>
                </a:solidFill>
                <a:latin typeface="Arial" charset="0"/>
              </a:rPr>
              <a:t>Leaves show severe interveinal chlorosis expected from Zn phytotoxicity.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1143000"/>
          </a:xfrm>
        </p:spPr>
        <p:txBody>
          <a:bodyPr/>
          <a:lstStyle/>
          <a:p>
            <a:pPr eaLnBrk="1" hangingPunct="1"/>
            <a:r>
              <a:rPr lang="en-US" sz="3200" b="1" dirty="0" smtClean="0">
                <a:solidFill>
                  <a:srgbClr val="FF0000"/>
                </a:solidFill>
                <a:latin typeface="Arial" charset="0"/>
              </a:rPr>
              <a:t>Why Use High Quality Tailor-Made Biosolids Mixtures in Remediation of Soil Metals?</a:t>
            </a:r>
            <a:endParaRPr lang="en-US" sz="3200" dirty="0" smtClean="0">
              <a:solidFill>
                <a:srgbClr val="FF0000"/>
              </a:solidFill>
              <a:latin typeface="Arial" charset="0"/>
            </a:endParaRPr>
          </a:p>
        </p:txBody>
      </p:sp>
      <p:sp>
        <p:nvSpPr>
          <p:cNvPr id="49155" name="Rectangle 3"/>
          <p:cNvSpPr>
            <a:spLocks noGrp="1" noChangeArrowheads="1"/>
          </p:cNvSpPr>
          <p:nvPr>
            <p:ph idx="1"/>
          </p:nvPr>
        </p:nvSpPr>
        <p:spPr>
          <a:xfrm>
            <a:off x="0" y="1143000"/>
            <a:ext cx="9144000" cy="5715000"/>
          </a:xfrm>
        </p:spPr>
        <p:txBody>
          <a:bodyPr>
            <a:normAutofit fontScale="92500" lnSpcReduction="20000"/>
          </a:bodyPr>
          <a:lstStyle/>
          <a:p>
            <a:pPr eaLnBrk="1" hangingPunct="1">
              <a:buClr>
                <a:srgbClr val="FF3300"/>
              </a:buClr>
              <a:buSzPct val="150000"/>
            </a:pPr>
            <a:r>
              <a:rPr lang="en-US" sz="2600" b="1" dirty="0" smtClean="0">
                <a:solidFill>
                  <a:srgbClr val="3333FF"/>
                </a:solidFill>
                <a:latin typeface="Arial" charset="0"/>
              </a:rPr>
              <a:t>Fe and phosphate in biosolids increase metal “specific adsorption” ability of the amended soil, reducing metal phytoavailability.</a:t>
            </a:r>
          </a:p>
          <a:p>
            <a:pPr lvl="1" eaLnBrk="1" hangingPunct="1">
              <a:buClr>
                <a:srgbClr val="FF3300"/>
              </a:buClr>
              <a:buSzPct val="150000"/>
            </a:pPr>
            <a:r>
              <a:rPr lang="en-US" sz="2200" b="1" dirty="0" smtClean="0">
                <a:latin typeface="Arial" charset="0"/>
              </a:rPr>
              <a:t>Can remediate Zn </a:t>
            </a:r>
            <a:r>
              <a:rPr lang="en-US" sz="2200" b="1" dirty="0" err="1" smtClean="0">
                <a:latin typeface="Arial" charset="0"/>
              </a:rPr>
              <a:t>phytotoxicity</a:t>
            </a:r>
            <a:r>
              <a:rPr lang="en-US" sz="2200" b="1" dirty="0" smtClean="0">
                <a:latin typeface="Arial" charset="0"/>
              </a:rPr>
              <a:t> and food chain </a:t>
            </a:r>
            <a:r>
              <a:rPr lang="en-US" sz="2200" b="1" dirty="0" err="1" smtClean="0">
                <a:latin typeface="Arial" charset="0"/>
              </a:rPr>
              <a:t>Cd</a:t>
            </a:r>
            <a:r>
              <a:rPr lang="en-US" sz="2200" b="1" dirty="0" smtClean="0">
                <a:latin typeface="Arial" charset="0"/>
              </a:rPr>
              <a:t> risk.</a:t>
            </a:r>
          </a:p>
          <a:p>
            <a:pPr lvl="1" eaLnBrk="1" hangingPunct="1">
              <a:buClr>
                <a:srgbClr val="FF3300"/>
              </a:buClr>
              <a:buSzPct val="150000"/>
            </a:pPr>
            <a:r>
              <a:rPr lang="en-US" sz="2200" b="1" dirty="0" smtClean="0">
                <a:latin typeface="Arial" charset="0"/>
              </a:rPr>
              <a:t>Can reduce soil Pb bioavailability by forming Pb </a:t>
            </a:r>
            <a:r>
              <a:rPr lang="en-US" sz="2200" b="1" dirty="0" err="1" smtClean="0">
                <a:latin typeface="Arial" charset="0"/>
              </a:rPr>
              <a:t>pyromorphite</a:t>
            </a:r>
            <a:endParaRPr lang="en-US" sz="2200" b="1" dirty="0" smtClean="0">
              <a:solidFill>
                <a:schemeClr val="bg1"/>
              </a:solidFill>
              <a:latin typeface="Arial" charset="0"/>
            </a:endParaRPr>
          </a:p>
          <a:p>
            <a:pPr eaLnBrk="1" hangingPunct="1">
              <a:buClr>
                <a:srgbClr val="FF3300"/>
              </a:buClr>
              <a:buSzPct val="150000"/>
            </a:pPr>
            <a:r>
              <a:rPr lang="en-US" sz="2600" b="1" dirty="0" smtClean="0">
                <a:solidFill>
                  <a:srgbClr val="3333FF"/>
                </a:solidFill>
                <a:latin typeface="Arial" charset="0"/>
              </a:rPr>
              <a:t>Combining limestone equivalent and biodegradable organic matter causes alkalinity to leach down soil profile.</a:t>
            </a:r>
          </a:p>
          <a:p>
            <a:pPr lvl="1">
              <a:buClr>
                <a:srgbClr val="FF3300"/>
              </a:buClr>
              <a:buSzPct val="150000"/>
            </a:pPr>
            <a:r>
              <a:rPr lang="en-US" sz="2200" b="1" dirty="0" smtClean="0">
                <a:latin typeface="Arial" charset="0"/>
              </a:rPr>
              <a:t>Incorporation to depth of contamination best alternative when possible to create fertile and non-toxic rooting depth.</a:t>
            </a:r>
          </a:p>
          <a:p>
            <a:pPr lvl="1" eaLnBrk="1" hangingPunct="1">
              <a:buClr>
                <a:srgbClr val="FF3300"/>
              </a:buClr>
              <a:buSzPct val="150000"/>
            </a:pPr>
            <a:r>
              <a:rPr lang="en-US" sz="2200" b="1" dirty="0" smtClean="0">
                <a:latin typeface="Arial" charset="0"/>
              </a:rPr>
              <a:t>Lime corrects subsoil acidity and metal phytotoxicity/leachability.</a:t>
            </a:r>
          </a:p>
          <a:p>
            <a:pPr eaLnBrk="1" hangingPunct="1">
              <a:buClr>
                <a:srgbClr val="FF3300"/>
              </a:buClr>
              <a:buSzPct val="150000"/>
            </a:pPr>
            <a:r>
              <a:rPr lang="en-US" sz="2600" b="1" dirty="0" smtClean="0">
                <a:solidFill>
                  <a:srgbClr val="3333FF"/>
                </a:solidFill>
                <a:latin typeface="Arial" charset="0"/>
              </a:rPr>
              <a:t>With pH buffered by applied limestone equivalent, metal adsorption is maximized, and occlusion promoted.</a:t>
            </a:r>
          </a:p>
          <a:p>
            <a:pPr lvl="1" eaLnBrk="1" hangingPunct="1">
              <a:buClr>
                <a:srgbClr val="FF3300"/>
              </a:buClr>
              <a:buSzPct val="150000"/>
            </a:pPr>
            <a:r>
              <a:rPr lang="en-US" sz="2200" b="1" dirty="0" smtClean="0">
                <a:latin typeface="Arial" charset="0"/>
              </a:rPr>
              <a:t>Some metals are occluded in crystalline Fe oxides, Mn oxides; LDH</a:t>
            </a:r>
          </a:p>
          <a:p>
            <a:pPr eaLnBrk="1" hangingPunct="1">
              <a:buClr>
                <a:srgbClr val="FF3300"/>
              </a:buClr>
              <a:buSzPct val="150000"/>
            </a:pPr>
            <a:r>
              <a:rPr lang="en-US" sz="2600" b="1" dirty="0" smtClean="0">
                <a:solidFill>
                  <a:srgbClr val="3333FF"/>
                </a:solidFill>
                <a:latin typeface="Arial" charset="0"/>
              </a:rPr>
              <a:t>Organic matter and balanced nutrient supply supports persistent plant cover especially if include legumes!</a:t>
            </a:r>
          </a:p>
          <a:p>
            <a:pPr eaLnBrk="1" hangingPunct="1">
              <a:buClr>
                <a:srgbClr val="FF3300"/>
              </a:buClr>
              <a:buSzPct val="150000"/>
            </a:pPr>
            <a:r>
              <a:rPr lang="en-US" sz="2600" b="1" dirty="0" smtClean="0">
                <a:solidFill>
                  <a:srgbClr val="028802"/>
                </a:solidFill>
                <a:latin typeface="Arial" charset="0"/>
              </a:rPr>
              <a:t>Tailor-Made Remediation Mixtures </a:t>
            </a:r>
            <a:r>
              <a:rPr lang="en-US" sz="2600" b="1" dirty="0" smtClean="0">
                <a:solidFill>
                  <a:srgbClr val="3333FF"/>
                </a:solidFill>
                <a:latin typeface="Arial" charset="0"/>
              </a:rPr>
              <a:t>can immediately inactivate metals, provide microbial inoculum, add energy and nutrients.</a:t>
            </a:r>
          </a:p>
        </p:txBody>
      </p:sp>
      <p:sp>
        <p:nvSpPr>
          <p:cNvPr id="49156" name="Line 4"/>
          <p:cNvSpPr>
            <a:spLocks noChangeShapeType="1"/>
          </p:cNvSpPr>
          <p:nvPr/>
        </p:nvSpPr>
        <p:spPr bwMode="auto">
          <a:xfrm>
            <a:off x="0" y="1143000"/>
            <a:ext cx="9144000" cy="0"/>
          </a:xfrm>
          <a:prstGeom prst="line">
            <a:avLst/>
          </a:prstGeom>
          <a:noFill/>
          <a:ln w="38100">
            <a:solidFill>
              <a:srgbClr val="800000"/>
            </a:solidFill>
            <a:round/>
            <a:headEnd/>
            <a:tailEnd/>
          </a:ln>
        </p:spPr>
        <p:txBody>
          <a:bodyPr wrap="none" anchor="ct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NetShare\ChaneyR\20011114\brown_fig4.bmp"/>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27651" name="Text Box 3"/>
          <p:cNvSpPr txBox="1">
            <a:spLocks noChangeArrowheads="1"/>
          </p:cNvSpPr>
          <p:nvPr/>
        </p:nvSpPr>
        <p:spPr bwMode="auto">
          <a:xfrm>
            <a:off x="-76200" y="6096000"/>
            <a:ext cx="9372599" cy="769441"/>
          </a:xfrm>
          <a:prstGeom prst="rect">
            <a:avLst/>
          </a:prstGeom>
          <a:noFill/>
          <a:ln w="9525">
            <a:noFill/>
            <a:miter lim="800000"/>
            <a:headEnd/>
            <a:tailEnd/>
          </a:ln>
        </p:spPr>
        <p:txBody>
          <a:bodyPr wrap="square">
            <a:spAutoFit/>
          </a:bodyPr>
          <a:lstStyle/>
          <a:p>
            <a:pPr eaLnBrk="1" hangingPunct="1"/>
            <a:r>
              <a:rPr lang="en-US" sz="2200" b="1" dirty="0">
                <a:solidFill>
                  <a:srgbClr val="3333FF"/>
                </a:solidFill>
                <a:latin typeface="Arial" charset="0"/>
              </a:rPr>
              <a:t>Effect of rates of limed digested biosolids applied to</a:t>
            </a:r>
            <a:r>
              <a:rPr lang="en-US" sz="2200" b="1" dirty="0">
                <a:solidFill>
                  <a:srgbClr val="FFFF00"/>
                </a:solidFill>
                <a:latin typeface="Arial" charset="0"/>
              </a:rPr>
              <a:t> </a:t>
            </a:r>
            <a:r>
              <a:rPr lang="en-US" sz="2200" b="1" dirty="0">
                <a:solidFill>
                  <a:srgbClr val="FF0000"/>
                </a:solidFill>
                <a:latin typeface="Arial" charset="0"/>
              </a:rPr>
              <a:t>Galestown</a:t>
            </a:r>
          </a:p>
          <a:p>
            <a:pPr eaLnBrk="1" hangingPunct="1"/>
            <a:r>
              <a:rPr lang="en-US" sz="2200" b="1" dirty="0">
                <a:solidFill>
                  <a:srgbClr val="FF0000"/>
                </a:solidFill>
                <a:latin typeface="Arial" charset="0"/>
              </a:rPr>
              <a:t>loamy </a:t>
            </a:r>
            <a:r>
              <a:rPr lang="en-US" sz="2200" b="1" dirty="0" smtClean="0">
                <a:solidFill>
                  <a:srgbClr val="FF0000"/>
                </a:solidFill>
                <a:latin typeface="Arial" charset="0"/>
              </a:rPr>
              <a:t>sand </a:t>
            </a:r>
            <a:r>
              <a:rPr lang="en-US" sz="2200" b="1" dirty="0">
                <a:solidFill>
                  <a:srgbClr val="3333FF"/>
                </a:solidFill>
                <a:latin typeface="Arial" charset="0"/>
              </a:rPr>
              <a:t>in 1976 on pH at soil depths in 1992 (Brown et al., 1997).</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NetShare\ChaneyR\20011114\brown_fig3.bmp"/>
          <p:cNvPicPr>
            <a:picLocks noChangeAspect="1" noChangeArrowheads="1"/>
          </p:cNvPicPr>
          <p:nvPr/>
        </p:nvPicPr>
        <p:blipFill>
          <a:blip r:embed="rId3" cstate="print"/>
          <a:srcRect/>
          <a:stretch>
            <a:fillRect/>
          </a:stretch>
        </p:blipFill>
        <p:spPr bwMode="auto">
          <a:xfrm>
            <a:off x="0" y="-76200"/>
            <a:ext cx="9144000" cy="6172200"/>
          </a:xfrm>
          <a:prstGeom prst="rect">
            <a:avLst/>
          </a:prstGeom>
          <a:noFill/>
          <a:ln w="9525">
            <a:noFill/>
            <a:miter lim="800000"/>
            <a:headEnd/>
            <a:tailEnd/>
          </a:ln>
        </p:spPr>
      </p:pic>
      <p:sp>
        <p:nvSpPr>
          <p:cNvPr id="28675" name="Text Box 3"/>
          <p:cNvSpPr txBox="1">
            <a:spLocks noChangeArrowheads="1"/>
          </p:cNvSpPr>
          <p:nvPr/>
        </p:nvSpPr>
        <p:spPr bwMode="auto">
          <a:xfrm>
            <a:off x="-92075" y="6083300"/>
            <a:ext cx="9271000" cy="762000"/>
          </a:xfrm>
          <a:prstGeom prst="rect">
            <a:avLst/>
          </a:prstGeom>
          <a:noFill/>
          <a:ln w="9525">
            <a:noFill/>
            <a:miter lim="800000"/>
            <a:headEnd/>
            <a:tailEnd/>
          </a:ln>
        </p:spPr>
        <p:txBody>
          <a:bodyPr wrap="none">
            <a:spAutoFit/>
          </a:bodyPr>
          <a:lstStyle/>
          <a:p>
            <a:pPr eaLnBrk="1" hangingPunct="1"/>
            <a:r>
              <a:rPr lang="en-US" sz="2200" b="1" dirty="0">
                <a:solidFill>
                  <a:srgbClr val="3333FF"/>
                </a:solidFill>
                <a:latin typeface="Arial" charset="0"/>
              </a:rPr>
              <a:t>Effect of rates of limed digested biosolids applied to</a:t>
            </a:r>
            <a:r>
              <a:rPr lang="en-US" sz="2200" b="1" dirty="0">
                <a:solidFill>
                  <a:srgbClr val="FFFF00"/>
                </a:solidFill>
                <a:latin typeface="Arial" charset="0"/>
              </a:rPr>
              <a:t> </a:t>
            </a:r>
            <a:r>
              <a:rPr lang="en-US" sz="2200" b="1" dirty="0">
                <a:solidFill>
                  <a:srgbClr val="FF0000"/>
                </a:solidFill>
                <a:latin typeface="Arial" charset="0"/>
              </a:rPr>
              <a:t>Christiana fine</a:t>
            </a:r>
          </a:p>
          <a:p>
            <a:pPr eaLnBrk="1" hangingPunct="1"/>
            <a:r>
              <a:rPr lang="en-US" sz="2200" b="1" dirty="0">
                <a:solidFill>
                  <a:srgbClr val="FF0000"/>
                </a:solidFill>
                <a:latin typeface="Arial" charset="0"/>
              </a:rPr>
              <a:t>s</a:t>
            </a:r>
            <a:r>
              <a:rPr lang="en-US" sz="2200" b="1" dirty="0" smtClean="0">
                <a:solidFill>
                  <a:srgbClr val="FF0000"/>
                </a:solidFill>
                <a:latin typeface="Arial" charset="0"/>
              </a:rPr>
              <a:t>andy </a:t>
            </a:r>
            <a:r>
              <a:rPr lang="en-US" sz="2200" b="1" dirty="0">
                <a:solidFill>
                  <a:srgbClr val="FF0000"/>
                </a:solidFill>
                <a:latin typeface="Arial" charset="0"/>
              </a:rPr>
              <a:t>loam </a:t>
            </a:r>
            <a:r>
              <a:rPr lang="en-US" sz="2200" b="1" dirty="0">
                <a:solidFill>
                  <a:srgbClr val="3333FF"/>
                </a:solidFill>
                <a:latin typeface="Arial" charset="0"/>
              </a:rPr>
              <a:t>in 1976 on pH at soil depths in 1992 (Brown et al., 1997).</a:t>
            </a:r>
            <a:endParaRPr lang="en-US" dirty="0">
              <a:solidFill>
                <a:srgbClr val="3333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NetShare\ChaneyR\20011114\brown_fig2.bmp"/>
          <p:cNvPicPr>
            <a:picLocks noChangeAspect="1" noChangeArrowheads="1"/>
          </p:cNvPicPr>
          <p:nvPr/>
        </p:nvPicPr>
        <p:blipFill>
          <a:blip r:embed="rId3" cstate="print"/>
          <a:srcRect/>
          <a:stretch>
            <a:fillRect/>
          </a:stretch>
        </p:blipFill>
        <p:spPr bwMode="auto">
          <a:xfrm>
            <a:off x="0" y="0"/>
            <a:ext cx="9144000" cy="6096000"/>
          </a:xfrm>
          <a:prstGeom prst="rect">
            <a:avLst/>
          </a:prstGeom>
          <a:noFill/>
          <a:ln w="9525">
            <a:noFill/>
            <a:miter lim="800000"/>
            <a:headEnd/>
            <a:tailEnd/>
          </a:ln>
        </p:spPr>
      </p:pic>
      <p:sp>
        <p:nvSpPr>
          <p:cNvPr id="29699" name="Text Box 3"/>
          <p:cNvSpPr txBox="1">
            <a:spLocks noChangeArrowheads="1"/>
          </p:cNvSpPr>
          <p:nvPr/>
        </p:nvSpPr>
        <p:spPr bwMode="auto">
          <a:xfrm>
            <a:off x="-92075" y="6096000"/>
            <a:ext cx="9517349" cy="769441"/>
          </a:xfrm>
          <a:prstGeom prst="rect">
            <a:avLst/>
          </a:prstGeom>
          <a:noFill/>
          <a:ln w="9525">
            <a:noFill/>
            <a:miter lim="800000"/>
            <a:headEnd/>
            <a:tailEnd/>
          </a:ln>
        </p:spPr>
        <p:txBody>
          <a:bodyPr wrap="none">
            <a:spAutoFit/>
          </a:bodyPr>
          <a:lstStyle/>
          <a:p>
            <a:pPr eaLnBrk="1" hangingPunct="1"/>
            <a:r>
              <a:rPr lang="en-US" sz="2200" b="1" dirty="0">
                <a:solidFill>
                  <a:srgbClr val="3333FF"/>
                </a:solidFill>
                <a:latin typeface="Arial" charset="0"/>
              </a:rPr>
              <a:t>Effect of limed biosolids or composts applied to</a:t>
            </a:r>
            <a:r>
              <a:rPr lang="en-US" sz="2200" b="1" dirty="0">
                <a:solidFill>
                  <a:srgbClr val="FFFF00"/>
                </a:solidFill>
                <a:latin typeface="Arial" charset="0"/>
              </a:rPr>
              <a:t> </a:t>
            </a:r>
            <a:r>
              <a:rPr lang="en-US" sz="2200" b="1" dirty="0">
                <a:solidFill>
                  <a:srgbClr val="FF0000"/>
                </a:solidFill>
                <a:latin typeface="Arial" charset="0"/>
              </a:rPr>
              <a:t>Christiana fine</a:t>
            </a:r>
          </a:p>
          <a:p>
            <a:pPr eaLnBrk="1" hangingPunct="1"/>
            <a:r>
              <a:rPr lang="en-US" sz="2200" b="1" dirty="0" smtClean="0">
                <a:solidFill>
                  <a:srgbClr val="FF0000"/>
                </a:solidFill>
                <a:latin typeface="Arial" charset="0"/>
              </a:rPr>
              <a:t>sandy </a:t>
            </a:r>
            <a:r>
              <a:rPr lang="en-US" sz="2200" b="1" dirty="0">
                <a:solidFill>
                  <a:srgbClr val="FF0000"/>
                </a:solidFill>
                <a:latin typeface="Arial" charset="0"/>
              </a:rPr>
              <a:t>loam</a:t>
            </a:r>
            <a:r>
              <a:rPr lang="en-US" sz="2200" b="1" dirty="0">
                <a:solidFill>
                  <a:srgbClr val="3333FF"/>
                </a:solidFill>
                <a:latin typeface="Arial" charset="0"/>
              </a:rPr>
              <a:t> in 1976 on pH at soil depths in 1992 (Brown et al., 1997).</a:t>
            </a:r>
            <a:endParaRPr lang="en-US" dirty="0">
              <a:solidFill>
                <a:srgbClr val="3333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1143000"/>
          </a:xfrm>
        </p:spPr>
        <p:txBody>
          <a:bodyPr rtlCol="0">
            <a:normAutofit fontScale="90000"/>
          </a:bodyPr>
          <a:lstStyle/>
          <a:p>
            <a:pPr eaLnBrk="1" fontAlgn="auto" hangingPunct="1">
              <a:spcAft>
                <a:spcPts val="0"/>
              </a:spcAft>
              <a:defRPr/>
            </a:pPr>
            <a:r>
              <a:rPr lang="en-US" sz="4000" b="1" dirty="0" smtClean="0">
                <a:solidFill>
                  <a:srgbClr val="FF3300"/>
                </a:solidFill>
                <a:latin typeface="Arial" charset="0"/>
              </a:rPr>
              <a:t>What Does it Take To Develop Local Tailor-Made Remediation Products?</a:t>
            </a:r>
            <a:endParaRPr lang="en-US" dirty="0" smtClean="0">
              <a:solidFill>
                <a:srgbClr val="FF3300"/>
              </a:solidFill>
            </a:endParaRPr>
          </a:p>
        </p:txBody>
      </p:sp>
      <p:sp>
        <p:nvSpPr>
          <p:cNvPr id="51203" name="Rectangle 3"/>
          <p:cNvSpPr>
            <a:spLocks noGrp="1" noChangeArrowheads="1"/>
          </p:cNvSpPr>
          <p:nvPr>
            <p:ph idx="1"/>
          </p:nvPr>
        </p:nvSpPr>
        <p:spPr>
          <a:xfrm>
            <a:off x="0" y="1295400"/>
            <a:ext cx="9144000" cy="5562600"/>
          </a:xfrm>
        </p:spPr>
        <p:txBody>
          <a:bodyPr/>
          <a:lstStyle/>
          <a:p>
            <a:pPr eaLnBrk="1" hangingPunct="1">
              <a:buClr>
                <a:srgbClr val="FF0000"/>
              </a:buClr>
              <a:buSzPct val="150000"/>
            </a:pPr>
            <a:r>
              <a:rPr lang="en-US" sz="2600" b="1" dirty="0" smtClean="0">
                <a:solidFill>
                  <a:srgbClr val="3333FF"/>
                </a:solidFill>
                <a:latin typeface="Arial" charset="0"/>
              </a:rPr>
              <a:t>Risk assessment and value information from testing in field studies of product utilization.</a:t>
            </a:r>
          </a:p>
          <a:p>
            <a:pPr eaLnBrk="1" hangingPunct="1">
              <a:buClr>
                <a:srgbClr val="FF0000"/>
              </a:buClr>
              <a:buSzPct val="150000"/>
            </a:pPr>
            <a:r>
              <a:rPr lang="en-US" sz="2600" b="1" dirty="0" smtClean="0">
                <a:solidFill>
                  <a:srgbClr val="3333FF"/>
                </a:solidFill>
                <a:latin typeface="Arial" charset="0"/>
              </a:rPr>
              <a:t>Courageous agencies and businesspersons who will seek out such combinations of biosolids, byproducts, and valuable commercial uses of the products.</a:t>
            </a:r>
          </a:p>
          <a:p>
            <a:pPr eaLnBrk="1" hangingPunct="1">
              <a:buClr>
                <a:srgbClr val="FF0000"/>
              </a:buClr>
              <a:buSzPct val="150000"/>
            </a:pPr>
            <a:r>
              <a:rPr lang="en-US" sz="2600" b="1" dirty="0" smtClean="0">
                <a:solidFill>
                  <a:srgbClr val="3333FF"/>
                </a:solidFill>
                <a:latin typeface="Arial" charset="0"/>
              </a:rPr>
              <a:t>Organized valid risk assessment information on:</a:t>
            </a:r>
          </a:p>
          <a:p>
            <a:pPr lvl="1" eaLnBrk="1" hangingPunct="1">
              <a:buClr>
                <a:srgbClr val="FF0000"/>
              </a:buClr>
              <a:buSzPct val="125000"/>
            </a:pPr>
            <a:r>
              <a:rPr lang="en-US" sz="2200" b="1" dirty="0" smtClean="0">
                <a:latin typeface="Arial" charset="0"/>
              </a:rPr>
              <a:t>Phytoavailability of applied and soil elements in field.</a:t>
            </a:r>
          </a:p>
          <a:p>
            <a:pPr lvl="1" eaLnBrk="1" hangingPunct="1">
              <a:buClr>
                <a:srgbClr val="FF0000"/>
              </a:buClr>
              <a:buSzPct val="125000"/>
            </a:pPr>
            <a:r>
              <a:rPr lang="en-US" sz="2200" b="1" dirty="0" smtClean="0">
                <a:latin typeface="Arial" charset="0"/>
              </a:rPr>
              <a:t>Bioavailability of soil and crop elements.</a:t>
            </a:r>
            <a:endParaRPr lang="en-US" sz="2400" dirty="0" smtClean="0">
              <a:latin typeface="Arial" charset="0"/>
            </a:endParaRPr>
          </a:p>
          <a:p>
            <a:pPr eaLnBrk="1" hangingPunct="1">
              <a:buClr>
                <a:srgbClr val="FF0000"/>
              </a:buClr>
              <a:buSzPct val="150000"/>
            </a:pPr>
            <a:r>
              <a:rPr lang="en-US" sz="2600" b="1" dirty="0" smtClean="0">
                <a:solidFill>
                  <a:srgbClr val="3333FF"/>
                </a:solidFill>
                <a:latin typeface="Arial" charset="0"/>
              </a:rPr>
              <a:t>Improved risk communication, and honest risk assessments. Examples from Cd food-chain risk, soil Pb and As risk, and phytotoxicity risks from biosolids show massive errors of conservative assumptions.</a:t>
            </a:r>
          </a:p>
        </p:txBody>
      </p:sp>
      <p:sp>
        <p:nvSpPr>
          <p:cNvPr id="51204" name="Line 4"/>
          <p:cNvSpPr>
            <a:spLocks noChangeShapeType="1"/>
          </p:cNvSpPr>
          <p:nvPr/>
        </p:nvSpPr>
        <p:spPr bwMode="auto">
          <a:xfrm>
            <a:off x="0" y="1219200"/>
            <a:ext cx="9144000" cy="0"/>
          </a:xfrm>
          <a:prstGeom prst="line">
            <a:avLst/>
          </a:prstGeom>
          <a:noFill/>
          <a:ln w="38100">
            <a:solidFill>
              <a:srgbClr val="993366"/>
            </a:solidFill>
            <a:round/>
            <a:headEnd/>
            <a:tailEnd/>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descr="http://faculty.washington.edu/clh/bunker/terrace.gif"/>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8371" name="Text Box 1027"/>
          <p:cNvSpPr txBox="1">
            <a:spLocks noChangeArrowheads="1"/>
          </p:cNvSpPr>
          <p:nvPr/>
        </p:nvSpPr>
        <p:spPr bwMode="auto">
          <a:xfrm>
            <a:off x="0" y="0"/>
            <a:ext cx="9144000" cy="461665"/>
          </a:xfrm>
          <a:prstGeom prst="rect">
            <a:avLst/>
          </a:prstGeom>
          <a:noFill/>
          <a:ln w="9525">
            <a:noFill/>
            <a:miter lim="800000"/>
            <a:headEnd/>
            <a:tailEnd/>
          </a:ln>
        </p:spPr>
        <p:txBody>
          <a:bodyPr wrap="square">
            <a:spAutoFit/>
          </a:bodyPr>
          <a:lstStyle/>
          <a:p>
            <a:pPr algn="ctr"/>
            <a:r>
              <a:rPr lang="en-US" sz="2400" b="1" dirty="0">
                <a:solidFill>
                  <a:srgbClr val="CC0000"/>
                </a:solidFill>
                <a:latin typeface="Arial" charset="0"/>
              </a:rPr>
              <a:t>Bunker Hill, Kellogg, </a:t>
            </a:r>
            <a:r>
              <a:rPr lang="en-US" sz="2400" b="1" dirty="0" smtClean="0">
                <a:solidFill>
                  <a:srgbClr val="CC0000"/>
                </a:solidFill>
                <a:latin typeface="Arial" charset="0"/>
              </a:rPr>
              <a:t>Idaho-Superfund </a:t>
            </a:r>
            <a:r>
              <a:rPr lang="en-US" sz="2400" b="1" dirty="0">
                <a:solidFill>
                  <a:srgbClr val="CC0000"/>
                </a:solidFill>
                <a:latin typeface="Arial" charset="0"/>
              </a:rPr>
              <a:t>Site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024"/>
          <p:cNvGraphicFramePr>
            <a:graphicFrameLocks noChangeAspect="1"/>
          </p:cNvGraphicFramePr>
          <p:nvPr/>
        </p:nvGraphicFramePr>
        <p:xfrm>
          <a:off x="14288" y="15875"/>
          <a:ext cx="9115425" cy="6834188"/>
        </p:xfrm>
        <a:graphic>
          <a:graphicData uri="http://schemas.openxmlformats.org/presentationml/2006/ole">
            <p:oleObj spid="_x0000_s4098" name="Slide" r:id="rId4" imgW="4514760" imgH="3381480" progId="PowerPoint.Slide.8">
              <p:embed/>
            </p:oleObj>
          </a:graphicData>
        </a:graphic>
      </p:graphicFrame>
      <p:pic>
        <p:nvPicPr>
          <p:cNvPr id="14340" name="Picture 1027" descr="C:\Share\idaho mountainside.jpg"/>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14341" name="Text Box 1028" descr="Parchment"/>
          <p:cNvSpPr txBox="1">
            <a:spLocks noChangeArrowheads="1"/>
          </p:cNvSpPr>
          <p:nvPr/>
        </p:nvSpPr>
        <p:spPr bwMode="auto">
          <a:xfrm>
            <a:off x="0" y="6396335"/>
            <a:ext cx="9207970" cy="461665"/>
          </a:xfrm>
          <a:prstGeom prst="rect">
            <a:avLst/>
          </a:prstGeom>
          <a:blipFill dpi="0" rotWithShape="0">
            <a:blip r:embed="rId6" cstate="print"/>
            <a:srcRect/>
            <a:tile tx="0" ty="0" sx="100000" sy="100000" flip="none" algn="tl"/>
          </a:blipFill>
          <a:ln w="9525">
            <a:noFill/>
            <a:miter lim="800000"/>
            <a:headEnd/>
            <a:tailEnd/>
          </a:ln>
        </p:spPr>
        <p:txBody>
          <a:bodyPr wrap="none">
            <a:spAutoFit/>
          </a:bodyPr>
          <a:lstStyle/>
          <a:p>
            <a:pPr eaLnBrk="0" hangingPunct="0"/>
            <a:r>
              <a:rPr lang="en-US" sz="2400" b="1" dirty="0">
                <a:solidFill>
                  <a:srgbClr val="CC0000"/>
                </a:solidFill>
                <a:latin typeface="Arial" charset="0"/>
              </a:rPr>
              <a:t>Bunker Hill, Idaho -- Smelter killed ecosystem Superfund Site.</a:t>
            </a:r>
            <a:endParaRPr lang="en-US" sz="2400" dirty="0">
              <a:solidFill>
                <a:srgbClr val="CC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76200" y="6400800"/>
            <a:ext cx="9296400" cy="430887"/>
          </a:xfrm>
          <a:prstGeom prst="rect">
            <a:avLst/>
          </a:prstGeom>
          <a:noFill/>
          <a:ln w="9525">
            <a:noFill/>
            <a:miter lim="800000"/>
            <a:headEnd/>
            <a:tailEnd/>
          </a:ln>
        </p:spPr>
        <p:txBody>
          <a:bodyPr wrap="square">
            <a:spAutoFit/>
          </a:bodyPr>
          <a:lstStyle/>
          <a:p>
            <a:pPr algn="ctr" eaLnBrk="1" hangingPunct="1"/>
            <a:r>
              <a:rPr lang="en-US" sz="2200" b="1" dirty="0">
                <a:solidFill>
                  <a:srgbClr val="FF0000"/>
                </a:solidFill>
                <a:latin typeface="Arial" charset="0"/>
              </a:rPr>
              <a:t>Palmerton, PA, 1980; Dead Ecosystem on Blue </a:t>
            </a:r>
            <a:r>
              <a:rPr lang="en-US" sz="2200" b="1" dirty="0" smtClean="0">
                <a:solidFill>
                  <a:srgbClr val="FF0000"/>
                </a:solidFill>
                <a:latin typeface="Arial" charset="0"/>
              </a:rPr>
              <a:t>Mountain--Zn, Cd, Pb</a:t>
            </a:r>
            <a:endParaRPr lang="en-US" sz="2200" b="1" dirty="0">
              <a:solidFill>
                <a:srgbClr val="FF0000"/>
              </a:solidFill>
              <a:latin typeface="Arial" charset="0"/>
            </a:endParaRPr>
          </a:p>
        </p:txBody>
      </p:sp>
      <p:pic>
        <p:nvPicPr>
          <p:cNvPr id="8195" name="Picture 3" descr="C:\Photos\Palmerton Slides\PALM-1980-BarrenBlueMt-Beyer-Cropped.JPG"/>
          <p:cNvPicPr>
            <a:picLocks noChangeAspect="1" noChangeArrowheads="1"/>
          </p:cNvPicPr>
          <p:nvPr/>
        </p:nvPicPr>
        <p:blipFill>
          <a:blip r:embed="rId3" cstate="print"/>
          <a:srcRect/>
          <a:stretch>
            <a:fillRect/>
          </a:stretch>
        </p:blipFill>
        <p:spPr bwMode="auto">
          <a:xfrm>
            <a:off x="0" y="0"/>
            <a:ext cx="9144000" cy="63246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26" descr="C:\PowerpointFiles\MetalRevegSlides\BunkerHill-CIA Plots-I-9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9395" name="Text Box 1027" descr="Parchment"/>
          <p:cNvSpPr txBox="1">
            <a:spLocks noChangeArrowheads="1"/>
          </p:cNvSpPr>
          <p:nvPr/>
        </p:nvSpPr>
        <p:spPr bwMode="auto">
          <a:xfrm>
            <a:off x="-92075" y="6430963"/>
            <a:ext cx="9236075" cy="427037"/>
          </a:xfrm>
          <a:prstGeom prst="rect">
            <a:avLst/>
          </a:prstGeom>
          <a:blipFill dpi="0" rotWithShape="0">
            <a:blip r:embed="rId4" cstate="print"/>
            <a:srcRect/>
            <a:tile tx="0" ty="0" sx="100000" sy="100000" flip="none" algn="tl"/>
          </a:blipFill>
          <a:ln w="9525">
            <a:noFill/>
            <a:miter lim="800000"/>
            <a:headEnd/>
            <a:tailEnd/>
          </a:ln>
        </p:spPr>
        <p:txBody>
          <a:bodyPr>
            <a:spAutoFit/>
          </a:bodyPr>
          <a:lstStyle/>
          <a:p>
            <a:pPr eaLnBrk="0" hangingPunct="0"/>
            <a:r>
              <a:rPr lang="en-US" sz="2200" b="1" dirty="0">
                <a:solidFill>
                  <a:srgbClr val="FF0000"/>
                </a:solidFill>
                <a:latin typeface="Arial" charset="0"/>
              </a:rPr>
              <a:t>Aerospreader Applying </a:t>
            </a:r>
            <a:r>
              <a:rPr lang="en-US" sz="2200" b="1" dirty="0">
                <a:solidFill>
                  <a:srgbClr val="009900"/>
                </a:solidFill>
                <a:latin typeface="Arial" charset="0"/>
              </a:rPr>
              <a:t>Biosolids-Wood Ash Mixture </a:t>
            </a:r>
            <a:r>
              <a:rPr lang="en-US" sz="2200" b="1" dirty="0">
                <a:solidFill>
                  <a:srgbClr val="FF0000"/>
                </a:solidFill>
                <a:latin typeface="Arial" charset="0"/>
              </a:rPr>
              <a:t>at Bunker Hill</a:t>
            </a:r>
            <a:endParaRPr lang="en-US"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Share\idaho revegeta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0419" name="Text Box 3"/>
          <p:cNvSpPr txBox="1">
            <a:spLocks noChangeArrowheads="1"/>
          </p:cNvSpPr>
          <p:nvPr/>
        </p:nvSpPr>
        <p:spPr bwMode="auto">
          <a:xfrm>
            <a:off x="-380999" y="5487650"/>
            <a:ext cx="9525000" cy="1446550"/>
          </a:xfrm>
          <a:prstGeom prst="rect">
            <a:avLst/>
          </a:prstGeom>
          <a:blipFill>
            <a:blip r:embed="rId4" cstate="print"/>
            <a:tile tx="0" ty="0" sx="100000" sy="100000" flip="none" algn="tl"/>
          </a:blipFill>
          <a:ln w="9525">
            <a:noFill/>
            <a:miter lim="800000"/>
            <a:headEnd/>
            <a:tailEnd/>
          </a:ln>
        </p:spPr>
        <p:txBody>
          <a:bodyPr wrap="square">
            <a:spAutoFit/>
          </a:bodyPr>
          <a:lstStyle/>
          <a:p>
            <a:pPr eaLnBrk="0" hangingPunct="0"/>
            <a:r>
              <a:rPr lang="en-US" sz="2200" b="1" dirty="0" smtClean="0">
                <a:solidFill>
                  <a:srgbClr val="FF0000"/>
                </a:solidFill>
                <a:latin typeface="Arial" charset="0"/>
              </a:rPr>
              <a:t>	Highly </a:t>
            </a:r>
            <a:r>
              <a:rPr lang="en-US" sz="2200" b="1" dirty="0">
                <a:solidFill>
                  <a:srgbClr val="FF0000"/>
                </a:solidFill>
                <a:latin typeface="Arial" charset="0"/>
              </a:rPr>
              <a:t>Zn-phytotoxic smelter and mine waste </a:t>
            </a:r>
            <a:r>
              <a:rPr lang="en-US" sz="2200" b="1" dirty="0" smtClean="0">
                <a:solidFill>
                  <a:srgbClr val="FF0000"/>
                </a:solidFill>
                <a:latin typeface="Arial" charset="0"/>
              </a:rPr>
              <a:t>contaminated 	soils </a:t>
            </a:r>
            <a:r>
              <a:rPr lang="en-US" sz="2200" b="1" dirty="0">
                <a:solidFill>
                  <a:srgbClr val="FF0000"/>
                </a:solidFill>
                <a:latin typeface="Arial" charset="0"/>
              </a:rPr>
              <a:t>at Bunker Hill, ID (15,000 mg Zn/kg); </a:t>
            </a:r>
          </a:p>
          <a:p>
            <a:pPr algn="ctr" eaLnBrk="0" hangingPunct="0"/>
            <a:r>
              <a:rPr lang="en-US" sz="2200" b="1" dirty="0">
                <a:solidFill>
                  <a:schemeClr val="bg1"/>
                </a:solidFill>
                <a:latin typeface="Arial" charset="0"/>
              </a:rPr>
              <a:t>	</a:t>
            </a:r>
            <a:r>
              <a:rPr lang="en-US" sz="2200" b="1" dirty="0">
                <a:solidFill>
                  <a:srgbClr val="3333FF"/>
                </a:solidFill>
                <a:latin typeface="Arial" charset="0"/>
              </a:rPr>
              <a:t>Background = Biosolids+Wood-Ash Remediated</a:t>
            </a:r>
          </a:p>
          <a:p>
            <a:pPr algn="ctr" eaLnBrk="0" hangingPunct="0"/>
            <a:r>
              <a:rPr lang="en-US" sz="2200" b="1" dirty="0">
                <a:solidFill>
                  <a:srgbClr val="3333FF"/>
                </a:solidFill>
                <a:latin typeface="Arial" charset="0"/>
              </a:rPr>
              <a:t> </a:t>
            </a:r>
            <a:r>
              <a:rPr lang="en-US" sz="2200" b="1" dirty="0" smtClean="0">
                <a:solidFill>
                  <a:srgbClr val="3333FF"/>
                </a:solidFill>
                <a:latin typeface="Arial" charset="0"/>
              </a:rPr>
              <a:t>      Foreground </a:t>
            </a:r>
            <a:r>
              <a:rPr lang="en-US" sz="2200" b="1" dirty="0">
                <a:solidFill>
                  <a:srgbClr val="3333FF"/>
                </a:solidFill>
                <a:latin typeface="Arial" charset="0"/>
              </a:rPr>
              <a:t>= Seeded control hazardous soil</a:t>
            </a:r>
            <a:r>
              <a:rPr lang="en-US" sz="2200" b="1" dirty="0" smtClean="0">
                <a:solidFill>
                  <a:srgbClr val="3333FF"/>
                </a:solidFill>
                <a:latin typeface="Arial" charset="0"/>
              </a:rPr>
              <a:t>. </a:t>
            </a:r>
            <a:endParaRPr lang="en-US" sz="2200" b="1" dirty="0">
              <a:solidFill>
                <a:srgbClr val="3333FF"/>
              </a:solidFill>
              <a:latin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0" y="6111875"/>
            <a:ext cx="9144000" cy="830997"/>
          </a:xfrm>
          <a:prstGeom prst="rect">
            <a:avLst/>
          </a:prstGeom>
          <a:noFill/>
          <a:ln w="9525">
            <a:noFill/>
            <a:miter lim="800000"/>
            <a:headEnd/>
            <a:tailEnd/>
          </a:ln>
        </p:spPr>
        <p:txBody>
          <a:bodyPr>
            <a:spAutoFit/>
          </a:bodyPr>
          <a:lstStyle/>
          <a:p>
            <a:pPr algn="ctr"/>
            <a:r>
              <a:rPr lang="en-US" sz="2400" b="1" dirty="0">
                <a:solidFill>
                  <a:srgbClr val="FF0000"/>
                </a:solidFill>
                <a:latin typeface="Arial" charset="0"/>
              </a:rPr>
              <a:t>Revegetation of Bunker Hill Hillsides using mixture of biosolids, woodash and logyard debris, after 2 years.</a:t>
            </a:r>
          </a:p>
        </p:txBody>
      </p:sp>
      <p:pic>
        <p:nvPicPr>
          <p:cNvPr id="61443" name="Picture 3" descr="C:\Photos\BunkerHillSlides\BUNKER-HILLSIDE-99-REVEGETATED01-CR.JPG"/>
          <p:cNvPicPr>
            <a:picLocks noChangeAspect="1" noChangeArrowheads="1"/>
          </p:cNvPicPr>
          <p:nvPr/>
        </p:nvPicPr>
        <p:blipFill>
          <a:blip r:embed="rId3" cstate="print"/>
          <a:srcRect/>
          <a:stretch>
            <a:fillRect/>
          </a:stretch>
        </p:blipFill>
        <p:spPr bwMode="auto">
          <a:xfrm>
            <a:off x="0" y="0"/>
            <a:ext cx="9144000" cy="61722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76200"/>
            <a:ext cx="8610600" cy="762000"/>
          </a:xfrm>
        </p:spPr>
        <p:txBody>
          <a:bodyPr/>
          <a:lstStyle/>
          <a:p>
            <a:pPr eaLnBrk="1" hangingPunct="1"/>
            <a:r>
              <a:rPr lang="en-US" b="1" dirty="0" smtClean="0">
                <a:solidFill>
                  <a:srgbClr val="FF3300"/>
                </a:solidFill>
                <a:latin typeface="Arial" charset="0"/>
              </a:rPr>
              <a:t>Remediation of Page Swamp</a:t>
            </a:r>
          </a:p>
        </p:txBody>
      </p:sp>
      <p:sp>
        <p:nvSpPr>
          <p:cNvPr id="50179" name="Rectangle 3"/>
          <p:cNvSpPr>
            <a:spLocks noGrp="1" noChangeArrowheads="1"/>
          </p:cNvSpPr>
          <p:nvPr>
            <p:ph idx="1"/>
          </p:nvPr>
        </p:nvSpPr>
        <p:spPr>
          <a:xfrm>
            <a:off x="0" y="838200"/>
            <a:ext cx="9144000" cy="6019800"/>
          </a:xfrm>
        </p:spPr>
        <p:txBody>
          <a:bodyPr/>
          <a:lstStyle/>
          <a:p>
            <a:pPr eaLnBrk="1" hangingPunct="1">
              <a:buClr>
                <a:srgbClr val="FF3300"/>
              </a:buClr>
              <a:buSzPct val="150000"/>
            </a:pPr>
            <a:r>
              <a:rPr lang="en-US" sz="2400" b="1" dirty="0" smtClean="0">
                <a:solidFill>
                  <a:srgbClr val="3333FF"/>
                </a:solidFill>
                <a:latin typeface="Arial" charset="0"/>
              </a:rPr>
              <a:t>The Page Swamp is a wetland constructed in a Pb-Zn-Cd mining waste storage pile near Kellogg, ID.</a:t>
            </a:r>
          </a:p>
          <a:p>
            <a:pPr eaLnBrk="1" hangingPunct="1">
              <a:buClr>
                <a:srgbClr val="FF3300"/>
              </a:buClr>
              <a:buSzPct val="150000"/>
            </a:pPr>
            <a:r>
              <a:rPr lang="en-US" sz="2400" b="1" dirty="0" smtClean="0">
                <a:solidFill>
                  <a:srgbClr val="3333FF"/>
                </a:solidFill>
                <a:latin typeface="Arial" charset="0"/>
              </a:rPr>
              <a:t>In cooperation with US-EPA Superfund ERT, Henry and Brown of Univ. Washington, Chaney et al. tested application of organic amendment plus alkaline byproducts to remediate the highly contaminated site soils.</a:t>
            </a:r>
          </a:p>
          <a:p>
            <a:pPr eaLnBrk="1" hangingPunct="1">
              <a:buClr>
                <a:srgbClr val="FF3300"/>
              </a:buClr>
              <a:buSzPct val="150000"/>
            </a:pPr>
            <a:r>
              <a:rPr lang="en-US" sz="2400" b="1" dirty="0" smtClean="0">
                <a:solidFill>
                  <a:srgbClr val="3333FF"/>
                </a:solidFill>
                <a:latin typeface="Arial" charset="0"/>
              </a:rPr>
              <a:t>Before treatment, the site lacked vegetation even when flooded. Further, the acidity allowed soil metals to inhibit soil microbes so that flooded soil did not become sufficiently reducing to form PbS.</a:t>
            </a:r>
          </a:p>
          <a:p>
            <a:pPr eaLnBrk="1" hangingPunct="1">
              <a:buClr>
                <a:srgbClr val="FF3300"/>
              </a:buClr>
              <a:buSzPct val="150000"/>
            </a:pPr>
            <a:r>
              <a:rPr lang="en-US" sz="2400" b="1" dirty="0" smtClean="0">
                <a:solidFill>
                  <a:srgbClr val="3333FF"/>
                </a:solidFill>
                <a:latin typeface="Arial" charset="0"/>
              </a:rPr>
              <a:t>Application of the composted biosolids plus wood ash mixture prevented toxicity to microbes or plants, soil became highly reducing and PbS was formed.</a:t>
            </a:r>
          </a:p>
          <a:p>
            <a:pPr lvl="1" eaLnBrk="1" hangingPunct="1">
              <a:buClr>
                <a:srgbClr val="FF3300"/>
              </a:buClr>
              <a:buSzPct val="150000"/>
            </a:pPr>
            <a:r>
              <a:rPr lang="en-US" sz="2000" b="1" dirty="0" smtClean="0">
                <a:latin typeface="Arial" charset="0"/>
              </a:rPr>
              <a:t>Formation of PbS reduces risk to birds which ingest sediments.</a:t>
            </a:r>
          </a:p>
          <a:p>
            <a:pPr lvl="1" eaLnBrk="1" hangingPunct="1">
              <a:buClr>
                <a:srgbClr val="FF3300"/>
              </a:buClr>
              <a:buSzPct val="150000"/>
            </a:pPr>
            <a:r>
              <a:rPr lang="en-US" sz="2000" b="1" dirty="0" smtClean="0">
                <a:latin typeface="Arial" charset="0"/>
              </a:rPr>
              <a:t>Vegetation was low in metals and safe for wildlife consumption.</a:t>
            </a:r>
          </a:p>
        </p:txBody>
      </p:sp>
      <p:sp>
        <p:nvSpPr>
          <p:cNvPr id="50180" name="Line 4"/>
          <p:cNvSpPr>
            <a:spLocks noChangeShapeType="1"/>
          </p:cNvSpPr>
          <p:nvPr/>
        </p:nvSpPr>
        <p:spPr bwMode="auto">
          <a:xfrm>
            <a:off x="0" y="838200"/>
            <a:ext cx="9144000" cy="0"/>
          </a:xfrm>
          <a:prstGeom prst="line">
            <a:avLst/>
          </a:prstGeom>
          <a:noFill/>
          <a:ln w="38100">
            <a:solidFill>
              <a:srgbClr val="993366"/>
            </a:solidFill>
            <a:round/>
            <a:headEnd/>
            <a:tailEnd/>
          </a:ln>
        </p:spPr>
        <p:txBody>
          <a:bodyPr/>
          <a:lstStyle/>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026"/>
          <p:cNvGraphicFramePr>
            <a:graphicFrameLocks noChangeAspect="1"/>
          </p:cNvGraphicFramePr>
          <p:nvPr/>
        </p:nvGraphicFramePr>
        <p:xfrm>
          <a:off x="14288" y="15875"/>
          <a:ext cx="9115425" cy="6834188"/>
        </p:xfrm>
        <a:graphic>
          <a:graphicData uri="http://schemas.openxmlformats.org/presentationml/2006/ole">
            <p:oleObj spid="_x0000_s5122" name="Slide" r:id="rId4" imgW="4514760" imgH="3381480" progId="PowerPoint.Slide.8">
              <p:embed/>
            </p:oleObj>
          </a:graphicData>
        </a:graphic>
      </p:graphicFrame>
      <p:pic>
        <p:nvPicPr>
          <p:cNvPr id="4100" name="Picture 1027" descr="D:\Idaho2.gif"/>
          <p:cNvPicPr>
            <a:picLocks noChangeAspect="1" noChangeArrowheads="1"/>
          </p:cNvPicPr>
          <p:nvPr/>
        </p:nvPicPr>
        <p:blipFill>
          <a:blip r:embed="rId5" cstate="print"/>
          <a:srcRect/>
          <a:stretch>
            <a:fillRect/>
          </a:stretch>
        </p:blipFill>
        <p:spPr bwMode="auto">
          <a:xfrm>
            <a:off x="0" y="0"/>
            <a:ext cx="9144000" cy="7002463"/>
          </a:xfrm>
          <a:prstGeom prst="rect">
            <a:avLst/>
          </a:prstGeom>
          <a:noFill/>
          <a:ln w="9525">
            <a:noFill/>
            <a:miter lim="800000"/>
            <a:headEnd/>
            <a:tailEnd/>
          </a:ln>
        </p:spPr>
      </p:pic>
      <p:sp>
        <p:nvSpPr>
          <p:cNvPr id="4101" name="Text Box 1028"/>
          <p:cNvSpPr txBox="1">
            <a:spLocks noChangeArrowheads="1"/>
          </p:cNvSpPr>
          <p:nvPr/>
        </p:nvSpPr>
        <p:spPr bwMode="auto">
          <a:xfrm>
            <a:off x="33338" y="6096000"/>
            <a:ext cx="9110662" cy="762000"/>
          </a:xfrm>
          <a:prstGeom prst="rect">
            <a:avLst/>
          </a:prstGeom>
          <a:noFill/>
          <a:ln w="9525">
            <a:noFill/>
            <a:miter lim="800000"/>
            <a:headEnd/>
            <a:tailEnd/>
          </a:ln>
        </p:spPr>
        <p:txBody>
          <a:bodyPr wrap="none">
            <a:spAutoFit/>
          </a:bodyPr>
          <a:lstStyle/>
          <a:p>
            <a:r>
              <a:rPr lang="en-US" sz="2200" b="1" dirty="0">
                <a:solidFill>
                  <a:schemeClr val="bg1"/>
                </a:solidFill>
                <a:latin typeface="Arial" charset="0"/>
              </a:rPr>
              <a:t>Page Swamp near Kellogg, ID; barren wetland built in mine wastes;</a:t>
            </a:r>
          </a:p>
          <a:p>
            <a:r>
              <a:rPr lang="en-US" sz="2200" b="1" dirty="0">
                <a:solidFill>
                  <a:schemeClr val="bg1"/>
                </a:solidFill>
                <a:latin typeface="Arial" charset="0"/>
              </a:rPr>
              <a:t>Mixture of compost and wood ash applied by Aerospreader.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faculty.washington.edu/clh/newwet/image26.gif"/>
          <p:cNvPicPr>
            <a:picLocks noChangeAspect="1" noChangeArrowheads="1"/>
          </p:cNvPicPr>
          <p:nvPr/>
        </p:nvPicPr>
        <p:blipFill>
          <a:blip r:embed="rId3" cstate="print"/>
          <a:srcRect/>
          <a:stretch>
            <a:fillRect/>
          </a:stretch>
        </p:blipFill>
        <p:spPr bwMode="auto">
          <a:xfrm>
            <a:off x="0" y="3429000"/>
            <a:ext cx="9144000" cy="3048000"/>
          </a:xfrm>
          <a:prstGeom prst="rect">
            <a:avLst/>
          </a:prstGeom>
          <a:noFill/>
          <a:ln w="9525">
            <a:noFill/>
            <a:miter lim="800000"/>
            <a:headEnd/>
            <a:tailEnd/>
          </a:ln>
        </p:spPr>
      </p:pic>
      <p:pic>
        <p:nvPicPr>
          <p:cNvPr id="51203" name="Picture 3" descr="http://faculty.washington.edu/clh/newwet/1pond.gif"/>
          <p:cNvPicPr>
            <a:picLocks noChangeAspect="1" noChangeArrowheads="1"/>
          </p:cNvPicPr>
          <p:nvPr/>
        </p:nvPicPr>
        <p:blipFill>
          <a:blip r:embed="rId4" cstate="print"/>
          <a:srcRect/>
          <a:stretch>
            <a:fillRect/>
          </a:stretch>
        </p:blipFill>
        <p:spPr bwMode="auto">
          <a:xfrm>
            <a:off x="0" y="0"/>
            <a:ext cx="9144000" cy="3124200"/>
          </a:xfrm>
          <a:prstGeom prst="rect">
            <a:avLst/>
          </a:prstGeom>
          <a:noFill/>
          <a:ln w="9525">
            <a:noFill/>
            <a:miter lim="800000"/>
            <a:headEnd/>
            <a:tailEnd/>
          </a:ln>
        </p:spPr>
      </p:pic>
      <p:sp>
        <p:nvSpPr>
          <p:cNvPr id="51204" name="Text Box 4"/>
          <p:cNvSpPr txBox="1">
            <a:spLocks noChangeArrowheads="1"/>
          </p:cNvSpPr>
          <p:nvPr/>
        </p:nvSpPr>
        <p:spPr bwMode="auto">
          <a:xfrm>
            <a:off x="0" y="3048000"/>
            <a:ext cx="9143999" cy="461665"/>
          </a:xfrm>
          <a:prstGeom prst="rect">
            <a:avLst/>
          </a:prstGeom>
          <a:noFill/>
          <a:ln w="9525">
            <a:noFill/>
            <a:miter lim="800000"/>
            <a:headEnd/>
            <a:tailEnd/>
          </a:ln>
        </p:spPr>
        <p:txBody>
          <a:bodyPr wrap="square">
            <a:spAutoFit/>
          </a:bodyPr>
          <a:lstStyle/>
          <a:p>
            <a:pPr algn="ctr" eaLnBrk="1" hangingPunct="1"/>
            <a:r>
              <a:rPr lang="en-US" sz="2300" b="1" dirty="0">
                <a:solidFill>
                  <a:srgbClr val="FF0000"/>
                </a:solidFill>
                <a:latin typeface="Arial" charset="0"/>
              </a:rPr>
              <a:t>West Page Swamp prior to beginning treatment (10/7/98)</a:t>
            </a:r>
          </a:p>
        </p:txBody>
      </p:sp>
      <p:sp>
        <p:nvSpPr>
          <p:cNvPr id="51205" name="Text Box 5"/>
          <p:cNvSpPr txBox="1">
            <a:spLocks noChangeArrowheads="1"/>
          </p:cNvSpPr>
          <p:nvPr/>
        </p:nvSpPr>
        <p:spPr bwMode="auto">
          <a:xfrm>
            <a:off x="1" y="6477000"/>
            <a:ext cx="9144000" cy="446276"/>
          </a:xfrm>
          <a:prstGeom prst="rect">
            <a:avLst/>
          </a:prstGeom>
          <a:noFill/>
          <a:ln w="9525">
            <a:noFill/>
            <a:miter lim="800000"/>
            <a:headEnd/>
            <a:tailEnd/>
          </a:ln>
        </p:spPr>
        <p:txBody>
          <a:bodyPr wrap="square">
            <a:spAutoFit/>
          </a:bodyPr>
          <a:lstStyle/>
          <a:p>
            <a:pPr algn="ctr" eaLnBrk="1" hangingPunct="1"/>
            <a:r>
              <a:rPr lang="en-US" sz="2300" b="1" dirty="0">
                <a:solidFill>
                  <a:srgbClr val="FF0000"/>
                </a:solidFill>
                <a:latin typeface="Arial" charset="0"/>
              </a:rPr>
              <a:t>Overview and beginnings of final treatment by blower (9/21/00)</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4288" y="15875"/>
          <a:ext cx="9115425" cy="6834188"/>
        </p:xfrm>
        <a:graphic>
          <a:graphicData uri="http://schemas.openxmlformats.org/presentationml/2006/ole">
            <p:oleObj spid="_x0000_s6146" name="Slide" r:id="rId4" imgW="4514760" imgH="3381480" progId="PowerPoint.Slide.8">
              <p:embed/>
            </p:oleObj>
          </a:graphicData>
        </a:graphic>
      </p:graphicFrame>
      <p:pic>
        <p:nvPicPr>
          <p:cNvPr id="5124" name="Picture 3" descr="D:\Idaho1.gif"/>
          <p:cNvPicPr>
            <a:picLocks noChangeAspect="1" noChangeArrowheads="1"/>
          </p:cNvPicPr>
          <p:nvPr/>
        </p:nvPicPr>
        <p:blipFill>
          <a:blip r:embed="rId5" cstate="print"/>
          <a:srcRect/>
          <a:stretch>
            <a:fillRect/>
          </a:stretch>
        </p:blipFill>
        <p:spPr bwMode="auto">
          <a:xfrm>
            <a:off x="0" y="-125413"/>
            <a:ext cx="9144000" cy="6983413"/>
          </a:xfrm>
          <a:prstGeom prst="rect">
            <a:avLst/>
          </a:prstGeom>
          <a:noFill/>
          <a:ln w="9525">
            <a:noFill/>
            <a:miter lim="800000"/>
            <a:headEnd/>
            <a:tailEnd/>
          </a:ln>
        </p:spPr>
      </p:pic>
      <p:sp>
        <p:nvSpPr>
          <p:cNvPr id="5125" name="Text Box 4" descr="Parchment"/>
          <p:cNvSpPr txBox="1">
            <a:spLocks noChangeArrowheads="1"/>
          </p:cNvSpPr>
          <p:nvPr/>
        </p:nvSpPr>
        <p:spPr bwMode="auto">
          <a:xfrm>
            <a:off x="0" y="6111875"/>
            <a:ext cx="9144000" cy="830997"/>
          </a:xfrm>
          <a:prstGeom prst="rect">
            <a:avLst/>
          </a:prstGeom>
          <a:blipFill dpi="0" rotWithShape="0">
            <a:blip r:embed="rId6" cstate="print"/>
            <a:srcRect/>
            <a:tile tx="0" ty="0" sx="100000" sy="100000" flip="none" algn="tl"/>
          </a:blipFill>
          <a:ln w="9525">
            <a:noFill/>
            <a:miter lim="800000"/>
            <a:headEnd/>
            <a:tailEnd/>
          </a:ln>
        </p:spPr>
        <p:txBody>
          <a:bodyPr>
            <a:spAutoFit/>
          </a:bodyPr>
          <a:lstStyle/>
          <a:p>
            <a:r>
              <a:rPr lang="en-US" sz="2400" b="1" dirty="0">
                <a:solidFill>
                  <a:srgbClr val="FF0000"/>
                </a:solidFill>
                <a:latin typeface="Arial" charset="0"/>
              </a:rPr>
              <a:t>Page Swamp remediated area in next season after reactions</a:t>
            </a:r>
          </a:p>
          <a:p>
            <a:r>
              <a:rPr lang="en-US" sz="2400" b="1" dirty="0">
                <a:solidFill>
                  <a:srgbClr val="FF0000"/>
                </a:solidFill>
                <a:latin typeface="Arial" charset="0"/>
              </a:rPr>
              <a:t>Of soil amendments and natural plant colonization.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3small-Plots.JPG"/>
          <p:cNvPicPr>
            <a:picLocks noChangeAspect="1"/>
          </p:cNvPicPr>
          <p:nvPr/>
        </p:nvPicPr>
        <p:blipFill>
          <a:blip r:embed="rId3" cstate="print"/>
          <a:stretch>
            <a:fillRect/>
          </a:stretch>
        </p:blipFill>
        <p:spPr>
          <a:xfrm>
            <a:off x="0" y="0"/>
            <a:ext cx="9144000" cy="6121190"/>
          </a:xfrm>
          <a:prstGeom prst="rect">
            <a:avLst/>
          </a:prstGeom>
        </p:spPr>
      </p:pic>
      <p:sp>
        <p:nvSpPr>
          <p:cNvPr id="3" name="TextBox 2"/>
          <p:cNvSpPr txBox="1"/>
          <p:nvPr/>
        </p:nvSpPr>
        <p:spPr>
          <a:xfrm>
            <a:off x="1" y="6103203"/>
            <a:ext cx="9144000" cy="830997"/>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Vermont Asbestos Group Field plots in July, 2011 showing effective remediation using compost plus gypsum &amp; NPK.</a:t>
            </a:r>
            <a:endParaRPr lang="en-US" sz="2400" b="1" dirty="0">
              <a:solidFill>
                <a:srgbClr val="FF0000"/>
              </a:solidFill>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74small-Plot-Close up.JPG"/>
          <p:cNvPicPr>
            <a:picLocks noChangeAspect="1"/>
          </p:cNvPicPr>
          <p:nvPr/>
        </p:nvPicPr>
        <p:blipFill>
          <a:blip r:embed="rId3" cstate="print"/>
          <a:stretch>
            <a:fillRect/>
          </a:stretch>
        </p:blipFill>
        <p:spPr>
          <a:xfrm>
            <a:off x="0" y="0"/>
            <a:ext cx="9144000" cy="6121190"/>
          </a:xfrm>
          <a:prstGeom prst="rect">
            <a:avLst/>
          </a:prstGeom>
        </p:spPr>
      </p:pic>
      <p:sp>
        <p:nvSpPr>
          <p:cNvPr id="3" name="TextBox 2"/>
          <p:cNvSpPr txBox="1"/>
          <p:nvPr/>
        </p:nvSpPr>
        <p:spPr>
          <a:xfrm>
            <a:off x="0" y="6248400"/>
            <a:ext cx="9144000" cy="461665"/>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Strong growth of grasses and clover at VAG site in  July, 2011</a:t>
            </a:r>
            <a:endParaRPr lang="en-US" sz="2400" b="1" dirty="0">
              <a:solidFill>
                <a:srgbClr val="FF0000"/>
              </a:solidFill>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preferRelativeResize="0">
            <a:picLocks noChangeArrowheads="1"/>
          </p:cNvPicPr>
          <p:nvPr/>
        </p:nvPicPr>
        <p:blipFill>
          <a:blip r:embed="rId3" cstate="print"/>
          <a:srcRect l="12387" t="10779" r="5630" b="12437"/>
          <a:stretch>
            <a:fillRect/>
          </a:stretch>
        </p:blipFill>
        <p:spPr bwMode="auto">
          <a:xfrm>
            <a:off x="0" y="1524000"/>
            <a:ext cx="5257800" cy="4800600"/>
          </a:xfrm>
          <a:prstGeom prst="rect">
            <a:avLst/>
          </a:prstGeom>
          <a:noFill/>
          <a:ln w="9525">
            <a:noFill/>
            <a:miter lim="800000"/>
            <a:headEnd/>
            <a:tailEnd/>
          </a:ln>
        </p:spPr>
      </p:pic>
      <p:sp>
        <p:nvSpPr>
          <p:cNvPr id="22531" name="Text Box 3"/>
          <p:cNvSpPr txBox="1">
            <a:spLocks noChangeArrowheads="1"/>
          </p:cNvSpPr>
          <p:nvPr/>
        </p:nvSpPr>
        <p:spPr bwMode="auto">
          <a:xfrm>
            <a:off x="5715000" y="4008438"/>
            <a:ext cx="2321469" cy="1107996"/>
          </a:xfrm>
          <a:prstGeom prst="rect">
            <a:avLst/>
          </a:prstGeom>
          <a:noFill/>
          <a:ln w="9525">
            <a:noFill/>
            <a:miter lim="800000"/>
            <a:headEnd/>
            <a:tailEnd/>
          </a:ln>
        </p:spPr>
        <p:txBody>
          <a:bodyPr wrap="none">
            <a:spAutoFit/>
          </a:bodyPr>
          <a:lstStyle/>
          <a:p>
            <a:r>
              <a:rPr lang="en-US" sz="2200" b="1" i="1" dirty="0" smtClean="0">
                <a:solidFill>
                  <a:srgbClr val="FF0000"/>
                </a:solidFill>
                <a:latin typeface="Arial" charset="0"/>
              </a:rPr>
              <a:t>In-vitro</a:t>
            </a:r>
            <a:r>
              <a:rPr lang="en-US" sz="2200" b="1" dirty="0" smtClean="0">
                <a:solidFill>
                  <a:srgbClr val="FF0000"/>
                </a:solidFill>
                <a:latin typeface="Arial" charset="0"/>
              </a:rPr>
              <a:t> Soil </a:t>
            </a:r>
            <a:r>
              <a:rPr lang="en-US" sz="2200" b="1" dirty="0" err="1" smtClean="0">
                <a:solidFill>
                  <a:srgbClr val="FF0000"/>
                </a:solidFill>
                <a:latin typeface="Arial" charset="0"/>
              </a:rPr>
              <a:t>Pb</a:t>
            </a:r>
            <a:endParaRPr lang="en-US" sz="2200" b="1" i="1" dirty="0">
              <a:solidFill>
                <a:srgbClr val="FF0000"/>
              </a:solidFill>
              <a:latin typeface="Arial" charset="0"/>
            </a:endParaRPr>
          </a:p>
          <a:p>
            <a:r>
              <a:rPr lang="en-US" sz="2200" b="1" dirty="0" err="1" smtClean="0">
                <a:solidFill>
                  <a:srgbClr val="FF0000"/>
                </a:solidFill>
                <a:latin typeface="Arial" charset="0"/>
              </a:rPr>
              <a:t>Bioaccessibility</a:t>
            </a:r>
            <a:endParaRPr lang="en-US" sz="2200" b="1" dirty="0">
              <a:solidFill>
                <a:srgbClr val="FF0000"/>
              </a:solidFill>
              <a:latin typeface="Arial" charset="0"/>
            </a:endParaRPr>
          </a:p>
          <a:p>
            <a:r>
              <a:rPr lang="en-US" sz="2200" b="1" dirty="0">
                <a:latin typeface="Arial" charset="0"/>
              </a:rPr>
              <a:t>Extractions</a:t>
            </a:r>
          </a:p>
        </p:txBody>
      </p:sp>
      <p:sp>
        <p:nvSpPr>
          <p:cNvPr id="22532" name="Text Box 4"/>
          <p:cNvSpPr txBox="1">
            <a:spLocks noChangeArrowheads="1"/>
          </p:cNvSpPr>
          <p:nvPr/>
        </p:nvSpPr>
        <p:spPr bwMode="auto">
          <a:xfrm>
            <a:off x="5715000" y="1371600"/>
            <a:ext cx="3124200" cy="1096963"/>
          </a:xfrm>
          <a:prstGeom prst="rect">
            <a:avLst/>
          </a:prstGeom>
          <a:noFill/>
          <a:ln w="9525">
            <a:noFill/>
            <a:miter lim="800000"/>
            <a:headEnd/>
            <a:tailEnd/>
          </a:ln>
        </p:spPr>
        <p:txBody>
          <a:bodyPr>
            <a:spAutoFit/>
          </a:bodyPr>
          <a:lstStyle/>
          <a:p>
            <a:r>
              <a:rPr lang="en-US" sz="2200" b="1" dirty="0">
                <a:solidFill>
                  <a:srgbClr val="FF0000"/>
                </a:solidFill>
                <a:latin typeface="Arial" charset="0"/>
              </a:rPr>
              <a:t>Spectroscopic experiments </a:t>
            </a:r>
            <a:r>
              <a:rPr lang="en-US" sz="2200" b="1" dirty="0">
                <a:latin typeface="Arial" charset="0"/>
              </a:rPr>
              <a:t>on </a:t>
            </a:r>
          </a:p>
          <a:p>
            <a:r>
              <a:rPr lang="en-US" sz="2200" b="1" dirty="0">
                <a:latin typeface="Arial" charset="0"/>
              </a:rPr>
              <a:t>field samples</a:t>
            </a:r>
          </a:p>
        </p:txBody>
      </p:sp>
      <p:sp>
        <p:nvSpPr>
          <p:cNvPr id="22533" name="Text Box 5"/>
          <p:cNvSpPr txBox="1">
            <a:spLocks noChangeArrowheads="1"/>
          </p:cNvSpPr>
          <p:nvPr/>
        </p:nvSpPr>
        <p:spPr bwMode="auto">
          <a:xfrm>
            <a:off x="5715000" y="5410200"/>
            <a:ext cx="3429000" cy="762000"/>
          </a:xfrm>
          <a:prstGeom prst="rect">
            <a:avLst/>
          </a:prstGeom>
          <a:noFill/>
          <a:ln w="9525">
            <a:noFill/>
            <a:miter lim="800000"/>
            <a:headEnd/>
            <a:tailEnd/>
          </a:ln>
        </p:spPr>
        <p:txBody>
          <a:bodyPr>
            <a:spAutoFit/>
          </a:bodyPr>
          <a:lstStyle/>
          <a:p>
            <a:r>
              <a:rPr lang="en-US" sz="2200" b="1" dirty="0">
                <a:solidFill>
                  <a:srgbClr val="FF0000"/>
                </a:solidFill>
                <a:latin typeface="Arial" charset="0"/>
              </a:rPr>
              <a:t>Lab scale experiments</a:t>
            </a:r>
          </a:p>
          <a:p>
            <a:r>
              <a:rPr lang="en-US" sz="2200" b="1" dirty="0">
                <a:latin typeface="Arial" charset="0"/>
              </a:rPr>
              <a:t>to support field results</a:t>
            </a:r>
          </a:p>
        </p:txBody>
      </p:sp>
      <p:sp>
        <p:nvSpPr>
          <p:cNvPr id="22535" name="Text Box 7"/>
          <p:cNvSpPr txBox="1">
            <a:spLocks noChangeArrowheads="1"/>
          </p:cNvSpPr>
          <p:nvPr/>
        </p:nvSpPr>
        <p:spPr bwMode="auto">
          <a:xfrm>
            <a:off x="0" y="0"/>
            <a:ext cx="9144000" cy="1077218"/>
          </a:xfrm>
          <a:prstGeom prst="rect">
            <a:avLst/>
          </a:prstGeom>
          <a:noFill/>
          <a:ln w="9525">
            <a:noFill/>
            <a:miter lim="800000"/>
            <a:headEnd/>
            <a:tailEnd/>
          </a:ln>
        </p:spPr>
        <p:txBody>
          <a:bodyPr wrap="square">
            <a:spAutoFit/>
          </a:bodyPr>
          <a:lstStyle/>
          <a:p>
            <a:pPr algn="ctr"/>
            <a:r>
              <a:rPr lang="en-US" sz="3200" b="1" dirty="0" smtClean="0">
                <a:solidFill>
                  <a:srgbClr val="FF0000"/>
                </a:solidFill>
                <a:latin typeface="Comic Sans MS" pitchFamily="66" charset="0"/>
              </a:rPr>
              <a:t>The IINERT Field Plots </a:t>
            </a:r>
            <a:r>
              <a:rPr lang="en-US" sz="3200" b="1" dirty="0">
                <a:solidFill>
                  <a:srgbClr val="FF0000"/>
                </a:solidFill>
                <a:latin typeface="Comic Sans MS" pitchFamily="66" charset="0"/>
              </a:rPr>
              <a:t>at </a:t>
            </a:r>
            <a:r>
              <a:rPr lang="en-US" sz="3200" b="1" dirty="0" err="1" smtClean="0">
                <a:solidFill>
                  <a:srgbClr val="FF0000"/>
                </a:solidFill>
                <a:latin typeface="Comic Sans MS" pitchFamily="66" charset="0"/>
              </a:rPr>
              <a:t>Joplin,MO</a:t>
            </a:r>
            <a:r>
              <a:rPr lang="en-US" sz="3200" b="1" dirty="0" smtClean="0">
                <a:solidFill>
                  <a:srgbClr val="FF0000"/>
                </a:solidFill>
                <a:latin typeface="Comic Sans MS" pitchFamily="66" charset="0"/>
              </a:rPr>
              <a:t>, Tested Soil </a:t>
            </a:r>
            <a:r>
              <a:rPr lang="en-US" sz="3200" b="1" dirty="0" err="1" smtClean="0">
                <a:solidFill>
                  <a:srgbClr val="FF0000"/>
                </a:solidFill>
                <a:latin typeface="Comic Sans MS" pitchFamily="66" charset="0"/>
              </a:rPr>
              <a:t>Pb</a:t>
            </a:r>
            <a:r>
              <a:rPr lang="en-US" sz="3200" b="1" dirty="0" smtClean="0">
                <a:solidFill>
                  <a:srgbClr val="FF0000"/>
                </a:solidFill>
                <a:latin typeface="Comic Sans MS" pitchFamily="66" charset="0"/>
              </a:rPr>
              <a:t> Remediation Using P and Fe.</a:t>
            </a:r>
            <a:endParaRPr lang="en-US" sz="3200" b="1" dirty="0">
              <a:solidFill>
                <a:srgbClr val="FF0000"/>
              </a:solidFill>
              <a:latin typeface="Comic Sans MS" pitchFamily="66" charset="0"/>
            </a:endParaRPr>
          </a:p>
        </p:txBody>
      </p:sp>
      <p:sp>
        <p:nvSpPr>
          <p:cNvPr id="22536" name="Text Box 8"/>
          <p:cNvSpPr txBox="1">
            <a:spLocks noChangeArrowheads="1"/>
          </p:cNvSpPr>
          <p:nvPr/>
        </p:nvSpPr>
        <p:spPr bwMode="auto">
          <a:xfrm>
            <a:off x="5638800" y="2590800"/>
            <a:ext cx="2951163" cy="1096963"/>
          </a:xfrm>
          <a:prstGeom prst="rect">
            <a:avLst/>
          </a:prstGeom>
          <a:noFill/>
          <a:ln w="9525">
            <a:noFill/>
            <a:miter lim="800000"/>
            <a:headEnd/>
            <a:tailEnd/>
          </a:ln>
        </p:spPr>
        <p:txBody>
          <a:bodyPr wrap="none">
            <a:spAutoFit/>
          </a:bodyPr>
          <a:lstStyle/>
          <a:p>
            <a:r>
              <a:rPr lang="en-US" sz="2200" b="1" dirty="0">
                <a:solidFill>
                  <a:srgbClr val="FF0000"/>
                </a:solidFill>
                <a:latin typeface="Arial" charset="0"/>
              </a:rPr>
              <a:t>Feeding Tests for</a:t>
            </a:r>
          </a:p>
          <a:p>
            <a:r>
              <a:rPr lang="en-US" sz="2200" b="1" dirty="0" err="1">
                <a:solidFill>
                  <a:srgbClr val="FF0000"/>
                </a:solidFill>
                <a:latin typeface="Arial" charset="0"/>
              </a:rPr>
              <a:t>Pb</a:t>
            </a:r>
            <a:r>
              <a:rPr lang="en-US" sz="2200" b="1" dirty="0">
                <a:solidFill>
                  <a:srgbClr val="FF0000"/>
                </a:solidFill>
                <a:latin typeface="Arial" charset="0"/>
              </a:rPr>
              <a:t> Bioavailability:</a:t>
            </a:r>
          </a:p>
          <a:p>
            <a:r>
              <a:rPr lang="en-US" sz="2200" b="1" dirty="0">
                <a:latin typeface="Arial" charset="0"/>
              </a:rPr>
              <a:t>  Rats, Pigs, Humans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descr="http://faculty.washington.edu/clh/bunker/terrace.gif"/>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8371" name="Text Box 1027"/>
          <p:cNvSpPr txBox="1">
            <a:spLocks noChangeArrowheads="1"/>
          </p:cNvSpPr>
          <p:nvPr/>
        </p:nvSpPr>
        <p:spPr bwMode="auto">
          <a:xfrm>
            <a:off x="0" y="39688"/>
            <a:ext cx="9144000" cy="461665"/>
          </a:xfrm>
          <a:prstGeom prst="rect">
            <a:avLst/>
          </a:prstGeom>
          <a:noFill/>
          <a:ln w="9525">
            <a:noFill/>
            <a:miter lim="800000"/>
            <a:headEnd/>
            <a:tailEnd/>
          </a:ln>
        </p:spPr>
        <p:txBody>
          <a:bodyPr wrap="square">
            <a:spAutoFit/>
          </a:bodyPr>
          <a:lstStyle/>
          <a:p>
            <a:pPr algn="ctr"/>
            <a:r>
              <a:rPr lang="en-US" sz="2400" b="1" dirty="0">
                <a:solidFill>
                  <a:srgbClr val="CC0000"/>
                </a:solidFill>
                <a:latin typeface="Arial" charset="0"/>
              </a:rPr>
              <a:t>Bunker Hill, Kellogg, </a:t>
            </a:r>
            <a:r>
              <a:rPr lang="en-US" sz="2400" b="1" dirty="0" smtClean="0">
                <a:solidFill>
                  <a:srgbClr val="CC0000"/>
                </a:solidFill>
                <a:latin typeface="Arial" charset="0"/>
              </a:rPr>
              <a:t>Idaho-Superfund Site – Zn, Cd, Pb</a:t>
            </a:r>
            <a:endParaRPr lang="en-US" sz="2400" b="1" dirty="0">
              <a:solidFill>
                <a:srgbClr val="CC0000"/>
              </a:solidFill>
              <a:latin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371600"/>
            <a:ext cx="9144000" cy="762000"/>
          </a:xfrm>
        </p:spPr>
        <p:txBody>
          <a:bodyPr/>
          <a:lstStyle/>
          <a:p>
            <a:pPr eaLnBrk="1" hangingPunct="1"/>
            <a:r>
              <a:rPr lang="en-US" sz="4000" b="1" smtClean="0">
                <a:solidFill>
                  <a:srgbClr val="008000"/>
                </a:solidFill>
                <a:latin typeface="Arial" charset="0"/>
              </a:rPr>
              <a:t>Joplin Soils</a:t>
            </a:r>
          </a:p>
        </p:txBody>
      </p:sp>
      <p:sp>
        <p:nvSpPr>
          <p:cNvPr id="25603" name="Text Box 3"/>
          <p:cNvSpPr txBox="1">
            <a:spLocks noChangeArrowheads="1"/>
          </p:cNvSpPr>
          <p:nvPr/>
        </p:nvSpPr>
        <p:spPr bwMode="auto">
          <a:xfrm>
            <a:off x="0" y="2286000"/>
            <a:ext cx="9144000" cy="3046988"/>
          </a:xfrm>
          <a:prstGeom prst="rect">
            <a:avLst/>
          </a:prstGeom>
          <a:noFill/>
          <a:ln w="9525">
            <a:noFill/>
            <a:miter lim="800000"/>
            <a:headEnd/>
            <a:tailEnd/>
          </a:ln>
        </p:spPr>
        <p:txBody>
          <a:bodyPr>
            <a:spAutoFit/>
          </a:bodyPr>
          <a:lstStyle/>
          <a:p>
            <a:r>
              <a:rPr lang="en-US" b="1" dirty="0">
                <a:solidFill>
                  <a:srgbClr val="002060"/>
                </a:solidFill>
                <a:latin typeface="Arial" charset="0"/>
              </a:rPr>
              <a:t>   </a:t>
            </a:r>
            <a:r>
              <a:rPr lang="en-US" sz="2400" b="1" dirty="0">
                <a:solidFill>
                  <a:srgbClr val="002060"/>
                </a:solidFill>
                <a:latin typeface="Arial" charset="0"/>
              </a:rPr>
              <a:t>Group     Age  Weight   </a:t>
            </a:r>
            <a:r>
              <a:rPr lang="en-US" sz="2400" b="1" dirty="0" err="1">
                <a:solidFill>
                  <a:srgbClr val="002060"/>
                </a:solidFill>
                <a:latin typeface="Arial" charset="0"/>
              </a:rPr>
              <a:t>Pb</a:t>
            </a:r>
            <a:r>
              <a:rPr lang="en-US" sz="2400" b="1" dirty="0">
                <a:solidFill>
                  <a:srgbClr val="002060"/>
                </a:solidFill>
                <a:latin typeface="Arial" charset="0"/>
              </a:rPr>
              <a:t> Dose   Soil Dose   Bioavailability</a:t>
            </a:r>
          </a:p>
          <a:p>
            <a:endParaRPr lang="en-US" sz="600" b="1" dirty="0">
              <a:solidFill>
                <a:schemeClr val="tx2"/>
              </a:solidFill>
              <a:latin typeface="Arial" charset="0"/>
            </a:endParaRPr>
          </a:p>
          <a:p>
            <a:r>
              <a:rPr lang="en-US" sz="2400" b="1" dirty="0">
                <a:solidFill>
                  <a:schemeClr val="tx2"/>
                </a:solidFill>
                <a:latin typeface="Arial" charset="0"/>
              </a:rPr>
              <a:t>                    </a:t>
            </a:r>
            <a:r>
              <a:rPr lang="en-US" sz="2400" b="1" dirty="0">
                <a:latin typeface="Arial" charset="0"/>
              </a:rPr>
              <a:t>yr        kg            </a:t>
            </a:r>
            <a:r>
              <a:rPr lang="en-US" sz="2400" b="1" dirty="0">
                <a:latin typeface="Arial" charset="0"/>
                <a:cs typeface="Times New Roman" pitchFamily="18" charset="0"/>
              </a:rPr>
              <a:t>µg             mg          %, Absolute</a:t>
            </a:r>
          </a:p>
          <a:p>
            <a:endParaRPr lang="en-US" b="1" dirty="0">
              <a:solidFill>
                <a:schemeClr val="bg1"/>
              </a:solidFill>
              <a:latin typeface="Arial" charset="0"/>
              <a:cs typeface="Times New Roman" pitchFamily="18" charset="0"/>
            </a:endParaRPr>
          </a:p>
          <a:p>
            <a:r>
              <a:rPr lang="en-US" sz="2400" b="1" dirty="0">
                <a:solidFill>
                  <a:srgbClr val="0000CC"/>
                </a:solidFill>
                <a:latin typeface="Arial" charset="0"/>
                <a:cs typeface="Times New Roman" pitchFamily="18" charset="0"/>
              </a:rPr>
              <a:t>Untreated  29.6     62.2         238            45.7</a:t>
            </a:r>
            <a:r>
              <a:rPr lang="en-US" sz="2400" b="1" dirty="0">
                <a:solidFill>
                  <a:srgbClr val="3F1EB8"/>
                </a:solidFill>
                <a:latin typeface="Arial" charset="0"/>
                <a:cs typeface="Times New Roman" pitchFamily="18" charset="0"/>
              </a:rPr>
              <a:t>               </a:t>
            </a:r>
            <a:r>
              <a:rPr lang="en-US" sz="2400" b="1" dirty="0">
                <a:solidFill>
                  <a:srgbClr val="FF0000"/>
                </a:solidFill>
                <a:latin typeface="Arial" charset="0"/>
                <a:cs typeface="Times New Roman" pitchFamily="18" charset="0"/>
              </a:rPr>
              <a:t>42.2</a:t>
            </a:r>
            <a:r>
              <a:rPr lang="en-US" sz="2400" b="1" dirty="0">
                <a:latin typeface="Arial" charset="0"/>
                <a:cs typeface="Times New Roman" pitchFamily="18" charset="0"/>
              </a:rPr>
              <a:t> </a:t>
            </a:r>
          </a:p>
          <a:p>
            <a:r>
              <a:rPr lang="en-US" sz="2400" b="1" dirty="0">
                <a:latin typeface="Arial" charset="0"/>
                <a:cs typeface="Times New Roman" pitchFamily="18" charset="0"/>
              </a:rPr>
              <a:t>							      </a:t>
            </a:r>
            <a:r>
              <a:rPr lang="en-US" sz="2400" b="1" dirty="0">
                <a:solidFill>
                  <a:srgbClr val="0000CC"/>
                </a:solidFill>
                <a:latin typeface="Arial" charset="0"/>
                <a:cs typeface="Times New Roman" pitchFamily="18" charset="0"/>
              </a:rPr>
              <a:t>(26.3-51.7)</a:t>
            </a:r>
          </a:p>
          <a:p>
            <a:endParaRPr lang="en-US" sz="2400" b="1" dirty="0">
              <a:solidFill>
                <a:schemeClr val="bg1"/>
              </a:solidFill>
              <a:latin typeface="Arial" charset="0"/>
              <a:cs typeface="Times New Roman" pitchFamily="18" charset="0"/>
            </a:endParaRPr>
          </a:p>
          <a:p>
            <a:r>
              <a:rPr lang="en-US" sz="2400" b="1" dirty="0">
                <a:solidFill>
                  <a:srgbClr val="0000CC"/>
                </a:solidFill>
                <a:latin typeface="Arial" charset="0"/>
                <a:cs typeface="Times New Roman" pitchFamily="18" charset="0"/>
              </a:rPr>
              <a:t>P-Treated  34.5     72.2         261            61.5               </a:t>
            </a:r>
            <a:r>
              <a:rPr lang="en-US" sz="2400" b="1" dirty="0">
                <a:solidFill>
                  <a:srgbClr val="FF0000"/>
                </a:solidFill>
                <a:latin typeface="Arial" charset="0"/>
                <a:cs typeface="Times New Roman" pitchFamily="18" charset="0"/>
              </a:rPr>
              <a:t>13.1</a:t>
            </a:r>
            <a:r>
              <a:rPr lang="en-US" sz="2400" b="1" dirty="0">
                <a:latin typeface="Arial" charset="0"/>
                <a:cs typeface="Times New Roman" pitchFamily="18" charset="0"/>
              </a:rPr>
              <a:t> </a:t>
            </a:r>
          </a:p>
          <a:p>
            <a:r>
              <a:rPr lang="en-US" sz="2400" b="1" dirty="0">
                <a:latin typeface="Arial" charset="0"/>
                <a:cs typeface="Times New Roman" pitchFamily="18" charset="0"/>
              </a:rPr>
              <a:t>							</a:t>
            </a:r>
            <a:r>
              <a:rPr lang="en-US" sz="2400" b="1" dirty="0">
                <a:solidFill>
                  <a:srgbClr val="0000CC"/>
                </a:solidFill>
                <a:latin typeface="Arial" charset="0"/>
                <a:cs typeface="Times New Roman" pitchFamily="18" charset="0"/>
              </a:rPr>
              <a:t>      (10.5-15.8)</a:t>
            </a:r>
            <a:endParaRPr lang="en-US" sz="2400" b="1" dirty="0">
              <a:solidFill>
                <a:srgbClr val="0000CC"/>
              </a:solidFill>
              <a:latin typeface="Arial" charset="0"/>
            </a:endParaRPr>
          </a:p>
        </p:txBody>
      </p:sp>
      <p:sp>
        <p:nvSpPr>
          <p:cNvPr id="25604" name="Line 4"/>
          <p:cNvSpPr>
            <a:spLocks noChangeShapeType="1"/>
          </p:cNvSpPr>
          <p:nvPr/>
        </p:nvSpPr>
        <p:spPr bwMode="auto">
          <a:xfrm>
            <a:off x="0" y="2286000"/>
            <a:ext cx="9144000" cy="0"/>
          </a:xfrm>
          <a:prstGeom prst="line">
            <a:avLst/>
          </a:prstGeom>
          <a:noFill/>
          <a:ln w="38100">
            <a:solidFill>
              <a:srgbClr val="CC3300"/>
            </a:solidFill>
            <a:round/>
            <a:headEnd/>
            <a:tailEnd/>
          </a:ln>
        </p:spPr>
        <p:txBody>
          <a:bodyPr/>
          <a:lstStyle/>
          <a:p>
            <a:endParaRPr lang="en-US"/>
          </a:p>
        </p:txBody>
      </p:sp>
      <p:sp>
        <p:nvSpPr>
          <p:cNvPr id="25605" name="Line 5"/>
          <p:cNvSpPr>
            <a:spLocks noChangeShapeType="1"/>
          </p:cNvSpPr>
          <p:nvPr/>
        </p:nvSpPr>
        <p:spPr bwMode="auto">
          <a:xfrm>
            <a:off x="0" y="2743200"/>
            <a:ext cx="9144000" cy="0"/>
          </a:xfrm>
          <a:prstGeom prst="line">
            <a:avLst/>
          </a:prstGeom>
          <a:noFill/>
          <a:ln w="38100">
            <a:solidFill>
              <a:srgbClr val="CC3300"/>
            </a:solidFill>
            <a:round/>
            <a:headEnd/>
            <a:tailEnd/>
          </a:ln>
        </p:spPr>
        <p:txBody>
          <a:bodyPr/>
          <a:lstStyle/>
          <a:p>
            <a:endParaRPr lang="en-US"/>
          </a:p>
        </p:txBody>
      </p:sp>
      <p:sp>
        <p:nvSpPr>
          <p:cNvPr id="25606" name="Line 6"/>
          <p:cNvSpPr>
            <a:spLocks noChangeShapeType="1"/>
          </p:cNvSpPr>
          <p:nvPr/>
        </p:nvSpPr>
        <p:spPr bwMode="auto">
          <a:xfrm>
            <a:off x="0" y="5334000"/>
            <a:ext cx="9144000" cy="0"/>
          </a:xfrm>
          <a:prstGeom prst="line">
            <a:avLst/>
          </a:prstGeom>
          <a:noFill/>
          <a:ln w="38100">
            <a:solidFill>
              <a:srgbClr val="CC3300"/>
            </a:solidFill>
            <a:round/>
            <a:headEnd/>
            <a:tailEnd/>
          </a:ln>
        </p:spPr>
        <p:txBody>
          <a:bodyPr/>
          <a:lstStyle/>
          <a:p>
            <a:endParaRPr lang="en-US"/>
          </a:p>
        </p:txBody>
      </p:sp>
      <p:sp>
        <p:nvSpPr>
          <p:cNvPr id="25607" name="Text Box 7"/>
          <p:cNvSpPr txBox="1">
            <a:spLocks noChangeArrowheads="1"/>
          </p:cNvSpPr>
          <p:nvPr/>
        </p:nvSpPr>
        <p:spPr bwMode="auto">
          <a:xfrm>
            <a:off x="228600" y="5391090"/>
            <a:ext cx="8101898" cy="769441"/>
          </a:xfrm>
          <a:prstGeom prst="rect">
            <a:avLst/>
          </a:prstGeom>
          <a:noFill/>
          <a:ln w="9525">
            <a:noFill/>
            <a:miter lim="800000"/>
            <a:headEnd/>
            <a:tailEnd/>
          </a:ln>
        </p:spPr>
        <p:txBody>
          <a:bodyPr wrap="none">
            <a:spAutoFit/>
          </a:bodyPr>
          <a:lstStyle/>
          <a:p>
            <a:r>
              <a:rPr lang="en-US" sz="2200" b="1" dirty="0" err="1">
                <a:latin typeface="Arial" pitchFamily="34" charset="0"/>
                <a:cs typeface="Arial" pitchFamily="34" charset="0"/>
              </a:rPr>
              <a:t>Graziano</a:t>
            </a:r>
            <a:r>
              <a:rPr lang="en-US" sz="2200" b="1" dirty="0">
                <a:latin typeface="Arial" pitchFamily="34" charset="0"/>
                <a:cs typeface="Arial" pitchFamily="34" charset="0"/>
              </a:rPr>
              <a:t>, </a:t>
            </a:r>
            <a:r>
              <a:rPr lang="en-US" sz="2200" b="1" dirty="0" err="1">
                <a:latin typeface="Arial" pitchFamily="34" charset="0"/>
                <a:cs typeface="Arial" pitchFamily="34" charset="0"/>
              </a:rPr>
              <a:t>Maddaloni</a:t>
            </a:r>
            <a:r>
              <a:rPr lang="en-US" sz="2200" b="1" dirty="0">
                <a:latin typeface="Arial" pitchFamily="34" charset="0"/>
                <a:cs typeface="Arial" pitchFamily="34" charset="0"/>
              </a:rPr>
              <a:t> et al., 2001; unpublished</a:t>
            </a:r>
            <a:r>
              <a:rPr lang="en-US" sz="2200" b="1" dirty="0" smtClean="0">
                <a:latin typeface="Arial" pitchFamily="34" charset="0"/>
                <a:cs typeface="Arial" pitchFamily="34" charset="0"/>
              </a:rPr>
              <a:t>.</a:t>
            </a:r>
          </a:p>
          <a:p>
            <a:r>
              <a:rPr lang="en-US" sz="2200" b="1" dirty="0" smtClean="0">
                <a:latin typeface="Arial" pitchFamily="34" charset="0"/>
                <a:cs typeface="Arial" pitchFamily="34" charset="0"/>
              </a:rPr>
              <a:t>From Ryan et al. (2004)  Joplin Mo soil </a:t>
            </a:r>
            <a:r>
              <a:rPr lang="en-US" sz="2200" b="1" dirty="0" err="1" smtClean="0">
                <a:latin typeface="Arial" pitchFamily="34" charset="0"/>
                <a:cs typeface="Arial" pitchFamily="34" charset="0"/>
              </a:rPr>
              <a:t>Pb</a:t>
            </a:r>
            <a:r>
              <a:rPr lang="en-US" sz="2200" b="1" dirty="0" smtClean="0">
                <a:latin typeface="Arial" pitchFamily="34" charset="0"/>
                <a:cs typeface="Arial" pitchFamily="34" charset="0"/>
              </a:rPr>
              <a:t> remediation test.</a:t>
            </a:r>
            <a:endParaRPr lang="en-US" sz="2200" b="1" dirty="0">
              <a:latin typeface="Arial" pitchFamily="34" charset="0"/>
              <a:cs typeface="Arial" pitchFamily="34" charset="0"/>
            </a:endParaRPr>
          </a:p>
        </p:txBody>
      </p:sp>
      <p:sp>
        <p:nvSpPr>
          <p:cNvPr id="25608" name="Text Box 8"/>
          <p:cNvSpPr txBox="1">
            <a:spLocks noChangeArrowheads="1"/>
          </p:cNvSpPr>
          <p:nvPr/>
        </p:nvSpPr>
        <p:spPr bwMode="auto">
          <a:xfrm>
            <a:off x="76200" y="15875"/>
            <a:ext cx="9097963" cy="1431925"/>
          </a:xfrm>
          <a:prstGeom prst="rect">
            <a:avLst/>
          </a:prstGeom>
          <a:noFill/>
          <a:ln w="9525">
            <a:noFill/>
            <a:miter lim="800000"/>
            <a:headEnd/>
            <a:tailEnd/>
          </a:ln>
        </p:spPr>
        <p:txBody>
          <a:bodyPr wrap="none">
            <a:spAutoFit/>
          </a:bodyPr>
          <a:lstStyle/>
          <a:p>
            <a:r>
              <a:rPr lang="en-US" sz="4400" b="1">
                <a:solidFill>
                  <a:srgbClr val="FF0000"/>
                </a:solidFill>
                <a:latin typeface="Arial" charset="0"/>
              </a:rPr>
              <a:t>Phosphate Amendment Reduced </a:t>
            </a:r>
          </a:p>
          <a:p>
            <a:r>
              <a:rPr lang="en-US" sz="4400" b="1">
                <a:solidFill>
                  <a:srgbClr val="FF0000"/>
                </a:solidFill>
                <a:latin typeface="Arial" charset="0"/>
              </a:rPr>
              <a:t>Soil Pb Bioavailability to Humans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52400"/>
            <a:ext cx="9144000" cy="2514600"/>
          </a:xfrm>
        </p:spPr>
        <p:txBody>
          <a:bodyPr>
            <a:normAutofit fontScale="90000"/>
          </a:bodyPr>
          <a:lstStyle/>
          <a:p>
            <a:pPr eaLnBrk="1" hangingPunct="1"/>
            <a:r>
              <a:rPr lang="en-US" sz="4000" b="1" dirty="0" smtClean="0">
                <a:solidFill>
                  <a:srgbClr val="FF0000"/>
                </a:solidFill>
                <a:latin typeface="Arial" charset="0"/>
              </a:rPr>
              <a:t>PHOSPHATE INACTIVATION OF SOIL </a:t>
            </a:r>
            <a:r>
              <a:rPr lang="en-US" sz="4000" b="1" dirty="0" err="1" smtClean="0">
                <a:solidFill>
                  <a:srgbClr val="FF0000"/>
                </a:solidFill>
                <a:latin typeface="Arial" charset="0"/>
              </a:rPr>
              <a:t>Pb</a:t>
            </a:r>
            <a:r>
              <a:rPr lang="en-US" sz="4000" b="1" dirty="0" smtClean="0">
                <a:solidFill>
                  <a:srgbClr val="FF0000"/>
                </a:solidFill>
                <a:latin typeface="Arial" charset="0"/>
              </a:rPr>
              <a:t> IN JOPLIN TEST</a:t>
            </a:r>
            <a:r>
              <a:rPr lang="en-US" sz="800" b="1" dirty="0" smtClean="0">
                <a:solidFill>
                  <a:srgbClr val="FF0000"/>
                </a:solidFill>
                <a:latin typeface="Arial" charset="0"/>
              </a:rPr>
              <a:t/>
            </a:r>
            <a:br>
              <a:rPr lang="en-US" sz="800" b="1" dirty="0" smtClean="0">
                <a:solidFill>
                  <a:srgbClr val="FF0000"/>
                </a:solidFill>
                <a:latin typeface="Arial" charset="0"/>
              </a:rPr>
            </a:br>
            <a:r>
              <a:rPr lang="en-US" sz="800" b="1" dirty="0" smtClean="0">
                <a:solidFill>
                  <a:srgbClr val="FF0000"/>
                </a:solidFill>
                <a:latin typeface="Arial" charset="0"/>
              </a:rPr>
              <a:t/>
            </a:r>
            <a:br>
              <a:rPr lang="en-US" sz="800" b="1" dirty="0" smtClean="0">
                <a:solidFill>
                  <a:srgbClr val="FF0000"/>
                </a:solidFill>
                <a:latin typeface="Arial" charset="0"/>
              </a:rPr>
            </a:br>
            <a:r>
              <a:rPr lang="en-US" sz="4000" b="1" dirty="0" smtClean="0">
                <a:solidFill>
                  <a:srgbClr val="008000"/>
                </a:solidFill>
                <a:latin typeface="Arial" charset="0"/>
              </a:rPr>
              <a:t>Comparative Bioavailability Results-- </a:t>
            </a:r>
            <a:br>
              <a:rPr lang="en-US" sz="4000" b="1" dirty="0" smtClean="0">
                <a:solidFill>
                  <a:srgbClr val="008000"/>
                </a:solidFill>
                <a:latin typeface="Arial" charset="0"/>
              </a:rPr>
            </a:br>
            <a:r>
              <a:rPr lang="en-US" sz="4000" b="1" dirty="0" smtClean="0">
                <a:solidFill>
                  <a:srgbClr val="008000"/>
                </a:solidFill>
                <a:latin typeface="Arial" charset="0"/>
              </a:rPr>
              <a:t>Pig, Rat, Human and </a:t>
            </a:r>
            <a:r>
              <a:rPr lang="en-US" sz="4000" b="1" i="1" dirty="0" smtClean="0">
                <a:solidFill>
                  <a:srgbClr val="008000"/>
                </a:solidFill>
                <a:latin typeface="Arial" charset="0"/>
              </a:rPr>
              <a:t>In vitro</a:t>
            </a:r>
          </a:p>
        </p:txBody>
      </p:sp>
      <p:sp>
        <p:nvSpPr>
          <p:cNvPr id="26627" name="Text Box 3"/>
          <p:cNvSpPr txBox="1">
            <a:spLocks noChangeArrowheads="1"/>
          </p:cNvSpPr>
          <p:nvPr/>
        </p:nvSpPr>
        <p:spPr bwMode="auto">
          <a:xfrm>
            <a:off x="533400" y="2743200"/>
            <a:ext cx="8013700" cy="3508375"/>
          </a:xfrm>
          <a:prstGeom prst="rect">
            <a:avLst/>
          </a:prstGeom>
          <a:noFill/>
          <a:ln w="9525">
            <a:noFill/>
            <a:miter lim="800000"/>
            <a:headEnd/>
            <a:tailEnd/>
          </a:ln>
        </p:spPr>
        <p:txBody>
          <a:bodyPr wrap="none">
            <a:spAutoFit/>
          </a:bodyPr>
          <a:lstStyle/>
          <a:p>
            <a:r>
              <a:rPr lang="en-US" sz="2800" b="1" dirty="0">
                <a:latin typeface="Arial" charset="0"/>
              </a:rPr>
              <a:t>Method                      		        Bioavailability</a:t>
            </a:r>
          </a:p>
          <a:p>
            <a:r>
              <a:rPr lang="en-US" sz="2800" b="1" dirty="0">
                <a:latin typeface="Arial" charset="0"/>
              </a:rPr>
              <a:t>						  </a:t>
            </a:r>
            <a:r>
              <a:rPr lang="en-US" sz="2200" b="1" dirty="0">
                <a:latin typeface="Arial" charset="0"/>
              </a:rPr>
              <a:t>%-Reduction</a:t>
            </a:r>
          </a:p>
          <a:p>
            <a:endParaRPr lang="en-US" sz="1400" b="1" dirty="0">
              <a:solidFill>
                <a:schemeClr val="bg1"/>
              </a:solidFill>
              <a:latin typeface="Arial" charset="0"/>
            </a:endParaRPr>
          </a:p>
          <a:p>
            <a:r>
              <a:rPr lang="en-US" sz="2800" b="1" dirty="0">
                <a:solidFill>
                  <a:srgbClr val="0000CC"/>
                </a:solidFill>
                <a:latin typeface="Arial" charset="0"/>
              </a:rPr>
              <a:t>Pig (Casteel et al.)				29</a:t>
            </a:r>
          </a:p>
          <a:p>
            <a:r>
              <a:rPr lang="en-US" sz="2800" b="1" dirty="0">
                <a:solidFill>
                  <a:srgbClr val="0000CC"/>
                </a:solidFill>
                <a:latin typeface="Arial" charset="0"/>
              </a:rPr>
              <a:t>Rat (</a:t>
            </a:r>
            <a:r>
              <a:rPr lang="en-US" sz="2800" b="1" dirty="0" err="1">
                <a:solidFill>
                  <a:srgbClr val="0000CC"/>
                </a:solidFill>
                <a:latin typeface="Arial" charset="0"/>
              </a:rPr>
              <a:t>Hallfrisch</a:t>
            </a:r>
            <a:r>
              <a:rPr lang="en-US" sz="2800" b="1" dirty="0">
                <a:solidFill>
                  <a:srgbClr val="0000CC"/>
                </a:solidFill>
                <a:latin typeface="Arial" charset="0"/>
              </a:rPr>
              <a:t> et al.)				40</a:t>
            </a:r>
          </a:p>
          <a:p>
            <a:r>
              <a:rPr lang="en-US" sz="2800" b="1" dirty="0">
                <a:solidFill>
                  <a:srgbClr val="007635"/>
                </a:solidFill>
                <a:latin typeface="Arial" charset="0"/>
              </a:rPr>
              <a:t>Human (</a:t>
            </a:r>
            <a:r>
              <a:rPr lang="en-US" sz="2800" b="1" dirty="0" err="1">
                <a:solidFill>
                  <a:srgbClr val="007635"/>
                </a:solidFill>
                <a:latin typeface="Arial" charset="0"/>
              </a:rPr>
              <a:t>Graziaoni</a:t>
            </a:r>
            <a:r>
              <a:rPr lang="en-US" sz="2800" b="1" dirty="0">
                <a:solidFill>
                  <a:srgbClr val="007635"/>
                </a:solidFill>
                <a:latin typeface="Arial" charset="0"/>
              </a:rPr>
              <a:t>, </a:t>
            </a:r>
            <a:r>
              <a:rPr lang="en-US" sz="2800" b="1" dirty="0" err="1">
                <a:solidFill>
                  <a:srgbClr val="007635"/>
                </a:solidFill>
                <a:latin typeface="Arial" charset="0"/>
              </a:rPr>
              <a:t>Maddaloni</a:t>
            </a:r>
            <a:r>
              <a:rPr lang="en-US" sz="2800" b="1" dirty="0">
                <a:solidFill>
                  <a:srgbClr val="007635"/>
                </a:solidFill>
                <a:latin typeface="Arial" charset="0"/>
              </a:rPr>
              <a:t> et al.)	69</a:t>
            </a:r>
          </a:p>
          <a:p>
            <a:endParaRPr lang="en-US" sz="1200" b="1" dirty="0">
              <a:solidFill>
                <a:srgbClr val="FF0000"/>
              </a:solidFill>
              <a:latin typeface="Arial" charset="0"/>
            </a:endParaRPr>
          </a:p>
          <a:p>
            <a:r>
              <a:rPr lang="en-US" sz="2800" b="1" i="1" dirty="0">
                <a:solidFill>
                  <a:srgbClr val="FF0000"/>
                </a:solidFill>
                <a:latin typeface="Arial" charset="0"/>
              </a:rPr>
              <a:t>In vitro</a:t>
            </a:r>
            <a:r>
              <a:rPr lang="en-US" sz="2800" b="1" dirty="0">
                <a:solidFill>
                  <a:srgbClr val="FF0000"/>
                </a:solidFill>
                <a:latin typeface="Arial" charset="0"/>
              </a:rPr>
              <a:t> (pH 1.5)					18</a:t>
            </a:r>
          </a:p>
          <a:p>
            <a:r>
              <a:rPr lang="en-US" sz="2800" b="1" i="1" dirty="0">
                <a:solidFill>
                  <a:srgbClr val="007635"/>
                </a:solidFill>
                <a:latin typeface="Arial" charset="0"/>
              </a:rPr>
              <a:t>In vitro</a:t>
            </a:r>
            <a:r>
              <a:rPr lang="en-US" sz="2800" b="1" dirty="0">
                <a:solidFill>
                  <a:srgbClr val="007635"/>
                </a:solidFill>
                <a:latin typeface="Arial" charset="0"/>
              </a:rPr>
              <a:t> (pH 2.5)					69</a:t>
            </a:r>
            <a:endParaRPr lang="en-US" sz="2800" b="1" i="1" dirty="0">
              <a:solidFill>
                <a:srgbClr val="007635"/>
              </a:solidFill>
              <a:latin typeface="Arial" charset="0"/>
            </a:endParaRPr>
          </a:p>
        </p:txBody>
      </p:sp>
      <p:sp>
        <p:nvSpPr>
          <p:cNvPr id="26628" name="Line 4"/>
          <p:cNvSpPr>
            <a:spLocks noChangeShapeType="1"/>
          </p:cNvSpPr>
          <p:nvPr/>
        </p:nvSpPr>
        <p:spPr bwMode="auto">
          <a:xfrm>
            <a:off x="0" y="2743200"/>
            <a:ext cx="9144000" cy="0"/>
          </a:xfrm>
          <a:prstGeom prst="line">
            <a:avLst/>
          </a:prstGeom>
          <a:noFill/>
          <a:ln w="38100">
            <a:solidFill>
              <a:srgbClr val="C00000"/>
            </a:solidFill>
            <a:round/>
            <a:headEnd/>
            <a:tailEnd/>
          </a:ln>
        </p:spPr>
        <p:txBody>
          <a:bodyPr/>
          <a:lstStyle/>
          <a:p>
            <a:endParaRPr lang="en-US"/>
          </a:p>
        </p:txBody>
      </p:sp>
      <p:sp>
        <p:nvSpPr>
          <p:cNvPr id="26629" name="Line 5"/>
          <p:cNvSpPr>
            <a:spLocks noChangeShapeType="1"/>
          </p:cNvSpPr>
          <p:nvPr/>
        </p:nvSpPr>
        <p:spPr bwMode="auto">
          <a:xfrm>
            <a:off x="0" y="3276600"/>
            <a:ext cx="9144000" cy="0"/>
          </a:xfrm>
          <a:prstGeom prst="line">
            <a:avLst/>
          </a:prstGeom>
          <a:noFill/>
          <a:ln w="38100">
            <a:solidFill>
              <a:srgbClr val="C00000"/>
            </a:solidFill>
            <a:round/>
            <a:headEnd/>
            <a:tailEnd/>
          </a:ln>
        </p:spPr>
        <p:txBody>
          <a:bodyPr/>
          <a:lstStyle/>
          <a:p>
            <a:endParaRPr lang="en-US"/>
          </a:p>
        </p:txBody>
      </p:sp>
      <p:sp>
        <p:nvSpPr>
          <p:cNvPr id="26630" name="Line 6"/>
          <p:cNvSpPr>
            <a:spLocks noChangeShapeType="1"/>
          </p:cNvSpPr>
          <p:nvPr/>
        </p:nvSpPr>
        <p:spPr bwMode="auto">
          <a:xfrm flipV="1">
            <a:off x="0" y="6172200"/>
            <a:ext cx="9144000" cy="0"/>
          </a:xfrm>
          <a:prstGeom prst="line">
            <a:avLst/>
          </a:prstGeom>
          <a:noFill/>
          <a:ln w="38100">
            <a:solidFill>
              <a:srgbClr val="CC3300"/>
            </a:solidFill>
            <a:round/>
            <a:headEnd/>
            <a:tailEnd/>
          </a:ln>
        </p:spPr>
        <p:txBody>
          <a:bodyPr/>
          <a:lstStyle/>
          <a:p>
            <a:endParaRPr lang="en-US"/>
          </a:p>
        </p:txBody>
      </p:sp>
      <p:sp>
        <p:nvSpPr>
          <p:cNvPr id="26631" name="Text Box 7"/>
          <p:cNvSpPr txBox="1">
            <a:spLocks noChangeArrowheads="1"/>
          </p:cNvSpPr>
          <p:nvPr/>
        </p:nvSpPr>
        <p:spPr bwMode="auto">
          <a:xfrm>
            <a:off x="212725" y="6172200"/>
            <a:ext cx="8474075" cy="461665"/>
          </a:xfrm>
          <a:prstGeom prst="rect">
            <a:avLst/>
          </a:prstGeom>
          <a:noFill/>
          <a:ln w="9525">
            <a:noFill/>
            <a:miter lim="800000"/>
            <a:headEnd/>
            <a:tailEnd/>
          </a:ln>
        </p:spPr>
        <p:txBody>
          <a:bodyPr wrap="square">
            <a:spAutoFit/>
          </a:bodyPr>
          <a:lstStyle/>
          <a:p>
            <a:r>
              <a:rPr lang="en-US" sz="2400" b="1" dirty="0">
                <a:latin typeface="Arial" charset="0"/>
              </a:rPr>
              <a:t>Soil tested 18 months after H</a:t>
            </a:r>
            <a:r>
              <a:rPr lang="en-US" sz="2400" b="1" baseline="-25000" dirty="0">
                <a:latin typeface="Arial" charset="0"/>
              </a:rPr>
              <a:t>3</a:t>
            </a:r>
            <a:r>
              <a:rPr lang="en-US" sz="2400" b="1" dirty="0">
                <a:latin typeface="Arial" charset="0"/>
              </a:rPr>
              <a:t>PO</a:t>
            </a:r>
            <a:r>
              <a:rPr lang="en-US" sz="2400" b="1" baseline="-25000" dirty="0">
                <a:latin typeface="Arial" charset="0"/>
              </a:rPr>
              <a:t>4</a:t>
            </a:r>
            <a:r>
              <a:rPr lang="en-US" sz="2400" b="1" dirty="0">
                <a:latin typeface="Arial" charset="0"/>
              </a:rPr>
              <a:t> treatment in field.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33400"/>
          </a:xfrm>
        </p:spPr>
        <p:txBody>
          <a:bodyPr rtlCol="0">
            <a:noAutofit/>
          </a:bodyPr>
          <a:lstStyle/>
          <a:p>
            <a:pPr eaLnBrk="1" fontAlgn="auto" hangingPunct="1">
              <a:spcAft>
                <a:spcPts val="600"/>
              </a:spcAft>
              <a:defRPr/>
            </a:pPr>
            <a:r>
              <a:rPr lang="en-US" sz="3800" b="1" dirty="0" smtClean="0">
                <a:solidFill>
                  <a:srgbClr val="C00000"/>
                </a:solidFill>
                <a:latin typeface="Arial" pitchFamily="34" charset="0"/>
                <a:ea typeface="+mn-ea"/>
                <a:cs typeface="Arial" pitchFamily="34" charset="0"/>
              </a:rPr>
              <a:t>Urban Soil Lead </a:t>
            </a:r>
            <a:r>
              <a:rPr lang="en-US" sz="3800" b="1" dirty="0" err="1" smtClean="0">
                <a:solidFill>
                  <a:srgbClr val="C00000"/>
                </a:solidFill>
                <a:latin typeface="Arial" pitchFamily="34" charset="0"/>
                <a:ea typeface="+mn-ea"/>
                <a:cs typeface="Arial" pitchFamily="34" charset="0"/>
              </a:rPr>
              <a:t>Bioaccessibility</a:t>
            </a:r>
            <a:r>
              <a:rPr lang="en-US" sz="3800" b="1" dirty="0" smtClean="0">
                <a:solidFill>
                  <a:srgbClr val="C00000"/>
                </a:solidFill>
                <a:latin typeface="Arial" pitchFamily="34" charset="0"/>
                <a:ea typeface="+mn-ea"/>
                <a:cs typeface="Arial" pitchFamily="34" charset="0"/>
              </a:rPr>
              <a:t> Test</a:t>
            </a:r>
          </a:p>
        </p:txBody>
      </p:sp>
      <p:sp>
        <p:nvSpPr>
          <p:cNvPr id="7171" name="Rectangle 4"/>
          <p:cNvSpPr>
            <a:spLocks noChangeArrowheads="1"/>
          </p:cNvSpPr>
          <p:nvPr/>
        </p:nvSpPr>
        <p:spPr bwMode="auto">
          <a:xfrm>
            <a:off x="0" y="703263"/>
            <a:ext cx="9144000" cy="6154737"/>
          </a:xfrm>
          <a:prstGeom prst="rect">
            <a:avLst/>
          </a:prstGeom>
          <a:noFill/>
          <a:ln w="9525">
            <a:noFill/>
            <a:miter lim="800000"/>
            <a:headEnd/>
            <a:tailEnd/>
          </a:ln>
        </p:spPr>
        <p:txBody>
          <a:bodyPr>
            <a:spAutoFit/>
          </a:bodyPr>
          <a:lstStyle/>
          <a:p>
            <a:pPr marL="457200" indent="-457200">
              <a:spcAft>
                <a:spcPts val="600"/>
              </a:spcAft>
              <a:buFont typeface="Calibri" pitchFamily="34" charset="0"/>
              <a:buAutoNum type="arabicPeriod"/>
            </a:pPr>
            <a:r>
              <a:rPr lang="en-US" sz="2400" b="1" dirty="0" smtClean="0">
                <a:solidFill>
                  <a:srgbClr val="FF0000"/>
                </a:solidFill>
                <a:latin typeface="Arial" pitchFamily="34" charset="0"/>
                <a:cs typeface="Arial" pitchFamily="34" charset="0"/>
              </a:rPr>
              <a:t>We </a:t>
            </a:r>
            <a:r>
              <a:rPr lang="en-US" sz="2400" b="1" dirty="0">
                <a:solidFill>
                  <a:srgbClr val="FF0000"/>
                </a:solidFill>
                <a:latin typeface="Arial" pitchFamily="34" charset="0"/>
                <a:cs typeface="Arial" pitchFamily="34" charset="0"/>
              </a:rPr>
              <a:t>tested a simplified soil </a:t>
            </a:r>
            <a:r>
              <a:rPr lang="en-US" sz="2400" b="1" dirty="0" err="1">
                <a:solidFill>
                  <a:srgbClr val="FF0000"/>
                </a:solidFill>
                <a:latin typeface="Arial" pitchFamily="34" charset="0"/>
                <a:cs typeface="Arial" pitchFamily="34" charset="0"/>
              </a:rPr>
              <a:t>Pb</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bioaccessibility</a:t>
            </a:r>
            <a:r>
              <a:rPr lang="en-US" sz="2400" b="1" dirty="0">
                <a:solidFill>
                  <a:srgbClr val="FF0000"/>
                </a:solidFill>
                <a:latin typeface="Arial" pitchFamily="34" charset="0"/>
                <a:cs typeface="Arial" pitchFamily="34" charset="0"/>
              </a:rPr>
              <a:t> extraction test method (extraction of 5 g of &lt;2 mm soil with 50 </a:t>
            </a:r>
            <a:r>
              <a:rPr lang="en-US" sz="2400" b="1" dirty="0" err="1">
                <a:solidFill>
                  <a:srgbClr val="FF0000"/>
                </a:solidFill>
                <a:latin typeface="Arial" pitchFamily="34" charset="0"/>
                <a:cs typeface="Arial" pitchFamily="34" charset="0"/>
              </a:rPr>
              <a:t>mL</a:t>
            </a:r>
            <a:r>
              <a:rPr lang="en-US" sz="2400" b="1" dirty="0">
                <a:solidFill>
                  <a:srgbClr val="FF0000"/>
                </a:solidFill>
                <a:latin typeface="Arial" pitchFamily="34" charset="0"/>
                <a:cs typeface="Arial" pitchFamily="34" charset="0"/>
              </a:rPr>
              <a:t> of 0.4 M </a:t>
            </a:r>
            <a:r>
              <a:rPr lang="en-US" sz="2400" b="1" dirty="0" err="1">
                <a:solidFill>
                  <a:srgbClr val="FF0000"/>
                </a:solidFill>
                <a:latin typeface="Arial" pitchFamily="34" charset="0"/>
                <a:cs typeface="Arial" pitchFamily="34" charset="0"/>
              </a:rPr>
              <a:t>glycine·HCl</a:t>
            </a:r>
            <a:r>
              <a:rPr lang="en-US" sz="2400" b="1" dirty="0">
                <a:solidFill>
                  <a:srgbClr val="FF0000"/>
                </a:solidFill>
                <a:latin typeface="Arial" pitchFamily="34" charset="0"/>
                <a:cs typeface="Arial" pitchFamily="34" charset="0"/>
              </a:rPr>
              <a:t> solution adjusted to pH 2.5 using 4 M </a:t>
            </a:r>
            <a:r>
              <a:rPr lang="en-US" sz="2400" b="1" dirty="0" err="1">
                <a:solidFill>
                  <a:srgbClr val="FF0000"/>
                </a:solidFill>
                <a:latin typeface="Arial" pitchFamily="34" charset="0"/>
                <a:cs typeface="Arial" pitchFamily="34" charset="0"/>
              </a:rPr>
              <a:t>NaOH</a:t>
            </a:r>
            <a:r>
              <a:rPr lang="en-US" sz="2400" b="1" dirty="0">
                <a:solidFill>
                  <a:srgbClr val="FF0000"/>
                </a:solidFill>
                <a:latin typeface="Arial" pitchFamily="34" charset="0"/>
                <a:cs typeface="Arial" pitchFamily="34" charset="0"/>
              </a:rPr>
              <a:t> (= 0.38 M), at 25⁰; shaking for 2 hr @ 100 rpm) which is 8-20 times less expensive than other </a:t>
            </a:r>
            <a:r>
              <a:rPr lang="en-US" sz="2400" b="1" dirty="0" err="1">
                <a:solidFill>
                  <a:srgbClr val="FF0000"/>
                </a:solidFill>
                <a:latin typeface="Arial" pitchFamily="34" charset="0"/>
                <a:cs typeface="Arial" pitchFamily="34" charset="0"/>
              </a:rPr>
              <a:t>Pb-bioaccessibility</a:t>
            </a:r>
            <a:r>
              <a:rPr lang="en-US" sz="2400" b="1" dirty="0">
                <a:solidFill>
                  <a:srgbClr val="FF0000"/>
                </a:solidFill>
                <a:latin typeface="Arial" pitchFamily="34" charset="0"/>
                <a:cs typeface="Arial" pitchFamily="34" charset="0"/>
              </a:rPr>
              <a:t> test methods. </a:t>
            </a:r>
          </a:p>
          <a:p>
            <a:pPr marL="457200" indent="-457200">
              <a:spcAft>
                <a:spcPts val="600"/>
              </a:spcAft>
              <a:buFont typeface="Calibri" pitchFamily="34" charset="0"/>
              <a:buAutoNum type="arabicPeriod"/>
            </a:pPr>
            <a:r>
              <a:rPr lang="en-US" sz="2400" b="1" dirty="0">
                <a:solidFill>
                  <a:srgbClr val="3F1EB8"/>
                </a:solidFill>
                <a:latin typeface="Arial" pitchFamily="34" charset="0"/>
                <a:cs typeface="Arial" pitchFamily="34" charset="0"/>
              </a:rPr>
              <a:t>The method was designed to have high correlation with the reduction in </a:t>
            </a:r>
            <a:r>
              <a:rPr lang="en-US" sz="2400" b="1" dirty="0" err="1">
                <a:solidFill>
                  <a:srgbClr val="3F1EB8"/>
                </a:solidFill>
                <a:latin typeface="Arial" pitchFamily="34" charset="0"/>
                <a:cs typeface="Arial" pitchFamily="34" charset="0"/>
              </a:rPr>
              <a:t>Pb</a:t>
            </a:r>
            <a:r>
              <a:rPr lang="en-US" sz="2400" b="1" dirty="0">
                <a:solidFill>
                  <a:srgbClr val="3F1EB8"/>
                </a:solidFill>
                <a:latin typeface="Arial" pitchFamily="34" charset="0"/>
                <a:cs typeface="Arial" pitchFamily="34" charset="0"/>
              </a:rPr>
              <a:t> bioavailability results from feeding Joplin, MO, control and phosphate-remediated smelter contaminated soils to humans, pigs and rats.</a:t>
            </a:r>
          </a:p>
          <a:p>
            <a:pPr marL="457200" indent="-457200">
              <a:spcAft>
                <a:spcPts val="600"/>
              </a:spcAft>
              <a:buFont typeface="Calibri" pitchFamily="34" charset="0"/>
              <a:buAutoNum type="arabicPeriod"/>
            </a:pPr>
            <a:r>
              <a:rPr lang="en-US" sz="2400" b="1" dirty="0">
                <a:solidFill>
                  <a:srgbClr val="FF0000"/>
                </a:solidFill>
                <a:latin typeface="Arial" pitchFamily="34" charset="0"/>
                <a:cs typeface="Arial" pitchFamily="34" charset="0"/>
              </a:rPr>
              <a:t>When applied to </a:t>
            </a:r>
            <a:r>
              <a:rPr lang="en-US" sz="2400" b="1" dirty="0" err="1">
                <a:solidFill>
                  <a:srgbClr val="FF0000"/>
                </a:solidFill>
                <a:latin typeface="Arial" pitchFamily="34" charset="0"/>
                <a:cs typeface="Arial" pitchFamily="34" charset="0"/>
              </a:rPr>
              <a:t>Pb</a:t>
            </a:r>
            <a:r>
              <a:rPr lang="en-US" sz="2400" b="1" dirty="0">
                <a:solidFill>
                  <a:srgbClr val="FF0000"/>
                </a:solidFill>
                <a:latin typeface="Arial" pitchFamily="34" charset="0"/>
                <a:cs typeface="Arial" pitchFamily="34" charset="0"/>
              </a:rPr>
              <a:t> rich urban garden soils, the method revealed that fractional </a:t>
            </a:r>
            <a:r>
              <a:rPr lang="en-US" sz="2400" b="1" dirty="0" err="1">
                <a:solidFill>
                  <a:srgbClr val="FF0000"/>
                </a:solidFill>
                <a:latin typeface="Arial" pitchFamily="34" charset="0"/>
                <a:cs typeface="Arial" pitchFamily="34" charset="0"/>
              </a:rPr>
              <a:t>bioaccessibility</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bioaccessible</a:t>
            </a:r>
            <a:r>
              <a:rPr lang="en-US" sz="2400" b="1" dirty="0">
                <a:solidFill>
                  <a:srgbClr val="FF0000"/>
                </a:solidFill>
                <a:latin typeface="Arial" pitchFamily="34" charset="0"/>
                <a:cs typeface="Arial" pitchFamily="34" charset="0"/>
              </a:rPr>
              <a:t> compared to total) of </a:t>
            </a:r>
            <a:r>
              <a:rPr lang="en-US" sz="2400" b="1" dirty="0" err="1">
                <a:solidFill>
                  <a:srgbClr val="FF0000"/>
                </a:solidFill>
                <a:latin typeface="Arial" pitchFamily="34" charset="0"/>
                <a:cs typeface="Arial" pitchFamily="34" charset="0"/>
              </a:rPr>
              <a:t>Pb</a:t>
            </a:r>
            <a:r>
              <a:rPr lang="en-US" sz="2400" b="1" dirty="0">
                <a:solidFill>
                  <a:srgbClr val="FF0000"/>
                </a:solidFill>
                <a:latin typeface="Arial" pitchFamily="34" charset="0"/>
                <a:cs typeface="Arial" pitchFamily="34" charset="0"/>
              </a:rPr>
              <a:t> in urban garden soils is only 10±2.2% of total </a:t>
            </a:r>
            <a:r>
              <a:rPr lang="en-US" sz="2400" b="1" dirty="0" err="1">
                <a:solidFill>
                  <a:srgbClr val="FF0000"/>
                </a:solidFill>
                <a:latin typeface="Arial" pitchFamily="34" charset="0"/>
                <a:cs typeface="Arial" pitchFamily="34" charset="0"/>
              </a:rPr>
              <a:t>Pb</a:t>
            </a:r>
            <a:r>
              <a:rPr lang="en-US" sz="2400" b="1" dirty="0">
                <a:solidFill>
                  <a:srgbClr val="FF0000"/>
                </a:solidFill>
                <a:latin typeface="Arial" pitchFamily="34" charset="0"/>
                <a:cs typeface="Arial" pitchFamily="34" charset="0"/>
              </a:rPr>
              <a:t> in soils containing 37-2400 </a:t>
            </a:r>
            <a:r>
              <a:rPr lang="en-US" sz="2400" b="1" dirty="0" err="1">
                <a:solidFill>
                  <a:srgbClr val="FF0000"/>
                </a:solidFill>
                <a:latin typeface="Arial" pitchFamily="34" charset="0"/>
                <a:cs typeface="Arial" pitchFamily="34" charset="0"/>
              </a:rPr>
              <a:t>ppm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Pb</a:t>
            </a:r>
            <a:r>
              <a:rPr lang="en-US" sz="2400" b="1" dirty="0">
                <a:solidFill>
                  <a:srgbClr val="FF0000"/>
                </a:solidFill>
                <a:latin typeface="Arial" pitchFamily="34" charset="0"/>
                <a:cs typeface="Arial" pitchFamily="34" charset="0"/>
              </a:rPr>
              <a:t>, far lower than the 30% absolute bioavailability presumed by US-EPA in evaluating risk from soil </a:t>
            </a:r>
            <a:r>
              <a:rPr lang="en-US" sz="2400" b="1" dirty="0" err="1">
                <a:solidFill>
                  <a:srgbClr val="FF0000"/>
                </a:solidFill>
                <a:latin typeface="Arial" pitchFamily="34" charset="0"/>
                <a:cs typeface="Arial" pitchFamily="34" charset="0"/>
              </a:rPr>
              <a:t>Pb</a:t>
            </a:r>
            <a:r>
              <a:rPr lang="en-US" sz="2400" b="1" dirty="0">
                <a:solidFill>
                  <a:srgbClr val="FF0000"/>
                </a:solidFill>
                <a:latin typeface="Arial" pitchFamily="34" charset="0"/>
                <a:cs typeface="Arial" pitchFamily="34" charset="0"/>
              </a:rPr>
              <a:t> (IEUBK model).</a:t>
            </a:r>
          </a:p>
        </p:txBody>
      </p:sp>
      <p:cxnSp>
        <p:nvCxnSpPr>
          <p:cNvPr id="4" name="Straight Connector 3"/>
          <p:cNvCxnSpPr/>
          <p:nvPr/>
        </p:nvCxnSpPr>
        <p:spPr>
          <a:xfrm>
            <a:off x="0" y="68580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Box 2"/>
          <p:cNvSpPr txBox="1">
            <a:spLocks noChangeArrowheads="1"/>
          </p:cNvSpPr>
          <p:nvPr/>
        </p:nvSpPr>
        <p:spPr bwMode="auto">
          <a:xfrm>
            <a:off x="152400" y="6019800"/>
            <a:ext cx="9144000" cy="830263"/>
          </a:xfrm>
          <a:prstGeom prst="rect">
            <a:avLst/>
          </a:prstGeom>
          <a:noFill/>
          <a:ln w="9525">
            <a:noFill/>
            <a:miter lim="800000"/>
            <a:headEnd/>
            <a:tailEnd/>
          </a:ln>
        </p:spPr>
        <p:txBody>
          <a:bodyPr>
            <a:spAutoFit/>
          </a:bodyPr>
          <a:lstStyle/>
          <a:p>
            <a:r>
              <a:rPr lang="en-US" sz="2400" b="1" dirty="0" smtClean="0">
                <a:solidFill>
                  <a:srgbClr val="FF0000"/>
                </a:solidFill>
                <a:cs typeface="Arial" charset="0"/>
              </a:rPr>
              <a:t>Fractional </a:t>
            </a:r>
            <a:r>
              <a:rPr lang="en-US" sz="2400" b="1" dirty="0" err="1" smtClean="0">
                <a:solidFill>
                  <a:srgbClr val="FF0000"/>
                </a:solidFill>
                <a:cs typeface="Arial" charset="0"/>
              </a:rPr>
              <a:t>bioaccessibility</a:t>
            </a:r>
            <a:r>
              <a:rPr lang="en-US" sz="2400" b="1" dirty="0" smtClean="0">
                <a:solidFill>
                  <a:srgbClr val="FF0000"/>
                </a:solidFill>
                <a:cs typeface="Arial" charset="0"/>
              </a:rPr>
              <a:t> </a:t>
            </a:r>
            <a:r>
              <a:rPr lang="en-US" sz="2400" b="1" dirty="0">
                <a:solidFill>
                  <a:srgbClr val="FF0000"/>
                </a:solidFill>
                <a:cs typeface="Arial" charset="0"/>
              </a:rPr>
              <a:t>of </a:t>
            </a:r>
            <a:r>
              <a:rPr lang="en-US" sz="2400" b="1" dirty="0" err="1">
                <a:solidFill>
                  <a:srgbClr val="FF0000"/>
                </a:solidFill>
                <a:cs typeface="Arial" charset="0"/>
              </a:rPr>
              <a:t>Pb</a:t>
            </a:r>
            <a:r>
              <a:rPr lang="en-US" sz="2400" b="1" dirty="0">
                <a:solidFill>
                  <a:srgbClr val="FF0000"/>
                </a:solidFill>
                <a:cs typeface="Arial" charset="0"/>
              </a:rPr>
              <a:t> in Urban Garden soils is much lower than assumed by US-EPA in the IEUBK Model</a:t>
            </a:r>
          </a:p>
        </p:txBody>
      </p:sp>
      <p:graphicFrame>
        <p:nvGraphicFramePr>
          <p:cNvPr id="1026" name="Object 3"/>
          <p:cNvGraphicFramePr>
            <a:graphicFrameLocks noChangeAspect="1"/>
          </p:cNvGraphicFramePr>
          <p:nvPr/>
        </p:nvGraphicFramePr>
        <p:xfrm>
          <a:off x="-420688" y="-309563"/>
          <a:ext cx="10137776" cy="6800851"/>
        </p:xfrm>
        <a:graphic>
          <a:graphicData uri="http://schemas.openxmlformats.org/presentationml/2006/ole">
            <p:oleObj spid="_x0000_s9218" name="Graph" r:id="rId4" imgW="3693600" imgH="3157920" progId="Origin50.Graph">
              <p:embed/>
            </p:oleObj>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lstStyle/>
          <a:p>
            <a:r>
              <a:rPr lang="en-US" b="1" dirty="0" smtClean="0">
                <a:solidFill>
                  <a:srgbClr val="FF0000"/>
                </a:solidFill>
                <a:latin typeface="Arial" pitchFamily="34" charset="0"/>
                <a:cs typeface="Arial" pitchFamily="34" charset="0"/>
              </a:rPr>
              <a:t>Adjusting Soil </a:t>
            </a:r>
            <a:r>
              <a:rPr lang="en-US" b="1" dirty="0" err="1" smtClean="0">
                <a:solidFill>
                  <a:srgbClr val="FF0000"/>
                </a:solidFill>
                <a:latin typeface="Arial" pitchFamily="34" charset="0"/>
                <a:cs typeface="Arial" pitchFamily="34" charset="0"/>
              </a:rPr>
              <a:t>Pb</a:t>
            </a:r>
            <a:r>
              <a:rPr lang="en-US" b="1" dirty="0" smtClean="0">
                <a:solidFill>
                  <a:srgbClr val="FF0000"/>
                </a:solidFill>
                <a:latin typeface="Arial" pitchFamily="34" charset="0"/>
                <a:cs typeface="Arial" pitchFamily="34" charset="0"/>
              </a:rPr>
              <a:t> Limit for Measured Bioavailability</a:t>
            </a:r>
            <a:endParaRPr lang="en-US" b="1" dirty="0">
              <a:solidFill>
                <a:srgbClr val="FF0000"/>
              </a:solidFill>
              <a:latin typeface="Arial" pitchFamily="34" charset="0"/>
              <a:cs typeface="Arial" pitchFamily="34" charset="0"/>
            </a:endParaRPr>
          </a:p>
        </p:txBody>
      </p:sp>
      <p:sp>
        <p:nvSpPr>
          <p:cNvPr id="3" name="TextBox 2"/>
          <p:cNvSpPr txBox="1"/>
          <p:nvPr/>
        </p:nvSpPr>
        <p:spPr>
          <a:xfrm>
            <a:off x="0" y="1600200"/>
            <a:ext cx="9144000" cy="4760278"/>
          </a:xfrm>
          <a:prstGeom prst="rect">
            <a:avLst/>
          </a:prstGeom>
          <a:noFill/>
        </p:spPr>
        <p:txBody>
          <a:bodyPr wrap="square" rtlCol="0">
            <a:spAutoFit/>
          </a:bodyPr>
          <a:lstStyle/>
          <a:p>
            <a:r>
              <a:rPr lang="en-US" sz="2800" b="1" dirty="0" smtClean="0"/>
              <a:t>     In the US, Recommended Soil </a:t>
            </a:r>
            <a:r>
              <a:rPr lang="en-US" sz="2800" b="1" dirty="0" err="1" smtClean="0"/>
              <a:t>Pb</a:t>
            </a:r>
            <a:r>
              <a:rPr lang="en-US" sz="2800" b="1" dirty="0" smtClean="0"/>
              <a:t> Limits:</a:t>
            </a:r>
          </a:p>
          <a:p>
            <a:r>
              <a:rPr lang="en-US" sz="2800" b="1" dirty="0" smtClean="0"/>
              <a:t>	  </a:t>
            </a:r>
            <a:r>
              <a:rPr lang="en-US" sz="2800" b="1" dirty="0" smtClean="0">
                <a:solidFill>
                  <a:srgbClr val="FF0000"/>
                </a:solidFill>
              </a:rPr>
              <a:t>400</a:t>
            </a:r>
            <a:r>
              <a:rPr lang="en-US" sz="2800" b="1" dirty="0" smtClean="0"/>
              <a:t> mg/kg for Play Area Bare Soil</a:t>
            </a:r>
          </a:p>
          <a:p>
            <a:r>
              <a:rPr lang="en-US" sz="2800" b="1" dirty="0" smtClean="0"/>
              <a:t>	</a:t>
            </a:r>
            <a:r>
              <a:rPr lang="en-US" sz="2800" b="1" dirty="0" smtClean="0">
                <a:solidFill>
                  <a:srgbClr val="FF0000"/>
                </a:solidFill>
              </a:rPr>
              <a:t>1200</a:t>
            </a:r>
            <a:r>
              <a:rPr lang="en-US" sz="2800" b="1" dirty="0" smtClean="0"/>
              <a:t> mg/kg for other soil.</a:t>
            </a:r>
            <a:endParaRPr lang="en-US" sz="1200" b="1" dirty="0" smtClean="0"/>
          </a:p>
          <a:p>
            <a:endParaRPr lang="en-US" sz="1200" b="1" dirty="0" smtClean="0"/>
          </a:p>
          <a:p>
            <a:pPr algn="ctr"/>
            <a:r>
              <a:rPr lang="en-US" sz="2600" b="1" dirty="0" smtClean="0">
                <a:solidFill>
                  <a:srgbClr val="0000CC"/>
                </a:solidFill>
              </a:rPr>
              <a:t>IEUBK was used to identify the soil </a:t>
            </a:r>
            <a:r>
              <a:rPr lang="en-US" sz="2600" b="1" dirty="0" err="1" smtClean="0">
                <a:solidFill>
                  <a:srgbClr val="0000CC"/>
                </a:solidFill>
              </a:rPr>
              <a:t>Pb</a:t>
            </a:r>
            <a:r>
              <a:rPr lang="en-US" sz="2600" b="1" dirty="0" smtClean="0">
                <a:solidFill>
                  <a:srgbClr val="0000CC"/>
                </a:solidFill>
              </a:rPr>
              <a:t> limit: </a:t>
            </a:r>
          </a:p>
          <a:p>
            <a:pPr algn="ctr"/>
            <a:r>
              <a:rPr lang="en-US" sz="2600" b="1" dirty="0" smtClean="0">
                <a:solidFill>
                  <a:srgbClr val="0000CC"/>
                </a:solidFill>
              </a:rPr>
              <a:t>Assumes soil </a:t>
            </a:r>
            <a:r>
              <a:rPr lang="en-US" sz="2600" b="1" dirty="0" err="1" smtClean="0">
                <a:solidFill>
                  <a:srgbClr val="0000CC"/>
                </a:solidFill>
              </a:rPr>
              <a:t>Pb</a:t>
            </a:r>
            <a:r>
              <a:rPr lang="en-US" sz="2600" b="1" dirty="0" smtClean="0">
                <a:solidFill>
                  <a:srgbClr val="0000CC"/>
                </a:solidFill>
              </a:rPr>
              <a:t> has 30% Absolute Bioavailability.</a:t>
            </a:r>
          </a:p>
          <a:p>
            <a:pPr algn="ctr"/>
            <a:endParaRPr lang="en-US" sz="1600" b="1" dirty="0" smtClean="0">
              <a:solidFill>
                <a:srgbClr val="0000CC"/>
              </a:solidFill>
            </a:endParaRPr>
          </a:p>
          <a:p>
            <a:pPr algn="ctr"/>
            <a:r>
              <a:rPr lang="en-US" sz="2600" b="1" dirty="0" smtClean="0">
                <a:solidFill>
                  <a:srgbClr val="0000CC"/>
                </a:solidFill>
              </a:rPr>
              <a:t>To adjust total soil </a:t>
            </a:r>
            <a:r>
              <a:rPr lang="en-US" sz="2600" b="1" dirty="0" err="1" smtClean="0">
                <a:solidFill>
                  <a:srgbClr val="0000CC"/>
                </a:solidFill>
              </a:rPr>
              <a:t>Pb</a:t>
            </a:r>
            <a:r>
              <a:rPr lang="en-US" sz="2600" b="1" dirty="0" smtClean="0">
                <a:solidFill>
                  <a:srgbClr val="0000CC"/>
                </a:solidFill>
              </a:rPr>
              <a:t> for reduced relative bioavailability:</a:t>
            </a:r>
          </a:p>
          <a:p>
            <a:pPr algn="ctr"/>
            <a:endParaRPr lang="en-US" sz="1600" b="1" dirty="0" smtClean="0">
              <a:solidFill>
                <a:srgbClr val="0000CC"/>
              </a:solidFill>
            </a:endParaRPr>
          </a:p>
          <a:p>
            <a:pPr algn="ctr"/>
            <a:r>
              <a:rPr lang="en-US" sz="2800" b="1" dirty="0" smtClean="0">
                <a:solidFill>
                  <a:srgbClr val="002060"/>
                </a:solidFill>
              </a:rPr>
              <a:t>Soil Limit ● IEUBK/BA</a:t>
            </a:r>
            <a:r>
              <a:rPr lang="en-US" sz="2800" b="1" baseline="-25000" dirty="0" smtClean="0">
                <a:solidFill>
                  <a:srgbClr val="002060"/>
                </a:solidFill>
              </a:rPr>
              <a:t>M</a:t>
            </a:r>
            <a:r>
              <a:rPr lang="en-US" sz="2800" b="1" dirty="0" smtClean="0">
                <a:solidFill>
                  <a:srgbClr val="002060"/>
                </a:solidFill>
              </a:rPr>
              <a:t> = Soil </a:t>
            </a:r>
            <a:r>
              <a:rPr lang="en-US" sz="2800" b="1" dirty="0" err="1" smtClean="0">
                <a:solidFill>
                  <a:srgbClr val="002060"/>
                </a:solidFill>
              </a:rPr>
              <a:t>Limi</a:t>
            </a:r>
            <a:r>
              <a:rPr lang="en-US" sz="2800" b="1" baseline="-25000" dirty="0" err="1" smtClean="0">
                <a:solidFill>
                  <a:srgbClr val="002060"/>
                </a:solidFill>
              </a:rPr>
              <a:t>Adj</a:t>
            </a:r>
            <a:r>
              <a:rPr lang="en-US" sz="2800" b="1" baseline="-25000" dirty="0" smtClean="0">
                <a:solidFill>
                  <a:srgbClr val="002060"/>
                </a:solidFill>
              </a:rPr>
              <a:t>.</a:t>
            </a:r>
          </a:p>
          <a:p>
            <a:pPr algn="ctr"/>
            <a:endParaRPr lang="en-US" sz="2600" b="1" baseline="-25000" dirty="0" smtClean="0">
              <a:solidFill>
                <a:srgbClr val="0000CC"/>
              </a:solidFill>
            </a:endParaRPr>
          </a:p>
          <a:p>
            <a:pPr algn="ctr"/>
            <a:r>
              <a:rPr lang="en-US" sz="2600" b="1" dirty="0" smtClean="0">
                <a:solidFill>
                  <a:srgbClr val="FF0000"/>
                </a:solidFill>
              </a:rPr>
              <a:t>400</a:t>
            </a:r>
            <a:r>
              <a:rPr lang="en-US" sz="2600" b="1" dirty="0" smtClean="0">
                <a:solidFill>
                  <a:srgbClr val="0000CC"/>
                </a:solidFill>
              </a:rPr>
              <a:t> ● 30%/10% = </a:t>
            </a:r>
            <a:r>
              <a:rPr lang="en-US" sz="2600" b="1" dirty="0" smtClean="0">
                <a:solidFill>
                  <a:srgbClr val="007635"/>
                </a:solidFill>
              </a:rPr>
              <a:t>1200 mg/kg</a:t>
            </a:r>
          </a:p>
          <a:p>
            <a:pPr algn="ctr"/>
            <a:r>
              <a:rPr lang="en-US" sz="2600" b="1" dirty="0" smtClean="0">
                <a:solidFill>
                  <a:srgbClr val="FF0000"/>
                </a:solidFill>
              </a:rPr>
              <a:t>1200</a:t>
            </a:r>
            <a:r>
              <a:rPr lang="en-US" sz="2600" b="1" dirty="0" smtClean="0">
                <a:solidFill>
                  <a:srgbClr val="0000CC"/>
                </a:solidFill>
              </a:rPr>
              <a:t> ● 30%/10% = </a:t>
            </a:r>
            <a:r>
              <a:rPr lang="en-US" sz="2600" b="1" dirty="0" smtClean="0">
                <a:solidFill>
                  <a:srgbClr val="007635"/>
                </a:solidFill>
              </a:rPr>
              <a:t>3600 mg/kg</a:t>
            </a:r>
            <a:endParaRPr lang="en-US" sz="2600" b="1" dirty="0">
              <a:solidFill>
                <a:srgbClr val="007635"/>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2000"/>
          </a:xfrm>
        </p:spPr>
        <p:txBody>
          <a:bodyPr>
            <a:normAutofit fontScale="90000"/>
          </a:bodyPr>
          <a:lstStyle/>
          <a:p>
            <a:r>
              <a:rPr lang="en-US" b="1" dirty="0" smtClean="0">
                <a:solidFill>
                  <a:srgbClr val="FF0000"/>
                </a:solidFill>
                <a:latin typeface="Arial" pitchFamily="34" charset="0"/>
                <a:cs typeface="Arial" pitchFamily="34" charset="0"/>
              </a:rPr>
              <a:t>Cooperators and Graduate Students</a:t>
            </a:r>
            <a:endParaRPr lang="en-US" b="1" dirty="0">
              <a:solidFill>
                <a:srgbClr val="FF0000"/>
              </a:solidFill>
              <a:latin typeface="Arial" pitchFamily="34" charset="0"/>
              <a:cs typeface="Arial" pitchFamily="34" charset="0"/>
            </a:endParaRPr>
          </a:p>
        </p:txBody>
      </p:sp>
      <p:sp>
        <p:nvSpPr>
          <p:cNvPr id="5" name="Content Placeholder 4"/>
          <p:cNvSpPr>
            <a:spLocks noGrp="1"/>
          </p:cNvSpPr>
          <p:nvPr>
            <p:ph idx="1"/>
          </p:nvPr>
        </p:nvSpPr>
        <p:spPr>
          <a:xfrm>
            <a:off x="0" y="762000"/>
            <a:ext cx="9144000" cy="6096000"/>
          </a:xfrm>
        </p:spPr>
        <p:txBody>
          <a:bodyPr>
            <a:normAutofit/>
          </a:bodyPr>
          <a:lstStyle/>
          <a:p>
            <a:pPr>
              <a:buNone/>
              <a:tabLst>
                <a:tab pos="5029200" algn="l"/>
              </a:tabLst>
            </a:pPr>
            <a:r>
              <a:rPr lang="en-US" sz="2800" b="1" dirty="0" smtClean="0">
                <a:latin typeface="Arial" pitchFamily="34" charset="0"/>
                <a:cs typeface="Arial" pitchFamily="34" charset="0"/>
              </a:rPr>
              <a:t>Phytostabilization:</a:t>
            </a:r>
          </a:p>
          <a:p>
            <a:pPr>
              <a:buNone/>
              <a:tabLst>
                <a:tab pos="5029200" algn="l"/>
              </a:tabLst>
            </a:pPr>
            <a:r>
              <a:rPr lang="en-US" b="1" dirty="0" smtClean="0">
                <a:latin typeface="Arial" pitchFamily="34" charset="0"/>
                <a:cs typeface="Arial" pitchFamily="34" charset="0"/>
              </a:rPr>
              <a:t>	</a:t>
            </a:r>
            <a:r>
              <a:rPr lang="en-US" sz="2400" b="1" dirty="0" smtClean="0">
                <a:solidFill>
                  <a:srgbClr val="0000FF"/>
                </a:solidFill>
                <a:latin typeface="Arial" pitchFamily="34" charset="0"/>
                <a:cs typeface="Arial" pitchFamily="34" charset="0"/>
              </a:rPr>
              <a:t>Sally Brown and Charles Henry, University of Washington</a:t>
            </a:r>
          </a:p>
          <a:p>
            <a:pPr>
              <a:buNone/>
              <a:tabLst>
                <a:tab pos="5029200" algn="l"/>
              </a:tabLst>
            </a:pPr>
            <a:r>
              <a:rPr lang="en-US" sz="2400" b="1" dirty="0" smtClean="0">
                <a:solidFill>
                  <a:srgbClr val="0000FF"/>
                </a:solidFill>
                <a:latin typeface="Arial" pitchFamily="34" charset="0"/>
                <a:cs typeface="Arial" pitchFamily="34" charset="0"/>
              </a:rPr>
              <a:t>	Compton/Sprenger, EPA-ERT</a:t>
            </a:r>
          </a:p>
          <a:p>
            <a:pPr>
              <a:buNone/>
              <a:tabLst>
                <a:tab pos="5029200" algn="l"/>
              </a:tabLst>
            </a:pPr>
            <a:r>
              <a:rPr lang="en-US" sz="2400" b="1" dirty="0" smtClean="0">
                <a:solidFill>
                  <a:srgbClr val="0000FF"/>
                </a:solidFill>
                <a:latin typeface="Arial" pitchFamily="34" charset="0"/>
                <a:cs typeface="Arial" pitchFamily="34" charset="0"/>
              </a:rPr>
              <a:t>	Yin-Ming Li, USDA-ARS, Beltsville</a:t>
            </a:r>
          </a:p>
          <a:p>
            <a:pPr>
              <a:buNone/>
              <a:tabLst>
                <a:tab pos="5029200" algn="l"/>
              </a:tabLst>
            </a:pPr>
            <a:r>
              <a:rPr lang="en-US" sz="2400" b="1" dirty="0" smtClean="0">
                <a:solidFill>
                  <a:srgbClr val="0000FF"/>
                </a:solidFill>
                <a:latin typeface="Arial" pitchFamily="34" charset="0"/>
                <a:cs typeface="Arial" pitchFamily="34" charset="0"/>
              </a:rPr>
              <a:t>	Michele Mahoney and Ellen Rubin, EPA-OSWER-OSRTI</a:t>
            </a:r>
          </a:p>
          <a:p>
            <a:pPr>
              <a:buNone/>
              <a:tabLst>
                <a:tab pos="5029200" algn="l"/>
              </a:tabLst>
            </a:pPr>
            <a:r>
              <a:rPr lang="en-US" sz="2400" b="1" dirty="0" smtClean="0">
                <a:solidFill>
                  <a:srgbClr val="0000FF"/>
                </a:solidFill>
                <a:latin typeface="Arial" pitchFamily="34" charset="0"/>
                <a:cs typeface="Arial" pitchFamily="34" charset="0"/>
              </a:rPr>
              <a:t>	Jim Ryan, EPA-Cincinnati and INNERT RTDF Group</a:t>
            </a:r>
          </a:p>
          <a:p>
            <a:pPr>
              <a:buNone/>
              <a:tabLst>
                <a:tab pos="5029200" algn="l"/>
              </a:tabLst>
            </a:pP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Grzeg</a:t>
            </a:r>
            <a:r>
              <a:rPr lang="en-US" sz="2400" b="1" dirty="0" smtClean="0">
                <a:solidFill>
                  <a:srgbClr val="0000FF"/>
                </a:solidFill>
                <a:latin typeface="Arial" pitchFamily="34" charset="0"/>
                <a:cs typeface="Arial" pitchFamily="34" charset="0"/>
              </a:rPr>
              <a:t> Siebielec and Tom </a:t>
            </a:r>
            <a:r>
              <a:rPr lang="en-US" sz="2400" b="1" dirty="0" err="1" smtClean="0">
                <a:solidFill>
                  <a:srgbClr val="0000FF"/>
                </a:solidFill>
                <a:latin typeface="Arial" pitchFamily="34" charset="0"/>
                <a:cs typeface="Arial" pitchFamily="34" charset="0"/>
              </a:rPr>
              <a:t>Stuczynski</a:t>
            </a:r>
            <a:r>
              <a:rPr lang="en-US" sz="2400" b="1" dirty="0" smtClean="0">
                <a:solidFill>
                  <a:srgbClr val="0000FF"/>
                </a:solidFill>
                <a:latin typeface="Arial" pitchFamily="34" charset="0"/>
                <a:cs typeface="Arial" pitchFamily="34" charset="0"/>
              </a:rPr>
              <a:t>, IUNG, Poland</a:t>
            </a:r>
          </a:p>
          <a:p>
            <a:pPr>
              <a:buNone/>
              <a:tabLst>
                <a:tab pos="5029200" algn="l"/>
              </a:tabLst>
            </a:pPr>
            <a:r>
              <a:rPr lang="en-US" sz="2400" b="1" dirty="0" smtClean="0">
                <a:solidFill>
                  <a:srgbClr val="0000FF"/>
                </a:solidFill>
                <a:latin typeface="Arial" pitchFamily="34" charset="0"/>
                <a:cs typeface="Arial" pitchFamily="34" charset="0"/>
              </a:rPr>
              <a:t>	Donald Sparks, David </a:t>
            </a:r>
            <a:r>
              <a:rPr lang="en-US" sz="2400" b="1" dirty="0" err="1" smtClean="0">
                <a:solidFill>
                  <a:srgbClr val="0000FF"/>
                </a:solidFill>
                <a:latin typeface="Arial" pitchFamily="34" charset="0"/>
                <a:cs typeface="Arial" pitchFamily="34" charset="0"/>
              </a:rPr>
              <a:t>McNear</a:t>
            </a:r>
            <a:r>
              <a:rPr lang="en-US" sz="2400" b="1" dirty="0" smtClean="0">
                <a:solidFill>
                  <a:srgbClr val="0000FF"/>
                </a:solidFill>
                <a:latin typeface="Arial" pitchFamily="34" charset="0"/>
                <a:cs typeface="Arial" pitchFamily="34" charset="0"/>
              </a:rPr>
              <a:t>, University of Delaware</a:t>
            </a:r>
          </a:p>
          <a:p>
            <a:pPr>
              <a:buNone/>
              <a:tabLst>
                <a:tab pos="5029200" algn="l"/>
              </a:tabLst>
            </a:pPr>
            <a:r>
              <a:rPr lang="en-US" sz="2400" b="1" dirty="0" smtClean="0">
                <a:solidFill>
                  <a:srgbClr val="0000FF"/>
                </a:solidFill>
                <a:latin typeface="Arial" pitchFamily="34" charset="0"/>
                <a:cs typeface="Arial" pitchFamily="34" charset="0"/>
              </a:rPr>
              <a:t>	Allen David, University of Maryland</a:t>
            </a:r>
          </a:p>
          <a:p>
            <a:pPr>
              <a:buNone/>
              <a:tabLst>
                <a:tab pos="5029200" algn="l"/>
              </a:tabLst>
            </a:pPr>
            <a:r>
              <a:rPr lang="en-US" sz="2400" b="1" dirty="0" smtClean="0">
                <a:solidFill>
                  <a:srgbClr val="0000FF"/>
                </a:solidFill>
                <a:latin typeface="Arial" pitchFamily="34" charset="0"/>
                <a:cs typeface="Arial" pitchFamily="34" charset="0"/>
              </a:rPr>
              <a:t>	USDA Lab manager, Carrie Green</a:t>
            </a:r>
          </a:p>
          <a:p>
            <a:pPr>
              <a:buNone/>
              <a:tabLst>
                <a:tab pos="5029200" algn="l"/>
              </a:tabLst>
            </a:pPr>
            <a:r>
              <a:rPr lang="en-US" sz="2800" b="1" dirty="0" smtClean="0">
                <a:latin typeface="Arial" pitchFamily="34" charset="0"/>
                <a:cs typeface="Arial" pitchFamily="34" charset="0"/>
              </a:rPr>
              <a:t>Other researchers also developing these methods:</a:t>
            </a:r>
          </a:p>
          <a:p>
            <a:pPr>
              <a:buNone/>
              <a:tabLst>
                <a:tab pos="5029200" algn="l"/>
              </a:tabLst>
            </a:pPr>
            <a:r>
              <a:rPr lang="en-US" sz="2800" b="1" dirty="0" smtClean="0">
                <a:latin typeface="Arial" pitchFamily="34" charset="0"/>
                <a:cs typeface="Arial" pitchFamily="34" charset="0"/>
              </a:rPr>
              <a:t>	</a:t>
            </a:r>
            <a:r>
              <a:rPr lang="en-US" sz="2400" b="1" dirty="0" smtClean="0">
                <a:solidFill>
                  <a:srgbClr val="0000FF"/>
                </a:solidFill>
                <a:latin typeface="Arial" pitchFamily="34" charset="0"/>
                <a:cs typeface="Arial" pitchFamily="34" charset="0"/>
              </a:rPr>
              <a:t>Michele </a:t>
            </a:r>
            <a:r>
              <a:rPr lang="en-US" sz="2400" b="1" dirty="0" err="1" smtClean="0">
                <a:solidFill>
                  <a:srgbClr val="0000FF"/>
                </a:solidFill>
                <a:latin typeface="Arial" pitchFamily="34" charset="0"/>
                <a:cs typeface="Arial" pitchFamily="34" charset="0"/>
              </a:rPr>
              <a:t>Mench</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Jaco</a:t>
            </a:r>
            <a:r>
              <a:rPr lang="en-US" sz="2400" b="1" dirty="0" smtClean="0">
                <a:solidFill>
                  <a:srgbClr val="0000FF"/>
                </a:solidFill>
                <a:latin typeface="Arial" pitchFamily="34" charset="0"/>
                <a:cs typeface="Arial" pitchFamily="34" charset="0"/>
              </a:rPr>
              <a:t> </a:t>
            </a:r>
            <a:r>
              <a:rPr lang="en-US" sz="2400" b="1" dirty="0" err="1" smtClean="0">
                <a:solidFill>
                  <a:srgbClr val="0000FF"/>
                </a:solidFill>
                <a:latin typeface="Arial" pitchFamily="34" charset="0"/>
                <a:cs typeface="Arial" pitchFamily="34" charset="0"/>
              </a:rPr>
              <a:t>Vangronsveld</a:t>
            </a:r>
            <a:r>
              <a:rPr lang="en-US" sz="2400" b="1" dirty="0" smtClean="0">
                <a:solidFill>
                  <a:srgbClr val="0000FF"/>
                </a:solidFill>
                <a:latin typeface="Arial" pitchFamily="34" charset="0"/>
                <a:cs typeface="Arial" pitchFamily="34" charset="0"/>
              </a:rPr>
              <a:t>, Ravi Naidu, Raina Miller, etc.</a:t>
            </a:r>
          </a:p>
        </p:txBody>
      </p:sp>
      <p:cxnSp>
        <p:nvCxnSpPr>
          <p:cNvPr id="7" name="Straight Connector 6"/>
          <p:cNvCxnSpPr/>
          <p:nvPr/>
        </p:nvCxnSpPr>
        <p:spPr>
          <a:xfrm>
            <a:off x="0" y="68580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5410200"/>
            <a:ext cx="9144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IINERT\Brown\Chuck-carryin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p:cNvSpPr txBox="1"/>
          <p:nvPr/>
        </p:nvSpPr>
        <p:spPr>
          <a:xfrm>
            <a:off x="0" y="0"/>
            <a:ext cx="9144000" cy="430887"/>
          </a:xfrm>
          <a:prstGeom prst="rect">
            <a:avLst/>
          </a:prstGeom>
          <a:blipFill>
            <a:blip r:embed="rId4" cstate="print"/>
            <a:tile tx="0" ty="0" sx="100000" sy="100000" flip="none" algn="tl"/>
          </a:blipFill>
        </p:spPr>
        <p:txBody>
          <a:bodyPr wrap="square" rtlCol="0">
            <a:spAutoFit/>
          </a:bodyPr>
          <a:lstStyle/>
          <a:p>
            <a:pPr algn="ctr"/>
            <a:r>
              <a:rPr lang="en-US" sz="2200" b="1" dirty="0" smtClean="0">
                <a:solidFill>
                  <a:srgbClr val="FF0000"/>
                </a:solidFill>
                <a:latin typeface="Arial" pitchFamily="34" charset="0"/>
                <a:cs typeface="Arial" pitchFamily="34" charset="0"/>
              </a:rPr>
              <a:t>Chuck Henry collecting test soil at Leadville, CO site – Zn, Cd, Pb.</a:t>
            </a:r>
            <a:endParaRPr lang="en-US" sz="2200" b="1" dirty="0">
              <a:solidFill>
                <a:srgbClr val="FF0000"/>
              </a:solidFill>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DSC00737 with people for scale-small.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171" name="Rectangle 2"/>
          <p:cNvSpPr>
            <a:spLocks noChangeArrowheads="1"/>
          </p:cNvSpPr>
          <p:nvPr/>
        </p:nvSpPr>
        <p:spPr bwMode="auto">
          <a:xfrm>
            <a:off x="0" y="6027738"/>
            <a:ext cx="9144000" cy="954107"/>
          </a:xfrm>
          <a:prstGeom prst="rect">
            <a:avLst/>
          </a:prstGeom>
          <a:blipFill>
            <a:blip r:embed="rId4" cstate="print"/>
            <a:tile tx="0" ty="0" sx="100000" sy="100000" flip="none" algn="tl"/>
          </a:blipFill>
          <a:ln w="9525">
            <a:noFill/>
            <a:miter lim="800000"/>
            <a:headEnd/>
            <a:tailEnd/>
          </a:ln>
        </p:spPr>
        <p:txBody>
          <a:bodyPr>
            <a:spAutoFit/>
          </a:bodyPr>
          <a:lstStyle/>
          <a:p>
            <a:pPr algn="ctr"/>
            <a:r>
              <a:rPr lang="en-US" sz="2800" b="1" dirty="0">
                <a:solidFill>
                  <a:srgbClr val="FF0000"/>
                </a:solidFill>
                <a:latin typeface="Arial" pitchFamily="34" charset="0"/>
                <a:cs typeface="Arial" pitchFamily="34" charset="0"/>
              </a:rPr>
              <a:t>Belvidere Mountain Site, Vermont</a:t>
            </a:r>
          </a:p>
          <a:p>
            <a:pPr algn="ctr"/>
            <a:r>
              <a:rPr lang="en-US" sz="2800" b="1" dirty="0">
                <a:solidFill>
                  <a:srgbClr val="FF0000"/>
                </a:solidFill>
                <a:latin typeface="Arial" pitchFamily="34" charset="0"/>
                <a:cs typeface="Arial" pitchFamily="34" charset="0"/>
              </a:rPr>
              <a:t>Serpentine Asbestos Mine Wastes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88925" y="6019800"/>
            <a:ext cx="8855075" cy="830997"/>
          </a:xfrm>
          <a:prstGeom prst="rect">
            <a:avLst/>
          </a:prstGeom>
          <a:noFill/>
          <a:ln w="9525">
            <a:noFill/>
            <a:miter lim="800000"/>
            <a:headEnd/>
            <a:tailEnd/>
          </a:ln>
        </p:spPr>
        <p:txBody>
          <a:bodyPr>
            <a:spAutoFit/>
          </a:bodyPr>
          <a:lstStyle/>
          <a:p>
            <a:pPr algn="ctr" eaLnBrk="1" hangingPunct="1"/>
            <a:r>
              <a:rPr lang="en-US" sz="2400" b="1" dirty="0">
                <a:solidFill>
                  <a:srgbClr val="FF0000"/>
                </a:solidFill>
                <a:latin typeface="Arial" charset="0"/>
              </a:rPr>
              <a:t>Palmerton, PA, 1980; because lawn grasses died from Zn, many residents covered their lawns with stones or mulch.</a:t>
            </a:r>
          </a:p>
        </p:txBody>
      </p:sp>
      <p:pic>
        <p:nvPicPr>
          <p:cNvPr id="10243" name="Picture 3" descr="C:\Photos\Palmerton Slides\PALM-1984-CoveredLawnArea-1-Cropped.JPG"/>
          <p:cNvPicPr>
            <a:picLocks noChangeAspect="1" noChangeArrowheads="1"/>
          </p:cNvPicPr>
          <p:nvPr/>
        </p:nvPicPr>
        <p:blipFill>
          <a:blip r:embed="rId3" cstate="print"/>
          <a:srcRect/>
          <a:stretch>
            <a:fillRect/>
          </a:stretch>
        </p:blipFill>
        <p:spPr bwMode="auto">
          <a:xfrm>
            <a:off x="0" y="0"/>
            <a:ext cx="9144000" cy="60134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838200"/>
          </a:xfrm>
        </p:spPr>
        <p:txBody>
          <a:bodyPr>
            <a:normAutofit fontScale="90000"/>
          </a:bodyPr>
          <a:lstStyle/>
          <a:p>
            <a:r>
              <a:rPr lang="en-US" sz="4000" b="1" dirty="0" err="1" smtClean="0">
                <a:solidFill>
                  <a:srgbClr val="FF0000"/>
                </a:solidFill>
                <a:latin typeface="Arial" pitchFamily="34" charset="0"/>
                <a:cs typeface="Arial" pitchFamily="34" charset="0"/>
              </a:rPr>
              <a:t>Phytostabilization</a:t>
            </a:r>
            <a:r>
              <a:rPr lang="en-US" sz="4000" b="1" dirty="0" smtClean="0">
                <a:solidFill>
                  <a:srgbClr val="FF0000"/>
                </a:solidFill>
                <a:latin typeface="Arial" pitchFamily="34" charset="0"/>
                <a:cs typeface="Arial" pitchFamily="34" charset="0"/>
              </a:rPr>
              <a:t> -- </a:t>
            </a:r>
            <a:r>
              <a:rPr lang="en-US" sz="4000" b="1" i="1" dirty="0" smtClean="0">
                <a:solidFill>
                  <a:srgbClr val="FF0000"/>
                </a:solidFill>
                <a:latin typeface="Arial" pitchFamily="34" charset="0"/>
                <a:cs typeface="Arial" pitchFamily="34" charset="0"/>
              </a:rPr>
              <a:t>in situ </a:t>
            </a:r>
            <a:r>
              <a:rPr lang="en-US" sz="4000" b="1" dirty="0" smtClean="0">
                <a:solidFill>
                  <a:srgbClr val="FF0000"/>
                </a:solidFill>
                <a:latin typeface="Arial" pitchFamily="34" charset="0"/>
                <a:cs typeface="Arial" pitchFamily="34" charset="0"/>
              </a:rPr>
              <a:t>Remediation</a:t>
            </a:r>
            <a:endParaRPr lang="en-US" sz="4000" b="1" dirty="0">
              <a:solidFill>
                <a:srgbClr val="FF0000"/>
              </a:solidFill>
              <a:latin typeface="Arial" pitchFamily="34" charset="0"/>
              <a:cs typeface="Arial" pitchFamily="34" charset="0"/>
            </a:endParaRPr>
          </a:p>
        </p:txBody>
      </p:sp>
      <p:sp>
        <p:nvSpPr>
          <p:cNvPr id="5" name="Content Placeholder 4"/>
          <p:cNvSpPr>
            <a:spLocks noGrp="1"/>
          </p:cNvSpPr>
          <p:nvPr>
            <p:ph idx="1"/>
          </p:nvPr>
        </p:nvSpPr>
        <p:spPr>
          <a:xfrm>
            <a:off x="0" y="762000"/>
            <a:ext cx="9144000" cy="6172200"/>
          </a:xfrm>
        </p:spPr>
        <p:txBody>
          <a:bodyPr>
            <a:normAutofit/>
          </a:bodyPr>
          <a:lstStyle/>
          <a:p>
            <a:pPr>
              <a:buClr>
                <a:srgbClr val="FF0000"/>
              </a:buClr>
              <a:buSzPct val="150000"/>
            </a:pPr>
            <a:r>
              <a:rPr lang="en-US" sz="2800" b="1" dirty="0">
                <a:solidFill>
                  <a:srgbClr val="0000FF"/>
                </a:solidFill>
                <a:latin typeface="Arial" pitchFamily="34" charset="0"/>
                <a:cs typeface="Arial" pitchFamily="34" charset="0"/>
              </a:rPr>
              <a:t>Using biosolids, composts, and byproducts in </a:t>
            </a:r>
            <a:r>
              <a:rPr lang="en-US" sz="2800" b="1" dirty="0" smtClean="0">
                <a:solidFill>
                  <a:srgbClr val="0000FF"/>
                </a:solidFill>
                <a:latin typeface="Arial" pitchFamily="34" charset="0"/>
                <a:cs typeface="Arial" pitchFamily="34" charset="0"/>
              </a:rPr>
              <a:t>remediation of phytotoxic or infertile soils.</a:t>
            </a:r>
          </a:p>
          <a:p>
            <a:pPr>
              <a:buClr>
                <a:srgbClr val="FF0000"/>
              </a:buClr>
              <a:buSzPct val="150000"/>
            </a:pPr>
            <a:r>
              <a:rPr lang="en-US" sz="2800" b="1" dirty="0" smtClean="0">
                <a:solidFill>
                  <a:srgbClr val="0000FF"/>
                </a:solidFill>
                <a:latin typeface="Arial" pitchFamily="34" charset="0"/>
                <a:cs typeface="Arial" pitchFamily="34" charset="0"/>
              </a:rPr>
              <a:t>Soil chemistry management may provide persistent/sustainable remediation:</a:t>
            </a:r>
          </a:p>
          <a:p>
            <a:pPr lvl="1">
              <a:buClr>
                <a:srgbClr val="FF0000"/>
              </a:buClr>
              <a:buSzPct val="150000"/>
            </a:pPr>
            <a:r>
              <a:rPr lang="en-US" sz="2400" b="1" dirty="0" smtClean="0">
                <a:latin typeface="Arial" pitchFamily="34" charset="0"/>
                <a:cs typeface="Arial" pitchFamily="34" charset="0"/>
              </a:rPr>
              <a:t>Nearly all sites are intensely P deficient.</a:t>
            </a:r>
          </a:p>
          <a:p>
            <a:pPr lvl="2">
              <a:buClr>
                <a:srgbClr val="FF0000"/>
              </a:buClr>
              <a:buSzPct val="150000"/>
            </a:pPr>
            <a:r>
              <a:rPr lang="en-US" sz="2000" b="1" dirty="0" smtClean="0">
                <a:latin typeface="Arial" pitchFamily="34" charset="0"/>
                <a:cs typeface="Arial" pitchFamily="34" charset="0"/>
              </a:rPr>
              <a:t>Manure, biosolids and their composts are richer in N and P than yard debris composts and many other organic amendments.</a:t>
            </a:r>
          </a:p>
          <a:p>
            <a:pPr lvl="2">
              <a:buClr>
                <a:srgbClr val="FF0000"/>
              </a:buClr>
              <a:buSzPct val="150000"/>
            </a:pPr>
            <a:r>
              <a:rPr lang="en-US" sz="2000" b="1" dirty="0" smtClean="0">
                <a:latin typeface="Arial" pitchFamily="34" charset="0"/>
                <a:cs typeface="Arial" pitchFamily="34" charset="0"/>
              </a:rPr>
              <a:t>Inorganic N fertilizers cannot persist in root zone.</a:t>
            </a:r>
          </a:p>
          <a:p>
            <a:pPr lvl="1">
              <a:buClr>
                <a:srgbClr val="FF0000"/>
              </a:buClr>
              <a:buSzPct val="150000"/>
            </a:pPr>
            <a:r>
              <a:rPr lang="en-US" sz="2400" b="1" dirty="0" smtClean="0">
                <a:latin typeface="Arial" pitchFamily="34" charset="0"/>
                <a:cs typeface="Arial" pitchFamily="34" charset="0"/>
              </a:rPr>
              <a:t>Zn, Cu, Ni and Mn are commonly phytotoxic if acidic.</a:t>
            </a:r>
          </a:p>
          <a:p>
            <a:pPr lvl="1">
              <a:buClr>
                <a:srgbClr val="FF0000"/>
              </a:buClr>
              <a:buSzPct val="150000"/>
            </a:pPr>
            <a:r>
              <a:rPr lang="en-US" sz="2400" b="1" dirty="0" smtClean="0">
                <a:latin typeface="Arial" pitchFamily="34" charset="0"/>
                <a:cs typeface="Arial" pitchFamily="34" charset="0"/>
              </a:rPr>
              <a:t>Make calcareous to prevent metal cation phytotoxicity.</a:t>
            </a:r>
          </a:p>
          <a:p>
            <a:pPr lvl="1">
              <a:buClr>
                <a:srgbClr val="FF0000"/>
              </a:buClr>
              <a:buSzPct val="150000"/>
            </a:pPr>
            <a:r>
              <a:rPr lang="en-US" sz="2400" b="1" dirty="0" smtClean="0">
                <a:latin typeface="Arial" pitchFamily="34" charset="0"/>
                <a:cs typeface="Arial" pitchFamily="34" charset="0"/>
              </a:rPr>
              <a:t>Leaching of alkalinity may alleviate metal toxicity at some sites where metals are in near-surface soil depth.</a:t>
            </a:r>
          </a:p>
          <a:p>
            <a:pPr lvl="1">
              <a:buClr>
                <a:srgbClr val="FF0000"/>
              </a:buClr>
              <a:buSzPct val="150000"/>
            </a:pPr>
            <a:r>
              <a:rPr lang="en-US" sz="2400" b="1" dirty="0" smtClean="0">
                <a:latin typeface="Arial" pitchFamily="34" charset="0"/>
                <a:cs typeface="Arial" pitchFamily="34" charset="0"/>
              </a:rPr>
              <a:t>Amorphous Fe and Mn oxides provide increased metals adsorption and may be built into amendment mixture.</a:t>
            </a:r>
          </a:p>
        </p:txBody>
      </p:sp>
      <p:cxnSp>
        <p:nvCxnSpPr>
          <p:cNvPr id="6" name="Straight Connector 5"/>
          <p:cNvCxnSpPr/>
          <p:nvPr/>
        </p:nvCxnSpPr>
        <p:spPr>
          <a:xfrm>
            <a:off x="0" y="685800"/>
            <a:ext cx="9144000" cy="7620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6046788"/>
            <a:ext cx="9144000" cy="793750"/>
          </a:xfrm>
          <a:prstGeom prst="rect">
            <a:avLst/>
          </a:prstGeom>
          <a:noFill/>
          <a:ln w="9525">
            <a:noFill/>
            <a:miter lim="800000"/>
            <a:headEnd/>
            <a:tailEnd/>
          </a:ln>
        </p:spPr>
        <p:txBody>
          <a:bodyPr>
            <a:spAutoFit/>
          </a:bodyPr>
          <a:lstStyle/>
          <a:p>
            <a:pPr algn="ctr" eaLnBrk="1" hangingPunct="1"/>
            <a:r>
              <a:rPr lang="en-US" sz="2300" b="1" dirty="0">
                <a:solidFill>
                  <a:srgbClr val="FF0000"/>
                </a:solidFill>
                <a:latin typeface="Arial" charset="0"/>
              </a:rPr>
              <a:t>Palmerton, PA, 1990: Oyler’s First Test Plot Using Biosolids + FlyAsh + Limestone, with </a:t>
            </a:r>
            <a:r>
              <a:rPr lang="en-US" sz="2300" b="1" dirty="0">
                <a:solidFill>
                  <a:srgbClr val="009900"/>
                </a:solidFill>
                <a:latin typeface="Arial" charset="0"/>
              </a:rPr>
              <a:t>‘Merlin’ Red Fescue</a:t>
            </a:r>
            <a:r>
              <a:rPr lang="en-US" sz="2300" b="1" dirty="0">
                <a:solidFill>
                  <a:srgbClr val="FF0000"/>
                </a:solidFill>
                <a:latin typeface="Arial" charset="0"/>
              </a:rPr>
              <a:t>; adjacent control</a:t>
            </a:r>
            <a:r>
              <a:rPr lang="en-US" sz="2300" b="1" dirty="0">
                <a:solidFill>
                  <a:srgbClr val="FFFF00"/>
                </a:solidFill>
                <a:latin typeface="Arial" charset="0"/>
              </a:rPr>
              <a:t>.</a:t>
            </a:r>
          </a:p>
        </p:txBody>
      </p:sp>
      <p:pic>
        <p:nvPicPr>
          <p:cNvPr id="23555" name="Picture 3" descr="C:\Photos\Palmerton Slides\PALM-1994-Oyler-First-EPA-Test-Merlin-Cropped.JPG"/>
          <p:cNvPicPr>
            <a:picLocks noChangeAspect="1" noChangeArrowheads="1"/>
          </p:cNvPicPr>
          <p:nvPr/>
        </p:nvPicPr>
        <p:blipFill>
          <a:blip r:embed="rId3" cstate="print"/>
          <a:srcRect/>
          <a:stretch>
            <a:fillRect/>
          </a:stretch>
        </p:blipFill>
        <p:spPr bwMode="auto">
          <a:xfrm>
            <a:off x="0" y="0"/>
            <a:ext cx="9144000" cy="6005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6844</TotalTime>
  <Words>1565</Words>
  <Application>Microsoft Office PowerPoint</Application>
  <PresentationFormat>On-screen Show (4:3)</PresentationFormat>
  <Paragraphs>262</Paragraphs>
  <Slides>45</Slides>
  <Notes>45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48" baseType="lpstr">
      <vt:lpstr>Office Theme</vt:lpstr>
      <vt:lpstr>Graph</vt:lpstr>
      <vt:lpstr>Slide</vt:lpstr>
      <vt:lpstr>   Using Organic Amendments. Byproducts and Agronomy in Remediation of Hardrock Mining Sites.   </vt:lpstr>
      <vt:lpstr>Phytostabilization of Hardrock Sites</vt:lpstr>
      <vt:lpstr>Slide 3</vt:lpstr>
      <vt:lpstr>Slide 4</vt:lpstr>
      <vt:lpstr>Slide 5</vt:lpstr>
      <vt:lpstr>Slide 6</vt:lpstr>
      <vt:lpstr>Slide 7</vt:lpstr>
      <vt:lpstr>Phytostabilization -- in situ Remediation</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Why Use High Quality Tailor-Made Biosolids Mixtures in Remediation of Soil Metals?</vt:lpstr>
      <vt:lpstr>Slide 24</vt:lpstr>
      <vt:lpstr>Slide 25</vt:lpstr>
      <vt:lpstr>Slide 26</vt:lpstr>
      <vt:lpstr>What Does it Take To Develop Local Tailor-Made Remediation Products?</vt:lpstr>
      <vt:lpstr>Slide 28</vt:lpstr>
      <vt:lpstr>Slide 29</vt:lpstr>
      <vt:lpstr>Slide 30</vt:lpstr>
      <vt:lpstr>Slide 31</vt:lpstr>
      <vt:lpstr>Slide 32</vt:lpstr>
      <vt:lpstr>Remediation of Page Swamp</vt:lpstr>
      <vt:lpstr>Slide 34</vt:lpstr>
      <vt:lpstr>Slide 35</vt:lpstr>
      <vt:lpstr>Slide 36</vt:lpstr>
      <vt:lpstr>Slide 37</vt:lpstr>
      <vt:lpstr>Slide 38</vt:lpstr>
      <vt:lpstr>Slide 39</vt:lpstr>
      <vt:lpstr>Joplin Soils</vt:lpstr>
      <vt:lpstr>PHOSPHATE INACTIVATION OF SOIL Pb IN JOPLIN TEST  Comparative Bioavailability Results--  Pig, Rat, Human and In vitro</vt:lpstr>
      <vt:lpstr>Urban Soil Lead Bioaccessibility Test</vt:lpstr>
      <vt:lpstr>Slide 43</vt:lpstr>
      <vt:lpstr>Adjusting Soil Pb Limit for Measured Bioavailability</vt:lpstr>
      <vt:lpstr>Cooperators and Graduate Students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in Environmental Risk Assessment and Remediation: A Career in Phytotechnologies.</dc:title>
  <dc:creator>Rufus L. Chaney</dc:creator>
  <cp:lastModifiedBy>Rufus L. Chaney</cp:lastModifiedBy>
  <cp:revision>170</cp:revision>
  <dcterms:created xsi:type="dcterms:W3CDTF">2011-09-11T20:15:40Z</dcterms:created>
  <dcterms:modified xsi:type="dcterms:W3CDTF">2012-04-04T05:17:12Z</dcterms:modified>
</cp:coreProperties>
</file>