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86" r:id="rId3"/>
  </p:sldMasterIdLst>
  <p:notesMasterIdLst>
    <p:notesMasterId r:id="rId31"/>
  </p:notesMasterIdLst>
  <p:handoutMasterIdLst>
    <p:handoutMasterId r:id="rId32"/>
  </p:handoutMasterIdLst>
  <p:sldIdLst>
    <p:sldId id="411" r:id="rId4"/>
    <p:sldId id="396" r:id="rId5"/>
    <p:sldId id="398" r:id="rId6"/>
    <p:sldId id="410" r:id="rId7"/>
    <p:sldId id="400" r:id="rId8"/>
    <p:sldId id="401" r:id="rId9"/>
    <p:sldId id="407" r:id="rId10"/>
    <p:sldId id="307" r:id="rId11"/>
    <p:sldId id="310" r:id="rId12"/>
    <p:sldId id="403" r:id="rId13"/>
    <p:sldId id="360" r:id="rId14"/>
    <p:sldId id="317" r:id="rId15"/>
    <p:sldId id="418" r:id="rId16"/>
    <p:sldId id="362" r:id="rId17"/>
    <p:sldId id="334" r:id="rId18"/>
    <p:sldId id="419" r:id="rId19"/>
    <p:sldId id="420" r:id="rId20"/>
    <p:sldId id="402" r:id="rId21"/>
    <p:sldId id="321" r:id="rId22"/>
    <p:sldId id="303" r:id="rId23"/>
    <p:sldId id="406" r:id="rId24"/>
    <p:sldId id="352" r:id="rId25"/>
    <p:sldId id="272" r:id="rId26"/>
    <p:sldId id="414" r:id="rId27"/>
    <p:sldId id="416" r:id="rId28"/>
    <p:sldId id="417" r:id="rId29"/>
    <p:sldId id="415" r:id="rId3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411"/>
            <p14:sldId id="396"/>
            <p14:sldId id="398"/>
            <p14:sldId id="410"/>
            <p14:sldId id="400"/>
            <p14:sldId id="401"/>
            <p14:sldId id="407"/>
            <p14:sldId id="307"/>
            <p14:sldId id="310"/>
            <p14:sldId id="403"/>
            <p14:sldId id="360"/>
            <p14:sldId id="317"/>
            <p14:sldId id="418"/>
          </p14:sldIdLst>
        </p14:section>
        <p14:section name="Author Your Presentation" id="{16378913-E5ED-4281-BAF5-F1F938CB0BED}">
          <p14:sldIdLst>
            <p14:sldId id="362"/>
            <p14:sldId id="334"/>
            <p14:sldId id="419"/>
            <p14:sldId id="420"/>
            <p14:sldId id="402"/>
            <p14:sldId id="321"/>
          </p14:sldIdLst>
        </p14:section>
        <p14:section name="Enrich Your Presentation" id="{E2D565D1-BA5E-44E6-A40E-50A644912248}">
          <p14:sldIdLst/>
        </p14:section>
        <p14:section name="Deliver Your Presentation" id="{71D59651-8EFA-4415-9623-98B4C4A8699C}">
          <p14:sldIdLst>
            <p14:sldId id="303"/>
            <p14:sldId id="406"/>
            <p14:sldId id="352"/>
            <p14:sldId id="272"/>
            <p14:sldId id="414"/>
            <p14:sldId id="416"/>
            <p14:sldId id="417"/>
            <p14:sldId id="415"/>
          </p14:sldIdLst>
        </p14:section>
        <p14:section name="There's More!" id="{2E16B512-814A-4DC1-A986-25475E10E0EF}">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61B00"/>
    <a:srgbClr val="663300"/>
    <a:srgbClr val="FF6600"/>
    <a:srgbClr val="00A400"/>
    <a:srgbClr val="0000FF"/>
    <a:srgbClr val="9900FF"/>
    <a:srgbClr val="9933FF"/>
    <a:srgbClr val="9966FF"/>
    <a:srgbClr val="FF7C8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841" autoAdjust="0"/>
    <p:restoredTop sz="80435" autoAdjust="0"/>
  </p:normalViewPr>
  <p:slideViewPr>
    <p:cSldViewPr>
      <p:cViewPr>
        <p:scale>
          <a:sx n="50" d="100"/>
          <a:sy n="50" d="100"/>
        </p:scale>
        <p:origin x="-1314" y="-276"/>
      </p:cViewPr>
      <p:guideLst>
        <p:guide orient="horz" pos="4128"/>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6336"/>
    </p:cViewPr>
  </p:sorterViewPr>
  <p:notesViewPr>
    <p:cSldViewPr>
      <p:cViewPr varScale="1">
        <p:scale>
          <a:sx n="56" d="100"/>
          <a:sy n="56" d="100"/>
        </p:scale>
        <p:origin x="-2616"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uli%20Gil\Downloads\Surface%20pH%20time%20zero%20IK%20field%20May15%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pH</a:t>
            </a:r>
            <a:r>
              <a:rPr lang="en-US" baseline="-25000"/>
              <a:t>  by</a:t>
            </a:r>
            <a:r>
              <a:rPr lang="en-US" baseline="0"/>
              <a:t> Treatment - Time 0</a:t>
            </a:r>
            <a:endParaRPr lang="en-US"/>
          </a:p>
        </c:rich>
      </c:tx>
      <c:layout/>
      <c:overlay val="0"/>
    </c:title>
    <c:autoTitleDeleted val="0"/>
    <c:plotArea>
      <c:layout/>
      <c:scatterChart>
        <c:scatterStyle val="lineMarker"/>
        <c:varyColors val="0"/>
        <c:ser>
          <c:idx val="0"/>
          <c:order val="0"/>
          <c:spPr>
            <a:ln w="28575">
              <a:noFill/>
            </a:ln>
          </c:spPr>
          <c:dLbls>
            <c:dLbl>
              <c:idx val="49"/>
              <c:delete val="1"/>
            </c:dLbl>
            <c:showLegendKey val="0"/>
            <c:showVal val="1"/>
            <c:showCatName val="0"/>
            <c:showSerName val="0"/>
            <c:showPercent val="0"/>
            <c:showBubbleSize val="0"/>
            <c:showLeaderLines val="0"/>
          </c:dLbls>
          <c:xVal>
            <c:numRef>
              <c:f>'GPS and pH EC (2)'!$C$7:$C$78</c:f>
              <c:numCache>
                <c:formatCode>0</c:formatCode>
                <c:ptCount val="72"/>
                <c:pt idx="0">
                  <c:v>6</c:v>
                </c:pt>
                <c:pt idx="1">
                  <c:v>6</c:v>
                </c:pt>
                <c:pt idx="2">
                  <c:v>6</c:v>
                </c:pt>
                <c:pt idx="3">
                  <c:v>6</c:v>
                </c:pt>
                <c:pt idx="4">
                  <c:v>6</c:v>
                </c:pt>
                <c:pt idx="5">
                  <c:v>6</c:v>
                </c:pt>
                <c:pt idx="6">
                  <c:v>5</c:v>
                </c:pt>
                <c:pt idx="7">
                  <c:v>5</c:v>
                </c:pt>
                <c:pt idx="8">
                  <c:v>5</c:v>
                </c:pt>
                <c:pt idx="9">
                  <c:v>2</c:v>
                </c:pt>
                <c:pt idx="10">
                  <c:v>2</c:v>
                </c:pt>
                <c:pt idx="11">
                  <c:v>2</c:v>
                </c:pt>
                <c:pt idx="12">
                  <c:v>1</c:v>
                </c:pt>
                <c:pt idx="13">
                  <c:v>1</c:v>
                </c:pt>
                <c:pt idx="14">
                  <c:v>1</c:v>
                </c:pt>
                <c:pt idx="15">
                  <c:v>3</c:v>
                </c:pt>
                <c:pt idx="16">
                  <c:v>3</c:v>
                </c:pt>
                <c:pt idx="17">
                  <c:v>3</c:v>
                </c:pt>
                <c:pt idx="18">
                  <c:v>4</c:v>
                </c:pt>
                <c:pt idx="19">
                  <c:v>4</c:v>
                </c:pt>
                <c:pt idx="20">
                  <c:v>4</c:v>
                </c:pt>
                <c:pt idx="21">
                  <c:v>3</c:v>
                </c:pt>
                <c:pt idx="22">
                  <c:v>3</c:v>
                </c:pt>
                <c:pt idx="23">
                  <c:v>3</c:v>
                </c:pt>
                <c:pt idx="24">
                  <c:v>2</c:v>
                </c:pt>
                <c:pt idx="25">
                  <c:v>2</c:v>
                </c:pt>
                <c:pt idx="26">
                  <c:v>2</c:v>
                </c:pt>
                <c:pt idx="27">
                  <c:v>1</c:v>
                </c:pt>
                <c:pt idx="28">
                  <c:v>1</c:v>
                </c:pt>
                <c:pt idx="29">
                  <c:v>1</c:v>
                </c:pt>
                <c:pt idx="30">
                  <c:v>4</c:v>
                </c:pt>
                <c:pt idx="31">
                  <c:v>4</c:v>
                </c:pt>
                <c:pt idx="32">
                  <c:v>4</c:v>
                </c:pt>
                <c:pt idx="33">
                  <c:v>5</c:v>
                </c:pt>
                <c:pt idx="34">
                  <c:v>5</c:v>
                </c:pt>
                <c:pt idx="35">
                  <c:v>5</c:v>
                </c:pt>
                <c:pt idx="36">
                  <c:v>4</c:v>
                </c:pt>
                <c:pt idx="37">
                  <c:v>4</c:v>
                </c:pt>
                <c:pt idx="38">
                  <c:v>4</c:v>
                </c:pt>
                <c:pt idx="39">
                  <c:v>2</c:v>
                </c:pt>
                <c:pt idx="40">
                  <c:v>2</c:v>
                </c:pt>
                <c:pt idx="41">
                  <c:v>2</c:v>
                </c:pt>
                <c:pt idx="42">
                  <c:v>3</c:v>
                </c:pt>
                <c:pt idx="43">
                  <c:v>3</c:v>
                </c:pt>
                <c:pt idx="44">
                  <c:v>3</c:v>
                </c:pt>
                <c:pt idx="45">
                  <c:v>4</c:v>
                </c:pt>
                <c:pt idx="46">
                  <c:v>4</c:v>
                </c:pt>
                <c:pt idx="47">
                  <c:v>4</c:v>
                </c:pt>
                <c:pt idx="48">
                  <c:v>5</c:v>
                </c:pt>
                <c:pt idx="49">
                  <c:v>5</c:v>
                </c:pt>
                <c:pt idx="50">
                  <c:v>5</c:v>
                </c:pt>
                <c:pt idx="51">
                  <c:v>5</c:v>
                </c:pt>
                <c:pt idx="52">
                  <c:v>5</c:v>
                </c:pt>
                <c:pt idx="53">
                  <c:v>5</c:v>
                </c:pt>
                <c:pt idx="54">
                  <c:v>1</c:v>
                </c:pt>
                <c:pt idx="55">
                  <c:v>1</c:v>
                </c:pt>
                <c:pt idx="56">
                  <c:v>1</c:v>
                </c:pt>
                <c:pt idx="57">
                  <c:v>3</c:v>
                </c:pt>
                <c:pt idx="58">
                  <c:v>3</c:v>
                </c:pt>
                <c:pt idx="59">
                  <c:v>3</c:v>
                </c:pt>
                <c:pt idx="60">
                  <c:v>6</c:v>
                </c:pt>
                <c:pt idx="61">
                  <c:v>6</c:v>
                </c:pt>
                <c:pt idx="62">
                  <c:v>6</c:v>
                </c:pt>
                <c:pt idx="63">
                  <c:v>6</c:v>
                </c:pt>
                <c:pt idx="64">
                  <c:v>6</c:v>
                </c:pt>
                <c:pt idx="65">
                  <c:v>6</c:v>
                </c:pt>
                <c:pt idx="66">
                  <c:v>2</c:v>
                </c:pt>
                <c:pt idx="67">
                  <c:v>2</c:v>
                </c:pt>
                <c:pt idx="68">
                  <c:v>2</c:v>
                </c:pt>
                <c:pt idx="69">
                  <c:v>1</c:v>
                </c:pt>
                <c:pt idx="70">
                  <c:v>1</c:v>
                </c:pt>
                <c:pt idx="71">
                  <c:v>1</c:v>
                </c:pt>
              </c:numCache>
            </c:numRef>
          </c:xVal>
          <c:yVal>
            <c:numRef>
              <c:f>'GPS and pH EC (2)'!$Q$7:$Q$78</c:f>
              <c:numCache>
                <c:formatCode>0.00</c:formatCode>
                <c:ptCount val="72"/>
                <c:pt idx="0">
                  <c:v>2.4699999999999998</c:v>
                </c:pt>
                <c:pt idx="1">
                  <c:v>2.34</c:v>
                </c:pt>
                <c:pt idx="2">
                  <c:v>2.5</c:v>
                </c:pt>
                <c:pt idx="3">
                  <c:v>2.46</c:v>
                </c:pt>
                <c:pt idx="4">
                  <c:v>2.44</c:v>
                </c:pt>
                <c:pt idx="5">
                  <c:v>2.4499999999999997</c:v>
                </c:pt>
                <c:pt idx="6">
                  <c:v>6.38</c:v>
                </c:pt>
                <c:pt idx="7">
                  <c:v>6.28</c:v>
                </c:pt>
                <c:pt idx="8">
                  <c:v>5.42</c:v>
                </c:pt>
                <c:pt idx="9">
                  <c:v>5</c:v>
                </c:pt>
                <c:pt idx="10">
                  <c:v>6.21</c:v>
                </c:pt>
                <c:pt idx="11">
                  <c:v>6.01</c:v>
                </c:pt>
                <c:pt idx="12" formatCode="General">
                  <c:v>4.22</c:v>
                </c:pt>
                <c:pt idx="13" formatCode="General">
                  <c:v>7.13</c:v>
                </c:pt>
                <c:pt idx="14" formatCode="General">
                  <c:v>7.4700000000000015</c:v>
                </c:pt>
                <c:pt idx="15">
                  <c:v>7.1199999999999983</c:v>
                </c:pt>
                <c:pt idx="16">
                  <c:v>7.37</c:v>
                </c:pt>
                <c:pt idx="17">
                  <c:v>7.52</c:v>
                </c:pt>
                <c:pt idx="18" formatCode="General">
                  <c:v>7.17</c:v>
                </c:pt>
                <c:pt idx="19" formatCode="General">
                  <c:v>7.1099999999999985</c:v>
                </c:pt>
                <c:pt idx="20" formatCode="General">
                  <c:v>7.49</c:v>
                </c:pt>
                <c:pt idx="21" formatCode="General">
                  <c:v>7.7</c:v>
                </c:pt>
                <c:pt idx="22" formatCode="General">
                  <c:v>7.38</c:v>
                </c:pt>
                <c:pt idx="23" formatCode="General">
                  <c:v>6.51</c:v>
                </c:pt>
                <c:pt idx="24" formatCode="General">
                  <c:v>6.26</c:v>
                </c:pt>
                <c:pt idx="25" formatCode="General">
                  <c:v>6.8199999999999985</c:v>
                </c:pt>
                <c:pt idx="26" formatCode="General">
                  <c:v>6.1</c:v>
                </c:pt>
                <c:pt idx="27" formatCode="General">
                  <c:v>7.55</c:v>
                </c:pt>
                <c:pt idx="28" formatCode="General">
                  <c:v>7.08</c:v>
                </c:pt>
                <c:pt idx="29" formatCode="General">
                  <c:v>6.38</c:v>
                </c:pt>
                <c:pt idx="30" formatCode="General">
                  <c:v>7.09</c:v>
                </c:pt>
                <c:pt idx="31" formatCode="General">
                  <c:v>4.63</c:v>
                </c:pt>
                <c:pt idx="32" formatCode="General">
                  <c:v>7.53</c:v>
                </c:pt>
                <c:pt idx="33" formatCode="General">
                  <c:v>7.4300000000000015</c:v>
                </c:pt>
                <c:pt idx="34" formatCode="General">
                  <c:v>6.94</c:v>
                </c:pt>
                <c:pt idx="35" formatCode="General">
                  <c:v>6.05</c:v>
                </c:pt>
                <c:pt idx="36" formatCode="General">
                  <c:v>8.0300000000000011</c:v>
                </c:pt>
                <c:pt idx="37" formatCode="General">
                  <c:v>6.6099999999999985</c:v>
                </c:pt>
                <c:pt idx="38" formatCode="General">
                  <c:v>7.9</c:v>
                </c:pt>
                <c:pt idx="39" formatCode="General">
                  <c:v>5.25</c:v>
                </c:pt>
                <c:pt idx="40" formatCode="General">
                  <c:v>7.09</c:v>
                </c:pt>
                <c:pt idx="41" formatCode="General">
                  <c:v>4.38</c:v>
                </c:pt>
                <c:pt idx="42" formatCode="General">
                  <c:v>7.06</c:v>
                </c:pt>
                <c:pt idx="43" formatCode="General">
                  <c:v>7.1499999999999995</c:v>
                </c:pt>
                <c:pt idx="44" formatCode="General">
                  <c:v>6.76</c:v>
                </c:pt>
                <c:pt idx="45" formatCode="General">
                  <c:v>5.08</c:v>
                </c:pt>
                <c:pt idx="46" formatCode="General">
                  <c:v>8.66</c:v>
                </c:pt>
                <c:pt idx="47" formatCode="General">
                  <c:v>7.3199999999999985</c:v>
                </c:pt>
                <c:pt idx="48">
                  <c:v>6.73</c:v>
                </c:pt>
                <c:pt idx="49">
                  <c:v>2.56</c:v>
                </c:pt>
                <c:pt idx="50">
                  <c:v>6.6</c:v>
                </c:pt>
                <c:pt idx="51">
                  <c:v>4.22</c:v>
                </c:pt>
                <c:pt idx="52">
                  <c:v>6.41</c:v>
                </c:pt>
                <c:pt idx="53">
                  <c:v>6.87</c:v>
                </c:pt>
                <c:pt idx="54" formatCode="General">
                  <c:v>7.53</c:v>
                </c:pt>
                <c:pt idx="55" formatCode="General">
                  <c:v>6.6899999999999995</c:v>
                </c:pt>
                <c:pt idx="56" formatCode="General">
                  <c:v>4.05</c:v>
                </c:pt>
                <c:pt idx="57" formatCode="General">
                  <c:v>7.9700000000000015</c:v>
                </c:pt>
                <c:pt idx="58" formatCode="General">
                  <c:v>7.6</c:v>
                </c:pt>
                <c:pt idx="59" formatCode="General">
                  <c:v>7.18</c:v>
                </c:pt>
                <c:pt idx="60" formatCode="General">
                  <c:v>2.3899999999999997</c:v>
                </c:pt>
                <c:pt idx="61" formatCode="General">
                  <c:v>2.3299999999999992</c:v>
                </c:pt>
                <c:pt idx="62" formatCode="General">
                  <c:v>2.36</c:v>
                </c:pt>
                <c:pt idx="63">
                  <c:v>2.3499999999999992</c:v>
                </c:pt>
                <c:pt idx="64">
                  <c:v>2.5</c:v>
                </c:pt>
                <c:pt idx="65">
                  <c:v>2.42</c:v>
                </c:pt>
                <c:pt idx="66" formatCode="General">
                  <c:v>6.4700000000000015</c:v>
                </c:pt>
                <c:pt idx="67" formatCode="General">
                  <c:v>7.1</c:v>
                </c:pt>
                <c:pt idx="68" formatCode="General">
                  <c:v>6.3599999999999985</c:v>
                </c:pt>
                <c:pt idx="69" formatCode="General">
                  <c:v>6.54</c:v>
                </c:pt>
                <c:pt idx="70" formatCode="General">
                  <c:v>5.09</c:v>
                </c:pt>
                <c:pt idx="71" formatCode="General">
                  <c:v>4.99</c:v>
                </c:pt>
              </c:numCache>
            </c:numRef>
          </c:yVal>
          <c:smooth val="0"/>
        </c:ser>
        <c:dLbls>
          <c:showLegendKey val="0"/>
          <c:showVal val="1"/>
          <c:showCatName val="1"/>
          <c:showSerName val="0"/>
          <c:showPercent val="0"/>
          <c:showBubbleSize val="0"/>
        </c:dLbls>
        <c:axId val="160642944"/>
        <c:axId val="160644480"/>
      </c:scatterChart>
      <c:valAx>
        <c:axId val="160642944"/>
        <c:scaling>
          <c:orientation val="minMax"/>
          <c:max val="6"/>
          <c:min val="0"/>
        </c:scaling>
        <c:delete val="0"/>
        <c:axPos val="b"/>
        <c:numFmt formatCode="0" sourceLinked="1"/>
        <c:majorTickMark val="none"/>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160644480"/>
        <c:crosses val="autoZero"/>
        <c:crossBetween val="midCat"/>
      </c:valAx>
      <c:valAx>
        <c:axId val="160644480"/>
        <c:scaling>
          <c:orientation val="minMax"/>
        </c:scaling>
        <c:delete val="0"/>
        <c:axPos val="l"/>
        <c:numFmt formatCode="0.00" sourceLinked="1"/>
        <c:majorTickMark val="out"/>
        <c:minorTickMark val="none"/>
        <c:tickLblPos val="nextTo"/>
        <c:txPr>
          <a:bodyPr/>
          <a:lstStyle/>
          <a:p>
            <a:pPr>
              <a:defRPr sz="1400"/>
            </a:pPr>
            <a:endParaRPr lang="en-US"/>
          </a:p>
        </c:txPr>
        <c:crossAx val="160642944"/>
        <c:crosses val="autoZero"/>
        <c:crossBetween val="midCat"/>
        <c:majorUnit val="2"/>
      </c:valAx>
    </c:plotArea>
    <c:plotVisOnly val="1"/>
    <c:dispBlanksAs val="gap"/>
    <c:showDLblsOverMax val="0"/>
  </c:chart>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jpeg"/></Relationships>
</file>

<file path=ppt/diagrams/_rels/data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ata3.xml.rels><?xml version="1.0" encoding="UTF-8" standalone="yes"?>
<Relationships xmlns="http://schemas.openxmlformats.org/package/2006/relationships"><Relationship Id="rId1" Type="http://schemas.openxmlformats.org/officeDocument/2006/relationships/image" Target="../media/image49.png"/></Relationships>
</file>

<file path=ppt/diagrams/_rels/data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iagrams/_rels/data5.xml.rels><?xml version="1.0" encoding="UTF-8" standalone="yes"?>
<Relationships xmlns="http://schemas.openxmlformats.org/package/2006/relationships"><Relationship Id="rId1" Type="http://schemas.openxmlformats.org/officeDocument/2006/relationships/image" Target="../media/image52.png"/></Relationships>
</file>

<file path=ppt/diagrams/_rels/data6.xml.rels><?xml version="1.0" encoding="UTF-8" standalone="yes"?>
<Relationships xmlns="http://schemas.openxmlformats.org/package/2006/relationships"><Relationship Id="rId1" Type="http://schemas.openxmlformats.org/officeDocument/2006/relationships/image" Target="../media/image53.png"/></Relationships>
</file>

<file path=ppt/diagrams/_rels/data7.xml.rels><?xml version="1.0" encoding="UTF-8" standalone="yes"?>
<Relationships xmlns="http://schemas.openxmlformats.org/package/2006/relationships"><Relationship Id="rId1" Type="http://schemas.openxmlformats.org/officeDocument/2006/relationships/image" Target="../media/image54.png"/></Relationships>
</file>

<file path=ppt/diagrams/_rels/data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s>
</file>

<file path=ppt/diagrams/_rels/data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iagrams/_rels/drawing5.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91B7D6-628A-4A37-816B-C49FB3B58172}"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en-US"/>
        </a:p>
      </dgm:t>
    </dgm:pt>
    <dgm:pt modelId="{C8533D23-A645-4C4C-93CA-61D6CC73A422}">
      <dgm:prSet phldrT="[Text]" custT="1"/>
      <dgm:spPr/>
      <dgm:t>
        <a:bodyPr/>
        <a:lstStyle/>
        <a:p>
          <a:r>
            <a:rPr lang="en-US" sz="1600" b="1" dirty="0" smtClean="0">
              <a:latin typeface="+mn-lt"/>
            </a:rPr>
            <a:t>Low pH</a:t>
          </a:r>
          <a:endParaRPr lang="en-US" sz="1600" b="1" dirty="0">
            <a:latin typeface="+mn-lt"/>
          </a:endParaRPr>
        </a:p>
      </dgm:t>
    </dgm:pt>
    <dgm:pt modelId="{8D46CAAD-2AA6-4F3B-ADA2-CEE574C65529}" type="parTrans" cxnId="{A6120A65-7A2D-40F5-893A-62C6A135D966}">
      <dgm:prSet/>
      <dgm:spPr/>
      <dgm:t>
        <a:bodyPr/>
        <a:lstStyle/>
        <a:p>
          <a:endParaRPr lang="en-US"/>
        </a:p>
      </dgm:t>
    </dgm:pt>
    <dgm:pt modelId="{CFE2079D-6A28-4BA7-96D8-852AF82FB655}" type="sibTrans" cxnId="{A6120A65-7A2D-40F5-893A-62C6A135D966}">
      <dgm:prSet/>
      <dgm:spPr/>
      <dgm:t>
        <a:bodyPr/>
        <a:lstStyle/>
        <a:p>
          <a:endParaRPr lang="en-US"/>
        </a:p>
      </dgm:t>
    </dgm:pt>
    <dgm:pt modelId="{3AD76487-9A6C-477D-9C2D-CA864B816576}">
      <dgm:prSet phldrT="[Text]" custT="1"/>
      <dgm:spPr/>
      <dgm:t>
        <a:bodyPr/>
        <a:lstStyle/>
        <a:p>
          <a:r>
            <a:rPr lang="en-US" sz="1600" b="1" dirty="0" smtClean="0">
              <a:latin typeface="+mn-lt"/>
            </a:rPr>
            <a:t>High Salinity</a:t>
          </a:r>
          <a:endParaRPr lang="en-US" sz="1600" b="1" dirty="0">
            <a:latin typeface="+mn-lt"/>
          </a:endParaRPr>
        </a:p>
      </dgm:t>
    </dgm:pt>
    <dgm:pt modelId="{E0C75858-7F6E-4087-B2C7-5DF5B79D5906}" type="parTrans" cxnId="{B7F25E8D-73B1-44EE-9A31-835DE7F93E01}">
      <dgm:prSet/>
      <dgm:spPr/>
      <dgm:t>
        <a:bodyPr/>
        <a:lstStyle/>
        <a:p>
          <a:endParaRPr lang="en-US"/>
        </a:p>
      </dgm:t>
    </dgm:pt>
    <dgm:pt modelId="{E541EE87-FC72-4461-AF80-DF8B96895412}" type="sibTrans" cxnId="{B7F25E8D-73B1-44EE-9A31-835DE7F93E01}">
      <dgm:prSet/>
      <dgm:spPr/>
      <dgm:t>
        <a:bodyPr/>
        <a:lstStyle/>
        <a:p>
          <a:endParaRPr lang="en-US"/>
        </a:p>
      </dgm:t>
    </dgm:pt>
    <dgm:pt modelId="{24AFB77E-E427-483E-9AC1-8866BE44A660}">
      <dgm:prSet phldrT="[Text]" custT="1"/>
      <dgm:spPr/>
      <dgm:t>
        <a:bodyPr/>
        <a:lstStyle/>
        <a:p>
          <a:r>
            <a:rPr lang="en-US" sz="1500" b="1" dirty="0" smtClean="0">
              <a:latin typeface="+mn-lt"/>
            </a:rPr>
            <a:t>Low Nutrients</a:t>
          </a:r>
          <a:endParaRPr lang="en-US" sz="1500" b="1" dirty="0">
            <a:latin typeface="+mn-lt"/>
          </a:endParaRPr>
        </a:p>
      </dgm:t>
    </dgm:pt>
    <dgm:pt modelId="{2DDD5894-3FF9-420A-AB8E-E0EB62FCFFD9}" type="parTrans" cxnId="{90DB6D7F-0EFB-4827-BEBC-6DD4658F8503}">
      <dgm:prSet/>
      <dgm:spPr/>
      <dgm:t>
        <a:bodyPr/>
        <a:lstStyle/>
        <a:p>
          <a:endParaRPr lang="en-US"/>
        </a:p>
      </dgm:t>
    </dgm:pt>
    <dgm:pt modelId="{F1F7A55B-6ACD-4C0A-BCF9-791EED1559BC}" type="sibTrans" cxnId="{90DB6D7F-0EFB-4827-BEBC-6DD4658F8503}">
      <dgm:prSet/>
      <dgm:spPr/>
      <dgm:t>
        <a:bodyPr/>
        <a:lstStyle/>
        <a:p>
          <a:endParaRPr lang="en-US"/>
        </a:p>
      </dgm:t>
    </dgm:pt>
    <dgm:pt modelId="{A254C00B-329F-4A3C-BE66-8F61932E6508}">
      <dgm:prSet phldrT="[Text]" custT="1"/>
      <dgm:spPr>
        <a:solidFill>
          <a:schemeClr val="bg1">
            <a:alpha val="48000"/>
          </a:schemeClr>
        </a:solidFill>
        <a:effectLst>
          <a:outerShdw blurRad="50800" dist="38100" dir="16200000" rotWithShape="0">
            <a:prstClr val="black">
              <a:alpha val="59000"/>
            </a:prstClr>
          </a:outerShdw>
        </a:effectLst>
        <a:scene3d>
          <a:camera prst="orthographicFront"/>
          <a:lightRig rig="threePt" dir="t"/>
        </a:scene3d>
        <a:sp3d>
          <a:bevelB prst="relaxedInset"/>
        </a:sp3d>
      </dgm:spPr>
      <dgm:t>
        <a:bodyPr/>
        <a:lstStyle/>
        <a:p>
          <a:r>
            <a:rPr lang="en-US" sz="2800" b="1" dirty="0" smtClean="0">
              <a:solidFill>
                <a:schemeClr val="tx1"/>
              </a:solidFill>
              <a:effectLst/>
            </a:rPr>
            <a:t>Plants don’t grow</a:t>
          </a:r>
          <a:endParaRPr lang="en-US" sz="2800" b="1" dirty="0">
            <a:solidFill>
              <a:schemeClr val="tx1"/>
            </a:solidFill>
            <a:effectLst/>
          </a:endParaRPr>
        </a:p>
      </dgm:t>
    </dgm:pt>
    <dgm:pt modelId="{03060259-6CED-40E9-83E8-43906C9CA69A}" type="parTrans" cxnId="{1747EC30-1149-4983-840D-C252AF15BC6C}">
      <dgm:prSet/>
      <dgm:spPr/>
      <dgm:t>
        <a:bodyPr/>
        <a:lstStyle/>
        <a:p>
          <a:endParaRPr lang="en-US"/>
        </a:p>
      </dgm:t>
    </dgm:pt>
    <dgm:pt modelId="{95ACA089-3611-4455-85C4-8AB19976C3F0}" type="sibTrans" cxnId="{1747EC30-1149-4983-840D-C252AF15BC6C}">
      <dgm:prSet/>
      <dgm:spPr/>
      <dgm:t>
        <a:bodyPr/>
        <a:lstStyle/>
        <a:p>
          <a:endParaRPr lang="en-US"/>
        </a:p>
      </dgm:t>
    </dgm:pt>
    <dgm:pt modelId="{D1DA9BA8-E2F4-47DF-92E5-232976B3DA02}" type="pres">
      <dgm:prSet presAssocID="{2491B7D6-628A-4A37-816B-C49FB3B58172}" presName="Name0" presStyleCnt="0">
        <dgm:presLayoutVars>
          <dgm:chMax val="4"/>
          <dgm:resizeHandles val="exact"/>
        </dgm:presLayoutVars>
      </dgm:prSet>
      <dgm:spPr/>
      <dgm:t>
        <a:bodyPr/>
        <a:lstStyle/>
        <a:p>
          <a:endParaRPr lang="en-US"/>
        </a:p>
      </dgm:t>
    </dgm:pt>
    <dgm:pt modelId="{F0B04C28-0222-4A36-AC07-95B38F7422F0}" type="pres">
      <dgm:prSet presAssocID="{2491B7D6-628A-4A37-816B-C49FB3B58172}" presName="ellipse" presStyleLbl="trBgShp" presStyleIdx="0" presStyleCnt="1" custLinFactNeighborX="-8362" custLinFactNeighborY="36116"/>
      <dgm:spPr/>
      <dgm:t>
        <a:bodyPr/>
        <a:lstStyle/>
        <a:p>
          <a:endParaRPr lang="en-US"/>
        </a:p>
      </dgm:t>
    </dgm:pt>
    <dgm:pt modelId="{B8BCAF6E-4241-45CD-B105-9A0B5D11072A}" type="pres">
      <dgm:prSet presAssocID="{2491B7D6-628A-4A37-816B-C49FB3B58172}" presName="arrow1" presStyleLbl="fgShp" presStyleIdx="0" presStyleCnt="1" custLinFactNeighborX="-48551" custLinFactNeighborY="51528"/>
      <dgm:spPr/>
      <dgm:t>
        <a:bodyPr/>
        <a:lstStyle/>
        <a:p>
          <a:endParaRPr lang="en-US"/>
        </a:p>
      </dgm:t>
    </dgm:pt>
    <dgm:pt modelId="{B5FB5FB2-2FE4-4548-B410-0EDC494C6FA8}" type="pres">
      <dgm:prSet presAssocID="{2491B7D6-628A-4A37-816B-C49FB3B58172}" presName="rectangle" presStyleLbl="revTx" presStyleIdx="0" presStyleCnt="1" custScaleY="64251" custLinFactNeighborX="-6763" custLinFactNeighborY="32963">
        <dgm:presLayoutVars>
          <dgm:bulletEnabled val="1"/>
        </dgm:presLayoutVars>
      </dgm:prSet>
      <dgm:spPr/>
      <dgm:t>
        <a:bodyPr/>
        <a:lstStyle/>
        <a:p>
          <a:endParaRPr lang="en-US"/>
        </a:p>
      </dgm:t>
    </dgm:pt>
    <dgm:pt modelId="{C4918BD9-79F4-4B1D-9D2A-9C4E966E8219}" type="pres">
      <dgm:prSet presAssocID="{3AD76487-9A6C-477D-9C2D-CA864B816576}" presName="item1" presStyleLbl="node1" presStyleIdx="0" presStyleCnt="3" custLinFactNeighborX="-37224" custLinFactNeighborY="29997">
        <dgm:presLayoutVars>
          <dgm:bulletEnabled val="1"/>
        </dgm:presLayoutVars>
      </dgm:prSet>
      <dgm:spPr/>
      <dgm:t>
        <a:bodyPr/>
        <a:lstStyle/>
        <a:p>
          <a:endParaRPr lang="en-US"/>
        </a:p>
      </dgm:t>
    </dgm:pt>
    <dgm:pt modelId="{8DF692BA-E194-47F8-AAF4-CC83E1BB8D93}" type="pres">
      <dgm:prSet presAssocID="{24AFB77E-E427-483E-9AC1-8866BE44A660}" presName="item2" presStyleLbl="node1" presStyleIdx="1" presStyleCnt="3" custLinFactNeighborX="-24316" custLinFactNeighborY="26227">
        <dgm:presLayoutVars>
          <dgm:bulletEnabled val="1"/>
        </dgm:presLayoutVars>
      </dgm:prSet>
      <dgm:spPr/>
      <dgm:t>
        <a:bodyPr/>
        <a:lstStyle/>
        <a:p>
          <a:endParaRPr lang="en-US"/>
        </a:p>
      </dgm:t>
    </dgm:pt>
    <dgm:pt modelId="{1EA0F2F4-DE13-4128-9D5E-8FAB56326328}" type="pres">
      <dgm:prSet presAssocID="{A254C00B-329F-4A3C-BE66-8F61932E6508}" presName="item3" presStyleLbl="node1" presStyleIdx="2" presStyleCnt="3" custLinFactNeighborX="5668" custLinFactNeighborY="58080">
        <dgm:presLayoutVars>
          <dgm:bulletEnabled val="1"/>
        </dgm:presLayoutVars>
      </dgm:prSet>
      <dgm:spPr/>
      <dgm:t>
        <a:bodyPr/>
        <a:lstStyle/>
        <a:p>
          <a:endParaRPr lang="en-US"/>
        </a:p>
      </dgm:t>
    </dgm:pt>
    <dgm:pt modelId="{A544C20B-EB7C-4F6F-A302-CB17FCBFF798}" type="pres">
      <dgm:prSet presAssocID="{2491B7D6-628A-4A37-816B-C49FB3B58172}" presName="funnel" presStyleLbl="trAlignAcc1" presStyleIdx="0" presStyleCnt="1" custLinFactNeighborX="-9006" custLinFactNeighborY="15157"/>
      <dgm:spPr/>
      <dgm:t>
        <a:bodyPr/>
        <a:lstStyle/>
        <a:p>
          <a:endParaRPr lang="en-US"/>
        </a:p>
      </dgm:t>
    </dgm:pt>
  </dgm:ptLst>
  <dgm:cxnLst>
    <dgm:cxn modelId="{1747EC30-1149-4983-840D-C252AF15BC6C}" srcId="{2491B7D6-628A-4A37-816B-C49FB3B58172}" destId="{A254C00B-329F-4A3C-BE66-8F61932E6508}" srcOrd="3" destOrd="0" parTransId="{03060259-6CED-40E9-83E8-43906C9CA69A}" sibTransId="{95ACA089-3611-4455-85C4-8AB19976C3F0}"/>
    <dgm:cxn modelId="{255CF0A4-02B9-419C-84EA-48FA41352F54}" type="presOf" srcId="{A254C00B-329F-4A3C-BE66-8F61932E6508}" destId="{B5FB5FB2-2FE4-4548-B410-0EDC494C6FA8}" srcOrd="0" destOrd="0" presId="urn:microsoft.com/office/officeart/2005/8/layout/funnel1"/>
    <dgm:cxn modelId="{E0311EF8-FC81-4F83-BFB5-255C8F375AE9}" type="presOf" srcId="{24AFB77E-E427-483E-9AC1-8866BE44A660}" destId="{C4918BD9-79F4-4B1D-9D2A-9C4E966E8219}" srcOrd="0" destOrd="0" presId="urn:microsoft.com/office/officeart/2005/8/layout/funnel1"/>
    <dgm:cxn modelId="{045CD385-A302-41C1-A8B1-AC4D41754428}" type="presOf" srcId="{3AD76487-9A6C-477D-9C2D-CA864B816576}" destId="{8DF692BA-E194-47F8-AAF4-CC83E1BB8D93}" srcOrd="0" destOrd="0" presId="urn:microsoft.com/office/officeart/2005/8/layout/funnel1"/>
    <dgm:cxn modelId="{3E139262-4E55-42A3-88DA-75A09C770935}" type="presOf" srcId="{C8533D23-A645-4C4C-93CA-61D6CC73A422}" destId="{1EA0F2F4-DE13-4128-9D5E-8FAB56326328}" srcOrd="0" destOrd="0" presId="urn:microsoft.com/office/officeart/2005/8/layout/funnel1"/>
    <dgm:cxn modelId="{B7F25E8D-73B1-44EE-9A31-835DE7F93E01}" srcId="{2491B7D6-628A-4A37-816B-C49FB3B58172}" destId="{3AD76487-9A6C-477D-9C2D-CA864B816576}" srcOrd="1" destOrd="0" parTransId="{E0C75858-7F6E-4087-B2C7-5DF5B79D5906}" sibTransId="{E541EE87-FC72-4461-AF80-DF8B96895412}"/>
    <dgm:cxn modelId="{90DB6D7F-0EFB-4827-BEBC-6DD4658F8503}" srcId="{2491B7D6-628A-4A37-816B-C49FB3B58172}" destId="{24AFB77E-E427-483E-9AC1-8866BE44A660}" srcOrd="2" destOrd="0" parTransId="{2DDD5894-3FF9-420A-AB8E-E0EB62FCFFD9}" sibTransId="{F1F7A55B-6ACD-4C0A-BCF9-791EED1559BC}"/>
    <dgm:cxn modelId="{9A101CBE-2022-4AF3-9FFB-70D1A7EB3F4D}" type="presOf" srcId="{2491B7D6-628A-4A37-816B-C49FB3B58172}" destId="{D1DA9BA8-E2F4-47DF-92E5-232976B3DA02}" srcOrd="0" destOrd="0" presId="urn:microsoft.com/office/officeart/2005/8/layout/funnel1"/>
    <dgm:cxn modelId="{A6120A65-7A2D-40F5-893A-62C6A135D966}" srcId="{2491B7D6-628A-4A37-816B-C49FB3B58172}" destId="{C8533D23-A645-4C4C-93CA-61D6CC73A422}" srcOrd="0" destOrd="0" parTransId="{8D46CAAD-2AA6-4F3B-ADA2-CEE574C65529}" sibTransId="{CFE2079D-6A28-4BA7-96D8-852AF82FB655}"/>
    <dgm:cxn modelId="{FD9FD423-7D80-4810-B088-BD3C5F4F7EBE}" type="presParOf" srcId="{D1DA9BA8-E2F4-47DF-92E5-232976B3DA02}" destId="{F0B04C28-0222-4A36-AC07-95B38F7422F0}" srcOrd="0" destOrd="0" presId="urn:microsoft.com/office/officeart/2005/8/layout/funnel1"/>
    <dgm:cxn modelId="{940043E8-DC55-4B08-8EA5-35AD5A8B1E6C}" type="presParOf" srcId="{D1DA9BA8-E2F4-47DF-92E5-232976B3DA02}" destId="{B8BCAF6E-4241-45CD-B105-9A0B5D11072A}" srcOrd="1" destOrd="0" presId="urn:microsoft.com/office/officeart/2005/8/layout/funnel1"/>
    <dgm:cxn modelId="{BCE7737D-2451-47F0-8C9B-1B78F2D345F9}" type="presParOf" srcId="{D1DA9BA8-E2F4-47DF-92E5-232976B3DA02}" destId="{B5FB5FB2-2FE4-4548-B410-0EDC494C6FA8}" srcOrd="2" destOrd="0" presId="urn:microsoft.com/office/officeart/2005/8/layout/funnel1"/>
    <dgm:cxn modelId="{D2224AD9-285C-4A46-80D2-194CC6C5919B}" type="presParOf" srcId="{D1DA9BA8-E2F4-47DF-92E5-232976B3DA02}" destId="{C4918BD9-79F4-4B1D-9D2A-9C4E966E8219}" srcOrd="3" destOrd="0" presId="urn:microsoft.com/office/officeart/2005/8/layout/funnel1"/>
    <dgm:cxn modelId="{4DDF2889-4230-4F7E-BEF1-C0E939576918}" type="presParOf" srcId="{D1DA9BA8-E2F4-47DF-92E5-232976B3DA02}" destId="{8DF692BA-E194-47F8-AAF4-CC83E1BB8D93}" srcOrd="4" destOrd="0" presId="urn:microsoft.com/office/officeart/2005/8/layout/funnel1"/>
    <dgm:cxn modelId="{FC78726A-B233-496E-9ED8-B97BBD89E0C2}" type="presParOf" srcId="{D1DA9BA8-E2F4-47DF-92E5-232976B3DA02}" destId="{1EA0F2F4-DE13-4128-9D5E-8FAB56326328}" srcOrd="5" destOrd="0" presId="urn:microsoft.com/office/officeart/2005/8/layout/funnel1"/>
    <dgm:cxn modelId="{2653DC0F-04CE-487C-8B05-D38E6125E6BC}" type="presParOf" srcId="{D1DA9BA8-E2F4-47DF-92E5-232976B3DA02}" destId="{A544C20B-EB7C-4F6F-A302-CB17FCBFF798}"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5E4ED0-F531-4B43-8FFC-F0511BB8AF55}" type="doc">
      <dgm:prSet loTypeId="urn:microsoft.com/office/officeart/2005/8/layout/hProcess10#3" loCatId="process" qsTypeId="urn:microsoft.com/office/officeart/2005/8/quickstyle/simple4" qsCatId="simple" csTypeId="urn:microsoft.com/office/officeart/2005/8/colors/accent3_3" csCatId="accent3" phldr="1"/>
      <dgm:spPr/>
      <dgm:t>
        <a:bodyPr/>
        <a:lstStyle/>
        <a:p>
          <a:endParaRPr lang="en-US"/>
        </a:p>
      </dgm:t>
    </dgm:pt>
    <dgm:pt modelId="{1F9C6A7F-F103-418A-814E-A89E66636D8F}">
      <dgm:prSet phldrT="[Text]" custT="1"/>
      <dgm:spPr/>
      <dgm:t>
        <a:bodyPr/>
        <a:lstStyle/>
        <a:p>
          <a:pPr>
            <a:lnSpc>
              <a:spcPct val="100000"/>
            </a:lnSpc>
            <a:spcAft>
              <a:spcPts val="0"/>
            </a:spcAft>
          </a:pPr>
          <a:r>
            <a:rPr lang="en-US" sz="1600" b="1" dirty="0"/>
            <a:t>Two diagonal transects</a:t>
          </a:r>
        </a:p>
      </dgm:t>
    </dgm:pt>
    <dgm:pt modelId="{558B030D-B354-4028-A0DF-9D1AC2E33196}" type="parTrans" cxnId="{E9BCB5AD-6169-47D8-8304-BE5AB14BB043}">
      <dgm:prSet/>
      <dgm:spPr/>
      <dgm:t>
        <a:bodyPr/>
        <a:lstStyle/>
        <a:p>
          <a:endParaRPr lang="en-US"/>
        </a:p>
      </dgm:t>
    </dgm:pt>
    <dgm:pt modelId="{5FA8CD13-C79D-4520-95B2-BE7E6C69AD71}" type="sibTrans" cxnId="{E9BCB5AD-6169-47D8-8304-BE5AB14BB043}">
      <dgm:prSet/>
      <dgm:spPr/>
      <dgm:t>
        <a:bodyPr/>
        <a:lstStyle/>
        <a:p>
          <a:endParaRPr lang="en-US"/>
        </a:p>
      </dgm:t>
    </dgm:pt>
    <dgm:pt modelId="{9C48327B-D88B-43BE-9084-8C68E521B928}">
      <dgm:prSet phldrT="[Text]" custT="1"/>
      <dgm:spPr/>
      <dgm:t>
        <a:bodyPr/>
        <a:lstStyle/>
        <a:p>
          <a:pPr>
            <a:lnSpc>
              <a:spcPct val="100000"/>
            </a:lnSpc>
            <a:spcAft>
              <a:spcPts val="0"/>
            </a:spcAft>
          </a:pPr>
          <a:r>
            <a:rPr lang="en-US" sz="1600" b="1" dirty="0"/>
            <a:t>Placement of frames </a:t>
          </a:r>
          <a:r>
            <a:rPr lang="en-US" sz="1600" b="1" dirty="0" smtClean="0"/>
            <a:t>and calculation</a:t>
          </a:r>
          <a:endParaRPr lang="en-US" sz="1600" b="1" dirty="0"/>
        </a:p>
      </dgm:t>
    </dgm:pt>
    <dgm:pt modelId="{02027256-AEE6-428F-9A40-D9D603FFDBF7}" type="parTrans" cxnId="{ADE7EB62-E0F4-4169-B4B2-3D483AFCD84A}">
      <dgm:prSet/>
      <dgm:spPr/>
      <dgm:t>
        <a:bodyPr/>
        <a:lstStyle/>
        <a:p>
          <a:endParaRPr lang="en-US"/>
        </a:p>
      </dgm:t>
    </dgm:pt>
    <dgm:pt modelId="{44904FEF-7352-4C47-B54C-2F2305FD7FE9}" type="sibTrans" cxnId="{ADE7EB62-E0F4-4169-B4B2-3D483AFCD84A}">
      <dgm:prSet/>
      <dgm:spPr/>
      <dgm:t>
        <a:bodyPr/>
        <a:lstStyle/>
        <a:p>
          <a:endParaRPr lang="en-US"/>
        </a:p>
      </dgm:t>
    </dgm:pt>
    <dgm:pt modelId="{93295862-9675-490D-846B-70DF76EF63B7}">
      <dgm:prSet custT="1"/>
      <dgm:spPr/>
      <dgm:t>
        <a:bodyPr/>
        <a:lstStyle/>
        <a:p>
          <a:r>
            <a:rPr lang="en-US" sz="1600" b="1" dirty="0" err="1"/>
            <a:t>Daubenmire</a:t>
          </a:r>
          <a:r>
            <a:rPr lang="en-US" sz="1600" b="1" dirty="0"/>
            <a:t> frame method</a:t>
          </a:r>
        </a:p>
      </dgm:t>
    </dgm:pt>
    <dgm:pt modelId="{652FE3DD-BC4E-460E-BFE2-A85BDB2F93D6}" type="parTrans" cxnId="{9B70ECA6-5B6C-47E3-96CF-7A8FBBEA4C9E}">
      <dgm:prSet/>
      <dgm:spPr/>
      <dgm:t>
        <a:bodyPr/>
        <a:lstStyle/>
        <a:p>
          <a:endParaRPr lang="en-US"/>
        </a:p>
      </dgm:t>
    </dgm:pt>
    <dgm:pt modelId="{5368DC89-0A3A-499F-B088-F319E1248322}" type="sibTrans" cxnId="{9B70ECA6-5B6C-47E3-96CF-7A8FBBEA4C9E}">
      <dgm:prSet/>
      <dgm:spPr/>
      <dgm:t>
        <a:bodyPr/>
        <a:lstStyle/>
        <a:p>
          <a:endParaRPr lang="en-US"/>
        </a:p>
      </dgm:t>
    </dgm:pt>
    <dgm:pt modelId="{2ACB3CA7-42B9-492C-B42A-48F23B343BE4}" type="pres">
      <dgm:prSet presAssocID="{455E4ED0-F531-4B43-8FFC-F0511BB8AF55}" presName="Name0" presStyleCnt="0">
        <dgm:presLayoutVars>
          <dgm:dir/>
          <dgm:resizeHandles val="exact"/>
        </dgm:presLayoutVars>
      </dgm:prSet>
      <dgm:spPr/>
      <dgm:t>
        <a:bodyPr/>
        <a:lstStyle/>
        <a:p>
          <a:endParaRPr lang="en-US"/>
        </a:p>
      </dgm:t>
    </dgm:pt>
    <dgm:pt modelId="{93DD9D6F-B228-4038-8CCD-51E97A62AE7F}" type="pres">
      <dgm:prSet presAssocID="{1F9C6A7F-F103-418A-814E-A89E66636D8F}" presName="composite" presStyleCnt="0"/>
      <dgm:spPr/>
    </dgm:pt>
    <dgm:pt modelId="{8BF2441A-0E33-415F-B855-5225CD1DFCEF}" type="pres">
      <dgm:prSet presAssocID="{1F9C6A7F-F103-418A-814E-A89E66636D8F}" presName="imagSh" presStyleLbl="bgImgPlace1" presStyleIdx="0" presStyleCnt="3" custScaleX="129727" custScaleY="136102"/>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D1F269FA-9034-4137-879B-4C5A9E8D4DFF}" type="pres">
      <dgm:prSet presAssocID="{1F9C6A7F-F103-418A-814E-A89E66636D8F}" presName="txNode" presStyleLbl="node1" presStyleIdx="0" presStyleCnt="3" custScaleX="101551" custScaleY="43893" custLinFactNeighborX="-17874" custLinFactNeighborY="23224">
        <dgm:presLayoutVars>
          <dgm:bulletEnabled val="1"/>
        </dgm:presLayoutVars>
      </dgm:prSet>
      <dgm:spPr/>
      <dgm:t>
        <a:bodyPr/>
        <a:lstStyle/>
        <a:p>
          <a:endParaRPr lang="en-US"/>
        </a:p>
      </dgm:t>
    </dgm:pt>
    <dgm:pt modelId="{33290762-1F0C-49AD-B8F4-DFEC9F7B0123}" type="pres">
      <dgm:prSet presAssocID="{5FA8CD13-C79D-4520-95B2-BE7E6C69AD71}" presName="sibTrans" presStyleLbl="sibTrans2D1" presStyleIdx="0" presStyleCnt="2" custAng="482224" custScaleX="123907" custScaleY="158292" custLinFactNeighborX="57432" custLinFactNeighborY="25506"/>
      <dgm:spPr/>
      <dgm:t>
        <a:bodyPr/>
        <a:lstStyle/>
        <a:p>
          <a:endParaRPr lang="en-US"/>
        </a:p>
      </dgm:t>
    </dgm:pt>
    <dgm:pt modelId="{5758C3F0-EDD2-42A9-8FEC-6563666CC3AC}" type="pres">
      <dgm:prSet presAssocID="{5FA8CD13-C79D-4520-95B2-BE7E6C69AD71}" presName="connTx" presStyleLbl="sibTrans2D1" presStyleIdx="0" presStyleCnt="2"/>
      <dgm:spPr/>
      <dgm:t>
        <a:bodyPr/>
        <a:lstStyle/>
        <a:p>
          <a:endParaRPr lang="en-US"/>
        </a:p>
      </dgm:t>
    </dgm:pt>
    <dgm:pt modelId="{2FFD5C25-BEB3-4D05-844E-CAB733F17F0D}" type="pres">
      <dgm:prSet presAssocID="{93295862-9675-490D-846B-70DF76EF63B7}" presName="composite" presStyleCnt="0"/>
      <dgm:spPr/>
    </dgm:pt>
    <dgm:pt modelId="{25F857D1-0B99-45AA-8BB3-AA0758F60E9C}" type="pres">
      <dgm:prSet presAssocID="{93295862-9675-490D-846B-70DF76EF63B7}" presName="imagSh" presStyleLbl="bgImgPlace1" presStyleIdx="1" presStyleCnt="3" custScaleX="130031" custScaleY="180077" custLinFactNeighborX="627" custLinFactNeighborY="-31157"/>
      <dgm:spPr>
        <a:blipFill rotWithShape="0">
          <a:blip xmlns:r="http://schemas.openxmlformats.org/officeDocument/2006/relationships" r:embed="rId2"/>
          <a:stretch>
            <a:fillRect/>
          </a:stretch>
        </a:blipFill>
      </dgm:spPr>
      <dgm:t>
        <a:bodyPr/>
        <a:lstStyle/>
        <a:p>
          <a:endParaRPr lang="en-US"/>
        </a:p>
      </dgm:t>
    </dgm:pt>
    <dgm:pt modelId="{8D3F9ABA-06F1-440C-BA09-3537278D7B73}" type="pres">
      <dgm:prSet presAssocID="{93295862-9675-490D-846B-70DF76EF63B7}" presName="txNode" presStyleLbl="node1" presStyleIdx="1" presStyleCnt="3" custScaleY="41996" custLinFactNeighborX="-13651" custLinFactNeighborY="15327">
        <dgm:presLayoutVars>
          <dgm:bulletEnabled val="1"/>
        </dgm:presLayoutVars>
      </dgm:prSet>
      <dgm:spPr/>
      <dgm:t>
        <a:bodyPr/>
        <a:lstStyle/>
        <a:p>
          <a:endParaRPr lang="en-US"/>
        </a:p>
      </dgm:t>
    </dgm:pt>
    <dgm:pt modelId="{2D60108B-AC2E-4D6A-8D12-8C31BF77F848}" type="pres">
      <dgm:prSet presAssocID="{5368DC89-0A3A-499F-B088-F319E1248322}" presName="sibTrans" presStyleLbl="sibTrans2D1" presStyleIdx="1" presStyleCnt="2" custAng="21111644" custScaleX="115318" custScaleY="157021" custLinFactNeighborX="-61786" custLinFactNeighborY="33060"/>
      <dgm:spPr/>
      <dgm:t>
        <a:bodyPr/>
        <a:lstStyle/>
        <a:p>
          <a:endParaRPr lang="en-US"/>
        </a:p>
      </dgm:t>
    </dgm:pt>
    <dgm:pt modelId="{771B5AAB-2D70-4C30-A0F8-F5B3C55659BC}" type="pres">
      <dgm:prSet presAssocID="{5368DC89-0A3A-499F-B088-F319E1248322}" presName="connTx" presStyleLbl="sibTrans2D1" presStyleIdx="1" presStyleCnt="2"/>
      <dgm:spPr/>
      <dgm:t>
        <a:bodyPr/>
        <a:lstStyle/>
        <a:p>
          <a:endParaRPr lang="en-US"/>
        </a:p>
      </dgm:t>
    </dgm:pt>
    <dgm:pt modelId="{98E7897C-17D6-463B-89DD-D0E61D65CC72}" type="pres">
      <dgm:prSet presAssocID="{9C48327B-D88B-43BE-9084-8C68E521B928}" presName="composite" presStyleCnt="0"/>
      <dgm:spPr/>
    </dgm:pt>
    <dgm:pt modelId="{E3C27DC2-8B00-497B-A59C-80194B949FDB}" type="pres">
      <dgm:prSet presAssocID="{9C48327B-D88B-43BE-9084-8C68E521B928}" presName="imagSh" presStyleLbl="bgImgPlace1" presStyleIdx="2" presStyleCnt="3" custScaleX="129727" custScaleY="136102"/>
      <dgm:spPr>
        <a:blipFill rotWithShape="1">
          <a:blip xmlns:r="http://schemas.openxmlformats.org/officeDocument/2006/relationships" r:embed="rId3"/>
          <a:stretch>
            <a:fillRect/>
          </a:stretch>
        </a:blipFill>
      </dgm:spPr>
      <dgm:t>
        <a:bodyPr/>
        <a:lstStyle/>
        <a:p>
          <a:endParaRPr lang="en-US"/>
        </a:p>
      </dgm:t>
    </dgm:pt>
    <dgm:pt modelId="{C8E6AAF8-D779-4862-847C-8590EBB4E986}" type="pres">
      <dgm:prSet presAssocID="{9C48327B-D88B-43BE-9084-8C68E521B928}" presName="txNode" presStyleLbl="node1" presStyleIdx="2" presStyleCnt="3" custScaleX="117296" custScaleY="43893" custLinFactNeighborX="-12493" custLinFactNeighborY="27403">
        <dgm:presLayoutVars>
          <dgm:bulletEnabled val="1"/>
        </dgm:presLayoutVars>
      </dgm:prSet>
      <dgm:spPr/>
      <dgm:t>
        <a:bodyPr/>
        <a:lstStyle/>
        <a:p>
          <a:endParaRPr lang="en-US"/>
        </a:p>
      </dgm:t>
    </dgm:pt>
  </dgm:ptLst>
  <dgm:cxnLst>
    <dgm:cxn modelId="{74A48901-4F7B-42F8-9EE5-CD80E359E653}" type="presOf" srcId="{5368DC89-0A3A-499F-B088-F319E1248322}" destId="{2D60108B-AC2E-4D6A-8D12-8C31BF77F848}" srcOrd="0" destOrd="0" presId="urn:microsoft.com/office/officeart/2005/8/layout/hProcess10#3"/>
    <dgm:cxn modelId="{37BB1CC1-39C7-42EB-BA48-57BE288571FF}" type="presOf" srcId="{1F9C6A7F-F103-418A-814E-A89E66636D8F}" destId="{D1F269FA-9034-4137-879B-4C5A9E8D4DFF}" srcOrd="0" destOrd="0" presId="urn:microsoft.com/office/officeart/2005/8/layout/hProcess10#3"/>
    <dgm:cxn modelId="{5DEE3888-B6BF-43B4-AB51-D16112008AEA}" type="presOf" srcId="{455E4ED0-F531-4B43-8FFC-F0511BB8AF55}" destId="{2ACB3CA7-42B9-492C-B42A-48F23B343BE4}" srcOrd="0" destOrd="0" presId="urn:microsoft.com/office/officeart/2005/8/layout/hProcess10#3"/>
    <dgm:cxn modelId="{0ACD3C82-7DCF-41C6-BD1D-4AAD9E2A81BD}" type="presOf" srcId="{5FA8CD13-C79D-4520-95B2-BE7E6C69AD71}" destId="{33290762-1F0C-49AD-B8F4-DFEC9F7B0123}" srcOrd="0" destOrd="0" presId="urn:microsoft.com/office/officeart/2005/8/layout/hProcess10#3"/>
    <dgm:cxn modelId="{9B70ECA6-5B6C-47E3-96CF-7A8FBBEA4C9E}" srcId="{455E4ED0-F531-4B43-8FFC-F0511BB8AF55}" destId="{93295862-9675-490D-846B-70DF76EF63B7}" srcOrd="1" destOrd="0" parTransId="{652FE3DD-BC4E-460E-BFE2-A85BDB2F93D6}" sibTransId="{5368DC89-0A3A-499F-B088-F319E1248322}"/>
    <dgm:cxn modelId="{022EE80F-D703-455C-85AA-BDD897D3B70F}" type="presOf" srcId="{5FA8CD13-C79D-4520-95B2-BE7E6C69AD71}" destId="{5758C3F0-EDD2-42A9-8FEC-6563666CC3AC}" srcOrd="1" destOrd="0" presId="urn:microsoft.com/office/officeart/2005/8/layout/hProcess10#3"/>
    <dgm:cxn modelId="{ADE7EB62-E0F4-4169-B4B2-3D483AFCD84A}" srcId="{455E4ED0-F531-4B43-8FFC-F0511BB8AF55}" destId="{9C48327B-D88B-43BE-9084-8C68E521B928}" srcOrd="2" destOrd="0" parTransId="{02027256-AEE6-428F-9A40-D9D603FFDBF7}" sibTransId="{44904FEF-7352-4C47-B54C-2F2305FD7FE9}"/>
    <dgm:cxn modelId="{E9BCB5AD-6169-47D8-8304-BE5AB14BB043}" srcId="{455E4ED0-F531-4B43-8FFC-F0511BB8AF55}" destId="{1F9C6A7F-F103-418A-814E-A89E66636D8F}" srcOrd="0" destOrd="0" parTransId="{558B030D-B354-4028-A0DF-9D1AC2E33196}" sibTransId="{5FA8CD13-C79D-4520-95B2-BE7E6C69AD71}"/>
    <dgm:cxn modelId="{FC71828B-21AD-4FF4-A0DC-A522B45F40BF}" type="presOf" srcId="{9C48327B-D88B-43BE-9084-8C68E521B928}" destId="{C8E6AAF8-D779-4862-847C-8590EBB4E986}" srcOrd="0" destOrd="0" presId="urn:microsoft.com/office/officeart/2005/8/layout/hProcess10#3"/>
    <dgm:cxn modelId="{A3C291FC-0D2D-4CB5-83C6-694BF6370138}" type="presOf" srcId="{5368DC89-0A3A-499F-B088-F319E1248322}" destId="{771B5AAB-2D70-4C30-A0F8-F5B3C55659BC}" srcOrd="1" destOrd="0" presId="urn:microsoft.com/office/officeart/2005/8/layout/hProcess10#3"/>
    <dgm:cxn modelId="{D31177B3-E391-404F-8FCC-151C86322E57}" type="presOf" srcId="{93295862-9675-490D-846B-70DF76EF63B7}" destId="{8D3F9ABA-06F1-440C-BA09-3537278D7B73}" srcOrd="0" destOrd="0" presId="urn:microsoft.com/office/officeart/2005/8/layout/hProcess10#3"/>
    <dgm:cxn modelId="{5EB91D9D-D954-4A4A-8448-0EF1BB994B14}" type="presParOf" srcId="{2ACB3CA7-42B9-492C-B42A-48F23B343BE4}" destId="{93DD9D6F-B228-4038-8CCD-51E97A62AE7F}" srcOrd="0" destOrd="0" presId="urn:microsoft.com/office/officeart/2005/8/layout/hProcess10#3"/>
    <dgm:cxn modelId="{5CF36B52-7852-4722-9497-78E14C554B1C}" type="presParOf" srcId="{93DD9D6F-B228-4038-8CCD-51E97A62AE7F}" destId="{8BF2441A-0E33-415F-B855-5225CD1DFCEF}" srcOrd="0" destOrd="0" presId="urn:microsoft.com/office/officeart/2005/8/layout/hProcess10#3"/>
    <dgm:cxn modelId="{ECE93E09-21A3-4A79-80EA-17B7EF9648A8}" type="presParOf" srcId="{93DD9D6F-B228-4038-8CCD-51E97A62AE7F}" destId="{D1F269FA-9034-4137-879B-4C5A9E8D4DFF}" srcOrd="1" destOrd="0" presId="urn:microsoft.com/office/officeart/2005/8/layout/hProcess10#3"/>
    <dgm:cxn modelId="{D54F563E-8B2F-48C2-AB6E-6E17EA019DA6}" type="presParOf" srcId="{2ACB3CA7-42B9-492C-B42A-48F23B343BE4}" destId="{33290762-1F0C-49AD-B8F4-DFEC9F7B0123}" srcOrd="1" destOrd="0" presId="urn:microsoft.com/office/officeart/2005/8/layout/hProcess10#3"/>
    <dgm:cxn modelId="{2543B7CF-9F20-47B5-BEAE-2EA9190E4DFF}" type="presParOf" srcId="{33290762-1F0C-49AD-B8F4-DFEC9F7B0123}" destId="{5758C3F0-EDD2-42A9-8FEC-6563666CC3AC}" srcOrd="0" destOrd="0" presId="urn:microsoft.com/office/officeart/2005/8/layout/hProcess10#3"/>
    <dgm:cxn modelId="{E33F6B33-3F13-442D-8425-DABF6D65CFD6}" type="presParOf" srcId="{2ACB3CA7-42B9-492C-B42A-48F23B343BE4}" destId="{2FFD5C25-BEB3-4D05-844E-CAB733F17F0D}" srcOrd="2" destOrd="0" presId="urn:microsoft.com/office/officeart/2005/8/layout/hProcess10#3"/>
    <dgm:cxn modelId="{0ADBFB10-350E-4BBB-9F5D-EB81104A8951}" type="presParOf" srcId="{2FFD5C25-BEB3-4D05-844E-CAB733F17F0D}" destId="{25F857D1-0B99-45AA-8BB3-AA0758F60E9C}" srcOrd="0" destOrd="0" presId="urn:microsoft.com/office/officeart/2005/8/layout/hProcess10#3"/>
    <dgm:cxn modelId="{5520A06D-AB54-4B48-A289-8AB84B450934}" type="presParOf" srcId="{2FFD5C25-BEB3-4D05-844E-CAB733F17F0D}" destId="{8D3F9ABA-06F1-440C-BA09-3537278D7B73}" srcOrd="1" destOrd="0" presId="urn:microsoft.com/office/officeart/2005/8/layout/hProcess10#3"/>
    <dgm:cxn modelId="{075154BD-9BE2-4D66-8730-C77B28AAA29B}" type="presParOf" srcId="{2ACB3CA7-42B9-492C-B42A-48F23B343BE4}" destId="{2D60108B-AC2E-4D6A-8D12-8C31BF77F848}" srcOrd="3" destOrd="0" presId="urn:microsoft.com/office/officeart/2005/8/layout/hProcess10#3"/>
    <dgm:cxn modelId="{D7EFA0A4-0878-476D-9FCC-A0A604773010}" type="presParOf" srcId="{2D60108B-AC2E-4D6A-8D12-8C31BF77F848}" destId="{771B5AAB-2D70-4C30-A0F8-F5B3C55659BC}" srcOrd="0" destOrd="0" presId="urn:microsoft.com/office/officeart/2005/8/layout/hProcess10#3"/>
    <dgm:cxn modelId="{7D768B41-98A9-4B3B-9B96-17DCCB98C52A}" type="presParOf" srcId="{2ACB3CA7-42B9-492C-B42A-48F23B343BE4}" destId="{98E7897C-17D6-463B-89DD-D0E61D65CC72}" srcOrd="4" destOrd="0" presId="urn:microsoft.com/office/officeart/2005/8/layout/hProcess10#3"/>
    <dgm:cxn modelId="{8418136C-097C-4EF6-88BE-5186EFD98F40}" type="presParOf" srcId="{98E7897C-17D6-463B-89DD-D0E61D65CC72}" destId="{E3C27DC2-8B00-497B-A59C-80194B949FDB}" srcOrd="0" destOrd="0" presId="urn:microsoft.com/office/officeart/2005/8/layout/hProcess10#3"/>
    <dgm:cxn modelId="{1EFAA15D-01CF-48C0-9BBC-7E9432514A46}" type="presParOf" srcId="{98E7897C-17D6-463B-89DD-D0E61D65CC72}" destId="{C8E6AAF8-D779-4862-847C-8590EBB4E986}" srcOrd="1" destOrd="0" presId="urn:microsoft.com/office/officeart/2005/8/layout/hProcess10#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F624FA-1446-4C38-ACCC-042AF138701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193B270-756B-4D16-87DF-7C77D4726890}">
      <dgm:prSet phldrT="[Text]" phldr="1"/>
      <dgm:spPr>
        <a:solidFill>
          <a:schemeClr val="accent1">
            <a:tint val="50000"/>
            <a:hueOff val="0"/>
            <a:satOff val="0"/>
            <a:lumOff val="0"/>
            <a:alpha val="10000"/>
          </a:schemeClr>
        </a:solidFill>
      </dgm:spPr>
      <dgm:t>
        <a:bodyPr/>
        <a:lstStyle/>
        <a:p>
          <a:endParaRPr lang="en-US" dirty="0"/>
        </a:p>
      </dgm:t>
    </dgm:pt>
    <dgm:pt modelId="{09EF0A23-CE22-4B66-8D5E-651C167114B5}" type="parTrans" cxnId="{E7360FD0-855C-4553-B81B-13AD72F6B521}">
      <dgm:prSet/>
      <dgm:spPr/>
      <dgm:t>
        <a:bodyPr/>
        <a:lstStyle/>
        <a:p>
          <a:endParaRPr lang="en-US"/>
        </a:p>
      </dgm:t>
    </dgm:pt>
    <dgm:pt modelId="{A1B93216-F75F-4014-A828-F22FD327E3EB}" type="sibTrans" cxnId="{E7360FD0-855C-4553-B81B-13AD72F6B521}">
      <dgm:prSet/>
      <dgm:spPr/>
      <dgm:t>
        <a:bodyPr/>
        <a:lstStyle/>
        <a:p>
          <a:endParaRPr lang="en-US"/>
        </a:p>
      </dgm:t>
    </dgm:pt>
    <dgm:pt modelId="{B474C070-4D68-49FE-AC5A-7E777EA920D6}">
      <dgm:prSet phldrT="[Text]" phldr="1"/>
      <dgm:spPr>
        <a:solidFill>
          <a:schemeClr val="accent1">
            <a:tint val="50000"/>
            <a:hueOff val="0"/>
            <a:satOff val="0"/>
            <a:lumOff val="0"/>
            <a:alpha val="12000"/>
          </a:schemeClr>
        </a:solidFill>
      </dgm:spPr>
      <dgm:t>
        <a:bodyPr/>
        <a:lstStyle/>
        <a:p>
          <a:endParaRPr lang="en-US" dirty="0"/>
        </a:p>
      </dgm:t>
    </dgm:pt>
    <dgm:pt modelId="{0AC2A75C-14A3-4191-ABB4-E0DE1411A4AC}" type="parTrans" cxnId="{E511B129-2542-4B2B-B884-896BCAE8B7E1}">
      <dgm:prSet/>
      <dgm:spPr/>
      <dgm:t>
        <a:bodyPr/>
        <a:lstStyle/>
        <a:p>
          <a:endParaRPr lang="en-US"/>
        </a:p>
      </dgm:t>
    </dgm:pt>
    <dgm:pt modelId="{98E02ED1-35D2-496D-97E0-F3C717843CB3}" type="sibTrans" cxnId="{E511B129-2542-4B2B-B884-896BCAE8B7E1}">
      <dgm:prSet/>
      <dgm:spPr/>
      <dgm:t>
        <a:bodyPr/>
        <a:lstStyle/>
        <a:p>
          <a:endParaRPr lang="en-US"/>
        </a:p>
      </dgm:t>
    </dgm:pt>
    <dgm:pt modelId="{73D4B8E4-9FC0-4AD7-9DDC-298863E399ED}" type="pres">
      <dgm:prSet presAssocID="{4BF624FA-1446-4C38-ACCC-042AF1387010}" presName="Name0" presStyleCnt="0">
        <dgm:presLayoutVars>
          <dgm:dir/>
          <dgm:resizeHandles val="exact"/>
        </dgm:presLayoutVars>
      </dgm:prSet>
      <dgm:spPr/>
      <dgm:t>
        <a:bodyPr/>
        <a:lstStyle/>
        <a:p>
          <a:endParaRPr lang="en-US"/>
        </a:p>
      </dgm:t>
    </dgm:pt>
    <dgm:pt modelId="{F6CAD73D-A3EB-4548-85C1-8A25700C3AAC}" type="pres">
      <dgm:prSet presAssocID="{C193B270-756B-4D16-87DF-7C77D4726890}" presName="composite" presStyleCnt="0"/>
      <dgm:spPr/>
    </dgm:pt>
    <dgm:pt modelId="{70DC07B7-D2C1-4679-A46D-66DD273423EF}" type="pres">
      <dgm:prSet presAssocID="{C193B270-756B-4D16-87DF-7C77D4726890}" presName="rect1" presStyleLbl="bgShp" presStyleIdx="0" presStyleCnt="2" custScaleY="106898" custLinFactNeighborX="-3647"/>
      <dgm:spPr>
        <a:blipFill rotWithShape="0">
          <a:blip xmlns:r="http://schemas.openxmlformats.org/officeDocument/2006/relationships" r:embed="rId1"/>
          <a:stretch>
            <a:fillRect/>
          </a:stretch>
        </a:blipFill>
      </dgm:spPr>
      <dgm:t>
        <a:bodyPr/>
        <a:lstStyle/>
        <a:p>
          <a:endParaRPr lang="en-US"/>
        </a:p>
      </dgm:t>
    </dgm:pt>
    <dgm:pt modelId="{8454497D-46F2-4D61-843D-A8920F200D01}" type="pres">
      <dgm:prSet presAssocID="{C193B270-756B-4D16-87DF-7C77D4726890}" presName="rect2" presStyleLbl="trBgShp" presStyleIdx="0" presStyleCnt="2">
        <dgm:presLayoutVars>
          <dgm:bulletEnabled val="1"/>
        </dgm:presLayoutVars>
      </dgm:prSet>
      <dgm:spPr/>
      <dgm:t>
        <a:bodyPr/>
        <a:lstStyle/>
        <a:p>
          <a:endParaRPr lang="en-US"/>
        </a:p>
      </dgm:t>
    </dgm:pt>
    <dgm:pt modelId="{88B7E2C5-FF16-44D5-BF0C-CCD76A377DBB}" type="pres">
      <dgm:prSet presAssocID="{A1B93216-F75F-4014-A828-F22FD327E3EB}" presName="sibTrans" presStyleCnt="0"/>
      <dgm:spPr/>
    </dgm:pt>
    <dgm:pt modelId="{E0EA3580-EBEE-4130-9EE3-302A99839461}" type="pres">
      <dgm:prSet presAssocID="{B474C070-4D68-49FE-AC5A-7E777EA920D6}" presName="composite" presStyleCnt="0"/>
      <dgm:spPr/>
    </dgm:pt>
    <dgm:pt modelId="{A0196FDB-6234-49A6-92A5-979EC06BA2F5}" type="pres">
      <dgm:prSet presAssocID="{B474C070-4D68-49FE-AC5A-7E777EA920D6}" presName="rect1" presStyleLbl="bgShp" presStyleIdx="1" presStyleCnt="2" custScaleY="106898" custLinFactNeighborX="-10385"/>
      <dgm:spPr>
        <a:blipFill rotWithShape="0">
          <a:blip xmlns:r="http://schemas.openxmlformats.org/officeDocument/2006/relationships" r:embed="rId2"/>
          <a:stretch>
            <a:fillRect/>
          </a:stretch>
        </a:blipFill>
      </dgm:spPr>
      <dgm:t>
        <a:bodyPr/>
        <a:lstStyle/>
        <a:p>
          <a:endParaRPr lang="en-US"/>
        </a:p>
      </dgm:t>
    </dgm:pt>
    <dgm:pt modelId="{7411D900-26C5-417C-B6E9-85BFECCAB7EF}" type="pres">
      <dgm:prSet presAssocID="{B474C070-4D68-49FE-AC5A-7E777EA920D6}" presName="rect2" presStyleLbl="trBgShp" presStyleIdx="1" presStyleCnt="2" custLinFactNeighborX="-12031" custLinFactNeighborY="1202">
        <dgm:presLayoutVars>
          <dgm:bulletEnabled val="1"/>
        </dgm:presLayoutVars>
      </dgm:prSet>
      <dgm:spPr/>
      <dgm:t>
        <a:bodyPr/>
        <a:lstStyle/>
        <a:p>
          <a:endParaRPr lang="en-US"/>
        </a:p>
      </dgm:t>
    </dgm:pt>
  </dgm:ptLst>
  <dgm:cxnLst>
    <dgm:cxn modelId="{3988DE51-FFE4-4A5C-81E1-ED2F35095E9E}" type="presOf" srcId="{B474C070-4D68-49FE-AC5A-7E777EA920D6}" destId="{7411D900-26C5-417C-B6E9-85BFECCAB7EF}" srcOrd="0" destOrd="0" presId="urn:microsoft.com/office/officeart/2008/layout/BendingPictureSemiTransparentText"/>
    <dgm:cxn modelId="{8945A093-810E-4716-A2E7-44A1491904A8}" type="presOf" srcId="{C193B270-756B-4D16-87DF-7C77D4726890}" destId="{8454497D-46F2-4D61-843D-A8920F200D01}" srcOrd="0" destOrd="0" presId="urn:microsoft.com/office/officeart/2008/layout/BendingPictureSemiTransparentText"/>
    <dgm:cxn modelId="{E7360FD0-855C-4553-B81B-13AD72F6B521}" srcId="{4BF624FA-1446-4C38-ACCC-042AF1387010}" destId="{C193B270-756B-4D16-87DF-7C77D4726890}" srcOrd="0" destOrd="0" parTransId="{09EF0A23-CE22-4B66-8D5E-651C167114B5}" sibTransId="{A1B93216-F75F-4014-A828-F22FD327E3EB}"/>
    <dgm:cxn modelId="{E511B129-2542-4B2B-B884-896BCAE8B7E1}" srcId="{4BF624FA-1446-4C38-ACCC-042AF1387010}" destId="{B474C070-4D68-49FE-AC5A-7E777EA920D6}" srcOrd="1" destOrd="0" parTransId="{0AC2A75C-14A3-4191-ABB4-E0DE1411A4AC}" sibTransId="{98E02ED1-35D2-496D-97E0-F3C717843CB3}"/>
    <dgm:cxn modelId="{376764D2-E1EA-4C3C-995B-54B4E637FF9D}" type="presOf" srcId="{4BF624FA-1446-4C38-ACCC-042AF1387010}" destId="{73D4B8E4-9FC0-4AD7-9DDC-298863E399ED}" srcOrd="0" destOrd="0" presId="urn:microsoft.com/office/officeart/2008/layout/BendingPictureSemiTransparentText"/>
    <dgm:cxn modelId="{D5F2581B-DB08-4213-99DC-9A91BED6662B}" type="presParOf" srcId="{73D4B8E4-9FC0-4AD7-9DDC-298863E399ED}" destId="{F6CAD73D-A3EB-4548-85C1-8A25700C3AAC}" srcOrd="0" destOrd="0" presId="urn:microsoft.com/office/officeart/2008/layout/BendingPictureSemiTransparentText"/>
    <dgm:cxn modelId="{D45CAD1B-B976-441B-BDC1-20BA385A2638}" type="presParOf" srcId="{F6CAD73D-A3EB-4548-85C1-8A25700C3AAC}" destId="{70DC07B7-D2C1-4679-A46D-66DD273423EF}" srcOrd="0" destOrd="0" presId="urn:microsoft.com/office/officeart/2008/layout/BendingPictureSemiTransparentText"/>
    <dgm:cxn modelId="{1BAEDA41-000B-4E41-AD41-4092634BE28D}" type="presParOf" srcId="{F6CAD73D-A3EB-4548-85C1-8A25700C3AAC}" destId="{8454497D-46F2-4D61-843D-A8920F200D01}" srcOrd="1" destOrd="0" presId="urn:microsoft.com/office/officeart/2008/layout/BendingPictureSemiTransparentText"/>
    <dgm:cxn modelId="{D522DE63-C821-4714-8206-C83154FBD0A0}" type="presParOf" srcId="{73D4B8E4-9FC0-4AD7-9DDC-298863E399ED}" destId="{88B7E2C5-FF16-44D5-BF0C-CCD76A377DBB}" srcOrd="1" destOrd="0" presId="urn:microsoft.com/office/officeart/2008/layout/BendingPictureSemiTransparentText"/>
    <dgm:cxn modelId="{6F512FBB-83F7-454A-959C-151D0B73BCED}" type="presParOf" srcId="{73D4B8E4-9FC0-4AD7-9DDC-298863E399ED}" destId="{E0EA3580-EBEE-4130-9EE3-302A99839461}" srcOrd="2" destOrd="0" presId="urn:microsoft.com/office/officeart/2008/layout/BendingPictureSemiTransparentText"/>
    <dgm:cxn modelId="{E5AB73F8-C3DC-4E88-9570-65747C4791C5}" type="presParOf" srcId="{E0EA3580-EBEE-4130-9EE3-302A99839461}" destId="{A0196FDB-6234-49A6-92A5-979EC06BA2F5}" srcOrd="0" destOrd="0" presId="urn:microsoft.com/office/officeart/2008/layout/BendingPictureSemiTransparentText"/>
    <dgm:cxn modelId="{3965DE62-E99D-4B92-A4BE-B79E8107FA66}" type="presParOf" srcId="{E0EA3580-EBEE-4130-9EE3-302A99839461}" destId="{7411D900-26C5-417C-B6E9-85BFECCAB7EF}"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CE152C-54C4-418D-9E3F-7DAFD72919C5}"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B256372-43F8-4A6A-B7E7-E877E9C760A0}">
      <dgm:prSet phldrT="[Text]" custT="1"/>
      <dgm:spPr>
        <a:solidFill>
          <a:schemeClr val="bg1">
            <a:alpha val="40000"/>
          </a:schemeClr>
        </a:solidFill>
      </dgm:spPr>
      <dgm:t>
        <a:bodyPr/>
        <a:lstStyle/>
        <a:p>
          <a:r>
            <a:rPr lang="en-US" sz="2500" b="1" kern="1200" dirty="0" smtClean="0">
              <a:solidFill>
                <a:schemeClr val="tx1"/>
              </a:solidFill>
              <a:latin typeface="+mn-lt"/>
              <a:ea typeface="+mn-ea"/>
              <a:cs typeface="+mn-cs"/>
            </a:rPr>
            <a:t>3. Sampling</a:t>
          </a:r>
          <a:endParaRPr lang="en-US" sz="2500" b="1" kern="1200" dirty="0">
            <a:solidFill>
              <a:schemeClr val="tx1"/>
            </a:solidFill>
            <a:latin typeface="+mn-lt"/>
            <a:ea typeface="+mn-ea"/>
            <a:cs typeface="+mn-cs"/>
          </a:endParaRPr>
        </a:p>
      </dgm:t>
    </dgm:pt>
    <dgm:pt modelId="{AF3D226C-A9AB-4DA7-9E27-F00F946A3AE8}" type="parTrans" cxnId="{E0B93FBE-82CF-452B-B4F6-BCC03D7EF278}">
      <dgm:prSet/>
      <dgm:spPr/>
      <dgm:t>
        <a:bodyPr/>
        <a:lstStyle/>
        <a:p>
          <a:endParaRPr lang="en-US"/>
        </a:p>
      </dgm:t>
    </dgm:pt>
    <dgm:pt modelId="{42EEA1CF-4CCB-415B-AAEF-CB623ADCECDD}" type="sibTrans" cxnId="{E0B93FBE-82CF-452B-B4F6-BCC03D7EF278}">
      <dgm:prSet/>
      <dgm:spPr/>
      <dgm:t>
        <a:bodyPr/>
        <a:lstStyle/>
        <a:p>
          <a:endParaRPr lang="en-US"/>
        </a:p>
      </dgm:t>
    </dgm:pt>
    <dgm:pt modelId="{0A7987FC-878D-4A2E-B8C8-0CDC43FA253D}" type="pres">
      <dgm:prSet presAssocID="{DFCE152C-54C4-418D-9E3F-7DAFD72919C5}" presName="Name0" presStyleCnt="0">
        <dgm:presLayoutVars>
          <dgm:dir/>
          <dgm:resizeHandles val="exact"/>
        </dgm:presLayoutVars>
      </dgm:prSet>
      <dgm:spPr/>
      <dgm:t>
        <a:bodyPr/>
        <a:lstStyle/>
        <a:p>
          <a:endParaRPr lang="en-US"/>
        </a:p>
      </dgm:t>
    </dgm:pt>
    <dgm:pt modelId="{760B5E06-9C56-4722-9649-D6EDD37579F3}" type="pres">
      <dgm:prSet presAssocID="{FB256372-43F8-4A6A-B7E7-E877E9C760A0}" presName="composite" presStyleCnt="0"/>
      <dgm:spPr/>
    </dgm:pt>
    <dgm:pt modelId="{E4325478-9AA1-45B7-B401-A4732D4F7A1D}" type="pres">
      <dgm:prSet presAssocID="{FB256372-43F8-4A6A-B7E7-E877E9C760A0}" presName="rect1" presStyleLbl="bgShp" presStyleIdx="0" presStyleCnt="1" custLinFactNeighborX="-60" custLinFactNeighborY="3310"/>
      <dgm:spPr>
        <a:blipFill rotWithShape="0">
          <a:blip xmlns:r="http://schemas.openxmlformats.org/officeDocument/2006/relationships" r:embed="rId1"/>
          <a:stretch>
            <a:fillRect/>
          </a:stretch>
        </a:blipFill>
      </dgm:spPr>
      <dgm:t>
        <a:bodyPr/>
        <a:lstStyle/>
        <a:p>
          <a:endParaRPr lang="en-US"/>
        </a:p>
      </dgm:t>
    </dgm:pt>
    <dgm:pt modelId="{C486A651-591E-4ECC-9E12-8EF6BE32BEFC}" type="pres">
      <dgm:prSet presAssocID="{FB256372-43F8-4A6A-B7E7-E877E9C760A0}" presName="rect2" presStyleLbl="trBgShp" presStyleIdx="0" presStyleCnt="1" custLinFactNeighborY="7104">
        <dgm:presLayoutVars>
          <dgm:bulletEnabled val="1"/>
        </dgm:presLayoutVars>
      </dgm:prSet>
      <dgm:spPr/>
      <dgm:t>
        <a:bodyPr/>
        <a:lstStyle/>
        <a:p>
          <a:endParaRPr lang="en-US"/>
        </a:p>
      </dgm:t>
    </dgm:pt>
  </dgm:ptLst>
  <dgm:cxnLst>
    <dgm:cxn modelId="{E0B93FBE-82CF-452B-B4F6-BCC03D7EF278}" srcId="{DFCE152C-54C4-418D-9E3F-7DAFD72919C5}" destId="{FB256372-43F8-4A6A-B7E7-E877E9C760A0}" srcOrd="0" destOrd="0" parTransId="{AF3D226C-A9AB-4DA7-9E27-F00F946A3AE8}" sibTransId="{42EEA1CF-4CCB-415B-AAEF-CB623ADCECDD}"/>
    <dgm:cxn modelId="{1DA5FFC4-8C32-4ACA-B62C-84EC0CDFF0E3}" type="presOf" srcId="{DFCE152C-54C4-418D-9E3F-7DAFD72919C5}" destId="{0A7987FC-878D-4A2E-B8C8-0CDC43FA253D}" srcOrd="0" destOrd="0" presId="urn:microsoft.com/office/officeart/2008/layout/BendingPictureSemiTransparentText"/>
    <dgm:cxn modelId="{77E4F6EC-5230-47AF-AD56-4769052CE5C8}" type="presOf" srcId="{FB256372-43F8-4A6A-B7E7-E877E9C760A0}" destId="{C486A651-591E-4ECC-9E12-8EF6BE32BEFC}" srcOrd="0" destOrd="0" presId="urn:microsoft.com/office/officeart/2008/layout/BendingPictureSemiTransparentText"/>
    <dgm:cxn modelId="{8514B3D1-348F-471A-8473-6E5D55F758E2}" type="presParOf" srcId="{0A7987FC-878D-4A2E-B8C8-0CDC43FA253D}" destId="{760B5E06-9C56-4722-9649-D6EDD37579F3}" srcOrd="0" destOrd="0" presId="urn:microsoft.com/office/officeart/2008/layout/BendingPictureSemiTransparentText"/>
    <dgm:cxn modelId="{FFE5514B-2549-4FAA-A710-8014BEC48EDD}" type="presParOf" srcId="{760B5E06-9C56-4722-9649-D6EDD37579F3}" destId="{E4325478-9AA1-45B7-B401-A4732D4F7A1D}" srcOrd="0" destOrd="0" presId="urn:microsoft.com/office/officeart/2008/layout/BendingPictureSemiTransparentText"/>
    <dgm:cxn modelId="{C0112052-69E0-4531-8EAD-0590966CAE9E}" type="presParOf" srcId="{760B5E06-9C56-4722-9649-D6EDD37579F3}" destId="{C486A651-591E-4ECC-9E12-8EF6BE32BEF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F624FA-1446-4C38-ACCC-042AF138701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193B270-756B-4D16-87DF-7C77D4726890}">
      <dgm:prSet phldrT="[Text]" phldr="1"/>
      <dgm:spPr>
        <a:noFill/>
      </dgm:spPr>
      <dgm:t>
        <a:bodyPr/>
        <a:lstStyle/>
        <a:p>
          <a:endParaRPr lang="en-US" dirty="0"/>
        </a:p>
      </dgm:t>
    </dgm:pt>
    <dgm:pt modelId="{09EF0A23-CE22-4B66-8D5E-651C167114B5}" type="parTrans" cxnId="{E7360FD0-855C-4553-B81B-13AD72F6B521}">
      <dgm:prSet/>
      <dgm:spPr/>
      <dgm:t>
        <a:bodyPr/>
        <a:lstStyle/>
        <a:p>
          <a:endParaRPr lang="en-US"/>
        </a:p>
      </dgm:t>
    </dgm:pt>
    <dgm:pt modelId="{A1B93216-F75F-4014-A828-F22FD327E3EB}" type="sibTrans" cxnId="{E7360FD0-855C-4553-B81B-13AD72F6B521}">
      <dgm:prSet/>
      <dgm:spPr/>
      <dgm:t>
        <a:bodyPr/>
        <a:lstStyle/>
        <a:p>
          <a:endParaRPr lang="en-US"/>
        </a:p>
      </dgm:t>
    </dgm:pt>
    <dgm:pt modelId="{B474C070-4D68-49FE-AC5A-7E777EA920D6}">
      <dgm:prSet phldrT="[Text]" phldr="1"/>
      <dgm:spPr>
        <a:noFill/>
      </dgm:spPr>
      <dgm:t>
        <a:bodyPr/>
        <a:lstStyle/>
        <a:p>
          <a:endParaRPr lang="en-US" dirty="0"/>
        </a:p>
      </dgm:t>
    </dgm:pt>
    <dgm:pt modelId="{0AC2A75C-14A3-4191-ABB4-E0DE1411A4AC}" type="parTrans" cxnId="{E511B129-2542-4B2B-B884-896BCAE8B7E1}">
      <dgm:prSet/>
      <dgm:spPr/>
      <dgm:t>
        <a:bodyPr/>
        <a:lstStyle/>
        <a:p>
          <a:endParaRPr lang="en-US"/>
        </a:p>
      </dgm:t>
    </dgm:pt>
    <dgm:pt modelId="{98E02ED1-35D2-496D-97E0-F3C717843CB3}" type="sibTrans" cxnId="{E511B129-2542-4B2B-B884-896BCAE8B7E1}">
      <dgm:prSet/>
      <dgm:spPr/>
      <dgm:t>
        <a:bodyPr/>
        <a:lstStyle/>
        <a:p>
          <a:endParaRPr lang="en-US"/>
        </a:p>
      </dgm:t>
    </dgm:pt>
    <dgm:pt modelId="{73D4B8E4-9FC0-4AD7-9DDC-298863E399ED}" type="pres">
      <dgm:prSet presAssocID="{4BF624FA-1446-4C38-ACCC-042AF1387010}" presName="Name0" presStyleCnt="0">
        <dgm:presLayoutVars>
          <dgm:dir/>
          <dgm:resizeHandles val="exact"/>
        </dgm:presLayoutVars>
      </dgm:prSet>
      <dgm:spPr/>
      <dgm:t>
        <a:bodyPr/>
        <a:lstStyle/>
        <a:p>
          <a:endParaRPr lang="en-US"/>
        </a:p>
      </dgm:t>
    </dgm:pt>
    <dgm:pt modelId="{F6CAD73D-A3EB-4548-85C1-8A25700C3AAC}" type="pres">
      <dgm:prSet presAssocID="{C193B270-756B-4D16-87DF-7C77D4726890}" presName="composite" presStyleCnt="0"/>
      <dgm:spPr/>
    </dgm:pt>
    <dgm:pt modelId="{70DC07B7-D2C1-4679-A46D-66DD273423EF}" type="pres">
      <dgm:prSet presAssocID="{C193B270-756B-4D16-87DF-7C77D4726890}" presName="rect1" presStyleLbl="bgShp" presStyleIdx="0" presStyleCnt="2" custLinFactNeighborX="1386"/>
      <dgm:spPr>
        <a:blipFill rotWithShape="0">
          <a:blip xmlns:r="http://schemas.openxmlformats.org/officeDocument/2006/relationships" r:embed="rId1"/>
          <a:stretch>
            <a:fillRect/>
          </a:stretch>
        </a:blipFill>
      </dgm:spPr>
      <dgm:t>
        <a:bodyPr/>
        <a:lstStyle/>
        <a:p>
          <a:endParaRPr lang="en-US"/>
        </a:p>
      </dgm:t>
    </dgm:pt>
    <dgm:pt modelId="{8454497D-46F2-4D61-843D-A8920F200D01}" type="pres">
      <dgm:prSet presAssocID="{C193B270-756B-4D16-87DF-7C77D4726890}" presName="rect2" presStyleLbl="trBgShp" presStyleIdx="0" presStyleCnt="2">
        <dgm:presLayoutVars>
          <dgm:bulletEnabled val="1"/>
        </dgm:presLayoutVars>
      </dgm:prSet>
      <dgm:spPr/>
      <dgm:t>
        <a:bodyPr/>
        <a:lstStyle/>
        <a:p>
          <a:endParaRPr lang="en-US"/>
        </a:p>
      </dgm:t>
    </dgm:pt>
    <dgm:pt modelId="{88B7E2C5-FF16-44D5-BF0C-CCD76A377DBB}" type="pres">
      <dgm:prSet presAssocID="{A1B93216-F75F-4014-A828-F22FD327E3EB}" presName="sibTrans" presStyleCnt="0"/>
      <dgm:spPr/>
    </dgm:pt>
    <dgm:pt modelId="{E0EA3580-EBEE-4130-9EE3-302A99839461}" type="pres">
      <dgm:prSet presAssocID="{B474C070-4D68-49FE-AC5A-7E777EA920D6}" presName="composite" presStyleCnt="0"/>
      <dgm:spPr/>
    </dgm:pt>
    <dgm:pt modelId="{A0196FDB-6234-49A6-92A5-979EC06BA2F5}" type="pres">
      <dgm:prSet presAssocID="{B474C070-4D68-49FE-AC5A-7E777EA920D6}" presName="rect1" presStyleLbl="bgShp" presStyleIdx="1" presStyleCnt="2" custLinFactNeighborX="-10572"/>
      <dgm:spPr>
        <a:blipFill rotWithShape="0">
          <a:blip xmlns:r="http://schemas.openxmlformats.org/officeDocument/2006/relationships" r:embed="rId2"/>
          <a:stretch>
            <a:fillRect/>
          </a:stretch>
        </a:blipFill>
      </dgm:spPr>
      <dgm:t>
        <a:bodyPr/>
        <a:lstStyle/>
        <a:p>
          <a:endParaRPr lang="en-US"/>
        </a:p>
      </dgm:t>
    </dgm:pt>
    <dgm:pt modelId="{7411D900-26C5-417C-B6E9-85BFECCAB7EF}" type="pres">
      <dgm:prSet presAssocID="{B474C070-4D68-49FE-AC5A-7E777EA920D6}" presName="rect2" presStyleLbl="trBgShp" presStyleIdx="1" presStyleCnt="2">
        <dgm:presLayoutVars>
          <dgm:bulletEnabled val="1"/>
        </dgm:presLayoutVars>
      </dgm:prSet>
      <dgm:spPr/>
      <dgm:t>
        <a:bodyPr/>
        <a:lstStyle/>
        <a:p>
          <a:endParaRPr lang="en-US"/>
        </a:p>
      </dgm:t>
    </dgm:pt>
  </dgm:ptLst>
  <dgm:cxnLst>
    <dgm:cxn modelId="{3556B5DD-D36B-41D7-929F-1FA5A056072F}" type="presOf" srcId="{B474C070-4D68-49FE-AC5A-7E777EA920D6}" destId="{7411D900-26C5-417C-B6E9-85BFECCAB7EF}" srcOrd="0" destOrd="0" presId="urn:microsoft.com/office/officeart/2008/layout/BendingPictureSemiTransparentText"/>
    <dgm:cxn modelId="{E511B129-2542-4B2B-B884-896BCAE8B7E1}" srcId="{4BF624FA-1446-4C38-ACCC-042AF1387010}" destId="{B474C070-4D68-49FE-AC5A-7E777EA920D6}" srcOrd="1" destOrd="0" parTransId="{0AC2A75C-14A3-4191-ABB4-E0DE1411A4AC}" sibTransId="{98E02ED1-35D2-496D-97E0-F3C717843CB3}"/>
    <dgm:cxn modelId="{58B421F3-B866-4451-82DC-691A17D8305A}" type="presOf" srcId="{4BF624FA-1446-4C38-ACCC-042AF1387010}" destId="{73D4B8E4-9FC0-4AD7-9DDC-298863E399ED}" srcOrd="0" destOrd="0" presId="urn:microsoft.com/office/officeart/2008/layout/BendingPictureSemiTransparentText"/>
    <dgm:cxn modelId="{CD66542B-43EB-4322-B5BB-2864B8AE5945}" type="presOf" srcId="{C193B270-756B-4D16-87DF-7C77D4726890}" destId="{8454497D-46F2-4D61-843D-A8920F200D01}" srcOrd="0" destOrd="0" presId="urn:microsoft.com/office/officeart/2008/layout/BendingPictureSemiTransparentText"/>
    <dgm:cxn modelId="{E7360FD0-855C-4553-B81B-13AD72F6B521}" srcId="{4BF624FA-1446-4C38-ACCC-042AF1387010}" destId="{C193B270-756B-4D16-87DF-7C77D4726890}" srcOrd="0" destOrd="0" parTransId="{09EF0A23-CE22-4B66-8D5E-651C167114B5}" sibTransId="{A1B93216-F75F-4014-A828-F22FD327E3EB}"/>
    <dgm:cxn modelId="{0FCCEAD1-0F1D-4329-AB26-EBC673B62733}" type="presParOf" srcId="{73D4B8E4-9FC0-4AD7-9DDC-298863E399ED}" destId="{F6CAD73D-A3EB-4548-85C1-8A25700C3AAC}" srcOrd="0" destOrd="0" presId="urn:microsoft.com/office/officeart/2008/layout/BendingPictureSemiTransparentText"/>
    <dgm:cxn modelId="{58A2B87B-F156-44A8-A966-5F42EEAA1205}" type="presParOf" srcId="{F6CAD73D-A3EB-4548-85C1-8A25700C3AAC}" destId="{70DC07B7-D2C1-4679-A46D-66DD273423EF}" srcOrd="0" destOrd="0" presId="urn:microsoft.com/office/officeart/2008/layout/BendingPictureSemiTransparentText"/>
    <dgm:cxn modelId="{33015D75-E3CC-4090-8092-A231C03D38AD}" type="presParOf" srcId="{F6CAD73D-A3EB-4548-85C1-8A25700C3AAC}" destId="{8454497D-46F2-4D61-843D-A8920F200D01}" srcOrd="1" destOrd="0" presId="urn:microsoft.com/office/officeart/2008/layout/BendingPictureSemiTransparentText"/>
    <dgm:cxn modelId="{F62A72B6-8161-4DB5-AD2F-583F5544FE27}" type="presParOf" srcId="{73D4B8E4-9FC0-4AD7-9DDC-298863E399ED}" destId="{88B7E2C5-FF16-44D5-BF0C-CCD76A377DBB}" srcOrd="1" destOrd="0" presId="urn:microsoft.com/office/officeart/2008/layout/BendingPictureSemiTransparentText"/>
    <dgm:cxn modelId="{64EE206B-AAD9-4BE6-BB2A-E0E7D4B2B8E0}" type="presParOf" srcId="{73D4B8E4-9FC0-4AD7-9DDC-298863E399ED}" destId="{E0EA3580-EBEE-4130-9EE3-302A99839461}" srcOrd="2" destOrd="0" presId="urn:microsoft.com/office/officeart/2008/layout/BendingPictureSemiTransparentText"/>
    <dgm:cxn modelId="{2280E3EE-5E8A-423E-84BF-F1B277DC528F}" type="presParOf" srcId="{E0EA3580-EBEE-4130-9EE3-302A99839461}" destId="{A0196FDB-6234-49A6-92A5-979EC06BA2F5}" srcOrd="0" destOrd="0" presId="urn:microsoft.com/office/officeart/2008/layout/BendingPictureSemiTransparentText"/>
    <dgm:cxn modelId="{0A76EC49-3B5A-44E4-BE87-02F876C783E9}" type="presParOf" srcId="{E0EA3580-EBEE-4130-9EE3-302A99839461}" destId="{7411D900-26C5-417C-B6E9-85BFECCAB7EF}" srcOrd="1" destOrd="0" presId="urn:microsoft.com/office/officeart/2008/layout/BendingPictureSemiTransparentTex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F624FA-1446-4C38-ACCC-042AF138701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193B270-756B-4D16-87DF-7C77D4726890}">
      <dgm:prSet phldrT="[Text]" custT="1"/>
      <dgm:spPr>
        <a:solidFill>
          <a:schemeClr val="bg1">
            <a:alpha val="36000"/>
          </a:schemeClr>
        </a:solidFill>
      </dgm:spPr>
      <dgm:t>
        <a:bodyPr/>
        <a:lstStyle/>
        <a:p>
          <a:r>
            <a:rPr lang="en-US" sz="2500" b="1" kern="1200" dirty="0" smtClean="0">
              <a:solidFill>
                <a:schemeClr val="tx1"/>
              </a:solidFill>
              <a:latin typeface="+mn-lt"/>
              <a:ea typeface="+mn-ea"/>
              <a:cs typeface="+mn-cs"/>
            </a:rPr>
            <a:t>5. Irrigation</a:t>
          </a:r>
          <a:endParaRPr lang="en-US" sz="2500" b="1" kern="1200" dirty="0">
            <a:solidFill>
              <a:schemeClr val="tx1"/>
            </a:solidFill>
            <a:latin typeface="+mn-lt"/>
            <a:ea typeface="+mn-ea"/>
            <a:cs typeface="+mn-cs"/>
          </a:endParaRPr>
        </a:p>
      </dgm:t>
    </dgm:pt>
    <dgm:pt modelId="{09EF0A23-CE22-4B66-8D5E-651C167114B5}" type="parTrans" cxnId="{E7360FD0-855C-4553-B81B-13AD72F6B521}">
      <dgm:prSet/>
      <dgm:spPr/>
      <dgm:t>
        <a:bodyPr/>
        <a:lstStyle/>
        <a:p>
          <a:endParaRPr lang="en-US"/>
        </a:p>
      </dgm:t>
    </dgm:pt>
    <dgm:pt modelId="{A1B93216-F75F-4014-A828-F22FD327E3EB}" type="sibTrans" cxnId="{E7360FD0-855C-4553-B81B-13AD72F6B521}">
      <dgm:prSet/>
      <dgm:spPr/>
      <dgm:t>
        <a:bodyPr/>
        <a:lstStyle/>
        <a:p>
          <a:endParaRPr lang="en-US"/>
        </a:p>
      </dgm:t>
    </dgm:pt>
    <dgm:pt modelId="{73D4B8E4-9FC0-4AD7-9DDC-298863E399ED}" type="pres">
      <dgm:prSet presAssocID="{4BF624FA-1446-4C38-ACCC-042AF1387010}" presName="Name0" presStyleCnt="0">
        <dgm:presLayoutVars>
          <dgm:dir/>
          <dgm:resizeHandles val="exact"/>
        </dgm:presLayoutVars>
      </dgm:prSet>
      <dgm:spPr/>
      <dgm:t>
        <a:bodyPr/>
        <a:lstStyle/>
        <a:p>
          <a:endParaRPr lang="en-US"/>
        </a:p>
      </dgm:t>
    </dgm:pt>
    <dgm:pt modelId="{F6CAD73D-A3EB-4548-85C1-8A25700C3AAC}" type="pres">
      <dgm:prSet presAssocID="{C193B270-756B-4D16-87DF-7C77D4726890}" presName="composite" presStyleCnt="0"/>
      <dgm:spPr/>
    </dgm:pt>
    <dgm:pt modelId="{70DC07B7-D2C1-4679-A46D-66DD273423EF}" type="pres">
      <dgm:prSet presAssocID="{C193B270-756B-4D16-87DF-7C77D4726890}" presName="rect1" presStyleLbl="bgShp" presStyleIdx="0" presStyleCnt="1" custLinFactNeighborX="-3405" custLinFactNeighborY="-49"/>
      <dgm:spPr>
        <a:blipFill rotWithShape="0">
          <a:blip xmlns:r="http://schemas.openxmlformats.org/officeDocument/2006/relationships" r:embed="rId1"/>
          <a:stretch>
            <a:fillRect/>
          </a:stretch>
        </a:blipFill>
      </dgm:spPr>
      <dgm:t>
        <a:bodyPr/>
        <a:lstStyle/>
        <a:p>
          <a:endParaRPr lang="en-US"/>
        </a:p>
      </dgm:t>
    </dgm:pt>
    <dgm:pt modelId="{8454497D-46F2-4D61-843D-A8920F200D01}" type="pres">
      <dgm:prSet presAssocID="{C193B270-756B-4D16-87DF-7C77D4726890}" presName="rect2" presStyleLbl="trBgShp" presStyleIdx="0" presStyleCnt="1" custScaleX="99736" custLinFactNeighborX="-4134">
        <dgm:presLayoutVars>
          <dgm:bulletEnabled val="1"/>
        </dgm:presLayoutVars>
      </dgm:prSet>
      <dgm:spPr/>
      <dgm:t>
        <a:bodyPr/>
        <a:lstStyle/>
        <a:p>
          <a:endParaRPr lang="en-US"/>
        </a:p>
      </dgm:t>
    </dgm:pt>
  </dgm:ptLst>
  <dgm:cxnLst>
    <dgm:cxn modelId="{7B7DE4C0-AFCB-4498-8234-B3E2FFC9EE77}" type="presOf" srcId="{4BF624FA-1446-4C38-ACCC-042AF1387010}" destId="{73D4B8E4-9FC0-4AD7-9DDC-298863E399ED}" srcOrd="0" destOrd="0" presId="urn:microsoft.com/office/officeart/2008/layout/BendingPictureSemiTransparentText"/>
    <dgm:cxn modelId="{E7360FD0-855C-4553-B81B-13AD72F6B521}" srcId="{4BF624FA-1446-4C38-ACCC-042AF1387010}" destId="{C193B270-756B-4D16-87DF-7C77D4726890}" srcOrd="0" destOrd="0" parTransId="{09EF0A23-CE22-4B66-8D5E-651C167114B5}" sibTransId="{A1B93216-F75F-4014-A828-F22FD327E3EB}"/>
    <dgm:cxn modelId="{EB653EA0-75D0-499C-BFF5-AC25EE2EAA9B}" type="presOf" srcId="{C193B270-756B-4D16-87DF-7C77D4726890}" destId="{8454497D-46F2-4D61-843D-A8920F200D01}" srcOrd="0" destOrd="0" presId="urn:microsoft.com/office/officeart/2008/layout/BendingPictureSemiTransparentText"/>
    <dgm:cxn modelId="{2E805219-1CE5-4678-80AC-74F71F7D889D}" type="presParOf" srcId="{73D4B8E4-9FC0-4AD7-9DDC-298863E399ED}" destId="{F6CAD73D-A3EB-4548-85C1-8A25700C3AAC}" srcOrd="0" destOrd="0" presId="urn:microsoft.com/office/officeart/2008/layout/BendingPictureSemiTransparentText"/>
    <dgm:cxn modelId="{7B25306F-5EEC-455A-BB63-C37B00A6F7D0}" type="presParOf" srcId="{F6CAD73D-A3EB-4548-85C1-8A25700C3AAC}" destId="{70DC07B7-D2C1-4679-A46D-66DD273423EF}" srcOrd="0" destOrd="0" presId="urn:microsoft.com/office/officeart/2008/layout/BendingPictureSemiTransparentText"/>
    <dgm:cxn modelId="{863AF203-11F4-4AFE-AD35-64DE5A198304}" type="presParOf" srcId="{F6CAD73D-A3EB-4548-85C1-8A25700C3AAC}" destId="{8454497D-46F2-4D61-843D-A8920F200D01}" srcOrd="1" destOrd="0" presId="urn:microsoft.com/office/officeart/2008/layout/BendingPictureSemiTransparentTex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F624FA-1446-4C38-ACCC-042AF138701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193B270-756B-4D16-87DF-7C77D4726890}">
      <dgm:prSet phldrT="[Text]" custT="1"/>
      <dgm:spPr>
        <a:solidFill>
          <a:schemeClr val="bg1">
            <a:alpha val="40000"/>
          </a:schemeClr>
        </a:solidFill>
      </dgm:spPr>
      <dgm:t>
        <a:bodyPr/>
        <a:lstStyle/>
        <a:p>
          <a:r>
            <a:rPr lang="en-US" sz="2500" b="1" kern="1200" dirty="0" smtClean="0">
              <a:solidFill>
                <a:schemeClr val="tx1"/>
              </a:solidFill>
              <a:latin typeface="+mn-lt"/>
              <a:ea typeface="+mn-ea"/>
              <a:cs typeface="+mn-cs"/>
            </a:rPr>
            <a:t>Setup Complete</a:t>
          </a:r>
          <a:endParaRPr lang="en-US" sz="2500" b="1" kern="1200" dirty="0">
            <a:solidFill>
              <a:schemeClr val="tx1"/>
            </a:solidFill>
            <a:latin typeface="+mn-lt"/>
            <a:ea typeface="+mn-ea"/>
            <a:cs typeface="+mn-cs"/>
          </a:endParaRPr>
        </a:p>
      </dgm:t>
    </dgm:pt>
    <dgm:pt modelId="{09EF0A23-CE22-4B66-8D5E-651C167114B5}" type="parTrans" cxnId="{E7360FD0-855C-4553-B81B-13AD72F6B521}">
      <dgm:prSet/>
      <dgm:spPr/>
      <dgm:t>
        <a:bodyPr/>
        <a:lstStyle/>
        <a:p>
          <a:endParaRPr lang="en-US"/>
        </a:p>
      </dgm:t>
    </dgm:pt>
    <dgm:pt modelId="{A1B93216-F75F-4014-A828-F22FD327E3EB}" type="sibTrans" cxnId="{E7360FD0-855C-4553-B81B-13AD72F6B521}">
      <dgm:prSet/>
      <dgm:spPr/>
      <dgm:t>
        <a:bodyPr/>
        <a:lstStyle/>
        <a:p>
          <a:endParaRPr lang="en-US"/>
        </a:p>
      </dgm:t>
    </dgm:pt>
    <dgm:pt modelId="{73D4B8E4-9FC0-4AD7-9DDC-298863E399ED}" type="pres">
      <dgm:prSet presAssocID="{4BF624FA-1446-4C38-ACCC-042AF1387010}" presName="Name0" presStyleCnt="0">
        <dgm:presLayoutVars>
          <dgm:dir/>
          <dgm:resizeHandles val="exact"/>
        </dgm:presLayoutVars>
      </dgm:prSet>
      <dgm:spPr/>
      <dgm:t>
        <a:bodyPr/>
        <a:lstStyle/>
        <a:p>
          <a:endParaRPr lang="en-US"/>
        </a:p>
      </dgm:t>
    </dgm:pt>
    <dgm:pt modelId="{F6CAD73D-A3EB-4548-85C1-8A25700C3AAC}" type="pres">
      <dgm:prSet presAssocID="{C193B270-756B-4D16-87DF-7C77D4726890}" presName="composite" presStyleCnt="0"/>
      <dgm:spPr/>
    </dgm:pt>
    <dgm:pt modelId="{70DC07B7-D2C1-4679-A46D-66DD273423EF}" type="pres">
      <dgm:prSet presAssocID="{C193B270-756B-4D16-87DF-7C77D4726890}" presName="rect1" presStyleLbl="bgShp" presStyleIdx="0" presStyleCnt="1" custLinFactNeighborX="2016"/>
      <dgm:spPr>
        <a:blipFill rotWithShape="0">
          <a:blip xmlns:r="http://schemas.openxmlformats.org/officeDocument/2006/relationships" r:embed="rId1"/>
          <a:stretch>
            <a:fillRect/>
          </a:stretch>
        </a:blipFill>
      </dgm:spPr>
      <dgm:t>
        <a:bodyPr/>
        <a:lstStyle/>
        <a:p>
          <a:endParaRPr lang="en-US"/>
        </a:p>
      </dgm:t>
    </dgm:pt>
    <dgm:pt modelId="{8454497D-46F2-4D61-843D-A8920F200D01}" type="pres">
      <dgm:prSet presAssocID="{C193B270-756B-4D16-87DF-7C77D4726890}" presName="rect2" presStyleLbl="trBgShp" presStyleIdx="0" presStyleCnt="1">
        <dgm:presLayoutVars>
          <dgm:bulletEnabled val="1"/>
        </dgm:presLayoutVars>
      </dgm:prSet>
      <dgm:spPr/>
      <dgm:t>
        <a:bodyPr/>
        <a:lstStyle/>
        <a:p>
          <a:endParaRPr lang="en-US"/>
        </a:p>
      </dgm:t>
    </dgm:pt>
  </dgm:ptLst>
  <dgm:cxnLst>
    <dgm:cxn modelId="{BFA3259B-0256-4039-A279-6DB09F54DA70}" type="presOf" srcId="{4BF624FA-1446-4C38-ACCC-042AF1387010}" destId="{73D4B8E4-9FC0-4AD7-9DDC-298863E399ED}" srcOrd="0" destOrd="0" presId="urn:microsoft.com/office/officeart/2008/layout/BendingPictureSemiTransparentText"/>
    <dgm:cxn modelId="{43FAE735-415C-4FDE-B3CE-778007C793DC}" type="presOf" srcId="{C193B270-756B-4D16-87DF-7C77D4726890}" destId="{8454497D-46F2-4D61-843D-A8920F200D01}" srcOrd="0" destOrd="0" presId="urn:microsoft.com/office/officeart/2008/layout/BendingPictureSemiTransparentText"/>
    <dgm:cxn modelId="{E7360FD0-855C-4553-B81B-13AD72F6B521}" srcId="{4BF624FA-1446-4C38-ACCC-042AF1387010}" destId="{C193B270-756B-4D16-87DF-7C77D4726890}" srcOrd="0" destOrd="0" parTransId="{09EF0A23-CE22-4B66-8D5E-651C167114B5}" sibTransId="{A1B93216-F75F-4014-A828-F22FD327E3EB}"/>
    <dgm:cxn modelId="{2C1502E1-B0E1-4F06-A992-2D27867B16E9}" type="presParOf" srcId="{73D4B8E4-9FC0-4AD7-9DDC-298863E399ED}" destId="{F6CAD73D-A3EB-4548-85C1-8A25700C3AAC}" srcOrd="0" destOrd="0" presId="urn:microsoft.com/office/officeart/2008/layout/BendingPictureSemiTransparentText"/>
    <dgm:cxn modelId="{E0053C9C-D298-41EB-9762-C30EB825621F}" type="presParOf" srcId="{F6CAD73D-A3EB-4548-85C1-8A25700C3AAC}" destId="{70DC07B7-D2C1-4679-A46D-66DD273423EF}" srcOrd="0" destOrd="0" presId="urn:microsoft.com/office/officeart/2008/layout/BendingPictureSemiTransparentText"/>
    <dgm:cxn modelId="{4C4EC228-5494-44A7-BEEE-F1BBFE8EC141}" type="presParOf" srcId="{F6CAD73D-A3EB-4548-85C1-8A25700C3AAC}" destId="{8454497D-46F2-4D61-843D-A8920F200D01}" srcOrd="1" destOrd="0" presId="urn:microsoft.com/office/officeart/2008/layout/BendingPictureSemiTransparentTex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ECCA7F-7843-4895-9EF2-32D64A78F3C8}"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D41612DA-113C-45E8-B797-6B59137C266E}">
      <dgm:prSet phldrT="[Text]" custT="1"/>
      <dgm:spPr>
        <a:solidFill>
          <a:schemeClr val="bg1">
            <a:alpha val="40000"/>
          </a:schemeClr>
        </a:solidFill>
      </dgm:spPr>
      <dgm:t>
        <a:bodyPr/>
        <a:lstStyle/>
        <a:p>
          <a:pPr marL="0" algn="ctr" defTabSz="914400" rtl="0" eaLnBrk="1" latinLnBrk="0" hangingPunct="1"/>
          <a:r>
            <a:rPr lang="en-US" sz="2500" b="1" kern="1200" dirty="0" smtClean="0">
              <a:solidFill>
                <a:schemeClr val="tx1"/>
              </a:solidFill>
              <a:latin typeface="+mn-lt"/>
              <a:ea typeface="+mn-ea"/>
              <a:cs typeface="+mn-cs"/>
            </a:rPr>
            <a:t>1. Study Area</a:t>
          </a:r>
          <a:endParaRPr lang="en-US" sz="2500" b="1" kern="1200" dirty="0">
            <a:solidFill>
              <a:schemeClr val="tx1"/>
            </a:solidFill>
            <a:latin typeface="+mn-lt"/>
            <a:ea typeface="+mn-ea"/>
            <a:cs typeface="+mn-cs"/>
          </a:endParaRPr>
        </a:p>
      </dgm:t>
    </dgm:pt>
    <dgm:pt modelId="{CE498175-10D3-4725-96A6-6BD131E6CF36}" type="parTrans" cxnId="{E4250572-35E6-4B0E-8DAE-3C49FCA99578}">
      <dgm:prSet/>
      <dgm:spPr/>
      <dgm:t>
        <a:bodyPr/>
        <a:lstStyle/>
        <a:p>
          <a:endParaRPr lang="en-US"/>
        </a:p>
      </dgm:t>
    </dgm:pt>
    <dgm:pt modelId="{A7290733-0444-4C16-97EA-4549EAB7EBA0}" type="sibTrans" cxnId="{E4250572-35E6-4B0E-8DAE-3C49FCA99578}">
      <dgm:prSet/>
      <dgm:spPr/>
      <dgm:t>
        <a:bodyPr/>
        <a:lstStyle/>
        <a:p>
          <a:endParaRPr lang="en-US"/>
        </a:p>
      </dgm:t>
    </dgm:pt>
    <dgm:pt modelId="{2607B1C9-6F48-418E-82D4-89EE380C2A82}" type="pres">
      <dgm:prSet presAssocID="{ECECCA7F-7843-4895-9EF2-32D64A78F3C8}" presName="Name0" presStyleCnt="0">
        <dgm:presLayoutVars>
          <dgm:dir/>
          <dgm:resizeHandles val="exact"/>
        </dgm:presLayoutVars>
      </dgm:prSet>
      <dgm:spPr/>
      <dgm:t>
        <a:bodyPr/>
        <a:lstStyle/>
        <a:p>
          <a:endParaRPr lang="en-US"/>
        </a:p>
      </dgm:t>
    </dgm:pt>
    <dgm:pt modelId="{A970C5EE-E9DD-4BE7-A5BC-E03E7885BB62}" type="pres">
      <dgm:prSet presAssocID="{D41612DA-113C-45E8-B797-6B59137C266E}" presName="composite" presStyleCnt="0"/>
      <dgm:spPr/>
    </dgm:pt>
    <dgm:pt modelId="{F9A0E03E-7ADD-4DC0-BFD0-0B6A6750A167}" type="pres">
      <dgm:prSet presAssocID="{D41612DA-113C-45E8-B797-6B59137C266E}" presName="rect1" presStyleLbl="bgShp" presStyleIdx="0" presStyleCnt="1" custLinFactNeighborX="3049" custLinFactNeighborY="2545"/>
      <dgm:spPr>
        <a:blipFill rotWithShape="0">
          <a:blip xmlns:r="http://schemas.openxmlformats.org/officeDocument/2006/relationships" r:embed="rId1"/>
          <a:stretch>
            <a:fillRect/>
          </a:stretch>
        </a:blipFill>
      </dgm:spPr>
      <dgm:t>
        <a:bodyPr/>
        <a:lstStyle/>
        <a:p>
          <a:endParaRPr lang="en-US"/>
        </a:p>
      </dgm:t>
    </dgm:pt>
    <dgm:pt modelId="{B51C10D2-0FDB-49DA-B02D-CF3846B6DC53}" type="pres">
      <dgm:prSet presAssocID="{D41612DA-113C-45E8-B797-6B59137C266E}" presName="rect2" presStyleLbl="trBgShp" presStyleIdx="0" presStyleCnt="1">
        <dgm:presLayoutVars>
          <dgm:bulletEnabled val="1"/>
        </dgm:presLayoutVars>
      </dgm:prSet>
      <dgm:spPr/>
      <dgm:t>
        <a:bodyPr/>
        <a:lstStyle/>
        <a:p>
          <a:endParaRPr lang="en-US"/>
        </a:p>
      </dgm:t>
    </dgm:pt>
  </dgm:ptLst>
  <dgm:cxnLst>
    <dgm:cxn modelId="{E4250572-35E6-4B0E-8DAE-3C49FCA99578}" srcId="{ECECCA7F-7843-4895-9EF2-32D64A78F3C8}" destId="{D41612DA-113C-45E8-B797-6B59137C266E}" srcOrd="0" destOrd="0" parTransId="{CE498175-10D3-4725-96A6-6BD131E6CF36}" sibTransId="{A7290733-0444-4C16-97EA-4549EAB7EBA0}"/>
    <dgm:cxn modelId="{BDF13884-0D89-4AE2-9DF7-7F632DB9B8A6}" type="presOf" srcId="{D41612DA-113C-45E8-B797-6B59137C266E}" destId="{B51C10D2-0FDB-49DA-B02D-CF3846B6DC53}" srcOrd="0" destOrd="0" presId="urn:microsoft.com/office/officeart/2008/layout/BendingPictureSemiTransparentText"/>
    <dgm:cxn modelId="{A7975FF8-BBB8-4B2C-8D33-5D5791E9CB73}" type="presOf" srcId="{ECECCA7F-7843-4895-9EF2-32D64A78F3C8}" destId="{2607B1C9-6F48-418E-82D4-89EE380C2A82}" srcOrd="0" destOrd="0" presId="urn:microsoft.com/office/officeart/2008/layout/BendingPictureSemiTransparentText"/>
    <dgm:cxn modelId="{6EA18159-4684-4CDF-9266-A245FDA2CD59}" type="presParOf" srcId="{2607B1C9-6F48-418E-82D4-89EE380C2A82}" destId="{A970C5EE-E9DD-4BE7-A5BC-E03E7885BB62}" srcOrd="0" destOrd="0" presId="urn:microsoft.com/office/officeart/2008/layout/BendingPictureSemiTransparentText"/>
    <dgm:cxn modelId="{62E62239-8EBA-44CC-9653-7B0C00F534C7}" type="presParOf" srcId="{A970C5EE-E9DD-4BE7-A5BC-E03E7885BB62}" destId="{F9A0E03E-7ADD-4DC0-BFD0-0B6A6750A167}" srcOrd="0" destOrd="0" presId="urn:microsoft.com/office/officeart/2008/layout/BendingPictureSemiTransparentText"/>
    <dgm:cxn modelId="{27E26275-5134-4536-8DA7-36235C1E5993}" type="presParOf" srcId="{A970C5EE-E9DD-4BE7-A5BC-E03E7885BB62}" destId="{B51C10D2-0FDB-49DA-B02D-CF3846B6DC53}" srcOrd="1" destOrd="0" presId="urn:microsoft.com/office/officeart/2008/layout/BendingPictureSemiTransparentTex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3C9169-60D8-4260-89C0-131ABF6E5391}" type="doc">
      <dgm:prSet loTypeId="urn:microsoft.com/office/officeart/2005/8/layout/vList4#1" loCatId="list" qsTypeId="urn:microsoft.com/office/officeart/2005/8/quickstyle/simple3" qsCatId="simple" csTypeId="urn:microsoft.com/office/officeart/2005/8/colors/colorful5" csCatId="colorful" phldr="1"/>
      <dgm:spPr/>
      <dgm:t>
        <a:bodyPr/>
        <a:lstStyle/>
        <a:p>
          <a:endParaRPr lang="en-US"/>
        </a:p>
      </dgm:t>
    </dgm:pt>
    <dgm:pt modelId="{DC82293D-4BBD-4071-B296-F2C56A90885D}">
      <dgm:prSet phldrT="[Text]" custT="1"/>
      <dgm:spPr>
        <a:noFill/>
        <a:ln w="44450">
          <a:solidFill>
            <a:srgbClr val="7BCF27"/>
          </a:solidFill>
        </a:ln>
        <a:effectLst/>
      </dgm:spPr>
      <dgm:t>
        <a:bodyPr/>
        <a:lstStyle/>
        <a:p>
          <a:pPr algn="ctr"/>
          <a:r>
            <a:rPr lang="en-US" sz="2500" b="1" dirty="0" smtClean="0">
              <a:effectLst>
                <a:outerShdw blurRad="38100" dist="38100" dir="2700000" algn="tl">
                  <a:srgbClr val="000000">
                    <a:alpha val="43137"/>
                  </a:srgbClr>
                </a:outerShdw>
              </a:effectLst>
            </a:rPr>
            <a:t> CANOPY COVER</a:t>
          </a:r>
        </a:p>
        <a:p>
          <a:pPr algn="ctr"/>
          <a:r>
            <a:rPr lang="en-US" sz="2500" b="1" dirty="0" err="1" smtClean="0">
              <a:effectLst/>
            </a:rPr>
            <a:t>Daubenmire</a:t>
          </a:r>
          <a:r>
            <a:rPr lang="en-US" sz="2500" b="1" dirty="0" smtClean="0">
              <a:effectLst/>
            </a:rPr>
            <a:t> frame method</a:t>
          </a:r>
          <a:endParaRPr lang="en-US" sz="2500" dirty="0">
            <a:effectLst/>
          </a:endParaRPr>
        </a:p>
      </dgm:t>
    </dgm:pt>
    <dgm:pt modelId="{742C9A1F-749E-4E49-B491-B6B26370D883}" type="parTrans" cxnId="{08D2200B-AF9E-4306-A101-94F2636F35D2}">
      <dgm:prSet/>
      <dgm:spPr/>
      <dgm:t>
        <a:bodyPr/>
        <a:lstStyle/>
        <a:p>
          <a:endParaRPr lang="en-US"/>
        </a:p>
      </dgm:t>
    </dgm:pt>
    <dgm:pt modelId="{E9BF581E-1DF7-403A-9E55-328510FCD80D}" type="sibTrans" cxnId="{08D2200B-AF9E-4306-A101-94F2636F35D2}">
      <dgm:prSet/>
      <dgm:spPr/>
      <dgm:t>
        <a:bodyPr/>
        <a:lstStyle/>
        <a:p>
          <a:endParaRPr lang="en-US"/>
        </a:p>
      </dgm:t>
    </dgm:pt>
    <dgm:pt modelId="{44E79C18-F6DE-4963-A8CB-AC3038CF8D96}">
      <dgm:prSet phldrT="[Text]" custT="1"/>
      <dgm:spPr>
        <a:noFill/>
        <a:ln w="44450">
          <a:solidFill>
            <a:srgbClr val="00B0F0"/>
          </a:solidFill>
        </a:ln>
        <a:effectLst/>
      </dgm:spPr>
      <dgm:t>
        <a:bodyPr/>
        <a:lstStyle/>
        <a:p>
          <a:pPr algn="ctr"/>
          <a:r>
            <a:rPr lang="en-US" sz="2500" b="1" dirty="0" smtClean="0">
              <a:effectLst>
                <a:outerShdw blurRad="38100" dist="38100" dir="2700000" algn="tl">
                  <a:srgbClr val="000000">
                    <a:alpha val="43137"/>
                  </a:srgbClr>
                </a:outerShdw>
              </a:effectLst>
            </a:rPr>
            <a:t>  NEUTROPHILIC HETEROTROPHIC BACTERIA</a:t>
          </a:r>
        </a:p>
        <a:p>
          <a:pPr algn="ctr"/>
          <a:r>
            <a:rPr lang="en-US" sz="2500" b="1" dirty="0" smtClean="0"/>
            <a:t>Plate counts on R2A agar</a:t>
          </a:r>
          <a:endParaRPr lang="en-US" sz="2500" b="1" dirty="0">
            <a:effectLst>
              <a:outerShdw blurRad="38100" dist="38100" dir="2700000" algn="tl">
                <a:srgbClr val="000000">
                  <a:alpha val="43137"/>
                </a:srgbClr>
              </a:outerShdw>
            </a:effectLst>
          </a:endParaRPr>
        </a:p>
      </dgm:t>
    </dgm:pt>
    <dgm:pt modelId="{F51435DC-85C8-404C-9CC9-4D1EC5B1C06F}" type="parTrans" cxnId="{DAA77F1C-D245-4730-9FFB-5AA99B22956F}">
      <dgm:prSet/>
      <dgm:spPr/>
      <dgm:t>
        <a:bodyPr/>
        <a:lstStyle/>
        <a:p>
          <a:endParaRPr lang="en-US"/>
        </a:p>
      </dgm:t>
    </dgm:pt>
    <dgm:pt modelId="{FD866A87-01DE-491D-93C4-C85ED061DBE1}" type="sibTrans" cxnId="{DAA77F1C-D245-4730-9FFB-5AA99B22956F}">
      <dgm:prSet/>
      <dgm:spPr/>
      <dgm:t>
        <a:bodyPr/>
        <a:lstStyle/>
        <a:p>
          <a:endParaRPr lang="en-US"/>
        </a:p>
      </dgm:t>
    </dgm:pt>
    <dgm:pt modelId="{F0FF187B-6851-4552-B1B6-98BD00D6C005}">
      <dgm:prSet phldrT="[Text]" custT="1"/>
      <dgm:spPr>
        <a:noFill/>
        <a:ln w="44450">
          <a:solidFill>
            <a:srgbClr val="FF6600"/>
          </a:solidFill>
        </a:ln>
        <a:effectLst/>
      </dgm:spPr>
      <dgm:t>
        <a:bodyPr/>
        <a:lstStyle/>
        <a:p>
          <a:pPr algn="ctr"/>
          <a:r>
            <a:rPr lang="en-US" sz="2500" b="1" dirty="0" smtClean="0">
              <a:effectLst>
                <a:outerShdw blurRad="38100" dist="38100" dir="2700000" algn="tl">
                  <a:srgbClr val="000000">
                    <a:alpha val="43137"/>
                  </a:srgbClr>
                </a:outerShdw>
              </a:effectLst>
            </a:rPr>
            <a:t>SHOOT METAL UPTAKE</a:t>
          </a:r>
        </a:p>
        <a:p>
          <a:pPr algn="ctr"/>
          <a:r>
            <a:rPr lang="en-US" sz="2500" b="1" dirty="0" smtClean="0"/>
            <a:t>Microwave digestion and ICP-MS analysis</a:t>
          </a:r>
          <a:endParaRPr lang="en-US" sz="2500" b="1" dirty="0">
            <a:effectLst>
              <a:outerShdw blurRad="38100" dist="38100" dir="2700000" algn="tl">
                <a:srgbClr val="000000">
                  <a:alpha val="43137"/>
                </a:srgbClr>
              </a:outerShdw>
            </a:effectLst>
          </a:endParaRPr>
        </a:p>
      </dgm:t>
    </dgm:pt>
    <dgm:pt modelId="{69F8EC34-6A26-490C-919C-EEC6A794F403}" type="parTrans" cxnId="{182511F6-8090-47C4-B560-995C9D159A41}">
      <dgm:prSet/>
      <dgm:spPr/>
      <dgm:t>
        <a:bodyPr/>
        <a:lstStyle/>
        <a:p>
          <a:endParaRPr lang="en-US"/>
        </a:p>
      </dgm:t>
    </dgm:pt>
    <dgm:pt modelId="{D4BB93EB-6D41-4409-B8E0-D2DE51E13CEB}" type="sibTrans" cxnId="{182511F6-8090-47C4-B560-995C9D159A41}">
      <dgm:prSet/>
      <dgm:spPr/>
      <dgm:t>
        <a:bodyPr/>
        <a:lstStyle/>
        <a:p>
          <a:endParaRPr lang="en-US"/>
        </a:p>
      </dgm:t>
    </dgm:pt>
    <dgm:pt modelId="{8B86E0A9-46E9-47D8-A2C9-EE2BA605A7BA}" type="pres">
      <dgm:prSet presAssocID="{D13C9169-60D8-4260-89C0-131ABF6E5391}" presName="linear" presStyleCnt="0">
        <dgm:presLayoutVars>
          <dgm:dir/>
          <dgm:resizeHandles val="exact"/>
        </dgm:presLayoutVars>
      </dgm:prSet>
      <dgm:spPr/>
      <dgm:t>
        <a:bodyPr/>
        <a:lstStyle/>
        <a:p>
          <a:endParaRPr lang="en-US"/>
        </a:p>
      </dgm:t>
    </dgm:pt>
    <dgm:pt modelId="{DF39FD57-E326-49AA-8565-FD205561088B}" type="pres">
      <dgm:prSet presAssocID="{DC82293D-4BBD-4071-B296-F2C56A90885D}" presName="comp" presStyleCnt="0"/>
      <dgm:spPr/>
    </dgm:pt>
    <dgm:pt modelId="{B94D0237-19DA-4A89-8DD4-3D79608581C8}" type="pres">
      <dgm:prSet presAssocID="{DC82293D-4BBD-4071-B296-F2C56A90885D}" presName="box" presStyleLbl="node1" presStyleIdx="0" presStyleCnt="3" custScaleY="90354"/>
      <dgm:spPr/>
      <dgm:t>
        <a:bodyPr/>
        <a:lstStyle/>
        <a:p>
          <a:endParaRPr lang="en-US"/>
        </a:p>
      </dgm:t>
    </dgm:pt>
    <dgm:pt modelId="{881331EF-856B-4F92-B69E-F5C913E378AD}" type="pres">
      <dgm:prSet presAssocID="{DC82293D-4BBD-4071-B296-F2C56A90885D}" presName="img" presStyleLbl="fgImgPlace1" presStyleIdx="0" presStyleCnt="3" custScaleX="135778" custScaleY="143014" custLinFactNeighborY="-2665"/>
      <dgm:spPr>
        <a:blipFill rotWithShape="0">
          <a:blip xmlns:r="http://schemas.openxmlformats.org/officeDocument/2006/relationships" r:embed="rId1"/>
          <a:stretch>
            <a:fillRect/>
          </a:stretch>
        </a:blipFill>
        <a:ln>
          <a:solidFill>
            <a:schemeClr val="bg1"/>
          </a:solidFill>
        </a:ln>
      </dgm:spPr>
      <dgm:t>
        <a:bodyPr/>
        <a:lstStyle/>
        <a:p>
          <a:endParaRPr lang="en-US"/>
        </a:p>
      </dgm:t>
    </dgm:pt>
    <dgm:pt modelId="{0D1600F4-8CCA-41DC-AA73-23D6E0895923}" type="pres">
      <dgm:prSet presAssocID="{DC82293D-4BBD-4071-B296-F2C56A90885D}" presName="text" presStyleLbl="node1" presStyleIdx="0" presStyleCnt="3">
        <dgm:presLayoutVars>
          <dgm:bulletEnabled val="1"/>
        </dgm:presLayoutVars>
      </dgm:prSet>
      <dgm:spPr/>
      <dgm:t>
        <a:bodyPr/>
        <a:lstStyle/>
        <a:p>
          <a:endParaRPr lang="en-US"/>
        </a:p>
      </dgm:t>
    </dgm:pt>
    <dgm:pt modelId="{150C6D92-3030-409C-98CB-DB17951FF5FE}" type="pres">
      <dgm:prSet presAssocID="{E9BF581E-1DF7-403A-9E55-328510FCD80D}" presName="spacer" presStyleCnt="0"/>
      <dgm:spPr/>
    </dgm:pt>
    <dgm:pt modelId="{0BC7468E-8F5F-421B-8D79-A8C864D1A30A}" type="pres">
      <dgm:prSet presAssocID="{44E79C18-F6DE-4963-A8CB-AC3038CF8D96}" presName="comp" presStyleCnt="0"/>
      <dgm:spPr/>
    </dgm:pt>
    <dgm:pt modelId="{EBF286D9-0DBF-4C42-8169-02709332CE34}" type="pres">
      <dgm:prSet presAssocID="{44E79C18-F6DE-4963-A8CB-AC3038CF8D96}" presName="box" presStyleLbl="node1" presStyleIdx="1" presStyleCnt="3" custScaleY="94409"/>
      <dgm:spPr/>
      <dgm:t>
        <a:bodyPr/>
        <a:lstStyle/>
        <a:p>
          <a:endParaRPr lang="en-US"/>
        </a:p>
      </dgm:t>
    </dgm:pt>
    <dgm:pt modelId="{1BD60C4F-2268-49E7-A196-A71FB48728FA}" type="pres">
      <dgm:prSet presAssocID="{44E79C18-F6DE-4963-A8CB-AC3038CF8D96}" presName="img" presStyleLbl="fgImgPlace1" presStyleIdx="1" presStyleCnt="3" custScaleX="134046" custScaleY="153278" custLinFactNeighborX="-3174" custLinFactNeighborY="3266"/>
      <dgm:spPr>
        <a:blipFill rotWithShape="0">
          <a:blip xmlns:r="http://schemas.openxmlformats.org/officeDocument/2006/relationships" r:embed="rId2"/>
          <a:stretch>
            <a:fillRect/>
          </a:stretch>
        </a:blipFill>
      </dgm:spPr>
      <dgm:t>
        <a:bodyPr/>
        <a:lstStyle/>
        <a:p>
          <a:endParaRPr lang="en-US"/>
        </a:p>
      </dgm:t>
    </dgm:pt>
    <dgm:pt modelId="{AE37D1C0-7160-45BF-8784-E8DACB9989B1}" type="pres">
      <dgm:prSet presAssocID="{44E79C18-F6DE-4963-A8CB-AC3038CF8D96}" presName="text" presStyleLbl="node1" presStyleIdx="1" presStyleCnt="3">
        <dgm:presLayoutVars>
          <dgm:bulletEnabled val="1"/>
        </dgm:presLayoutVars>
      </dgm:prSet>
      <dgm:spPr/>
      <dgm:t>
        <a:bodyPr/>
        <a:lstStyle/>
        <a:p>
          <a:endParaRPr lang="en-US"/>
        </a:p>
      </dgm:t>
    </dgm:pt>
    <dgm:pt modelId="{5311556D-18F4-4D0D-83E6-2A407C3FE022}" type="pres">
      <dgm:prSet presAssocID="{FD866A87-01DE-491D-93C4-C85ED061DBE1}" presName="spacer" presStyleCnt="0"/>
      <dgm:spPr/>
    </dgm:pt>
    <dgm:pt modelId="{0BC9353E-3ADA-410F-84AC-61528D6339D5}" type="pres">
      <dgm:prSet presAssocID="{F0FF187B-6851-4552-B1B6-98BD00D6C005}" presName="comp" presStyleCnt="0"/>
      <dgm:spPr/>
    </dgm:pt>
    <dgm:pt modelId="{B8AC0B90-B672-4C7E-BABD-4CA0FA49713D}" type="pres">
      <dgm:prSet presAssocID="{F0FF187B-6851-4552-B1B6-98BD00D6C005}" presName="box" presStyleLbl="node1" presStyleIdx="2" presStyleCnt="3" custScaleY="89331"/>
      <dgm:spPr/>
      <dgm:t>
        <a:bodyPr/>
        <a:lstStyle/>
        <a:p>
          <a:endParaRPr lang="en-US"/>
        </a:p>
      </dgm:t>
    </dgm:pt>
    <dgm:pt modelId="{FA5A97CE-0910-4AEC-BC97-4C07291B0776}" type="pres">
      <dgm:prSet presAssocID="{F0FF187B-6851-4552-B1B6-98BD00D6C005}" presName="img" presStyleLbl="fgImgPlace1" presStyleIdx="2" presStyleCnt="3" custScaleX="130276" custScaleY="148135" custLinFactNeighborX="-4029" custLinFactNeighborY="298"/>
      <dgm:spPr>
        <a:blipFill rotWithShape="0">
          <a:blip xmlns:r="http://schemas.openxmlformats.org/officeDocument/2006/relationships" r:embed="rId3"/>
          <a:stretch>
            <a:fillRect/>
          </a:stretch>
        </a:blipFill>
      </dgm:spPr>
      <dgm:t>
        <a:bodyPr/>
        <a:lstStyle/>
        <a:p>
          <a:endParaRPr lang="en-US"/>
        </a:p>
      </dgm:t>
    </dgm:pt>
    <dgm:pt modelId="{6DCD5260-76AF-41D2-84F2-0A4D23A51F82}" type="pres">
      <dgm:prSet presAssocID="{F0FF187B-6851-4552-B1B6-98BD00D6C005}" presName="text" presStyleLbl="node1" presStyleIdx="2" presStyleCnt="3">
        <dgm:presLayoutVars>
          <dgm:bulletEnabled val="1"/>
        </dgm:presLayoutVars>
      </dgm:prSet>
      <dgm:spPr/>
      <dgm:t>
        <a:bodyPr/>
        <a:lstStyle/>
        <a:p>
          <a:endParaRPr lang="en-US"/>
        </a:p>
      </dgm:t>
    </dgm:pt>
  </dgm:ptLst>
  <dgm:cxnLst>
    <dgm:cxn modelId="{7C15B3F0-C3CA-44D4-BECE-ABD124161DEE}" type="presOf" srcId="{DC82293D-4BBD-4071-B296-F2C56A90885D}" destId="{0D1600F4-8CCA-41DC-AA73-23D6E0895923}" srcOrd="1" destOrd="0" presId="urn:microsoft.com/office/officeart/2005/8/layout/vList4#1"/>
    <dgm:cxn modelId="{696379DD-640F-4F2F-81ED-336FF47FD365}" type="presOf" srcId="{D13C9169-60D8-4260-89C0-131ABF6E5391}" destId="{8B86E0A9-46E9-47D8-A2C9-EE2BA605A7BA}" srcOrd="0" destOrd="0" presId="urn:microsoft.com/office/officeart/2005/8/layout/vList4#1"/>
    <dgm:cxn modelId="{A15E5F81-E42D-4406-B316-CE27A75A36F0}" type="presOf" srcId="{44E79C18-F6DE-4963-A8CB-AC3038CF8D96}" destId="{AE37D1C0-7160-45BF-8784-E8DACB9989B1}" srcOrd="1" destOrd="0" presId="urn:microsoft.com/office/officeart/2005/8/layout/vList4#1"/>
    <dgm:cxn modelId="{3C7701C2-F258-4412-970C-13D61377C1A6}" type="presOf" srcId="{F0FF187B-6851-4552-B1B6-98BD00D6C005}" destId="{B8AC0B90-B672-4C7E-BABD-4CA0FA49713D}" srcOrd="0" destOrd="0" presId="urn:microsoft.com/office/officeart/2005/8/layout/vList4#1"/>
    <dgm:cxn modelId="{F0C3B0E9-8B39-4E66-8A79-884ABAEB095E}" type="presOf" srcId="{F0FF187B-6851-4552-B1B6-98BD00D6C005}" destId="{6DCD5260-76AF-41D2-84F2-0A4D23A51F82}" srcOrd="1" destOrd="0" presId="urn:microsoft.com/office/officeart/2005/8/layout/vList4#1"/>
    <dgm:cxn modelId="{6A5C7941-4021-4459-A94A-0FF5DC31D3A4}" type="presOf" srcId="{44E79C18-F6DE-4963-A8CB-AC3038CF8D96}" destId="{EBF286D9-0DBF-4C42-8169-02709332CE34}" srcOrd="0" destOrd="0" presId="urn:microsoft.com/office/officeart/2005/8/layout/vList4#1"/>
    <dgm:cxn modelId="{DAA77F1C-D245-4730-9FFB-5AA99B22956F}" srcId="{D13C9169-60D8-4260-89C0-131ABF6E5391}" destId="{44E79C18-F6DE-4963-A8CB-AC3038CF8D96}" srcOrd="1" destOrd="0" parTransId="{F51435DC-85C8-404C-9CC9-4D1EC5B1C06F}" sibTransId="{FD866A87-01DE-491D-93C4-C85ED061DBE1}"/>
    <dgm:cxn modelId="{37F40B7A-5B68-48F8-81B6-4E3F1145BD14}" type="presOf" srcId="{DC82293D-4BBD-4071-B296-F2C56A90885D}" destId="{B94D0237-19DA-4A89-8DD4-3D79608581C8}" srcOrd="0" destOrd="0" presId="urn:microsoft.com/office/officeart/2005/8/layout/vList4#1"/>
    <dgm:cxn modelId="{08D2200B-AF9E-4306-A101-94F2636F35D2}" srcId="{D13C9169-60D8-4260-89C0-131ABF6E5391}" destId="{DC82293D-4BBD-4071-B296-F2C56A90885D}" srcOrd="0" destOrd="0" parTransId="{742C9A1F-749E-4E49-B491-B6B26370D883}" sibTransId="{E9BF581E-1DF7-403A-9E55-328510FCD80D}"/>
    <dgm:cxn modelId="{182511F6-8090-47C4-B560-995C9D159A41}" srcId="{D13C9169-60D8-4260-89C0-131ABF6E5391}" destId="{F0FF187B-6851-4552-B1B6-98BD00D6C005}" srcOrd="2" destOrd="0" parTransId="{69F8EC34-6A26-490C-919C-EEC6A794F403}" sibTransId="{D4BB93EB-6D41-4409-B8E0-D2DE51E13CEB}"/>
    <dgm:cxn modelId="{B2664728-CCA9-4D86-9C49-AF056C4AC218}" type="presParOf" srcId="{8B86E0A9-46E9-47D8-A2C9-EE2BA605A7BA}" destId="{DF39FD57-E326-49AA-8565-FD205561088B}" srcOrd="0" destOrd="0" presId="urn:microsoft.com/office/officeart/2005/8/layout/vList4#1"/>
    <dgm:cxn modelId="{F356AE83-0E01-4445-9140-158C26D4E238}" type="presParOf" srcId="{DF39FD57-E326-49AA-8565-FD205561088B}" destId="{B94D0237-19DA-4A89-8DD4-3D79608581C8}" srcOrd="0" destOrd="0" presId="urn:microsoft.com/office/officeart/2005/8/layout/vList4#1"/>
    <dgm:cxn modelId="{4900EBB4-97F1-44AF-A9C6-7E526E2822F1}" type="presParOf" srcId="{DF39FD57-E326-49AA-8565-FD205561088B}" destId="{881331EF-856B-4F92-B69E-F5C913E378AD}" srcOrd="1" destOrd="0" presId="urn:microsoft.com/office/officeart/2005/8/layout/vList4#1"/>
    <dgm:cxn modelId="{4F4AB5AE-1B53-4C07-AEFE-DA7A517A59A8}" type="presParOf" srcId="{DF39FD57-E326-49AA-8565-FD205561088B}" destId="{0D1600F4-8CCA-41DC-AA73-23D6E0895923}" srcOrd="2" destOrd="0" presId="urn:microsoft.com/office/officeart/2005/8/layout/vList4#1"/>
    <dgm:cxn modelId="{7C7772F7-58CF-4BF3-ACAB-12ACF7D83974}" type="presParOf" srcId="{8B86E0A9-46E9-47D8-A2C9-EE2BA605A7BA}" destId="{150C6D92-3030-409C-98CB-DB17951FF5FE}" srcOrd="1" destOrd="0" presId="urn:microsoft.com/office/officeart/2005/8/layout/vList4#1"/>
    <dgm:cxn modelId="{3853E2F9-EB95-4734-B653-495D18043581}" type="presParOf" srcId="{8B86E0A9-46E9-47D8-A2C9-EE2BA605A7BA}" destId="{0BC7468E-8F5F-421B-8D79-A8C864D1A30A}" srcOrd="2" destOrd="0" presId="urn:microsoft.com/office/officeart/2005/8/layout/vList4#1"/>
    <dgm:cxn modelId="{AFC3A377-FBE7-435E-B1D4-046A5C9DAA19}" type="presParOf" srcId="{0BC7468E-8F5F-421B-8D79-A8C864D1A30A}" destId="{EBF286D9-0DBF-4C42-8169-02709332CE34}" srcOrd="0" destOrd="0" presId="urn:microsoft.com/office/officeart/2005/8/layout/vList4#1"/>
    <dgm:cxn modelId="{F842C661-5835-42D5-8D04-A3D8C6E0DC26}" type="presParOf" srcId="{0BC7468E-8F5F-421B-8D79-A8C864D1A30A}" destId="{1BD60C4F-2268-49E7-A196-A71FB48728FA}" srcOrd="1" destOrd="0" presId="urn:microsoft.com/office/officeart/2005/8/layout/vList4#1"/>
    <dgm:cxn modelId="{7C87C28A-9394-410E-BD63-BC00B43D6BFD}" type="presParOf" srcId="{0BC7468E-8F5F-421B-8D79-A8C864D1A30A}" destId="{AE37D1C0-7160-45BF-8784-E8DACB9989B1}" srcOrd="2" destOrd="0" presId="urn:microsoft.com/office/officeart/2005/8/layout/vList4#1"/>
    <dgm:cxn modelId="{1014C459-81F7-4C0C-9E2D-A2DDF20F9FEE}" type="presParOf" srcId="{8B86E0A9-46E9-47D8-A2C9-EE2BA605A7BA}" destId="{5311556D-18F4-4D0D-83E6-2A407C3FE022}" srcOrd="3" destOrd="0" presId="urn:microsoft.com/office/officeart/2005/8/layout/vList4#1"/>
    <dgm:cxn modelId="{9379537E-BC07-473F-A87F-4A284BD6B2D0}" type="presParOf" srcId="{8B86E0A9-46E9-47D8-A2C9-EE2BA605A7BA}" destId="{0BC9353E-3ADA-410F-84AC-61528D6339D5}" srcOrd="4" destOrd="0" presId="urn:microsoft.com/office/officeart/2005/8/layout/vList4#1"/>
    <dgm:cxn modelId="{A28B818D-9EB7-45B6-BAED-227A8EC55D65}" type="presParOf" srcId="{0BC9353E-3ADA-410F-84AC-61528D6339D5}" destId="{B8AC0B90-B672-4C7E-BABD-4CA0FA49713D}" srcOrd="0" destOrd="0" presId="urn:microsoft.com/office/officeart/2005/8/layout/vList4#1"/>
    <dgm:cxn modelId="{B6B2C5B0-F952-4D4B-8854-B7A270B73539}" type="presParOf" srcId="{0BC9353E-3ADA-410F-84AC-61528D6339D5}" destId="{FA5A97CE-0910-4AEC-BC97-4C07291B0776}" srcOrd="1" destOrd="0" presId="urn:microsoft.com/office/officeart/2005/8/layout/vList4#1"/>
    <dgm:cxn modelId="{3A93530B-397F-4B5E-9294-536EB8171D83}" type="presParOf" srcId="{0BC9353E-3ADA-410F-84AC-61528D6339D5}" destId="{6DCD5260-76AF-41D2-84F2-0A4D23A51F82}"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ADDD26-AFF1-461F-9CE3-B4FC29DCAE0E}" type="doc">
      <dgm:prSet loTypeId="urn:microsoft.com/office/officeart/2008/layout/BendingPictureSemiTransparentText" loCatId="picture" qsTypeId="urn:microsoft.com/office/officeart/2005/8/quickstyle/simple1" qsCatId="simple" csTypeId="urn:microsoft.com/office/officeart/2005/8/colors/accent0_1" csCatId="mainScheme" phldr="1"/>
      <dgm:spPr/>
      <dgm:t>
        <a:bodyPr/>
        <a:lstStyle/>
        <a:p>
          <a:endParaRPr lang="en-US"/>
        </a:p>
      </dgm:t>
    </dgm:pt>
    <dgm:pt modelId="{151E8B6A-428D-4DB3-8A51-74EF04524771}">
      <dgm:prSet phldrT="[Text]"/>
      <dgm:spPr>
        <a:solidFill>
          <a:schemeClr val="bg1">
            <a:alpha val="38000"/>
          </a:schemeClr>
        </a:solidFill>
      </dgm:spPr>
      <dgm:t>
        <a:bodyPr/>
        <a:lstStyle/>
        <a:p>
          <a:r>
            <a:rPr lang="en-US" b="0" dirty="0" smtClean="0">
              <a:solidFill>
                <a:srgbClr val="000000"/>
              </a:solidFill>
            </a:rPr>
            <a:t>Buffalo grass</a:t>
          </a:r>
          <a:endParaRPr lang="en-US" b="0" dirty="0">
            <a:solidFill>
              <a:srgbClr val="000000"/>
            </a:solidFill>
          </a:endParaRPr>
        </a:p>
      </dgm:t>
    </dgm:pt>
    <dgm:pt modelId="{61D06F5B-C911-41B7-8CC1-24049A06BD44}" type="parTrans" cxnId="{439EC76C-616A-472D-B05F-940E40FFD92B}">
      <dgm:prSet/>
      <dgm:spPr/>
      <dgm:t>
        <a:bodyPr/>
        <a:lstStyle/>
        <a:p>
          <a:endParaRPr lang="en-US"/>
        </a:p>
      </dgm:t>
    </dgm:pt>
    <dgm:pt modelId="{477B8D45-A212-4BE4-8296-A1C1440E79FE}" type="sibTrans" cxnId="{439EC76C-616A-472D-B05F-940E40FFD92B}">
      <dgm:prSet/>
      <dgm:spPr/>
      <dgm:t>
        <a:bodyPr/>
        <a:lstStyle/>
        <a:p>
          <a:endParaRPr lang="en-US"/>
        </a:p>
      </dgm:t>
    </dgm:pt>
    <dgm:pt modelId="{40B5D60A-A79F-4CFA-A1F7-0874274E70BC}">
      <dgm:prSet phldrT="[Text]" phldr="1"/>
      <dgm:spPr/>
      <dgm:t>
        <a:bodyPr/>
        <a:lstStyle/>
        <a:p>
          <a:endParaRPr lang="en-US" dirty="0"/>
        </a:p>
      </dgm:t>
    </dgm:pt>
    <dgm:pt modelId="{A1444911-C662-4852-BAB0-F32325FE20B1}" type="parTrans" cxnId="{61DBB48C-297C-4057-BD06-84A29F98A31E}">
      <dgm:prSet/>
      <dgm:spPr/>
      <dgm:t>
        <a:bodyPr/>
        <a:lstStyle/>
        <a:p>
          <a:endParaRPr lang="en-US"/>
        </a:p>
      </dgm:t>
    </dgm:pt>
    <dgm:pt modelId="{7522A62A-5D22-4C82-B50B-1809E83655BA}" type="sibTrans" cxnId="{61DBB48C-297C-4057-BD06-84A29F98A31E}">
      <dgm:prSet/>
      <dgm:spPr/>
      <dgm:t>
        <a:bodyPr/>
        <a:lstStyle/>
        <a:p>
          <a:endParaRPr lang="en-US"/>
        </a:p>
      </dgm:t>
    </dgm:pt>
    <dgm:pt modelId="{82262A19-DBBC-44FC-8115-C4A566145188}">
      <dgm:prSet phldrT="[Text]"/>
      <dgm:spPr/>
      <dgm:t>
        <a:bodyPr/>
        <a:lstStyle/>
        <a:p>
          <a:endParaRPr lang="en-US" dirty="0"/>
        </a:p>
      </dgm:t>
    </dgm:pt>
    <dgm:pt modelId="{1A157074-2E64-415C-9DFB-CF5CD5B15F17}" type="parTrans" cxnId="{1CB0AD06-FBB9-45FE-916E-1BE4E62FADAE}">
      <dgm:prSet/>
      <dgm:spPr/>
      <dgm:t>
        <a:bodyPr/>
        <a:lstStyle/>
        <a:p>
          <a:endParaRPr lang="en-US"/>
        </a:p>
      </dgm:t>
    </dgm:pt>
    <dgm:pt modelId="{2957D42E-F77B-4C93-8ABA-B5EC275BE54B}" type="sibTrans" cxnId="{1CB0AD06-FBB9-45FE-916E-1BE4E62FADAE}">
      <dgm:prSet/>
      <dgm:spPr/>
      <dgm:t>
        <a:bodyPr/>
        <a:lstStyle/>
        <a:p>
          <a:endParaRPr lang="en-US"/>
        </a:p>
      </dgm:t>
    </dgm:pt>
    <dgm:pt modelId="{A1E8C2FF-5732-4406-B5B3-F5CAEA0FBC8D}" type="pres">
      <dgm:prSet presAssocID="{98ADDD26-AFF1-461F-9CE3-B4FC29DCAE0E}" presName="Name0" presStyleCnt="0">
        <dgm:presLayoutVars>
          <dgm:dir/>
          <dgm:resizeHandles val="exact"/>
        </dgm:presLayoutVars>
      </dgm:prSet>
      <dgm:spPr/>
      <dgm:t>
        <a:bodyPr/>
        <a:lstStyle/>
        <a:p>
          <a:endParaRPr lang="en-US"/>
        </a:p>
      </dgm:t>
    </dgm:pt>
    <dgm:pt modelId="{579CA346-E8FD-4ADC-A698-5A92E6C8A6EE}" type="pres">
      <dgm:prSet presAssocID="{151E8B6A-428D-4DB3-8A51-74EF04524771}" presName="composite" presStyleCnt="0"/>
      <dgm:spPr/>
      <dgm:t>
        <a:bodyPr/>
        <a:lstStyle/>
        <a:p>
          <a:endParaRPr lang="en-US"/>
        </a:p>
      </dgm:t>
    </dgm:pt>
    <dgm:pt modelId="{5EA2E5DC-9EFB-40A5-BC35-591D24609DDF}" type="pres">
      <dgm:prSet presAssocID="{151E8B6A-428D-4DB3-8A51-74EF04524771}" presName="rect1" presStyleLbl="bgShp" presStyleIdx="0" presStyleCnt="3"/>
      <dgm:spPr>
        <a:blipFill rotWithShape="0">
          <a:blip xmlns:r="http://schemas.openxmlformats.org/officeDocument/2006/relationships" r:embed="rId1"/>
          <a:stretch>
            <a:fillRect/>
          </a:stretch>
        </a:blipFill>
      </dgm:spPr>
      <dgm:t>
        <a:bodyPr/>
        <a:lstStyle/>
        <a:p>
          <a:endParaRPr lang="en-US"/>
        </a:p>
      </dgm:t>
    </dgm:pt>
    <dgm:pt modelId="{47C8907C-8498-46AF-AC40-13CCCE373E30}" type="pres">
      <dgm:prSet presAssocID="{151E8B6A-428D-4DB3-8A51-74EF04524771}" presName="rect2" presStyleLbl="trBgShp" presStyleIdx="0" presStyleCnt="3">
        <dgm:presLayoutVars>
          <dgm:bulletEnabled val="1"/>
        </dgm:presLayoutVars>
      </dgm:prSet>
      <dgm:spPr/>
      <dgm:t>
        <a:bodyPr/>
        <a:lstStyle/>
        <a:p>
          <a:endParaRPr lang="en-US"/>
        </a:p>
      </dgm:t>
    </dgm:pt>
    <dgm:pt modelId="{511DC7C6-6764-47B8-8090-3796068E0150}" type="pres">
      <dgm:prSet presAssocID="{477B8D45-A212-4BE4-8296-A1C1440E79FE}" presName="sibTrans" presStyleCnt="0"/>
      <dgm:spPr/>
      <dgm:t>
        <a:bodyPr/>
        <a:lstStyle/>
        <a:p>
          <a:endParaRPr lang="en-US"/>
        </a:p>
      </dgm:t>
    </dgm:pt>
    <dgm:pt modelId="{F3648B88-D760-4779-A199-5A3FE291CF37}" type="pres">
      <dgm:prSet presAssocID="{40B5D60A-A79F-4CFA-A1F7-0874274E70BC}" presName="composite" presStyleCnt="0"/>
      <dgm:spPr/>
      <dgm:t>
        <a:bodyPr/>
        <a:lstStyle/>
        <a:p>
          <a:endParaRPr lang="en-US"/>
        </a:p>
      </dgm:t>
    </dgm:pt>
    <dgm:pt modelId="{8F4DE9DA-4427-4F8D-8F64-809BC3EC9CE2}" type="pres">
      <dgm:prSet presAssocID="{40B5D60A-A79F-4CFA-A1F7-0874274E70BC}" presName="rect1" presStyleLbl="bgShp" presStyleIdx="1" presStyleCnt="3" custLinFactY="5834" custLinFactNeighborY="100000"/>
      <dgm:spPr>
        <a:blipFill rotWithShape="0">
          <a:blip xmlns:r="http://schemas.openxmlformats.org/officeDocument/2006/relationships" r:embed="rId2"/>
          <a:stretch>
            <a:fillRect/>
          </a:stretch>
        </a:blipFill>
      </dgm:spPr>
      <dgm:t>
        <a:bodyPr/>
        <a:lstStyle/>
        <a:p>
          <a:endParaRPr lang="en-US"/>
        </a:p>
      </dgm:t>
    </dgm:pt>
    <dgm:pt modelId="{34878269-F9AE-4ED0-B011-462F3940EB5F}" type="pres">
      <dgm:prSet presAssocID="{40B5D60A-A79F-4CFA-A1F7-0874274E70BC}" presName="rect2" presStyleLbl="trBgShp" presStyleIdx="1" presStyleCnt="3" custLinFactY="200000" custLinFactNeighborY="240973">
        <dgm:presLayoutVars>
          <dgm:bulletEnabled val="1"/>
        </dgm:presLayoutVars>
      </dgm:prSet>
      <dgm:spPr/>
      <dgm:t>
        <a:bodyPr/>
        <a:lstStyle/>
        <a:p>
          <a:endParaRPr lang="en-US"/>
        </a:p>
      </dgm:t>
    </dgm:pt>
    <dgm:pt modelId="{105D1718-F7C7-4D49-87B9-26D955CF2C44}" type="pres">
      <dgm:prSet presAssocID="{7522A62A-5D22-4C82-B50B-1809E83655BA}" presName="sibTrans" presStyleCnt="0"/>
      <dgm:spPr/>
      <dgm:t>
        <a:bodyPr/>
        <a:lstStyle/>
        <a:p>
          <a:endParaRPr lang="en-US"/>
        </a:p>
      </dgm:t>
    </dgm:pt>
    <dgm:pt modelId="{5B9AB05C-83A6-45AF-B50D-3AA136FC0D0B}" type="pres">
      <dgm:prSet presAssocID="{82262A19-DBBC-44FC-8115-C4A566145188}" presName="composite" presStyleCnt="0"/>
      <dgm:spPr/>
      <dgm:t>
        <a:bodyPr/>
        <a:lstStyle/>
        <a:p>
          <a:endParaRPr lang="en-US"/>
        </a:p>
      </dgm:t>
    </dgm:pt>
    <dgm:pt modelId="{797ECD12-3EBB-4E8B-AC3A-FCC144889761}" type="pres">
      <dgm:prSet presAssocID="{82262A19-DBBC-44FC-8115-C4A566145188}" presName="rect1" presStyleLbl="bgShp" presStyleIdx="2" presStyleCnt="3" custLinFactNeighborX="-55170" custLinFactNeighborY="-5833"/>
      <dgm:spPr>
        <a:blipFill rotWithShape="0">
          <a:blip xmlns:r="http://schemas.openxmlformats.org/officeDocument/2006/relationships" r:embed="rId3"/>
          <a:stretch>
            <a:fillRect/>
          </a:stretch>
        </a:blipFill>
      </dgm:spPr>
      <dgm:t>
        <a:bodyPr/>
        <a:lstStyle/>
        <a:p>
          <a:endParaRPr lang="en-US"/>
        </a:p>
      </dgm:t>
    </dgm:pt>
    <dgm:pt modelId="{EA1051A2-8562-4F92-B1FE-93B65D6A37B7}" type="pres">
      <dgm:prSet presAssocID="{82262A19-DBBC-44FC-8115-C4A566145188}" presName="rect2" presStyleLbl="trBgShp" presStyleIdx="2" presStyleCnt="3" custLinFactNeighborX="-55170" custLinFactNeighborY="-24304">
        <dgm:presLayoutVars>
          <dgm:bulletEnabled val="1"/>
        </dgm:presLayoutVars>
      </dgm:prSet>
      <dgm:spPr/>
      <dgm:t>
        <a:bodyPr/>
        <a:lstStyle/>
        <a:p>
          <a:endParaRPr lang="en-US"/>
        </a:p>
      </dgm:t>
    </dgm:pt>
  </dgm:ptLst>
  <dgm:cxnLst>
    <dgm:cxn modelId="{E73BD708-5793-41DC-8FC3-3DBE71F6EEC5}" type="presOf" srcId="{151E8B6A-428D-4DB3-8A51-74EF04524771}" destId="{47C8907C-8498-46AF-AC40-13CCCE373E30}" srcOrd="0" destOrd="0" presId="urn:microsoft.com/office/officeart/2008/layout/BendingPictureSemiTransparentText"/>
    <dgm:cxn modelId="{1CB0AD06-FBB9-45FE-916E-1BE4E62FADAE}" srcId="{98ADDD26-AFF1-461F-9CE3-B4FC29DCAE0E}" destId="{82262A19-DBBC-44FC-8115-C4A566145188}" srcOrd="2" destOrd="0" parTransId="{1A157074-2E64-415C-9DFB-CF5CD5B15F17}" sibTransId="{2957D42E-F77B-4C93-8ABA-B5EC275BE54B}"/>
    <dgm:cxn modelId="{61DBB48C-297C-4057-BD06-84A29F98A31E}" srcId="{98ADDD26-AFF1-461F-9CE3-B4FC29DCAE0E}" destId="{40B5D60A-A79F-4CFA-A1F7-0874274E70BC}" srcOrd="1" destOrd="0" parTransId="{A1444911-C662-4852-BAB0-F32325FE20B1}" sibTransId="{7522A62A-5D22-4C82-B50B-1809E83655BA}"/>
    <dgm:cxn modelId="{0A137770-424A-43FB-B7A9-BC9A93FCF2FB}" type="presOf" srcId="{98ADDD26-AFF1-461F-9CE3-B4FC29DCAE0E}" destId="{A1E8C2FF-5732-4406-B5B3-F5CAEA0FBC8D}" srcOrd="0" destOrd="0" presId="urn:microsoft.com/office/officeart/2008/layout/BendingPictureSemiTransparentText"/>
    <dgm:cxn modelId="{439EC76C-616A-472D-B05F-940E40FFD92B}" srcId="{98ADDD26-AFF1-461F-9CE3-B4FC29DCAE0E}" destId="{151E8B6A-428D-4DB3-8A51-74EF04524771}" srcOrd="0" destOrd="0" parTransId="{61D06F5B-C911-41B7-8CC1-24049A06BD44}" sibTransId="{477B8D45-A212-4BE4-8296-A1C1440E79FE}"/>
    <dgm:cxn modelId="{A460EF24-F26D-4B5C-80C8-45C0ED6A7D81}" type="presOf" srcId="{82262A19-DBBC-44FC-8115-C4A566145188}" destId="{EA1051A2-8562-4F92-B1FE-93B65D6A37B7}" srcOrd="0" destOrd="0" presId="urn:microsoft.com/office/officeart/2008/layout/BendingPictureSemiTransparentText"/>
    <dgm:cxn modelId="{DBFC1CF6-E361-4816-B8E2-2219D2102B0E}" type="presOf" srcId="{40B5D60A-A79F-4CFA-A1F7-0874274E70BC}" destId="{34878269-F9AE-4ED0-B011-462F3940EB5F}" srcOrd="0" destOrd="0" presId="urn:microsoft.com/office/officeart/2008/layout/BendingPictureSemiTransparentText"/>
    <dgm:cxn modelId="{C3B21F17-7C78-4F02-B3F4-2D131A3EF8A1}" type="presParOf" srcId="{A1E8C2FF-5732-4406-B5B3-F5CAEA0FBC8D}" destId="{579CA346-E8FD-4ADC-A698-5A92E6C8A6EE}" srcOrd="0" destOrd="0" presId="urn:microsoft.com/office/officeart/2008/layout/BendingPictureSemiTransparentText"/>
    <dgm:cxn modelId="{81E6885B-E774-4BEC-830A-7A323081CCBE}" type="presParOf" srcId="{579CA346-E8FD-4ADC-A698-5A92E6C8A6EE}" destId="{5EA2E5DC-9EFB-40A5-BC35-591D24609DDF}" srcOrd="0" destOrd="0" presId="urn:microsoft.com/office/officeart/2008/layout/BendingPictureSemiTransparentText"/>
    <dgm:cxn modelId="{24D32D83-CA06-41D4-977F-0C967280E9A9}" type="presParOf" srcId="{579CA346-E8FD-4ADC-A698-5A92E6C8A6EE}" destId="{47C8907C-8498-46AF-AC40-13CCCE373E30}" srcOrd="1" destOrd="0" presId="urn:microsoft.com/office/officeart/2008/layout/BendingPictureSemiTransparentText"/>
    <dgm:cxn modelId="{3523F6A0-2EC4-49E5-AF92-2AA6607C2B43}" type="presParOf" srcId="{A1E8C2FF-5732-4406-B5B3-F5CAEA0FBC8D}" destId="{511DC7C6-6764-47B8-8090-3796068E0150}" srcOrd="1" destOrd="0" presId="urn:microsoft.com/office/officeart/2008/layout/BendingPictureSemiTransparentText"/>
    <dgm:cxn modelId="{37D8BBA5-A8E1-43B7-AC5E-4746BE26DA12}" type="presParOf" srcId="{A1E8C2FF-5732-4406-B5B3-F5CAEA0FBC8D}" destId="{F3648B88-D760-4779-A199-5A3FE291CF37}" srcOrd="2" destOrd="0" presId="urn:microsoft.com/office/officeart/2008/layout/BendingPictureSemiTransparentText"/>
    <dgm:cxn modelId="{F403D211-0053-40B0-B8FF-A6ABD0542417}" type="presParOf" srcId="{F3648B88-D760-4779-A199-5A3FE291CF37}" destId="{8F4DE9DA-4427-4F8D-8F64-809BC3EC9CE2}" srcOrd="0" destOrd="0" presId="urn:microsoft.com/office/officeart/2008/layout/BendingPictureSemiTransparentText"/>
    <dgm:cxn modelId="{4DC33B21-6382-4588-9090-3246082EEB24}" type="presParOf" srcId="{F3648B88-D760-4779-A199-5A3FE291CF37}" destId="{34878269-F9AE-4ED0-B011-462F3940EB5F}" srcOrd="1" destOrd="0" presId="urn:microsoft.com/office/officeart/2008/layout/BendingPictureSemiTransparentText"/>
    <dgm:cxn modelId="{ABF83C0C-3487-4420-86E7-CBA607D404BF}" type="presParOf" srcId="{A1E8C2FF-5732-4406-B5B3-F5CAEA0FBC8D}" destId="{105D1718-F7C7-4D49-87B9-26D955CF2C44}" srcOrd="3" destOrd="0" presId="urn:microsoft.com/office/officeart/2008/layout/BendingPictureSemiTransparentText"/>
    <dgm:cxn modelId="{F3EDF626-4216-484B-B557-DE43EE63615E}" type="presParOf" srcId="{A1E8C2FF-5732-4406-B5B3-F5CAEA0FBC8D}" destId="{5B9AB05C-83A6-45AF-B50D-3AA136FC0D0B}" srcOrd="4" destOrd="0" presId="urn:microsoft.com/office/officeart/2008/layout/BendingPictureSemiTransparentText"/>
    <dgm:cxn modelId="{FFEE932E-B0F6-4C10-9EFF-53CBF32794E6}" type="presParOf" srcId="{5B9AB05C-83A6-45AF-B50D-3AA136FC0D0B}" destId="{797ECD12-3EBB-4E8B-AC3A-FCC144889761}" srcOrd="0" destOrd="0" presId="urn:microsoft.com/office/officeart/2008/layout/BendingPictureSemiTransparentText"/>
    <dgm:cxn modelId="{DDE18EED-BF7F-42C8-9EED-17B46DD15DC6}" type="presParOf" srcId="{5B9AB05C-83A6-45AF-B50D-3AA136FC0D0B}" destId="{EA1051A2-8562-4F92-B1FE-93B65D6A37B7}"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04C28-0222-4A36-AC07-95B38F7422F0}">
      <dsp:nvSpPr>
        <dsp:cNvPr id="0" name=""/>
        <dsp:cNvSpPr/>
      </dsp:nvSpPr>
      <dsp:spPr>
        <a:xfrm>
          <a:off x="644422" y="1167099"/>
          <a:ext cx="3391281" cy="1177747"/>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CAF6E-4241-45CD-B105-9A0B5D11072A}">
      <dsp:nvSpPr>
        <dsp:cNvPr id="0" name=""/>
        <dsp:cNvSpPr/>
      </dsp:nvSpPr>
      <dsp:spPr>
        <a:xfrm>
          <a:off x="1981198" y="3842386"/>
          <a:ext cx="657225" cy="420624"/>
        </a:xfrm>
        <a:prstGeom prst="down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FB5FB2-2FE4-4548-B410-0EDC494C6FA8}">
      <dsp:nvSpPr>
        <dsp:cNvPr id="0" name=""/>
        <dsp:cNvSpPr/>
      </dsp:nvSpPr>
      <dsp:spPr>
        <a:xfrm>
          <a:off x="838208" y="4363086"/>
          <a:ext cx="3154680" cy="506728"/>
        </a:xfrm>
        <a:prstGeom prst="rect">
          <a:avLst/>
        </a:prstGeom>
        <a:solidFill>
          <a:schemeClr val="bg1">
            <a:alpha val="48000"/>
          </a:schemeClr>
        </a:solidFill>
        <a:ln>
          <a:noFill/>
        </a:ln>
        <a:effectLst>
          <a:outerShdw blurRad="50800" dist="38100" dir="16200000" rotWithShape="0">
            <a:prstClr val="black">
              <a:alpha val="59000"/>
            </a:prstClr>
          </a:outerShdw>
        </a:effectLst>
        <a:scene3d>
          <a:camera prst="orthographicFront"/>
          <a:lightRig rig="threePt" dir="t"/>
        </a:scene3d>
        <a:sp3d>
          <a:bevelB prst="relaxedInset"/>
        </a:sp3d>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effectLst/>
            </a:rPr>
            <a:t>Plants don’t grow</a:t>
          </a:r>
          <a:endParaRPr lang="en-US" sz="2800" b="1" kern="1200" dirty="0">
            <a:solidFill>
              <a:schemeClr val="tx1"/>
            </a:solidFill>
            <a:effectLst/>
          </a:endParaRPr>
        </a:p>
      </dsp:txBody>
      <dsp:txXfrm>
        <a:off x="838208" y="4363086"/>
        <a:ext cx="3154680" cy="506728"/>
      </dsp:txXfrm>
    </dsp:sp>
    <dsp:sp modelId="{C4918BD9-79F4-4B1D-9D2A-9C4E966E8219}">
      <dsp:nvSpPr>
        <dsp:cNvPr id="0" name=""/>
        <dsp:cNvSpPr/>
      </dsp:nvSpPr>
      <dsp:spPr>
        <a:xfrm>
          <a:off x="1720594" y="2365317"/>
          <a:ext cx="1183005" cy="118300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latin typeface="+mn-lt"/>
            </a:rPr>
            <a:t>Low Nutrients</a:t>
          </a:r>
          <a:endParaRPr lang="en-US" sz="1500" b="1" kern="1200" dirty="0">
            <a:latin typeface="+mn-lt"/>
          </a:endParaRPr>
        </a:p>
      </dsp:txBody>
      <dsp:txXfrm>
        <a:off x="1893841" y="2538564"/>
        <a:ext cx="836511" cy="836511"/>
      </dsp:txXfrm>
    </dsp:sp>
    <dsp:sp modelId="{8DF692BA-E194-47F8-AAF4-CC83E1BB8D93}">
      <dsp:nvSpPr>
        <dsp:cNvPr id="0" name=""/>
        <dsp:cNvSpPr/>
      </dsp:nvSpPr>
      <dsp:spPr>
        <a:xfrm>
          <a:off x="1026790" y="1433201"/>
          <a:ext cx="1183005" cy="1183005"/>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High Salinity</a:t>
          </a:r>
          <a:endParaRPr lang="en-US" sz="1600" b="1" kern="1200" dirty="0">
            <a:latin typeface="+mn-lt"/>
          </a:endParaRPr>
        </a:p>
      </dsp:txBody>
      <dsp:txXfrm>
        <a:off x="1200037" y="1606448"/>
        <a:ext cx="836511" cy="836511"/>
      </dsp:txXfrm>
    </dsp:sp>
    <dsp:sp modelId="{1EA0F2F4-DE13-4128-9D5E-8FAB56326328}">
      <dsp:nvSpPr>
        <dsp:cNvPr id="0" name=""/>
        <dsp:cNvSpPr/>
      </dsp:nvSpPr>
      <dsp:spPr>
        <a:xfrm>
          <a:off x="2590796" y="1523999"/>
          <a:ext cx="1183005" cy="1183005"/>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Low pH</a:t>
          </a:r>
          <a:endParaRPr lang="en-US" sz="1600" b="1" kern="1200" dirty="0">
            <a:latin typeface="+mn-lt"/>
          </a:endParaRPr>
        </a:p>
      </dsp:txBody>
      <dsp:txXfrm>
        <a:off x="2764043" y="1697246"/>
        <a:ext cx="836511" cy="836511"/>
      </dsp:txXfrm>
    </dsp:sp>
    <dsp:sp modelId="{A544C20B-EB7C-4F6F-A302-CB17FCBFF798}">
      <dsp:nvSpPr>
        <dsp:cNvPr id="0" name=""/>
        <dsp:cNvSpPr/>
      </dsp:nvSpPr>
      <dsp:spPr>
        <a:xfrm>
          <a:off x="457207" y="1043432"/>
          <a:ext cx="3680460" cy="2944368"/>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2441A-0E33-415F-B855-5225CD1DFCEF}">
      <dsp:nvSpPr>
        <dsp:cNvPr id="0" name=""/>
        <dsp:cNvSpPr/>
      </dsp:nvSpPr>
      <dsp:spPr>
        <a:xfrm>
          <a:off x="860" y="1952079"/>
          <a:ext cx="2488759" cy="261106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1F269FA-9034-4137-879B-4C5A9E8D4DFF}">
      <dsp:nvSpPr>
        <dsp:cNvPr id="0" name=""/>
        <dsp:cNvSpPr/>
      </dsp:nvSpPr>
      <dsp:spPr>
        <a:xfrm>
          <a:off x="240534" y="4433193"/>
          <a:ext cx="1948214" cy="842069"/>
        </a:xfrm>
        <a:prstGeom prst="roundRect">
          <a:avLst>
            <a:gd name="adj" fmla="val 10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a:t>Two diagonal transects</a:t>
          </a:r>
        </a:p>
      </dsp:txBody>
      <dsp:txXfrm>
        <a:off x="265197" y="4457856"/>
        <a:ext cx="1898888" cy="792743"/>
      </dsp:txXfrm>
    </dsp:sp>
    <dsp:sp modelId="{33290762-1F0C-49AD-B8F4-DFEC9F7B0123}">
      <dsp:nvSpPr>
        <dsp:cNvPr id="0" name=""/>
        <dsp:cNvSpPr/>
      </dsp:nvSpPr>
      <dsp:spPr>
        <a:xfrm>
          <a:off x="2895600" y="2775509"/>
          <a:ext cx="349320" cy="729692"/>
        </a:xfrm>
        <a:prstGeom prst="rightArrow">
          <a:avLst>
            <a:gd name="adj1" fmla="val 60000"/>
            <a:gd name="adj2" fmla="val 50000"/>
          </a:avLst>
        </a:prstGeom>
        <a:gradFill rotWithShape="0">
          <a:gsLst>
            <a:gs pos="0">
              <a:schemeClr val="accent3">
                <a:shade val="90000"/>
                <a:hueOff val="0"/>
                <a:satOff val="0"/>
                <a:lumOff val="0"/>
                <a:alphaOff val="0"/>
                <a:shade val="51000"/>
                <a:satMod val="130000"/>
              </a:schemeClr>
            </a:gs>
            <a:gs pos="80000">
              <a:schemeClr val="accent3">
                <a:shade val="90000"/>
                <a:hueOff val="0"/>
                <a:satOff val="0"/>
                <a:lumOff val="0"/>
                <a:alphaOff val="0"/>
                <a:shade val="93000"/>
                <a:satMod val="130000"/>
              </a:schemeClr>
            </a:gs>
            <a:gs pos="100000">
              <a:schemeClr val="accent3">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US" sz="3100" kern="1200"/>
        </a:p>
      </dsp:txBody>
      <dsp:txXfrm>
        <a:off x="2895600" y="2921447"/>
        <a:ext cx="244524" cy="437816"/>
      </dsp:txXfrm>
    </dsp:sp>
    <dsp:sp modelId="{25F857D1-0B99-45AA-8BB3-AA0758F60E9C}">
      <dsp:nvSpPr>
        <dsp:cNvPr id="0" name=""/>
        <dsp:cNvSpPr/>
      </dsp:nvSpPr>
      <dsp:spPr>
        <a:xfrm>
          <a:off x="3287197" y="1065814"/>
          <a:ext cx="2494591" cy="3454703"/>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D3F9ABA-06F1-440C-BA09-3537278D7B73}">
      <dsp:nvSpPr>
        <dsp:cNvPr id="0" name=""/>
        <dsp:cNvSpPr/>
      </dsp:nvSpPr>
      <dsp:spPr>
        <a:xfrm>
          <a:off x="3613653" y="4433179"/>
          <a:ext cx="1918458" cy="805675"/>
        </a:xfrm>
        <a:prstGeom prst="roundRect">
          <a:avLst>
            <a:gd name="adj" fmla="val 10000"/>
          </a:avLst>
        </a:prstGeom>
        <a:gradFill rotWithShape="0">
          <a:gsLst>
            <a:gs pos="0">
              <a:schemeClr val="accent3">
                <a:shade val="80000"/>
                <a:hueOff val="109454"/>
                <a:satOff val="-716"/>
                <a:lumOff val="12277"/>
                <a:alphaOff val="0"/>
                <a:shade val="51000"/>
                <a:satMod val="130000"/>
              </a:schemeClr>
            </a:gs>
            <a:gs pos="80000">
              <a:schemeClr val="accent3">
                <a:shade val="80000"/>
                <a:hueOff val="109454"/>
                <a:satOff val="-716"/>
                <a:lumOff val="12277"/>
                <a:alphaOff val="0"/>
                <a:shade val="93000"/>
                <a:satMod val="130000"/>
              </a:schemeClr>
            </a:gs>
            <a:gs pos="100000">
              <a:schemeClr val="accent3">
                <a:shade val="80000"/>
                <a:hueOff val="109454"/>
                <a:satOff val="-716"/>
                <a:lumOff val="122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err="1"/>
            <a:t>Daubenmire</a:t>
          </a:r>
          <a:r>
            <a:rPr lang="en-US" sz="1600" b="1" kern="1200" dirty="0"/>
            <a:t> frame method</a:t>
          </a:r>
        </a:p>
      </dsp:txBody>
      <dsp:txXfrm>
        <a:off x="3637250" y="4456776"/>
        <a:ext cx="1871264" cy="758481"/>
      </dsp:txXfrm>
    </dsp:sp>
    <dsp:sp modelId="{2D60108B-AC2E-4D6A-8D12-8C31BF77F848}">
      <dsp:nvSpPr>
        <dsp:cNvPr id="0" name=""/>
        <dsp:cNvSpPr/>
      </dsp:nvSpPr>
      <dsp:spPr>
        <a:xfrm rot="21600000">
          <a:off x="5859392" y="2818781"/>
          <a:ext cx="308124" cy="723833"/>
        </a:xfrm>
        <a:prstGeom prst="rightArrow">
          <a:avLst>
            <a:gd name="adj1" fmla="val 60000"/>
            <a:gd name="adj2" fmla="val 50000"/>
          </a:avLst>
        </a:prstGeom>
        <a:gradFill rotWithShape="0">
          <a:gsLst>
            <a:gs pos="0">
              <a:schemeClr val="accent3">
                <a:shade val="90000"/>
                <a:hueOff val="218895"/>
                <a:satOff val="-3532"/>
                <a:lumOff val="21821"/>
                <a:alphaOff val="0"/>
                <a:shade val="51000"/>
                <a:satMod val="130000"/>
              </a:schemeClr>
            </a:gs>
            <a:gs pos="80000">
              <a:schemeClr val="accent3">
                <a:shade val="90000"/>
                <a:hueOff val="218895"/>
                <a:satOff val="-3532"/>
                <a:lumOff val="21821"/>
                <a:alphaOff val="0"/>
                <a:shade val="93000"/>
                <a:satMod val="130000"/>
              </a:schemeClr>
            </a:gs>
            <a:gs pos="100000">
              <a:schemeClr val="accent3">
                <a:shade val="90000"/>
                <a:hueOff val="218895"/>
                <a:satOff val="-3532"/>
                <a:lumOff val="2182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US" sz="3100" kern="1200"/>
        </a:p>
      </dsp:txBody>
      <dsp:txXfrm rot="-21600000">
        <a:off x="5859392" y="2963548"/>
        <a:ext cx="215687" cy="434299"/>
      </dsp:txXfrm>
    </dsp:sp>
    <dsp:sp modelId="{E3C27DC2-8B00-497B-A59C-80194B949FDB}">
      <dsp:nvSpPr>
        <dsp:cNvPr id="0" name=""/>
        <dsp:cNvSpPr/>
      </dsp:nvSpPr>
      <dsp:spPr>
        <a:xfrm>
          <a:off x="6537515" y="1952079"/>
          <a:ext cx="2488759" cy="2611060"/>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E6AAF8-D779-4862-847C-8590EBB4E986}">
      <dsp:nvSpPr>
        <dsp:cNvPr id="0" name=""/>
        <dsp:cNvSpPr/>
      </dsp:nvSpPr>
      <dsp:spPr>
        <a:xfrm>
          <a:off x="6729391" y="4513366"/>
          <a:ext cx="2250275" cy="842069"/>
        </a:xfrm>
        <a:prstGeom prst="roundRect">
          <a:avLst>
            <a:gd name="adj" fmla="val 10000"/>
          </a:avLst>
        </a:prstGeom>
        <a:gradFill rotWithShape="0">
          <a:gsLst>
            <a:gs pos="0">
              <a:schemeClr val="accent3">
                <a:shade val="80000"/>
                <a:hueOff val="218909"/>
                <a:satOff val="-1431"/>
                <a:lumOff val="24554"/>
                <a:alphaOff val="0"/>
                <a:shade val="51000"/>
                <a:satMod val="130000"/>
              </a:schemeClr>
            </a:gs>
            <a:gs pos="80000">
              <a:schemeClr val="accent3">
                <a:shade val="80000"/>
                <a:hueOff val="218909"/>
                <a:satOff val="-1431"/>
                <a:lumOff val="24554"/>
                <a:alphaOff val="0"/>
                <a:shade val="93000"/>
                <a:satMod val="130000"/>
              </a:schemeClr>
            </a:gs>
            <a:gs pos="100000">
              <a:schemeClr val="accent3">
                <a:shade val="80000"/>
                <a:hueOff val="218909"/>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n-US" sz="1600" b="1" kern="1200" dirty="0"/>
            <a:t>Placement of frames </a:t>
          </a:r>
          <a:r>
            <a:rPr lang="en-US" sz="1600" b="1" kern="1200" dirty="0" smtClean="0"/>
            <a:t>and calculation</a:t>
          </a:r>
          <a:endParaRPr lang="en-US" sz="1600" b="1" kern="1200" dirty="0"/>
        </a:p>
      </dsp:txBody>
      <dsp:txXfrm>
        <a:off x="6754054" y="4538029"/>
        <a:ext cx="2200949" cy="792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C07B7-D2C1-4679-A46D-66DD273423EF}">
      <dsp:nvSpPr>
        <dsp:cNvPr id="0" name=""/>
        <dsp:cNvSpPr/>
      </dsp:nvSpPr>
      <dsp:spPr>
        <a:xfrm>
          <a:off x="0" y="367874"/>
          <a:ext cx="2190961" cy="2007451"/>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8454497D-46F2-4D61-843D-A8920F200D01}">
      <dsp:nvSpPr>
        <dsp:cNvPr id="0" name=""/>
        <dsp:cNvSpPr/>
      </dsp:nvSpPr>
      <dsp:spPr>
        <a:xfrm>
          <a:off x="1590" y="1747182"/>
          <a:ext cx="2190961" cy="450699"/>
        </a:xfrm>
        <a:prstGeom prst="rect">
          <a:avLst/>
        </a:prstGeom>
        <a:solidFill>
          <a:schemeClr val="accent1">
            <a:tint val="50000"/>
            <a:hueOff val="0"/>
            <a:satOff val="0"/>
            <a:lumOff val="0"/>
            <a:alpha val="1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endParaRPr lang="en-US" sz="2300" kern="1200" dirty="0"/>
        </a:p>
      </dsp:txBody>
      <dsp:txXfrm>
        <a:off x="1590" y="1747182"/>
        <a:ext cx="2190961" cy="450699"/>
      </dsp:txXfrm>
    </dsp:sp>
    <dsp:sp modelId="{A0196FDB-6234-49A6-92A5-979EC06BA2F5}">
      <dsp:nvSpPr>
        <dsp:cNvPr id="0" name=""/>
        <dsp:cNvSpPr/>
      </dsp:nvSpPr>
      <dsp:spPr>
        <a:xfrm>
          <a:off x="2188492" y="367874"/>
          <a:ext cx="2190961" cy="2007451"/>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7411D900-26C5-417C-B6E9-85BFECCAB7EF}">
      <dsp:nvSpPr>
        <dsp:cNvPr id="0" name=""/>
        <dsp:cNvSpPr/>
      </dsp:nvSpPr>
      <dsp:spPr>
        <a:xfrm>
          <a:off x="2152429" y="1752600"/>
          <a:ext cx="2190961" cy="450699"/>
        </a:xfrm>
        <a:prstGeom prst="rect">
          <a:avLst/>
        </a:prstGeom>
        <a:solidFill>
          <a:schemeClr val="accent1">
            <a:tint val="50000"/>
            <a:hueOff val="0"/>
            <a:satOff val="0"/>
            <a:lumOff val="0"/>
            <a:alpha val="12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endParaRPr lang="en-US" sz="2300" kern="1200" dirty="0"/>
        </a:p>
      </dsp:txBody>
      <dsp:txXfrm>
        <a:off x="2152429" y="1752600"/>
        <a:ext cx="2190961" cy="450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25478-9AA1-45B7-B401-A4732D4F7A1D}">
      <dsp:nvSpPr>
        <dsp:cNvPr id="0" name=""/>
        <dsp:cNvSpPr/>
      </dsp:nvSpPr>
      <dsp:spPr>
        <a:xfrm>
          <a:off x="0" y="358212"/>
          <a:ext cx="2338056" cy="2003991"/>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C486A651-591E-4ECC-9E12-8EF6BE32BEFC}">
      <dsp:nvSpPr>
        <dsp:cNvPr id="0" name=""/>
        <dsp:cNvSpPr/>
      </dsp:nvSpPr>
      <dsp:spPr>
        <a:xfrm>
          <a:off x="1403" y="1728841"/>
          <a:ext cx="2338056" cy="480957"/>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latin typeface="+mn-lt"/>
              <a:ea typeface="+mn-ea"/>
              <a:cs typeface="+mn-cs"/>
            </a:rPr>
            <a:t>3. Sampling</a:t>
          </a:r>
          <a:endParaRPr lang="en-US" sz="2500" b="1" kern="1200" dirty="0">
            <a:solidFill>
              <a:schemeClr val="tx1"/>
            </a:solidFill>
            <a:latin typeface="+mn-lt"/>
            <a:ea typeface="+mn-ea"/>
            <a:cs typeface="+mn-cs"/>
          </a:endParaRPr>
        </a:p>
      </dsp:txBody>
      <dsp:txXfrm>
        <a:off x="1403" y="1728841"/>
        <a:ext cx="2338056" cy="4809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C07B7-D2C1-4679-A46D-66DD273423EF}">
      <dsp:nvSpPr>
        <dsp:cNvPr id="0" name=""/>
        <dsp:cNvSpPr/>
      </dsp:nvSpPr>
      <dsp:spPr>
        <a:xfrm>
          <a:off x="34051" y="768247"/>
          <a:ext cx="2250658" cy="1929080"/>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8454497D-46F2-4D61-843D-A8920F200D01}">
      <dsp:nvSpPr>
        <dsp:cNvPr id="0" name=""/>
        <dsp:cNvSpPr/>
      </dsp:nvSpPr>
      <dsp:spPr>
        <a:xfrm>
          <a:off x="2857" y="2118604"/>
          <a:ext cx="2250658" cy="46297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endParaRPr lang="en-US" sz="2400" kern="1200" dirty="0"/>
        </a:p>
      </dsp:txBody>
      <dsp:txXfrm>
        <a:off x="2857" y="2118604"/>
        <a:ext cx="2250658" cy="462979"/>
      </dsp:txXfrm>
    </dsp:sp>
    <dsp:sp modelId="{A0196FDB-6234-49A6-92A5-979EC06BA2F5}">
      <dsp:nvSpPr>
        <dsp:cNvPr id="0" name=""/>
        <dsp:cNvSpPr/>
      </dsp:nvSpPr>
      <dsp:spPr>
        <a:xfrm>
          <a:off x="2245136" y="768247"/>
          <a:ext cx="2250658" cy="1929080"/>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7411D900-26C5-417C-B6E9-85BFECCAB7EF}">
      <dsp:nvSpPr>
        <dsp:cNvPr id="0" name=""/>
        <dsp:cNvSpPr/>
      </dsp:nvSpPr>
      <dsp:spPr>
        <a:xfrm>
          <a:off x="2483076" y="2118604"/>
          <a:ext cx="2250658" cy="46297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endParaRPr lang="en-US" sz="2400" kern="1200" dirty="0"/>
        </a:p>
      </dsp:txBody>
      <dsp:txXfrm>
        <a:off x="2483076" y="2118604"/>
        <a:ext cx="2250658" cy="462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C07B7-D2C1-4679-A46D-66DD273423EF}">
      <dsp:nvSpPr>
        <dsp:cNvPr id="0" name=""/>
        <dsp:cNvSpPr/>
      </dsp:nvSpPr>
      <dsp:spPr>
        <a:xfrm>
          <a:off x="159237" y="0"/>
          <a:ext cx="2270129" cy="194576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8454497D-46F2-4D61-843D-A8920F200D01}">
      <dsp:nvSpPr>
        <dsp:cNvPr id="0" name=""/>
        <dsp:cNvSpPr/>
      </dsp:nvSpPr>
      <dsp:spPr>
        <a:xfrm>
          <a:off x="145684" y="1362989"/>
          <a:ext cx="2264136" cy="466984"/>
        </a:xfrm>
        <a:prstGeom prst="rect">
          <a:avLst/>
        </a:prstGeom>
        <a:solidFill>
          <a:schemeClr val="bg1">
            <a:alpha val="36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latin typeface="+mn-lt"/>
              <a:ea typeface="+mn-ea"/>
              <a:cs typeface="+mn-cs"/>
            </a:rPr>
            <a:t>5. Irrigation</a:t>
          </a:r>
          <a:endParaRPr lang="en-US" sz="2500" b="1" kern="1200" dirty="0">
            <a:solidFill>
              <a:schemeClr val="tx1"/>
            </a:solidFill>
            <a:latin typeface="+mn-lt"/>
            <a:ea typeface="+mn-ea"/>
            <a:cs typeface="+mn-cs"/>
          </a:endParaRPr>
        </a:p>
      </dsp:txBody>
      <dsp:txXfrm>
        <a:off x="145684" y="1362989"/>
        <a:ext cx="2264136" cy="4669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C07B7-D2C1-4679-A46D-66DD273423EF}">
      <dsp:nvSpPr>
        <dsp:cNvPr id="0" name=""/>
        <dsp:cNvSpPr/>
      </dsp:nvSpPr>
      <dsp:spPr>
        <a:xfrm>
          <a:off x="309" y="68304"/>
          <a:ext cx="2276546" cy="195126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8454497D-46F2-4D61-843D-A8920F200D01}">
      <dsp:nvSpPr>
        <dsp:cNvPr id="0" name=""/>
        <dsp:cNvSpPr/>
      </dsp:nvSpPr>
      <dsp:spPr>
        <a:xfrm>
          <a:off x="154" y="1434193"/>
          <a:ext cx="2276546" cy="468304"/>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latin typeface="+mn-lt"/>
              <a:ea typeface="+mn-ea"/>
              <a:cs typeface="+mn-cs"/>
            </a:rPr>
            <a:t>Setup Complete</a:t>
          </a:r>
          <a:endParaRPr lang="en-US" sz="2500" b="1" kern="1200" dirty="0">
            <a:solidFill>
              <a:schemeClr val="tx1"/>
            </a:solidFill>
            <a:latin typeface="+mn-lt"/>
            <a:ea typeface="+mn-ea"/>
            <a:cs typeface="+mn-cs"/>
          </a:endParaRPr>
        </a:p>
      </dsp:txBody>
      <dsp:txXfrm>
        <a:off x="154" y="1434193"/>
        <a:ext cx="2276546" cy="4683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0E03E-7ADD-4DC0-BFD0-0B6A6750A167}">
      <dsp:nvSpPr>
        <dsp:cNvPr id="0" name=""/>
        <dsp:cNvSpPr/>
      </dsp:nvSpPr>
      <dsp:spPr>
        <a:xfrm>
          <a:off x="423" y="101341"/>
          <a:ext cx="2313008" cy="1982521"/>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B51C10D2-0FDB-49DA-B02D-CF3846B6DC53}">
      <dsp:nvSpPr>
        <dsp:cNvPr id="0" name=""/>
        <dsp:cNvSpPr/>
      </dsp:nvSpPr>
      <dsp:spPr>
        <a:xfrm>
          <a:off x="211" y="1438651"/>
          <a:ext cx="2313008" cy="475805"/>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algn="ctr" defTabSz="914400" rtl="0" eaLnBrk="1" latinLnBrk="0" hangingPunct="1">
            <a:lnSpc>
              <a:spcPct val="90000"/>
            </a:lnSpc>
            <a:spcBef>
              <a:spcPct val="0"/>
            </a:spcBef>
            <a:spcAft>
              <a:spcPct val="35000"/>
            </a:spcAft>
          </a:pPr>
          <a:r>
            <a:rPr lang="en-US" sz="2500" b="1" kern="1200" dirty="0" smtClean="0">
              <a:solidFill>
                <a:schemeClr val="tx1"/>
              </a:solidFill>
              <a:latin typeface="+mn-lt"/>
              <a:ea typeface="+mn-ea"/>
              <a:cs typeface="+mn-cs"/>
            </a:rPr>
            <a:t>1. Study Area</a:t>
          </a:r>
          <a:endParaRPr lang="en-US" sz="2500" b="1" kern="1200" dirty="0">
            <a:solidFill>
              <a:schemeClr val="tx1"/>
            </a:solidFill>
            <a:latin typeface="+mn-lt"/>
            <a:ea typeface="+mn-ea"/>
            <a:cs typeface="+mn-cs"/>
          </a:endParaRPr>
        </a:p>
      </dsp:txBody>
      <dsp:txXfrm>
        <a:off x="211" y="1438651"/>
        <a:ext cx="2313008" cy="4758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D0237-19DA-4A89-8DD4-3D79608581C8}">
      <dsp:nvSpPr>
        <dsp:cNvPr id="0" name=""/>
        <dsp:cNvSpPr/>
      </dsp:nvSpPr>
      <dsp:spPr>
        <a:xfrm>
          <a:off x="73869" y="173178"/>
          <a:ext cx="8153400" cy="1300850"/>
        </a:xfrm>
        <a:prstGeom prst="roundRect">
          <a:avLst>
            <a:gd name="adj" fmla="val 10000"/>
          </a:avLst>
        </a:prstGeom>
        <a:noFill/>
        <a:ln w="44450">
          <a:solidFill>
            <a:srgbClr val="7BCF27"/>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effectLst>
                <a:outerShdw blurRad="38100" dist="38100" dir="2700000" algn="tl">
                  <a:srgbClr val="000000">
                    <a:alpha val="43137"/>
                  </a:srgbClr>
                </a:outerShdw>
              </a:effectLst>
            </a:rPr>
            <a:t> CANOPY COVER</a:t>
          </a:r>
        </a:p>
        <a:p>
          <a:pPr lvl="0" algn="ctr" defTabSz="1111250">
            <a:lnSpc>
              <a:spcPct val="90000"/>
            </a:lnSpc>
            <a:spcBef>
              <a:spcPct val="0"/>
            </a:spcBef>
            <a:spcAft>
              <a:spcPct val="35000"/>
            </a:spcAft>
          </a:pPr>
          <a:r>
            <a:rPr lang="en-US" sz="2500" b="1" kern="1200" dirty="0" err="1" smtClean="0">
              <a:effectLst/>
            </a:rPr>
            <a:t>Daubenmire</a:t>
          </a:r>
          <a:r>
            <a:rPr lang="en-US" sz="2500" b="1" kern="1200" dirty="0" smtClean="0">
              <a:effectLst/>
            </a:rPr>
            <a:t> frame method</a:t>
          </a:r>
          <a:endParaRPr lang="en-US" sz="2500" kern="1200" dirty="0">
            <a:effectLst/>
          </a:endParaRPr>
        </a:p>
      </dsp:txBody>
      <dsp:txXfrm>
        <a:off x="1848522" y="173178"/>
        <a:ext cx="6378747" cy="1300850"/>
      </dsp:txXfrm>
    </dsp:sp>
    <dsp:sp modelId="{881331EF-856B-4F92-B69E-F5C913E378AD}">
      <dsp:nvSpPr>
        <dsp:cNvPr id="0" name=""/>
        <dsp:cNvSpPr/>
      </dsp:nvSpPr>
      <dsp:spPr>
        <a:xfrm>
          <a:off x="-73869" y="0"/>
          <a:ext cx="2214104" cy="1647207"/>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bg1"/>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BF286D9-0DBF-4C42-8169-02709332CE34}">
      <dsp:nvSpPr>
        <dsp:cNvPr id="0" name=""/>
        <dsp:cNvSpPr/>
      </dsp:nvSpPr>
      <dsp:spPr>
        <a:xfrm>
          <a:off x="66809" y="1994278"/>
          <a:ext cx="8153400" cy="1359230"/>
        </a:xfrm>
        <a:prstGeom prst="roundRect">
          <a:avLst>
            <a:gd name="adj" fmla="val 10000"/>
          </a:avLst>
        </a:prstGeom>
        <a:noFill/>
        <a:ln w="44450">
          <a:solidFill>
            <a:srgbClr val="00B0F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effectLst>
                <a:outerShdw blurRad="38100" dist="38100" dir="2700000" algn="tl">
                  <a:srgbClr val="000000">
                    <a:alpha val="43137"/>
                  </a:srgbClr>
                </a:outerShdw>
              </a:effectLst>
            </a:rPr>
            <a:t>  NEUTROPHILIC HETEROTROPHIC BACTERIA</a:t>
          </a:r>
        </a:p>
        <a:p>
          <a:pPr lvl="0" algn="ctr" defTabSz="1111250">
            <a:lnSpc>
              <a:spcPct val="90000"/>
            </a:lnSpc>
            <a:spcBef>
              <a:spcPct val="0"/>
            </a:spcBef>
            <a:spcAft>
              <a:spcPct val="35000"/>
            </a:spcAft>
          </a:pPr>
          <a:r>
            <a:rPr lang="en-US" sz="2500" b="1" kern="1200" dirty="0" smtClean="0"/>
            <a:t>Plate counts on R2A agar</a:t>
          </a:r>
          <a:endParaRPr lang="en-US" sz="2500" b="1" kern="1200" dirty="0">
            <a:effectLst>
              <a:outerShdw blurRad="38100" dist="38100" dir="2700000" algn="tl">
                <a:srgbClr val="000000">
                  <a:alpha val="43137"/>
                </a:srgbClr>
              </a:outerShdw>
            </a:effectLst>
          </a:endParaRPr>
        </a:p>
      </dsp:txBody>
      <dsp:txXfrm>
        <a:off x="1841461" y="1994278"/>
        <a:ext cx="6378747" cy="1359230"/>
      </dsp:txXfrm>
    </dsp:sp>
    <dsp:sp modelId="{1BD60C4F-2268-49E7-A196-A71FB48728FA}">
      <dsp:nvSpPr>
        <dsp:cNvPr id="0" name=""/>
        <dsp:cNvSpPr/>
      </dsp:nvSpPr>
      <dsp:spPr>
        <a:xfrm>
          <a:off x="-66809" y="1828797"/>
          <a:ext cx="2185861" cy="1765426"/>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8AC0B90-B672-4C7E-BABD-4CA0FA49713D}">
      <dsp:nvSpPr>
        <dsp:cNvPr id="0" name=""/>
        <dsp:cNvSpPr/>
      </dsp:nvSpPr>
      <dsp:spPr>
        <a:xfrm>
          <a:off x="51439" y="3910614"/>
          <a:ext cx="8153400" cy="1286121"/>
        </a:xfrm>
        <a:prstGeom prst="roundRect">
          <a:avLst>
            <a:gd name="adj" fmla="val 10000"/>
          </a:avLst>
        </a:prstGeom>
        <a:noFill/>
        <a:ln w="44450">
          <a:solidFill>
            <a:srgbClr val="FF66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effectLst>
                <a:outerShdw blurRad="38100" dist="38100" dir="2700000" algn="tl">
                  <a:srgbClr val="000000">
                    <a:alpha val="43137"/>
                  </a:srgbClr>
                </a:outerShdw>
              </a:effectLst>
            </a:rPr>
            <a:t>SHOOT METAL UPTAKE</a:t>
          </a:r>
        </a:p>
        <a:p>
          <a:pPr lvl="0" algn="ctr" defTabSz="1111250">
            <a:lnSpc>
              <a:spcPct val="90000"/>
            </a:lnSpc>
            <a:spcBef>
              <a:spcPct val="0"/>
            </a:spcBef>
            <a:spcAft>
              <a:spcPct val="35000"/>
            </a:spcAft>
          </a:pPr>
          <a:r>
            <a:rPr lang="en-US" sz="2500" b="1" kern="1200" dirty="0" smtClean="0"/>
            <a:t>Microwave digestion and ICP-MS analysis</a:t>
          </a:r>
          <a:endParaRPr lang="en-US" sz="2500" b="1" kern="1200" dirty="0">
            <a:effectLst>
              <a:outerShdw blurRad="38100" dist="38100" dir="2700000" algn="tl">
                <a:srgbClr val="000000">
                  <a:alpha val="43137"/>
                </a:srgbClr>
              </a:outerShdw>
            </a:effectLst>
          </a:endParaRPr>
        </a:p>
      </dsp:txBody>
      <dsp:txXfrm>
        <a:off x="1826092" y="3910614"/>
        <a:ext cx="6378747" cy="1286121"/>
      </dsp:txXfrm>
    </dsp:sp>
    <dsp:sp modelId="{FA5A97CE-0910-4AEC-BC97-4C07291B0776}">
      <dsp:nvSpPr>
        <dsp:cNvPr id="0" name=""/>
        <dsp:cNvSpPr/>
      </dsp:nvSpPr>
      <dsp:spPr>
        <a:xfrm>
          <a:off x="-51439" y="3704009"/>
          <a:ext cx="2124384" cy="1706190"/>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2E5DC-9EFB-40A5-BC35-591D24609DDF}">
      <dsp:nvSpPr>
        <dsp:cNvPr id="0" name=""/>
        <dsp:cNvSpPr/>
      </dsp:nvSpPr>
      <dsp:spPr>
        <a:xfrm>
          <a:off x="300713" y="5519"/>
          <a:ext cx="3774017" cy="323477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47C8907C-8498-46AF-AC40-13CCCE373E30}">
      <dsp:nvSpPr>
        <dsp:cNvPr id="0" name=""/>
        <dsp:cNvSpPr/>
      </dsp:nvSpPr>
      <dsp:spPr>
        <a:xfrm>
          <a:off x="300713" y="2269865"/>
          <a:ext cx="3774017" cy="776347"/>
        </a:xfrm>
        <a:prstGeom prst="rect">
          <a:avLst/>
        </a:prstGeom>
        <a:solidFill>
          <a:schemeClr val="bg1">
            <a:alpha val="38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b="0" kern="1200" dirty="0" smtClean="0">
              <a:solidFill>
                <a:srgbClr val="000000"/>
              </a:solidFill>
            </a:rPr>
            <a:t>Buffalo grass</a:t>
          </a:r>
          <a:endParaRPr lang="en-US" sz="4000" b="0" kern="1200" dirty="0">
            <a:solidFill>
              <a:srgbClr val="000000"/>
            </a:solidFill>
          </a:endParaRPr>
        </a:p>
      </dsp:txBody>
      <dsp:txXfrm>
        <a:off x="300713" y="2269865"/>
        <a:ext cx="3774017" cy="776347"/>
      </dsp:txXfrm>
    </dsp:sp>
    <dsp:sp modelId="{8F4DE9DA-4427-4F8D-8F64-809BC3EC9CE2}">
      <dsp:nvSpPr>
        <dsp:cNvPr id="0" name=""/>
        <dsp:cNvSpPr/>
      </dsp:nvSpPr>
      <dsp:spPr>
        <a:xfrm>
          <a:off x="4459669" y="3429016"/>
          <a:ext cx="3774017" cy="3234779"/>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34878269-F9AE-4ED0-B011-462F3940EB5F}">
      <dsp:nvSpPr>
        <dsp:cNvPr id="0" name=""/>
        <dsp:cNvSpPr/>
      </dsp:nvSpPr>
      <dsp:spPr>
        <a:xfrm>
          <a:off x="4459669" y="5693346"/>
          <a:ext cx="3774017" cy="776347"/>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endParaRPr lang="en-US" sz="4000" kern="1200" dirty="0"/>
        </a:p>
      </dsp:txBody>
      <dsp:txXfrm>
        <a:off x="4459669" y="5693346"/>
        <a:ext cx="3774017" cy="776347"/>
      </dsp:txXfrm>
    </dsp:sp>
    <dsp:sp modelId="{797ECD12-3EBB-4E8B-AC3A-FCC144889761}">
      <dsp:nvSpPr>
        <dsp:cNvPr id="0" name=""/>
        <dsp:cNvSpPr/>
      </dsp:nvSpPr>
      <dsp:spPr>
        <a:xfrm>
          <a:off x="298066" y="3429016"/>
          <a:ext cx="3774017" cy="3234779"/>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EA1051A2-8562-4F92-B1FE-93B65D6A37B7}">
      <dsp:nvSpPr>
        <dsp:cNvPr id="0" name=""/>
        <dsp:cNvSpPr/>
      </dsp:nvSpPr>
      <dsp:spPr>
        <a:xfrm>
          <a:off x="298066" y="5693362"/>
          <a:ext cx="3774017" cy="776347"/>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endParaRPr lang="en-US" sz="4000" kern="1200" dirty="0"/>
        </a:p>
      </dsp:txBody>
      <dsp:txXfrm>
        <a:off x="298066" y="5693362"/>
        <a:ext cx="3774017" cy="776347"/>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10#3">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40BC86BA-DF46-418C-965E-29ADBE33A8A2}" type="datetimeFigureOut">
              <a:rPr lang="en-US" smtClean="0"/>
              <a:pPr/>
              <a:t>4/4/2012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78DC934-9836-43CD-AA3D-61EABC3A649D}" type="slidenum">
              <a:rPr lang="en-US" smtClean="0"/>
              <a:pPr/>
              <a:t>‹#›</a:t>
            </a:fld>
            <a:endParaRPr lang="en-US"/>
          </a:p>
        </p:txBody>
      </p:sp>
    </p:spTree>
    <p:extLst>
      <p:ext uri="{BB962C8B-B14F-4D97-AF65-F5344CB8AC3E}">
        <p14:creationId xmlns:p14="http://schemas.microsoft.com/office/powerpoint/2010/main" val="4201184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00F830A1-3891-4B82-A120-081866556DA0}" type="datetimeFigureOut">
              <a:rPr lang="en-US" smtClean="0"/>
              <a:pPr/>
              <a:t>4/4/2012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4623081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a:t>
            </a:fld>
            <a:endParaRPr lang="en-US" dirty="0"/>
          </a:p>
        </p:txBody>
      </p:sp>
    </p:spTree>
    <p:extLst>
      <p:ext uri="{BB962C8B-B14F-4D97-AF65-F5344CB8AC3E}">
        <p14:creationId xmlns:p14="http://schemas.microsoft.com/office/powerpoint/2010/main" val="1421005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15</a:t>
            </a:fld>
            <a:endParaRPr lang="en-US" dirty="0"/>
          </a:p>
        </p:txBody>
      </p:sp>
    </p:spTree>
    <p:extLst>
      <p:ext uri="{BB962C8B-B14F-4D97-AF65-F5344CB8AC3E}">
        <p14:creationId xmlns:p14="http://schemas.microsoft.com/office/powerpoint/2010/main" val="175427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18</a:t>
            </a:fld>
            <a:endParaRPr lang="en-US" dirty="0"/>
          </a:p>
        </p:txBody>
      </p:sp>
    </p:spTree>
    <p:extLst>
      <p:ext uri="{BB962C8B-B14F-4D97-AF65-F5344CB8AC3E}">
        <p14:creationId xmlns:p14="http://schemas.microsoft.com/office/powerpoint/2010/main" val="298646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19</a:t>
            </a:fld>
            <a:endParaRPr lang="en-US" dirty="0"/>
          </a:p>
        </p:txBody>
      </p:sp>
    </p:spTree>
    <p:extLst>
      <p:ext uri="{BB962C8B-B14F-4D97-AF65-F5344CB8AC3E}">
        <p14:creationId xmlns:p14="http://schemas.microsoft.com/office/powerpoint/2010/main" val="422958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a:t>
            </a:fld>
            <a:endParaRPr lang="en-US" dirty="0"/>
          </a:p>
        </p:txBody>
      </p:sp>
    </p:spTree>
    <p:extLst>
      <p:ext uri="{BB962C8B-B14F-4D97-AF65-F5344CB8AC3E}">
        <p14:creationId xmlns:p14="http://schemas.microsoft.com/office/powerpoint/2010/main" val="2514595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3</a:t>
            </a:fld>
            <a:endParaRPr lang="en-US" dirty="0"/>
          </a:p>
        </p:txBody>
      </p:sp>
    </p:spTree>
    <p:extLst>
      <p:ext uri="{BB962C8B-B14F-4D97-AF65-F5344CB8AC3E}">
        <p14:creationId xmlns:p14="http://schemas.microsoft.com/office/powerpoint/2010/main" val="194609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a:t>
            </a:fld>
            <a:endParaRPr lang="en-US" dirty="0"/>
          </a:p>
        </p:txBody>
      </p:sp>
    </p:spTree>
    <p:extLst>
      <p:ext uri="{BB962C8B-B14F-4D97-AF65-F5344CB8AC3E}">
        <p14:creationId xmlns:p14="http://schemas.microsoft.com/office/powerpoint/2010/main" val="114600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smtClean="0">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stretch>
            <a:fillRect/>
          </a:stretch>
        </p:blipFill>
        <p:spPr>
          <a:xfrm>
            <a:off x="20923" y="2581434"/>
            <a:ext cx="7668994" cy="2828766"/>
          </a:xfrm>
          <a:prstGeom prst="rect">
            <a:avLst/>
          </a:prstGeom>
        </p:spPr>
      </p:pic>
      <p:pic>
        <p:nvPicPr>
          <p:cNvPr id="10" name="Picture 9"/>
          <p:cNvPicPr>
            <a:picLocks noChangeAspect="1"/>
          </p:cNvPicPr>
          <p:nvPr userDrawn="1"/>
        </p:nvPicPr>
        <p:blipFill>
          <a:blip r:embed="rId3" cstate="print"/>
          <a:stretch>
            <a:fillRect/>
          </a:stretch>
        </p:blipFill>
        <p:spPr>
          <a:xfrm>
            <a:off x="7662119" y="2582894"/>
            <a:ext cx="1461333" cy="2825790"/>
          </a:xfrm>
          <a:prstGeom prst="rect">
            <a:avLst/>
          </a:prstGeom>
        </p:spPr>
      </p:pic>
      <p:pic>
        <p:nvPicPr>
          <p:cNvPr id="11" name="Picture 10"/>
          <p:cNvPicPr>
            <a:picLocks/>
          </p:cNvPicPr>
          <p:nvPr userDrawn="1"/>
        </p:nvPicPr>
        <p:blipFill>
          <a:blip r:embed="rId4" cstate="print"/>
          <a:stretch>
            <a:fillRect/>
          </a:stretch>
        </p:blipFill>
        <p:spPr>
          <a:xfrm>
            <a:off x="20548" y="5410200"/>
            <a:ext cx="9098280" cy="1416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6096000"/>
            <a:ext cx="9144000" cy="825094"/>
          </a:xfrm>
          <a:prstGeom prst="rect">
            <a:avLst/>
          </a:prstGeom>
        </p:spPr>
      </p:pic>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6" name="Rectangle 6"/>
          <p:cNvSpPr>
            <a:spLocks noGrp="1"/>
          </p:cNvSpPr>
          <p:nvPr>
            <p:ph type="dt" sz="half" idx="10"/>
          </p:nvPr>
        </p:nvSpPr>
        <p:spPr/>
        <p:txBody>
          <a:bodyPr/>
          <a:lstStyle>
            <a:extLst/>
          </a:lstStyle>
          <a:p>
            <a:pPr algn="r"/>
            <a:endParaRPr kumimoji="0" lang="en-US"/>
          </a:p>
        </p:txBody>
      </p:sp>
      <p:sp>
        <p:nvSpPr>
          <p:cNvPr id="8" name="Rectangle 8"/>
          <p:cNvSpPr>
            <a:spLocks noGrp="1"/>
          </p:cNvSpPr>
          <p:nvPr>
            <p:ph type="sldNum" sz="quarter" idx="11"/>
          </p:nvPr>
        </p:nvSpPr>
        <p:spPr/>
        <p:txBody>
          <a:bodyPr/>
          <a:lstStyle>
            <a:extLst/>
          </a:lstStyle>
          <a:p>
            <a:pPr algn="r"/>
            <a:fld id="{256D3EEF-DE4E-429D-8EC4-DDC531AFF587}" type="slidenum">
              <a:rPr kumimoji="0" lang="en-US" sz="1000" smtClean="0"/>
              <a:pPr algn="r"/>
              <a:t>‹#›</a:t>
            </a:fld>
            <a:endParaRPr kumimoji="0" lang="en-US"/>
          </a:p>
        </p:txBody>
      </p:sp>
      <p:sp>
        <p:nvSpPr>
          <p:cNvPr id="9" name="Rectangle 9"/>
          <p:cNvSpPr>
            <a:spLocks noGrp="1"/>
          </p:cNvSpPr>
          <p:nvPr>
            <p:ph type="ftr" sz="quarter" idx="12"/>
          </p:nvPr>
        </p:nvSpPr>
        <p:spPr/>
        <p:txBody>
          <a:bodyPr/>
          <a:lstStyle>
            <a:extLst/>
          </a:lstStyle>
          <a:p>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6" name="Rectangle 6"/>
          <p:cNvSpPr>
            <a:spLocks noGrp="1"/>
          </p:cNvSpPr>
          <p:nvPr>
            <p:ph type="dt" sz="half" idx="10"/>
          </p:nvPr>
        </p:nvSpPr>
        <p:spPr/>
        <p:txBody>
          <a:bodyPr/>
          <a:lstStyle>
            <a:extLst/>
          </a:lstStyle>
          <a:p>
            <a:pPr algn="r"/>
            <a:endParaRPr kumimoji="0" lang="en-US"/>
          </a:p>
        </p:txBody>
      </p:sp>
      <p:sp>
        <p:nvSpPr>
          <p:cNvPr id="8" name="Rectangle 8"/>
          <p:cNvSpPr>
            <a:spLocks noGrp="1"/>
          </p:cNvSpPr>
          <p:nvPr>
            <p:ph type="sldNum" sz="quarter" idx="11"/>
          </p:nvPr>
        </p:nvSpPr>
        <p:spPr/>
        <p:txBody>
          <a:bodyPr/>
          <a:lstStyle>
            <a:extLst/>
          </a:lstStyle>
          <a:p>
            <a:pPr algn="r"/>
            <a:fld id="{256D3EEF-DE4E-429D-8EC4-DDC531AFF587}" type="slidenum">
              <a:rPr kumimoji="0" lang="en-US" sz="1000" smtClean="0"/>
              <a:pPr algn="r"/>
              <a:t>‹#›</a:t>
            </a:fld>
            <a:endParaRPr kumimoji="0" lang="en-US"/>
          </a:p>
        </p:txBody>
      </p:sp>
      <p:sp>
        <p:nvSpPr>
          <p:cNvPr id="9" name="Rectangle 9"/>
          <p:cNvSpPr>
            <a:spLocks noGrp="1"/>
          </p:cNvSpPr>
          <p:nvPr>
            <p:ph type="ftr" sz="quarter" idx="12"/>
          </p:nvPr>
        </p:nvSpPr>
        <p:spPr/>
        <p:txBody>
          <a:bodyPr/>
          <a:lstStyle>
            <a:extLst/>
          </a:lstStyle>
          <a:p>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Up: 1 Top, 2 Bottom">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5" name="Rectangle 11"/>
          <p:cNvSpPr>
            <a:spLocks noGrp="1"/>
          </p:cNvSpPr>
          <p:nvPr>
            <p:ph sz="quarter" idx="15"/>
          </p:nvPr>
        </p:nvSpPr>
        <p:spPr>
          <a:xfrm>
            <a:off x="301752" y="609600"/>
            <a:ext cx="8074152"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8" name="Rectangle 11"/>
          <p:cNvSpPr>
            <a:spLocks noGrp="1"/>
          </p:cNvSpPr>
          <p:nvPr>
            <p:ph sz="quarter" idx="17"/>
          </p:nvPr>
        </p:nvSpPr>
        <p:spPr>
          <a:xfrm>
            <a:off x="3017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3" name="Rectangle 11"/>
          <p:cNvSpPr>
            <a:spLocks noGrp="1"/>
          </p:cNvSpPr>
          <p:nvPr>
            <p:ph sz="quarter" idx="21"/>
          </p:nvPr>
        </p:nvSpPr>
        <p:spPr>
          <a:xfrm>
            <a:off x="44165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9" name="Rectangle 19"/>
          <p:cNvSpPr>
            <a:spLocks noGrp="1"/>
          </p:cNvSpPr>
          <p:nvPr>
            <p:ph type="dt" sz="half" idx="22"/>
          </p:nvPr>
        </p:nvSpPr>
        <p:spPr/>
        <p:txBody>
          <a:bodyPr/>
          <a:lstStyle>
            <a:extLst/>
          </a:lstStyle>
          <a:p>
            <a:pPr algn="r"/>
            <a:endParaRPr kumimoji="0" lang="en-US"/>
          </a:p>
        </p:txBody>
      </p:sp>
      <p:sp>
        <p:nvSpPr>
          <p:cNvPr id="20" name="Rectangle 20"/>
          <p:cNvSpPr>
            <a:spLocks noGrp="1"/>
          </p:cNvSpPr>
          <p:nvPr>
            <p:ph type="sldNum" sz="quarter" idx="23"/>
          </p:nvPr>
        </p:nvSpPr>
        <p:spPr/>
        <p:txBody>
          <a:bodyPr/>
          <a:lstStyle>
            <a:extLst/>
          </a:lstStyle>
          <a:p>
            <a:pPr algn="r"/>
            <a:fld id="{256D3EEF-DE4E-429D-8EC4-DDC531AFF587}" type="slidenum">
              <a:rPr kumimoji="0" lang="en-US" sz="1000" smtClean="0"/>
              <a:pPr algn="r"/>
              <a:t>‹#›</a:t>
            </a:fld>
            <a:endParaRPr kumimoji="0" lang="en-US"/>
          </a:p>
        </p:txBody>
      </p:sp>
      <p:sp>
        <p:nvSpPr>
          <p:cNvPr id="22" name="Rectangle 22"/>
          <p:cNvSpPr>
            <a:spLocks noGrp="1"/>
          </p:cNvSpPr>
          <p:nvPr>
            <p:ph type="ftr" sz="quarter" idx="24"/>
          </p:nvPr>
        </p:nvSpPr>
        <p:spPr/>
        <p:txBody>
          <a:bodyPr/>
          <a:lstStyle>
            <a:extLst/>
          </a:lstStyle>
          <a:p>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934200" y="76200"/>
            <a:ext cx="2133600" cy="365125"/>
          </a:xfrm>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356032-6233-445D-8C92-71D4390457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pic>
        <p:nvPicPr>
          <p:cNvPr id="7" name="Picture 2" descr="C:\Users\Juli Gil\Pictures\rev_UA_horiz.png"/>
          <p:cNvPicPr>
            <a:picLocks noChangeAspect="1" noChangeArrowheads="1"/>
          </p:cNvPicPr>
          <p:nvPr userDrawn="1"/>
        </p:nvPicPr>
        <p:blipFill>
          <a:blip r:embed="rId3" cstate="print"/>
          <a:srcRect/>
          <a:stretch>
            <a:fillRect/>
          </a:stretch>
        </p:blipFill>
        <p:spPr bwMode="auto">
          <a:xfrm>
            <a:off x="76201" y="72234"/>
            <a:ext cx="2286000" cy="541761"/>
          </a:xfrm>
          <a:prstGeom prst="rect">
            <a:avLst/>
          </a:prstGeom>
          <a:noFill/>
        </p:spPr>
      </p:pic>
      <p:sp>
        <p:nvSpPr>
          <p:cNvPr id="4" name="Slide Number Placeholder 5"/>
          <p:cNvSpPr>
            <a:spLocks noGrp="1"/>
          </p:cNvSpPr>
          <p:nvPr>
            <p:ph type="sldNum" sz="quarter" idx="12"/>
          </p:nvPr>
        </p:nvSpPr>
        <p:spPr>
          <a:xfrm>
            <a:off x="7010400" y="6492875"/>
            <a:ext cx="2133600" cy="365125"/>
          </a:xfrm>
        </p:spPr>
        <p:txBody>
          <a:bodyPr/>
          <a:lstStyle>
            <a:lvl1pPr>
              <a:defRPr>
                <a:solidFill>
                  <a:srgbClr val="000000"/>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6096000"/>
            <a:ext cx="9144000" cy="8250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0" y="-1219200"/>
            <a:ext cx="7068015" cy="838200"/>
          </a:xfrm>
        </p:spPr>
        <p:txBody>
          <a:bodyPr anchor="b">
            <a:normAutofit/>
          </a:bodyPr>
          <a:lstStyle>
            <a:lvl1pPr algn="l">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6934200" y="92075"/>
            <a:ext cx="2133600" cy="365125"/>
          </a:xfrm>
        </p:spPr>
        <p:txBody>
          <a:bodyPr/>
          <a:lstStyle>
            <a:lvl1pPr>
              <a:defRPr sz="1400" b="1">
                <a:solidFill>
                  <a:schemeClr val="tx1"/>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0.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1"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77" r:id="rId2"/>
    <p:sldLayoutId id="2147483651" r:id="rId3"/>
    <p:sldLayoutId id="2147483650" r:id="rId4"/>
    <p:sldLayoutId id="2147483661" r:id="rId5"/>
    <p:sldLayoutId id="2147483652" r:id="rId6"/>
    <p:sldLayoutId id="2147483654" r:id="rId7"/>
    <p:sldLayoutId id="2147483655" r:id="rId8"/>
    <p:sldLayoutId id="2147483660" r:id="rId9"/>
    <p:sldLayoutId id="2147483656" r:id="rId10"/>
    <p:sldLayoutId id="2147483676" r:id="rId11"/>
    <p:sldLayoutId id="2147483657" r:id="rId12"/>
    <p:sldLayoutId id="2147483658" r:id="rId13"/>
    <p:sldLayoutId id="2147483659" r:id="rId14"/>
    <p:sldLayoutId id="2147483663" r:id="rId15"/>
    <p:sldLayoutId id="2147483679" r:id="rId16"/>
    <p:sldLayoutId id="2147483683" r:id="rId17"/>
    <p:sldLayoutId id="2147483684" r:id="rId18"/>
    <p:sldLayoutId id="2147483685" r:id="rId19"/>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7" name="Picture 6"/>
          <p:cNvPicPr>
            <a:picLocks noChangeAspect="1"/>
          </p:cNvPicPr>
          <p:nvPr userDrawn="1"/>
        </p:nvPicPr>
        <p:blipFill>
          <a:blip r:embed="rId3" cstate="print"/>
          <a:stretch>
            <a:fillRect/>
          </a:stretch>
        </p:blipFill>
        <p:spPr>
          <a:xfrm>
            <a:off x="-76200" y="0"/>
            <a:ext cx="7592794" cy="1143000"/>
          </a:xfrm>
          <a:prstGeom prst="rect">
            <a:avLst/>
          </a:prstGeom>
        </p:spPr>
      </p:pic>
      <p:pic>
        <p:nvPicPr>
          <p:cNvPr id="8" name="Picture 7"/>
          <p:cNvPicPr>
            <a:picLocks noChangeAspect="1"/>
          </p:cNvPicPr>
          <p:nvPr userDrawn="1"/>
        </p:nvPicPr>
        <p:blipFill>
          <a:blip r:embed="rId4" cstate="print"/>
          <a:stretch>
            <a:fillRect/>
          </a:stretch>
        </p:blipFill>
        <p:spPr>
          <a:xfrm>
            <a:off x="7238999" y="900"/>
            <a:ext cx="1981201" cy="1141797"/>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10.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slide" Target="slide12.xml"/><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29.jpeg"/><Relationship Id="rId4" Type="http://schemas.openxmlformats.org/officeDocument/2006/relationships/image" Target="../media/image24.gif"/><Relationship Id="rId9"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3.jpeg"/><Relationship Id="rId4" Type="http://schemas.openxmlformats.org/officeDocument/2006/relationships/image" Target="../media/image72.gif"/></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png"/><Relationship Id="rId7"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21.png"/><Relationship Id="rId10" Type="http://schemas.openxmlformats.org/officeDocument/2006/relationships/image" Target="../media/image80.jpeg"/><Relationship Id="rId4" Type="http://schemas.openxmlformats.org/officeDocument/2006/relationships/image" Target="../media/image75.png"/><Relationship Id="rId9"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24.gif"/><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6.wmf"/><Relationship Id="rId5" Type="http://schemas.openxmlformats.org/officeDocument/2006/relationships/image" Target="../media/image45.emf"/><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43000" y="5486400"/>
            <a:ext cx="7239000" cy="1219200"/>
          </a:xfrm>
          <a:prstGeom prst="rect">
            <a:avLst/>
          </a:prstGeom>
        </p:spPr>
        <p:txBody>
          <a:bodyPr vert="horz" lIns="91440" tIns="45720" rIns="91440" bIns="45720" rtlCol="0" anchor="b" anchorCtr="0">
            <a:noAutofit/>
          </a:bodyPr>
          <a:lstStyle/>
          <a:p>
            <a:pPr algn="ctr">
              <a:lnSpc>
                <a:spcPts val="2000"/>
              </a:lnSpc>
            </a:pPr>
            <a:r>
              <a:rPr lang="en-US" sz="2000" dirty="0" smtClean="0">
                <a:solidFill>
                  <a:schemeClr val="bg1"/>
                </a:solidFill>
              </a:rPr>
              <a:t>U.S. EPA </a:t>
            </a:r>
            <a:r>
              <a:rPr lang="en-US" sz="2000" dirty="0" err="1" smtClean="0">
                <a:solidFill>
                  <a:schemeClr val="bg1"/>
                </a:solidFill>
              </a:rPr>
              <a:t>Hardrock</a:t>
            </a:r>
            <a:r>
              <a:rPr lang="en-US" sz="2000" dirty="0" smtClean="0">
                <a:solidFill>
                  <a:schemeClr val="bg1"/>
                </a:solidFill>
              </a:rPr>
              <a:t> Mining Conference 2012:</a:t>
            </a:r>
          </a:p>
          <a:p>
            <a:pPr algn="ctr">
              <a:lnSpc>
                <a:spcPts val="2000"/>
              </a:lnSpc>
            </a:pPr>
            <a:r>
              <a:rPr lang="en-US" sz="2000" dirty="0" smtClean="0">
                <a:solidFill>
                  <a:schemeClr val="bg1"/>
                </a:solidFill>
              </a:rPr>
              <a:t> Advancing Solutions for a New Legacy</a:t>
            </a:r>
          </a:p>
          <a:p>
            <a:pPr algn="ctr">
              <a:lnSpc>
                <a:spcPts val="2000"/>
              </a:lnSpc>
            </a:pPr>
            <a:r>
              <a:rPr lang="en-US" sz="2000" dirty="0" smtClean="0">
                <a:solidFill>
                  <a:schemeClr val="bg1"/>
                </a:solidFill>
              </a:rPr>
              <a:t>April 4</a:t>
            </a:r>
            <a:r>
              <a:rPr lang="en-US" sz="2000" baseline="30000" dirty="0" smtClean="0">
                <a:solidFill>
                  <a:schemeClr val="bg1"/>
                </a:solidFill>
              </a:rPr>
              <a:t>th</a:t>
            </a:r>
            <a:r>
              <a:rPr lang="en-US" sz="2000" dirty="0" smtClean="0">
                <a:solidFill>
                  <a:schemeClr val="bg1"/>
                </a:solidFill>
              </a:rPr>
              <a:t>, 2012</a:t>
            </a:r>
          </a:p>
          <a:p>
            <a:pPr algn="ctr">
              <a:lnSpc>
                <a:spcPts val="2000"/>
              </a:lnSpc>
            </a:pPr>
            <a:r>
              <a:rPr lang="en-US" sz="2000" dirty="0" smtClean="0">
                <a:solidFill>
                  <a:schemeClr val="bg1"/>
                </a:solidFill>
              </a:rPr>
              <a:t>Denver, CO</a:t>
            </a:r>
            <a:endParaRPr lang="en-US" sz="2000" dirty="0">
              <a:solidFill>
                <a:schemeClr val="bg1"/>
              </a:solidFill>
            </a:endParaRPr>
          </a:p>
        </p:txBody>
      </p:sp>
      <p:sp>
        <p:nvSpPr>
          <p:cNvPr id="10" name="TextBox 9"/>
          <p:cNvSpPr txBox="1"/>
          <p:nvPr/>
        </p:nvSpPr>
        <p:spPr>
          <a:xfrm>
            <a:off x="152400" y="152400"/>
            <a:ext cx="1981200" cy="381000"/>
          </a:xfrm>
          <a:prstGeom prst="rect">
            <a:avLst/>
          </a:prstGeom>
          <a:noFill/>
        </p:spPr>
        <p:txBody>
          <a:bodyPr wrap="square" rtlCol="0">
            <a:spAutoFit/>
          </a:bodyPr>
          <a:lstStyle/>
          <a:p>
            <a:r>
              <a:rPr lang="en-US" b="1" dirty="0" smtClean="0"/>
              <a:t>April, 2010</a:t>
            </a:r>
            <a:endParaRPr lang="en-US" b="1" dirty="0"/>
          </a:p>
        </p:txBody>
      </p:sp>
      <p:sp>
        <p:nvSpPr>
          <p:cNvPr id="11" name="TextBox 10"/>
          <p:cNvSpPr txBox="1"/>
          <p:nvPr/>
        </p:nvSpPr>
        <p:spPr>
          <a:xfrm>
            <a:off x="4724400" y="152400"/>
            <a:ext cx="1981200" cy="381000"/>
          </a:xfrm>
          <a:prstGeom prst="rect">
            <a:avLst/>
          </a:prstGeom>
          <a:noFill/>
        </p:spPr>
        <p:txBody>
          <a:bodyPr wrap="square" rtlCol="0">
            <a:spAutoFit/>
          </a:bodyPr>
          <a:lstStyle/>
          <a:p>
            <a:r>
              <a:rPr lang="en-US" b="1" dirty="0" smtClean="0"/>
              <a:t>September, 2011</a:t>
            </a:r>
            <a:endParaRPr lang="en-US" b="1" dirty="0"/>
          </a:p>
        </p:txBody>
      </p:sp>
      <p:pic>
        <p:nvPicPr>
          <p:cNvPr id="1026" name="Picture 2" descr="C:\Users\Juli Gil\Documents\Maier's Lab\Iron King\Presentation_meeting\rev_UA_Block A- AZ_200-281.png"/>
          <p:cNvPicPr>
            <a:picLocks noChangeAspect="1" noChangeArrowheads="1"/>
          </p:cNvPicPr>
          <p:nvPr/>
        </p:nvPicPr>
        <p:blipFill>
          <a:blip r:embed="rId3" cstate="print"/>
          <a:srcRect/>
          <a:stretch>
            <a:fillRect/>
          </a:stretch>
        </p:blipFill>
        <p:spPr bwMode="auto">
          <a:xfrm>
            <a:off x="7821831" y="5526683"/>
            <a:ext cx="1169769" cy="1178917"/>
          </a:xfrm>
          <a:prstGeom prst="rect">
            <a:avLst/>
          </a:prstGeom>
          <a:noFill/>
        </p:spPr>
      </p:pic>
      <p:pic>
        <p:nvPicPr>
          <p:cNvPr id="13" name="Picture 12"/>
          <p:cNvPicPr>
            <a:picLocks noChangeAspect="1"/>
          </p:cNvPicPr>
          <p:nvPr/>
        </p:nvPicPr>
        <p:blipFill>
          <a:blip r:embed="rId4" cstate="print"/>
          <a:srcRect r="10294" b="20479"/>
          <a:stretch>
            <a:fillRect/>
          </a:stretch>
        </p:blipFill>
        <p:spPr>
          <a:xfrm>
            <a:off x="0" y="5410200"/>
            <a:ext cx="2245560" cy="1295400"/>
          </a:xfrm>
          <a:prstGeom prst="rect">
            <a:avLst/>
          </a:prstGeom>
        </p:spPr>
      </p:pic>
      <p:pic>
        <p:nvPicPr>
          <p:cNvPr id="14" name="Picture 2" descr="http://cals.arizona.edu/crops/irrigation/azdrip/BostonMill/IK/2011/201107/PhaseI/71211/P1100055.JPG"/>
          <p:cNvPicPr>
            <a:picLocks noChangeAspect="1" noChangeArrowheads="1"/>
          </p:cNvPicPr>
          <p:nvPr/>
        </p:nvPicPr>
        <p:blipFill>
          <a:blip r:embed="rId5" cstate="print"/>
          <a:srcRect t="15882" r="703" b="34251"/>
          <a:stretch>
            <a:fillRect/>
          </a:stretch>
        </p:blipFill>
        <p:spPr bwMode="auto">
          <a:xfrm>
            <a:off x="91440" y="76088"/>
            <a:ext cx="8976360" cy="2514712"/>
          </a:xfrm>
          <a:prstGeom prst="rect">
            <a:avLst/>
          </a:prstGeom>
          <a:noFill/>
        </p:spPr>
      </p:pic>
      <p:sp>
        <p:nvSpPr>
          <p:cNvPr id="15" name="Title 4"/>
          <p:cNvSpPr>
            <a:spLocks noGrp="1"/>
          </p:cNvSpPr>
          <p:nvPr>
            <p:ph type="title"/>
          </p:nvPr>
        </p:nvSpPr>
        <p:spPr>
          <a:xfrm>
            <a:off x="228600" y="2590800"/>
            <a:ext cx="7315200" cy="2819400"/>
          </a:xfrm>
        </p:spPr>
        <p:txBody>
          <a:bodyPr>
            <a:normAutofit fontScale="90000"/>
          </a:bodyPr>
          <a:lstStyle/>
          <a:p>
            <a:pPr algn="l">
              <a:spcBef>
                <a:spcPts val="600"/>
              </a:spcBef>
              <a:spcAft>
                <a:spcPts val="300"/>
              </a:spcAft>
            </a:pPr>
            <a:r>
              <a:rPr lang="en-US" sz="2400" b="0" dirty="0" smtClean="0">
                <a:solidFill>
                  <a:srgbClr val="262626"/>
                </a:solidFill>
              </a:rPr>
              <a:t/>
            </a:r>
            <a:br>
              <a:rPr lang="en-US" sz="2400" b="0" dirty="0" smtClean="0">
                <a:solidFill>
                  <a:srgbClr val="262626"/>
                </a:solidFill>
              </a:rPr>
            </a:br>
            <a:r>
              <a:rPr lang="en-US" sz="2400" cap="all" dirty="0" smtClean="0">
                <a:solidFill>
                  <a:prstClr val="white"/>
                </a:solidFill>
              </a:rPr>
              <a:t>SCALING of an assisted PHYTOSTABILIZATION FROM GREENHOUSE TO FIELD-SCALE AT THE IRON KING MINE-HUMBOLDT SMELTER SUPERFUND SITE</a:t>
            </a:r>
            <a:br>
              <a:rPr lang="en-US" sz="2400" cap="all" dirty="0" smtClean="0">
                <a:solidFill>
                  <a:prstClr val="white"/>
                </a:solidFill>
              </a:rPr>
            </a:br>
            <a:r>
              <a:rPr lang="en-US" sz="2200" cap="all" dirty="0" smtClean="0">
                <a:solidFill>
                  <a:prstClr val="white"/>
                </a:solidFill>
              </a:rPr>
              <a:t/>
            </a:r>
            <a:br>
              <a:rPr lang="en-US" sz="2200" cap="all" dirty="0" smtClean="0">
                <a:solidFill>
                  <a:prstClr val="white"/>
                </a:solidFill>
              </a:rPr>
            </a:br>
            <a:r>
              <a:rPr lang="en-US" sz="2700" dirty="0" smtClean="0">
                <a:solidFill>
                  <a:srgbClr val="7BCF27"/>
                </a:solidFill>
                <a:latin typeface="Calibri" pitchFamily="34" charset="0"/>
              </a:rPr>
              <a:t>Juliana Gil-</a:t>
            </a:r>
            <a:r>
              <a:rPr lang="en-US" sz="2700" dirty="0" err="1" smtClean="0">
                <a:solidFill>
                  <a:srgbClr val="7BCF27"/>
                </a:solidFill>
                <a:latin typeface="Calibri" pitchFamily="34" charset="0"/>
              </a:rPr>
              <a:t>Loaiza</a:t>
            </a:r>
            <a:r>
              <a:rPr lang="en-US" sz="2700" dirty="0" smtClean="0">
                <a:solidFill>
                  <a:srgbClr val="7BCF27"/>
                </a:solidFill>
                <a:latin typeface="Calibri" pitchFamily="34" charset="0"/>
              </a:rPr>
              <a:t>, </a:t>
            </a:r>
            <a:r>
              <a:rPr lang="en-US" sz="2700" b="0" dirty="0" smtClean="0">
                <a:solidFill>
                  <a:srgbClr val="7BCF27"/>
                </a:solidFill>
                <a:latin typeface="Calibri" pitchFamily="34" charset="0"/>
              </a:rPr>
              <a:t>M.S. student </a:t>
            </a:r>
            <a:r>
              <a:rPr lang="en-US" sz="1800" b="0" baseline="30000" dirty="0" smtClean="0">
                <a:solidFill>
                  <a:srgbClr val="7BCF27"/>
                </a:solidFill>
                <a:latin typeface="Calibri" pitchFamily="34" charset="0"/>
              </a:rPr>
              <a:t/>
            </a:r>
            <a:br>
              <a:rPr lang="en-US" sz="1800" b="0" baseline="30000" dirty="0" smtClean="0">
                <a:solidFill>
                  <a:srgbClr val="7BCF27"/>
                </a:solidFill>
                <a:latin typeface="Calibri" pitchFamily="34" charset="0"/>
              </a:rPr>
            </a:br>
            <a:r>
              <a:rPr lang="en-US" sz="1600" b="0" baseline="30000" dirty="0" smtClean="0"/>
              <a:t> </a:t>
            </a:r>
            <a:r>
              <a:rPr lang="en-US" sz="1800" b="0" dirty="0" smtClean="0"/>
              <a:t>Dept. of Soil, Water and Environmental Science</a:t>
            </a:r>
            <a:br>
              <a:rPr lang="en-US" sz="1800" b="0" dirty="0" smtClean="0"/>
            </a:br>
            <a:r>
              <a:rPr lang="en-US" sz="1800" b="0" dirty="0" smtClean="0"/>
              <a:t>University of Arizona,</a:t>
            </a:r>
            <a:r>
              <a:rPr lang="es-CO" sz="1800" b="0" dirty="0" smtClean="0"/>
              <a:t>Tucson AZ, USA. </a:t>
            </a:r>
            <a:r>
              <a:rPr lang="en-US" sz="1800" dirty="0" smtClean="0"/>
              <a:t/>
            </a:r>
            <a:br>
              <a:rPr lang="en-US" sz="1800" dirty="0" smtClean="0"/>
            </a:br>
            <a:endParaRPr lang="en-US" sz="2000" b="0" dirty="0" smtClean="0">
              <a:solidFill>
                <a:srgbClr val="7BCF27"/>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276600" y="208002"/>
            <a:ext cx="6003246" cy="553998"/>
          </a:xfrm>
          <a:prstGeom prst="rect">
            <a:avLst/>
          </a:prstGeom>
          <a:noFill/>
        </p:spPr>
        <p:txBody>
          <a:bodyPr wrap="none" rtlCol="0">
            <a:spAutoFit/>
          </a:bodyPr>
          <a:lstStyle/>
          <a:p>
            <a:pPr>
              <a:spcBef>
                <a:spcPct val="0"/>
              </a:spcBef>
            </a:pPr>
            <a:r>
              <a:rPr lang="en-US" sz="3000" b="1" cap="all" dirty="0" smtClean="0">
                <a:latin typeface="+mj-lt"/>
                <a:ea typeface="+mj-ea"/>
                <a:cs typeface="+mj-cs"/>
              </a:rPr>
              <a:t>METHODOLOGY</a:t>
            </a:r>
            <a:r>
              <a:rPr lang="en-US" sz="3000" b="1" dirty="0" smtClean="0">
                <a:solidFill>
                  <a:srgbClr val="321900"/>
                </a:solidFill>
                <a:effectLst>
                  <a:outerShdw blurRad="38100" dist="38100" dir="2700000" algn="tl">
                    <a:srgbClr val="000000">
                      <a:alpha val="43137"/>
                    </a:srgbClr>
                  </a:outerShdw>
                </a:effectLst>
                <a:latin typeface="Calibri" pitchFamily="-111" charset="0"/>
              </a:rPr>
              <a:t> </a:t>
            </a:r>
            <a:r>
              <a:rPr lang="en-US" sz="2800" b="1" dirty="0" smtClean="0">
                <a:solidFill>
                  <a:srgbClr val="321900"/>
                </a:solidFill>
                <a:effectLst>
                  <a:outerShdw blurRad="38100" dist="38100" dir="2700000" algn="tl">
                    <a:srgbClr val="000000">
                      <a:alpha val="43137"/>
                    </a:srgbClr>
                  </a:outerShdw>
                </a:effectLst>
                <a:latin typeface="Calibri" pitchFamily="-111" charset="0"/>
              </a:rPr>
              <a:t>  </a:t>
            </a:r>
            <a:r>
              <a:rPr lang="en-US" sz="2400" b="1" dirty="0" smtClean="0">
                <a:solidFill>
                  <a:srgbClr val="321900"/>
                </a:solidFill>
                <a:effectLst>
                  <a:outerShdw blurRad="38100" dist="38100" dir="2700000" algn="tl">
                    <a:srgbClr val="000000">
                      <a:alpha val="43137"/>
                    </a:srgbClr>
                  </a:outerShdw>
                </a:effectLst>
                <a:latin typeface="Calibri" pitchFamily="-111" charset="0"/>
              </a:rPr>
              <a:t>-</a:t>
            </a:r>
            <a:r>
              <a:rPr lang="en-US" sz="2400" b="1" dirty="0" smtClean="0">
                <a:solidFill>
                  <a:srgbClr val="321900"/>
                </a:solidFill>
                <a:latin typeface="Calibri" pitchFamily="-111" charset="0"/>
              </a:rPr>
              <a:t>Field implementation- </a:t>
            </a:r>
            <a:endParaRPr lang="en-US" sz="2400" b="1" dirty="0">
              <a:solidFill>
                <a:srgbClr val="321900"/>
              </a:solidFill>
              <a:latin typeface="Calibri" pitchFamily="-111" charset="0"/>
            </a:endParaRPr>
          </a:p>
        </p:txBody>
      </p:sp>
      <p:graphicFrame>
        <p:nvGraphicFramePr>
          <p:cNvPr id="15" name="Content Placeholder 3"/>
          <p:cNvGraphicFramePr>
            <a:graphicFrameLocks/>
          </p:cNvGraphicFramePr>
          <p:nvPr>
            <p:extLst>
              <p:ext uri="{D42A27DB-BD31-4B8C-83A1-F6EECF244321}">
                <p14:modId xmlns:p14="http://schemas.microsoft.com/office/powerpoint/2010/main" val="807694220"/>
              </p:ext>
            </p:extLst>
          </p:nvPr>
        </p:nvGraphicFramePr>
        <p:xfrm>
          <a:off x="2362200" y="914400"/>
          <a:ext cx="4608576"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2362200" y="2638203"/>
            <a:ext cx="4379976" cy="475488"/>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tx1"/>
                </a:solidFill>
              </a:rPr>
              <a:t>2. Site Preparation</a:t>
            </a:r>
          </a:p>
        </p:txBody>
      </p:sp>
      <p:graphicFrame>
        <p:nvGraphicFramePr>
          <p:cNvPr id="17" name="Diagram 16"/>
          <p:cNvGraphicFramePr/>
          <p:nvPr>
            <p:extLst>
              <p:ext uri="{D42A27DB-BD31-4B8C-83A1-F6EECF244321}">
                <p14:modId xmlns:p14="http://schemas.microsoft.com/office/powerpoint/2010/main" val="1239587764"/>
              </p:ext>
            </p:extLst>
          </p:nvPr>
        </p:nvGraphicFramePr>
        <p:xfrm>
          <a:off x="6781800" y="914400"/>
          <a:ext cx="2340864" cy="25877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Content Placeholder 3"/>
          <p:cNvGraphicFramePr>
            <a:graphicFrameLocks/>
          </p:cNvGraphicFramePr>
          <p:nvPr>
            <p:extLst>
              <p:ext uri="{D42A27DB-BD31-4B8C-83A1-F6EECF244321}">
                <p14:modId xmlns:p14="http://schemas.microsoft.com/office/powerpoint/2010/main" val="2983647291"/>
              </p:ext>
            </p:extLst>
          </p:nvPr>
        </p:nvGraphicFramePr>
        <p:xfrm>
          <a:off x="0" y="3048000"/>
          <a:ext cx="4736592" cy="34655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Rectangle 18"/>
          <p:cNvSpPr/>
          <p:nvPr/>
        </p:nvSpPr>
        <p:spPr>
          <a:xfrm>
            <a:off x="0" y="5181599"/>
            <a:ext cx="4495800" cy="457199"/>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tx1"/>
                </a:solidFill>
              </a:rPr>
              <a:t>4. Seeding</a:t>
            </a:r>
          </a:p>
        </p:txBody>
      </p:sp>
      <p:graphicFrame>
        <p:nvGraphicFramePr>
          <p:cNvPr id="20" name="Content Placeholder 3"/>
          <p:cNvGraphicFramePr>
            <a:graphicFrameLocks/>
          </p:cNvGraphicFramePr>
          <p:nvPr>
            <p:extLst>
              <p:ext uri="{D42A27DB-BD31-4B8C-83A1-F6EECF244321}">
                <p14:modId xmlns:p14="http://schemas.microsoft.com/office/powerpoint/2010/main" val="2478494335"/>
              </p:ext>
            </p:extLst>
          </p:nvPr>
        </p:nvGraphicFramePr>
        <p:xfrm>
          <a:off x="4359088" y="3809999"/>
          <a:ext cx="2743200" cy="19476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1" name="Content Placeholder 3"/>
          <p:cNvGraphicFramePr>
            <a:graphicFrameLocks/>
          </p:cNvGraphicFramePr>
          <p:nvPr>
            <p:extLst>
              <p:ext uri="{D42A27DB-BD31-4B8C-83A1-F6EECF244321}">
                <p14:modId xmlns:p14="http://schemas.microsoft.com/office/powerpoint/2010/main" val="4227765461"/>
              </p:ext>
            </p:extLst>
          </p:nvPr>
        </p:nvGraphicFramePr>
        <p:xfrm>
          <a:off x="6827521" y="3733799"/>
          <a:ext cx="2276856" cy="208787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12" name="Group 11"/>
          <p:cNvGrpSpPr/>
          <p:nvPr/>
        </p:nvGrpSpPr>
        <p:grpSpPr>
          <a:xfrm>
            <a:off x="21336" y="1192306"/>
            <a:ext cx="2313432" cy="2084294"/>
            <a:chOff x="21336" y="1192306"/>
            <a:chExt cx="2313432" cy="2084294"/>
          </a:xfrm>
        </p:grpSpPr>
        <p:graphicFrame>
          <p:nvGraphicFramePr>
            <p:cNvPr id="13" name="Diagram 12"/>
            <p:cNvGraphicFramePr/>
            <p:nvPr>
              <p:extLst>
                <p:ext uri="{D42A27DB-BD31-4B8C-83A1-F6EECF244321}">
                  <p14:modId xmlns:p14="http://schemas.microsoft.com/office/powerpoint/2010/main" val="2600726437"/>
                </p:ext>
              </p:extLst>
            </p:nvPr>
          </p:nvGraphicFramePr>
          <p:xfrm>
            <a:off x="21336" y="1192306"/>
            <a:ext cx="2313432" cy="208429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1" name="Oval 10"/>
            <p:cNvSpPr/>
            <p:nvPr/>
          </p:nvSpPr>
          <p:spPr>
            <a:xfrm>
              <a:off x="1295400" y="1981200"/>
              <a:ext cx="4572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8686800" y="0"/>
            <a:ext cx="457200" cy="400110"/>
          </a:xfrm>
          <a:prstGeom prst="rect">
            <a:avLst/>
          </a:prstGeom>
          <a:noFill/>
        </p:spPr>
        <p:txBody>
          <a:bodyPr wrap="square" rtlCol="0">
            <a:spAutoFit/>
          </a:bodyPr>
          <a:lstStyle/>
          <a:p>
            <a:r>
              <a:rPr lang="en-US" sz="2000" dirty="0" smtClean="0"/>
              <a:t>10</a:t>
            </a:r>
            <a:endParaRPr lang="en-US" sz="2000" dirty="0"/>
          </a:p>
        </p:txBody>
      </p:sp>
    </p:spTree>
    <p:extLst>
      <p:ext uri="{BB962C8B-B14F-4D97-AF65-F5344CB8AC3E}">
        <p14:creationId xmlns:p14="http://schemas.microsoft.com/office/powerpoint/2010/main" val="2494632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6" grpId="0" animBg="1"/>
      <p:bldGraphic spid="17" grpId="0">
        <p:bldAsOne/>
      </p:bldGraphic>
      <p:bldGraphic spid="18" grpId="0">
        <p:bldAsOne/>
      </p:bldGraphic>
      <p:bldP spid="19" grpId="0" animBg="1"/>
      <p:bldGraphic spid="20" grpId="0">
        <p:bldAsOne/>
      </p:bldGraphic>
      <p:bldGraphic spid="2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738263734"/>
              </p:ext>
            </p:extLst>
          </p:nvPr>
        </p:nvGraphicFramePr>
        <p:xfrm>
          <a:off x="533400" y="990600"/>
          <a:ext cx="8153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343400" y="152400"/>
            <a:ext cx="4448141" cy="553998"/>
          </a:xfrm>
          <a:prstGeom prst="rect">
            <a:avLst/>
          </a:prstGeom>
          <a:noFill/>
        </p:spPr>
        <p:txBody>
          <a:bodyPr wrap="none" rtlCol="0">
            <a:spAutoFit/>
          </a:bodyPr>
          <a:lstStyle/>
          <a:p>
            <a:pPr>
              <a:spcBef>
                <a:spcPct val="0"/>
              </a:spcBef>
            </a:pPr>
            <a:r>
              <a:rPr lang="en-US" sz="3000" b="1" cap="all" dirty="0" smtClean="0">
                <a:latin typeface="+mj-lt"/>
                <a:ea typeface="+mj-ea"/>
                <a:cs typeface="+mj-cs"/>
              </a:rPr>
              <a:t>PARAMETERS  </a:t>
            </a:r>
            <a:r>
              <a:rPr lang="en-US" sz="3000" b="1" dirty="0" smtClean="0">
                <a:latin typeface="+mj-lt"/>
                <a:ea typeface="+mj-ea"/>
                <a:cs typeface="+mj-cs"/>
              </a:rPr>
              <a:t>-Measured- </a:t>
            </a:r>
            <a:endParaRPr lang="en-US" sz="3000" b="1" dirty="0">
              <a:latin typeface="+mj-lt"/>
              <a:ea typeface="+mj-ea"/>
              <a:cs typeface="+mj-cs"/>
            </a:endParaRPr>
          </a:p>
        </p:txBody>
      </p:sp>
      <p:sp>
        <p:nvSpPr>
          <p:cNvPr id="5" name="TextBox 4"/>
          <p:cNvSpPr txBox="1"/>
          <p:nvPr/>
        </p:nvSpPr>
        <p:spPr>
          <a:xfrm>
            <a:off x="8686800" y="0"/>
            <a:ext cx="457200" cy="400110"/>
          </a:xfrm>
          <a:prstGeom prst="rect">
            <a:avLst/>
          </a:prstGeom>
          <a:noFill/>
        </p:spPr>
        <p:txBody>
          <a:bodyPr wrap="square" rtlCol="0">
            <a:spAutoFit/>
          </a:bodyPr>
          <a:lstStyle/>
          <a:p>
            <a:r>
              <a:rPr lang="en-US" sz="2000" dirty="0" smtClean="0"/>
              <a:t>11</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686800" cy="1095600"/>
          </a:xfrm>
        </p:spPr>
        <p:txBody>
          <a:bodyPr>
            <a:normAutofit/>
          </a:bodyPr>
          <a:lstStyle/>
          <a:p>
            <a:r>
              <a:rPr lang="en-US" sz="6000" dirty="0">
                <a:solidFill>
                  <a:schemeClr val="tx1">
                    <a:lumMod val="75000"/>
                    <a:lumOff val="25000"/>
                  </a:schemeClr>
                </a:solidFill>
              </a:rPr>
              <a:t>RESULTS </a:t>
            </a:r>
          </a:p>
        </p:txBody>
      </p:sp>
      <p:cxnSp>
        <p:nvCxnSpPr>
          <p:cNvPr id="3" name="Straight Connector 2"/>
          <p:cNvCxnSpPr/>
          <p:nvPr/>
        </p:nvCxnSpPr>
        <p:spPr>
          <a:xfrm>
            <a:off x="1905000" y="3755899"/>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62000" y="5715000"/>
            <a:ext cx="7973935" cy="400110"/>
          </a:xfrm>
          <a:prstGeom prst="rect">
            <a:avLst/>
          </a:prstGeom>
          <a:noFill/>
        </p:spPr>
        <p:txBody>
          <a:bodyPr wrap="none" rtlCol="0">
            <a:noAutofit/>
          </a:bodyPr>
          <a:lstStyle/>
          <a:p>
            <a:pPr algn="r"/>
            <a:r>
              <a:rPr lang="en-US" sz="2400" dirty="0" smtClean="0">
                <a:solidFill>
                  <a:schemeClr val="tx1">
                    <a:lumMod val="75000"/>
                    <a:lumOff val="25000"/>
                  </a:schemeClr>
                </a:solidFill>
                <a:effectLst>
                  <a:outerShdw blurRad="38100" dist="38100" dir="2700000" algn="tl">
                    <a:srgbClr val="000000">
                      <a:alpha val="43137"/>
                    </a:srgbClr>
                  </a:outerShdw>
                </a:effectLst>
                <a:latin typeface="Calibri" pitchFamily="-111" charset="0"/>
              </a:rPr>
              <a:t>After 5 and 17 months </a:t>
            </a:r>
          </a:p>
          <a:p>
            <a:pPr algn="r"/>
            <a:r>
              <a:rPr lang="en-US" sz="2400" dirty="0" smtClean="0">
                <a:solidFill>
                  <a:schemeClr val="tx1">
                    <a:lumMod val="75000"/>
                    <a:lumOff val="25000"/>
                  </a:schemeClr>
                </a:solidFill>
                <a:effectLst>
                  <a:outerShdw blurRad="38100" dist="38100" dir="2700000" algn="tl">
                    <a:srgbClr val="000000">
                      <a:alpha val="43137"/>
                    </a:srgbClr>
                  </a:outerShdw>
                </a:effectLst>
                <a:latin typeface="Calibri" pitchFamily="-111" charset="0"/>
              </a:rPr>
              <a:t>of phytostabilization for PHASE I </a:t>
            </a:r>
            <a:endParaRPr lang="en-US" sz="2400" dirty="0">
              <a:solidFill>
                <a:schemeClr val="tx1">
                  <a:lumMod val="75000"/>
                  <a:lumOff val="25000"/>
                </a:schemeClr>
              </a:solidFill>
              <a:effectLst>
                <a:outerShdw blurRad="38100" dist="38100" dir="2700000" algn="tl">
                  <a:srgbClr val="000000">
                    <a:alpha val="43137"/>
                  </a:srgbClr>
                </a:outerShdw>
              </a:effectLst>
            </a:endParaRPr>
          </a:p>
        </p:txBody>
      </p:sp>
      <p:sp>
        <p:nvSpPr>
          <p:cNvPr id="5" name="Rectangle 4"/>
          <p:cNvSpPr/>
          <p:nvPr/>
        </p:nvSpPr>
        <p:spPr>
          <a:xfrm>
            <a:off x="8686800" y="61035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grpSp>
        <p:nvGrpSpPr>
          <p:cNvPr id="6" name="Group 5"/>
          <p:cNvGrpSpPr/>
          <p:nvPr/>
        </p:nvGrpSpPr>
        <p:grpSpPr>
          <a:xfrm>
            <a:off x="6248400" y="2209800"/>
            <a:ext cx="2286000" cy="2956144"/>
            <a:chOff x="762000" y="1557456"/>
            <a:chExt cx="2057400" cy="2708434"/>
          </a:xfrm>
        </p:grpSpPr>
        <p:sp>
          <p:nvSpPr>
            <p:cNvPr id="7" name="Oval 6">
              <a:hlinkClick r:id="rId3" action="ppaction://hlinksldjump"/>
            </p:cNvPr>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TextBox 7"/>
            <p:cNvSpPr txBox="1"/>
            <p:nvPr/>
          </p:nvSpPr>
          <p:spPr>
            <a:xfrm>
              <a:off x="1257300" y="1557456"/>
              <a:ext cx="1219200" cy="2708434"/>
            </a:xfrm>
            <a:prstGeom prst="rect">
              <a:avLst/>
            </a:prstGeom>
            <a:noFill/>
          </p:spPr>
          <p:txBody>
            <a:bodyPr wrap="square" rtlCol="0">
              <a:spAutoFit/>
            </a:bodyPr>
            <a:lstStyle/>
            <a:p>
              <a:r>
                <a:rPr lang="en-US" sz="17000" b="1" dirty="0" smtClean="0">
                  <a:solidFill>
                    <a:srgbClr val="F26200">
                      <a:alpha val="40000"/>
                    </a:srgbClr>
                  </a:solidFill>
                  <a:latin typeface="+mj-lt"/>
                  <a:cs typeface="Arial" pitchFamily="34" charset="0"/>
                </a:rPr>
                <a:t>3</a:t>
              </a:r>
              <a:endParaRPr lang="en-US" sz="17000" b="1" dirty="0">
                <a:solidFill>
                  <a:srgbClr val="F26200">
                    <a:alpha val="40000"/>
                  </a:srgbClr>
                </a:solidFill>
                <a:latin typeface="+mj-lt"/>
                <a:cs typeface="Arial" pitchFamily="34" charset="0"/>
              </a:endParaRPr>
            </a:p>
          </p:txBody>
        </p:sp>
        <p:sp>
          <p:nvSpPr>
            <p:cNvPr id="9" name="TextBox 8"/>
            <p:cNvSpPr txBox="1"/>
            <p:nvPr/>
          </p:nvSpPr>
          <p:spPr>
            <a:xfrm>
              <a:off x="823416" y="2666898"/>
              <a:ext cx="1931160" cy="683264"/>
            </a:xfrm>
            <a:prstGeom prst="rect">
              <a:avLst/>
            </a:prstGeom>
            <a:noFill/>
          </p:spPr>
          <p:txBody>
            <a:bodyPr wrap="square" rtlCol="0">
              <a:normAutofit/>
            </a:bodyPr>
            <a:lstStyle/>
            <a:p>
              <a:pPr algn="ctr">
                <a:lnSpc>
                  <a:spcPct val="80000"/>
                </a:lnSpc>
              </a:pPr>
              <a:r>
                <a:rPr lang="en-US" sz="2400" b="1" spc="60" dirty="0" smtClean="0">
                  <a:solidFill>
                    <a:schemeClr val="bg1"/>
                  </a:solidFill>
                  <a:effectLst>
                    <a:outerShdw blurRad="50800" dist="25400" dir="5400000" algn="t" rotWithShape="0">
                      <a:prstClr val="black">
                        <a:alpha val="15000"/>
                      </a:prstClr>
                    </a:outerShdw>
                  </a:effectLst>
                </a:rPr>
                <a:t>Shoot metal </a:t>
              </a:r>
            </a:p>
            <a:p>
              <a:pPr algn="ctr">
                <a:lnSpc>
                  <a:spcPct val="80000"/>
                </a:lnSpc>
              </a:pPr>
              <a:r>
                <a:rPr lang="en-US" sz="2400" b="1" spc="60" dirty="0" smtClean="0">
                  <a:solidFill>
                    <a:schemeClr val="bg1"/>
                  </a:solidFill>
                  <a:effectLst>
                    <a:outerShdw blurRad="50800" dist="25400" dir="5400000" algn="t" rotWithShape="0">
                      <a:prstClr val="black">
                        <a:alpha val="15000"/>
                      </a:prstClr>
                    </a:outerShdw>
                  </a:effectLst>
                </a:rPr>
                <a:t>uptake</a:t>
              </a:r>
            </a:p>
          </p:txBody>
        </p:sp>
        <p:sp>
          <p:nvSpPr>
            <p:cNvPr id="10" name="Oval 9"/>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       </a:t>
              </a:r>
              <a:endParaRPr lang="en-US" sz="2200" dirty="0"/>
            </a:p>
          </p:txBody>
        </p:sp>
      </p:grpSp>
      <p:grpSp>
        <p:nvGrpSpPr>
          <p:cNvPr id="11" name="Group 10"/>
          <p:cNvGrpSpPr/>
          <p:nvPr/>
        </p:nvGrpSpPr>
        <p:grpSpPr>
          <a:xfrm>
            <a:off x="3543300" y="2225456"/>
            <a:ext cx="2286000" cy="2956144"/>
            <a:chOff x="3543300" y="1575890"/>
            <a:chExt cx="2057400" cy="2708434"/>
          </a:xfrm>
        </p:grpSpPr>
        <p:sp>
          <p:nvSpPr>
            <p:cNvPr id="12" name="Oval 11">
              <a:hlinkClick r:id="rId4" action="ppaction://hlinksldjump"/>
            </p:cNvPr>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3" name="TextBox 12"/>
            <p:cNvSpPr txBox="1"/>
            <p:nvPr/>
          </p:nvSpPr>
          <p:spPr>
            <a:xfrm>
              <a:off x="4004310" y="1575890"/>
              <a:ext cx="1219200" cy="2708434"/>
            </a:xfrm>
            <a:prstGeom prst="rect">
              <a:avLst/>
            </a:prstGeom>
            <a:noFill/>
          </p:spPr>
          <p:txBody>
            <a:bodyPr wrap="square" rtlCol="0">
              <a:spAutoFit/>
            </a:bodyPr>
            <a:lstStyle/>
            <a:p>
              <a:r>
                <a:rPr lang="en-US" sz="17000" b="1" dirty="0" smtClean="0">
                  <a:solidFill>
                    <a:srgbClr val="2A7A9E">
                      <a:alpha val="40000"/>
                    </a:srgbClr>
                  </a:solidFill>
                  <a:latin typeface="+mj-lt"/>
                  <a:cs typeface="Arial" pitchFamily="34" charset="0"/>
                </a:rPr>
                <a:t>2</a:t>
              </a:r>
              <a:endParaRPr lang="en-US" sz="17000" b="1" dirty="0">
                <a:solidFill>
                  <a:srgbClr val="2A7A9E">
                    <a:alpha val="40000"/>
                  </a:srgbClr>
                </a:solidFill>
                <a:latin typeface="+mj-lt"/>
                <a:cs typeface="Arial" pitchFamily="34" charset="0"/>
              </a:endParaRPr>
            </a:p>
          </p:txBody>
        </p:sp>
        <p:sp>
          <p:nvSpPr>
            <p:cNvPr id="14" name="TextBox 13"/>
            <p:cNvSpPr txBox="1"/>
            <p:nvPr/>
          </p:nvSpPr>
          <p:spPr>
            <a:xfrm>
              <a:off x="3601872" y="2286000"/>
              <a:ext cx="1960728" cy="1447799"/>
            </a:xfrm>
            <a:prstGeom prst="rect">
              <a:avLst/>
            </a:prstGeom>
            <a:noFill/>
          </p:spPr>
          <p:txBody>
            <a:bodyPr wrap="square" rtlCol="0" anchor="ctr">
              <a:normAutofit/>
            </a:bodyPr>
            <a:lstStyle/>
            <a:p>
              <a:pPr algn="ctr">
                <a:lnSpc>
                  <a:spcPct val="80000"/>
                </a:lnSpc>
              </a:pPr>
              <a:r>
                <a:rPr lang="en-US" sz="2400" b="1" spc="60" dirty="0" err="1" smtClean="0">
                  <a:solidFill>
                    <a:schemeClr val="bg1"/>
                  </a:solidFill>
                  <a:effectLst>
                    <a:outerShdw blurRad="50800" dist="25400" dir="5400000" algn="t" rotWithShape="0">
                      <a:prstClr val="black">
                        <a:alpha val="15000"/>
                      </a:prstClr>
                    </a:outerShdw>
                  </a:effectLst>
                </a:rPr>
                <a:t>Neutrophilic</a:t>
              </a:r>
              <a:r>
                <a:rPr lang="en-US" sz="2400" b="1" spc="60" dirty="0" smtClean="0">
                  <a:solidFill>
                    <a:schemeClr val="bg1"/>
                  </a:solidFill>
                  <a:effectLst>
                    <a:outerShdw blurRad="50800" dist="25400" dir="5400000" algn="t" rotWithShape="0">
                      <a:prstClr val="black">
                        <a:alpha val="15000"/>
                      </a:prstClr>
                    </a:outerShdw>
                  </a:effectLst>
                </a:rPr>
                <a:t> Heterotrophic Counts</a:t>
              </a:r>
            </a:p>
          </p:txBody>
        </p:sp>
      </p:grpSp>
      <p:grpSp>
        <p:nvGrpSpPr>
          <p:cNvPr id="15" name="Group 14"/>
          <p:cNvGrpSpPr/>
          <p:nvPr/>
        </p:nvGrpSpPr>
        <p:grpSpPr>
          <a:xfrm>
            <a:off x="762000" y="2251234"/>
            <a:ext cx="2286000" cy="2956144"/>
            <a:chOff x="6324600" y="1587511"/>
            <a:chExt cx="2057400" cy="2708434"/>
          </a:xfrm>
        </p:grpSpPr>
        <p:sp>
          <p:nvSpPr>
            <p:cNvPr id="16" name="Oval 15">
              <a:hlinkClick r:id="rId5" action="ppaction://hlinksldjump"/>
            </p:cNvPr>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7" name="TextBox 16"/>
            <p:cNvSpPr txBox="1"/>
            <p:nvPr/>
          </p:nvSpPr>
          <p:spPr>
            <a:xfrm>
              <a:off x="6721604" y="1587511"/>
              <a:ext cx="1219200" cy="2708434"/>
            </a:xfrm>
            <a:prstGeom prst="rect">
              <a:avLst/>
            </a:prstGeom>
            <a:noFill/>
          </p:spPr>
          <p:txBody>
            <a:bodyPr wrap="square" rtlCol="0">
              <a:spAutoFit/>
            </a:bodyPr>
            <a:lstStyle/>
            <a:p>
              <a:r>
                <a:rPr lang="en-US" sz="17000" b="1" dirty="0" smtClean="0">
                  <a:solidFill>
                    <a:srgbClr val="65B131">
                      <a:alpha val="64000"/>
                    </a:srgbClr>
                  </a:solidFill>
                  <a:latin typeface="+mj-lt"/>
                  <a:cs typeface="Arial" pitchFamily="34" charset="0"/>
                </a:rPr>
                <a:t>1</a:t>
              </a:r>
              <a:endParaRPr lang="en-US" sz="17000" b="1" dirty="0">
                <a:solidFill>
                  <a:srgbClr val="65B131">
                    <a:alpha val="64000"/>
                  </a:srgbClr>
                </a:solidFill>
                <a:latin typeface="+mj-lt"/>
                <a:cs typeface="Arial" pitchFamily="34" charset="0"/>
              </a:endParaRPr>
            </a:p>
          </p:txBody>
        </p:sp>
        <p:sp>
          <p:nvSpPr>
            <p:cNvPr id="18" name="TextBox 17"/>
            <p:cNvSpPr txBox="1"/>
            <p:nvPr/>
          </p:nvSpPr>
          <p:spPr>
            <a:xfrm>
              <a:off x="6411810" y="2674651"/>
              <a:ext cx="1931160" cy="665695"/>
            </a:xfrm>
            <a:prstGeom prst="rect">
              <a:avLst/>
            </a:prstGeom>
            <a:noFill/>
          </p:spPr>
          <p:txBody>
            <a:bodyPr wrap="square" rtlCol="0">
              <a:normAutofit/>
            </a:bodyPr>
            <a:lstStyle/>
            <a:p>
              <a:pPr algn="ctr">
                <a:lnSpc>
                  <a:spcPct val="80000"/>
                </a:lnSpc>
              </a:pPr>
              <a:r>
                <a:rPr lang="en-US" sz="2400" b="1" spc="60" dirty="0" smtClean="0">
                  <a:solidFill>
                    <a:schemeClr val="bg1"/>
                  </a:solidFill>
                  <a:effectLst>
                    <a:outerShdw blurRad="50800" dist="25400" dir="5400000" algn="t" rotWithShape="0">
                      <a:prstClr val="black">
                        <a:alpha val="15000"/>
                      </a:prstClr>
                    </a:outerShdw>
                  </a:effectLst>
                </a:rPr>
                <a:t>Canopy </a:t>
              </a:r>
            </a:p>
            <a:p>
              <a:pPr algn="ctr">
                <a:lnSpc>
                  <a:spcPct val="80000"/>
                </a:lnSpc>
              </a:pPr>
              <a:r>
                <a:rPr lang="en-US" sz="2400" b="1" spc="60" dirty="0" smtClean="0">
                  <a:solidFill>
                    <a:schemeClr val="bg1"/>
                  </a:solidFill>
                  <a:effectLst>
                    <a:outerShdw blurRad="50800" dist="25400" dir="5400000" algn="t" rotWithShape="0">
                      <a:prstClr val="black">
                        <a:alpha val="15000"/>
                      </a:prstClr>
                    </a:outerShdw>
                  </a:effectLst>
                </a:rPr>
                <a:t>Cover</a:t>
              </a:r>
            </a:p>
          </p:txBody>
        </p:sp>
        <p:sp>
          <p:nvSpPr>
            <p:cNvPr id="19" name="Oval 18"/>
            <p:cNvSpPr/>
            <p:nvPr/>
          </p:nvSpPr>
          <p:spPr>
            <a:xfrm>
              <a:off x="6592788" y="1999519"/>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       </a:t>
              </a:r>
              <a:endParaRPr lang="en-US" sz="2400" dirty="0"/>
            </a:p>
          </p:txBody>
        </p:sp>
      </p:grpSp>
      <p:sp>
        <p:nvSpPr>
          <p:cNvPr id="20" name="Oval 19"/>
          <p:cNvSpPr/>
          <p:nvPr/>
        </p:nvSpPr>
        <p:spPr>
          <a:xfrm>
            <a:off x="3803187" y="2743200"/>
            <a:ext cx="1759413" cy="1413876"/>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       </a:t>
            </a:r>
            <a:endParaRPr lang="en-US" sz="2400" dirty="0"/>
          </a:p>
        </p:txBody>
      </p:sp>
      <p:sp>
        <p:nvSpPr>
          <p:cNvPr id="22" name="TextBox 21"/>
          <p:cNvSpPr txBox="1"/>
          <p:nvPr/>
        </p:nvSpPr>
        <p:spPr>
          <a:xfrm>
            <a:off x="8686800" y="57090"/>
            <a:ext cx="457200" cy="400110"/>
          </a:xfrm>
          <a:prstGeom prst="rect">
            <a:avLst/>
          </a:prstGeom>
          <a:noFill/>
        </p:spPr>
        <p:txBody>
          <a:bodyPr wrap="square" rtlCol="0">
            <a:spAutoFit/>
          </a:bodyPr>
          <a:lstStyle/>
          <a:p>
            <a:r>
              <a:rPr lang="en-US" sz="2000" dirty="0" smtClean="0"/>
              <a:t>12</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a:spLocks noGrp="1"/>
          </p:cNvSpPr>
          <p:nvPr>
            <p:ph type="title"/>
          </p:nvPr>
        </p:nvSpPr>
        <p:spPr>
          <a:xfrm>
            <a:off x="3276600" y="0"/>
            <a:ext cx="4495800" cy="685800"/>
          </a:xfrm>
        </p:spPr>
        <p:txBody>
          <a:bodyPr>
            <a:normAutofit fontScale="90000"/>
          </a:bodyPr>
          <a:lstStyle/>
          <a:p>
            <a:pPr algn="r"/>
            <a:r>
              <a:rPr lang="en-US" sz="4000" dirty="0" smtClean="0">
                <a:solidFill>
                  <a:srgbClr val="321900"/>
                </a:solidFill>
                <a:latin typeface="Calibri" pitchFamily="-111" charset="0"/>
                <a:ea typeface="+mn-ea"/>
                <a:cs typeface="+mn-cs"/>
              </a:rPr>
              <a:t>RESULTS</a:t>
            </a:r>
            <a:r>
              <a:rPr lang="en-US" sz="2800" b="1" dirty="0" smtClean="0">
                <a:solidFill>
                  <a:srgbClr val="321900"/>
                </a:solidFill>
                <a:latin typeface="Calibri" pitchFamily="-111" charset="0"/>
                <a:ea typeface="+mn-ea"/>
                <a:cs typeface="+mn-cs"/>
              </a:rPr>
              <a:t>  </a:t>
            </a:r>
            <a:r>
              <a:rPr lang="en-US" sz="3100" b="1" dirty="0" smtClean="0">
                <a:solidFill>
                  <a:srgbClr val="321900"/>
                </a:solidFill>
                <a:effectLst>
                  <a:outerShdw blurRad="38100" dist="38100" dir="2700000" algn="tl">
                    <a:srgbClr val="000000">
                      <a:alpha val="43137"/>
                    </a:srgbClr>
                  </a:outerShdw>
                </a:effectLst>
                <a:latin typeface="Calibri" pitchFamily="-111" charset="0"/>
                <a:ea typeface="+mn-ea"/>
                <a:cs typeface="+mn-cs"/>
              </a:rPr>
              <a:t>-</a:t>
            </a:r>
            <a:r>
              <a:rPr lang="en-US" sz="3100" b="1" dirty="0" smtClean="0">
                <a:solidFill>
                  <a:srgbClr val="321900"/>
                </a:solidFill>
                <a:effectLst>
                  <a:outerShdw blurRad="38100" dist="38100" dir="2700000" algn="tl">
                    <a:srgbClr val="000000">
                      <a:alpha val="43137"/>
                    </a:srgbClr>
                  </a:outerShdw>
                </a:effectLst>
                <a:latin typeface="Calibri" pitchFamily="-111" charset="0"/>
              </a:rPr>
              <a:t>phase I -</a:t>
            </a:r>
            <a:endParaRPr lang="en-US" sz="3100" b="1" dirty="0" smtClean="0">
              <a:solidFill>
                <a:srgbClr val="321900"/>
              </a:solidFill>
              <a:effectLst>
                <a:outerShdw blurRad="38100" dist="38100" dir="2700000" algn="tl">
                  <a:srgbClr val="000000">
                    <a:alpha val="43137"/>
                  </a:srgbClr>
                </a:outerShdw>
              </a:effectLst>
              <a:latin typeface="Calibri" pitchFamily="-111" charset="0"/>
              <a:ea typeface="+mn-ea"/>
              <a:cs typeface="+mn-cs"/>
            </a:endParaRPr>
          </a:p>
        </p:txBody>
      </p:sp>
      <p:grpSp>
        <p:nvGrpSpPr>
          <p:cNvPr id="2" name="Group 17"/>
          <p:cNvGrpSpPr/>
          <p:nvPr/>
        </p:nvGrpSpPr>
        <p:grpSpPr>
          <a:xfrm>
            <a:off x="8077200" y="152400"/>
            <a:ext cx="990600" cy="1219200"/>
            <a:chOff x="6324600" y="1627518"/>
            <a:chExt cx="2057400" cy="2525512"/>
          </a:xfrm>
        </p:grpSpPr>
        <p:sp>
          <p:nvSpPr>
            <p:cNvPr id="19" name="Oval 18">
              <a:hlinkClick r:id="rId3" action="ppaction://hlinksldjump"/>
            </p:cNvPr>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0" name="TextBox 19"/>
            <p:cNvSpPr txBox="1"/>
            <p:nvPr/>
          </p:nvSpPr>
          <p:spPr>
            <a:xfrm>
              <a:off x="6687671" y="1627518"/>
              <a:ext cx="1219199" cy="2525512"/>
            </a:xfrm>
            <a:prstGeom prst="rect">
              <a:avLst/>
            </a:prstGeom>
            <a:noFill/>
          </p:spPr>
          <p:txBody>
            <a:bodyPr wrap="square" rtlCol="0">
              <a:spAutoFit/>
            </a:bodyPr>
            <a:lstStyle/>
            <a:p>
              <a:r>
                <a:rPr lang="en-US" sz="8000" b="1" dirty="0" smtClean="0">
                  <a:solidFill>
                    <a:srgbClr val="65B131">
                      <a:alpha val="64000"/>
                    </a:srgbClr>
                  </a:solidFill>
                  <a:latin typeface="+mj-lt"/>
                  <a:cs typeface="Arial" pitchFamily="34" charset="0"/>
                </a:rPr>
                <a:t>1</a:t>
              </a:r>
              <a:endParaRPr lang="en-US" sz="8000" b="1" dirty="0">
                <a:solidFill>
                  <a:srgbClr val="65B131">
                    <a:alpha val="64000"/>
                  </a:srgbClr>
                </a:solidFill>
                <a:latin typeface="+mj-lt"/>
                <a:cs typeface="Arial" pitchFamily="34" charset="0"/>
              </a:endParaRPr>
            </a:p>
          </p:txBody>
        </p:sp>
        <p:sp>
          <p:nvSpPr>
            <p:cNvPr id="21" name="TextBox 20"/>
            <p:cNvSpPr txBox="1"/>
            <p:nvPr/>
          </p:nvSpPr>
          <p:spPr>
            <a:xfrm>
              <a:off x="6411808" y="2585437"/>
              <a:ext cx="1931159" cy="665695"/>
            </a:xfrm>
            <a:prstGeom prst="rect">
              <a:avLst/>
            </a:prstGeom>
            <a:noFill/>
          </p:spPr>
          <p:txBody>
            <a:bodyPr wrap="square" rtlCol="0">
              <a:noAutofit/>
            </a:bodyPr>
            <a:lstStyle/>
            <a:p>
              <a:pPr algn="ctr">
                <a:lnSpc>
                  <a:spcPct val="80000"/>
                </a:lnSpc>
              </a:pPr>
              <a:r>
                <a:rPr lang="en-US" sz="1600" b="1" spc="60" dirty="0" smtClean="0">
                  <a:solidFill>
                    <a:schemeClr val="bg1"/>
                  </a:solidFill>
                  <a:effectLst>
                    <a:outerShdw blurRad="50800" dist="25400" dir="5400000" algn="t" rotWithShape="0">
                      <a:prstClr val="black">
                        <a:alpha val="15000"/>
                      </a:prstClr>
                    </a:outerShdw>
                  </a:effectLst>
                </a:rPr>
                <a:t>Canopy </a:t>
              </a:r>
            </a:p>
            <a:p>
              <a:pPr algn="ctr">
                <a:lnSpc>
                  <a:spcPct val="80000"/>
                </a:lnSpc>
              </a:pPr>
              <a:r>
                <a:rPr lang="en-US" sz="1600" b="1" spc="60" dirty="0" smtClean="0">
                  <a:solidFill>
                    <a:schemeClr val="bg1"/>
                  </a:solidFill>
                  <a:effectLst>
                    <a:outerShdw blurRad="50800" dist="25400" dir="5400000" algn="t" rotWithShape="0">
                      <a:prstClr val="black">
                        <a:alpha val="15000"/>
                      </a:prstClr>
                    </a:outerShdw>
                  </a:effectLst>
                </a:rPr>
                <a:t>Cover</a:t>
              </a:r>
            </a:p>
          </p:txBody>
        </p:sp>
        <p:sp>
          <p:nvSpPr>
            <p:cNvPr id="22" name="Oval 21"/>
            <p:cNvSpPr/>
            <p:nvPr/>
          </p:nvSpPr>
          <p:spPr>
            <a:xfrm>
              <a:off x="6598920" y="2015194"/>
              <a:ext cx="1583474" cy="1295401"/>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       </a:t>
              </a:r>
              <a:endParaRPr lang="en-US" sz="2400" dirty="0"/>
            </a:p>
          </p:txBody>
        </p:sp>
      </p:grpSp>
      <p:sp>
        <p:nvSpPr>
          <p:cNvPr id="38" name="TextBox 37"/>
          <p:cNvSpPr txBox="1"/>
          <p:nvPr/>
        </p:nvSpPr>
        <p:spPr>
          <a:xfrm>
            <a:off x="8686800" y="0"/>
            <a:ext cx="457200" cy="400110"/>
          </a:xfrm>
          <a:prstGeom prst="rect">
            <a:avLst/>
          </a:prstGeom>
          <a:noFill/>
        </p:spPr>
        <p:txBody>
          <a:bodyPr wrap="square" rtlCol="0">
            <a:spAutoFit/>
          </a:bodyPr>
          <a:lstStyle/>
          <a:p>
            <a:r>
              <a:rPr lang="en-US" sz="2000" dirty="0" smtClean="0"/>
              <a:t>13</a:t>
            </a:r>
            <a:endParaRPr lang="en-US" sz="2000" dirty="0"/>
          </a:p>
        </p:txBody>
      </p:sp>
      <p:sp>
        <p:nvSpPr>
          <p:cNvPr id="39937" name="Rectangle 1"/>
          <p:cNvSpPr>
            <a:spLocks noChangeArrowheads="1"/>
          </p:cNvSpPr>
          <p:nvPr/>
        </p:nvSpPr>
        <p:spPr bwMode="auto">
          <a:xfrm>
            <a:off x="457200" y="1618595"/>
            <a:ext cx="81534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36550" marR="0" lvl="0" indent="-336550" algn="l" defTabSz="914400" rtl="0" eaLnBrk="1" fontAlgn="base" latinLnBrk="0" hangingPunct="1">
              <a:lnSpc>
                <a:spcPct val="100000"/>
              </a:lnSpc>
              <a:spcBef>
                <a:spcPct val="0"/>
              </a:spcBef>
              <a:spcAft>
                <a:spcPts val="1200"/>
              </a:spcAft>
              <a:buClrTx/>
              <a:buSzTx/>
              <a:buBlip>
                <a:blip r:embed="rId4"/>
              </a:buBlip>
              <a:tabLst/>
            </a:pPr>
            <a:r>
              <a:rPr kumimoji="0" lang="en-US" sz="2500" b="0" i="0" u="none" strike="noStrike" cap="none" normalizeH="0" baseline="0" dirty="0" smtClean="0">
                <a:ln>
                  <a:noFill/>
                </a:ln>
                <a:solidFill>
                  <a:schemeClr val="tx1"/>
                </a:solidFill>
                <a:effectLst/>
                <a:ea typeface="Calibri" pitchFamily="34" charset="0"/>
                <a:cs typeface="Times New Roman" pitchFamily="18" charset="0"/>
              </a:rPr>
              <a:t>There is no cover vegetation for the unamended control compared with those treated with compost.</a:t>
            </a:r>
            <a:endParaRPr lang="en-US" sz="2500" dirty="0" smtClean="0">
              <a:ea typeface="Calibri" pitchFamily="34" charset="0"/>
              <a:cs typeface="Times New Roman" pitchFamily="18" charset="0"/>
            </a:endParaRPr>
          </a:p>
          <a:p>
            <a:pPr marL="336550" marR="0" lvl="0" indent="-336550" algn="l" defTabSz="914400" rtl="0" eaLnBrk="1" fontAlgn="base" latinLnBrk="0" hangingPunct="1">
              <a:lnSpc>
                <a:spcPct val="100000"/>
              </a:lnSpc>
              <a:spcBef>
                <a:spcPct val="0"/>
              </a:spcBef>
              <a:spcAft>
                <a:spcPts val="1200"/>
              </a:spcAft>
              <a:buClrTx/>
              <a:buSzTx/>
              <a:buBlip>
                <a:blip r:embed="rId4"/>
              </a:buBlip>
              <a:tabLst/>
            </a:pPr>
            <a:r>
              <a:rPr kumimoji="0" lang="en-US" sz="2500" b="0" i="0" u="none" strike="noStrike" cap="none" normalizeH="0" dirty="0" smtClean="0">
                <a:ln>
                  <a:noFill/>
                </a:ln>
                <a:solidFill>
                  <a:schemeClr val="tx1"/>
                </a:solidFill>
                <a:effectLst/>
                <a:ea typeface="Calibri" pitchFamily="34" charset="0"/>
                <a:cs typeface="Times New Roman" pitchFamily="18" charset="0"/>
              </a:rPr>
              <a:t>C</a:t>
            </a:r>
            <a:r>
              <a:rPr kumimoji="0" lang="en-US" sz="2500" b="0" i="0" u="none" strike="noStrike" cap="none" normalizeH="0" baseline="0" dirty="0" smtClean="0">
                <a:ln>
                  <a:noFill/>
                </a:ln>
                <a:solidFill>
                  <a:schemeClr val="tx1"/>
                </a:solidFill>
                <a:effectLst/>
                <a:ea typeface="Calibri" pitchFamily="34" charset="0"/>
                <a:cs typeface="Times New Roman" pitchFamily="18" charset="0"/>
              </a:rPr>
              <a:t>anopy cover is higher than 30%  after 5 months</a:t>
            </a:r>
            <a:r>
              <a:rPr kumimoji="0" lang="en-US" sz="2500" b="0" i="0" u="none" strike="noStrike" cap="none" normalizeH="0" dirty="0" smtClean="0">
                <a:ln>
                  <a:noFill/>
                </a:ln>
                <a:solidFill>
                  <a:schemeClr val="tx1"/>
                </a:solidFill>
                <a:effectLst/>
                <a:ea typeface="Calibri" pitchFamily="34" charset="0"/>
                <a:cs typeface="Times New Roman" pitchFamily="18" charset="0"/>
              </a:rPr>
              <a:t> </a:t>
            </a:r>
            <a:r>
              <a:rPr kumimoji="0" lang="en-US" sz="2500" b="0" i="0" u="none" strike="noStrike" cap="none" normalizeH="0" baseline="0" dirty="0" smtClean="0">
                <a:ln>
                  <a:noFill/>
                </a:ln>
                <a:solidFill>
                  <a:schemeClr val="tx1"/>
                </a:solidFill>
                <a:effectLst/>
                <a:ea typeface="Calibri" pitchFamily="34" charset="0"/>
                <a:cs typeface="Times New Roman" pitchFamily="18" charset="0"/>
              </a:rPr>
              <a:t>for those treated with compost and seeds. Then,</a:t>
            </a:r>
            <a:r>
              <a:rPr kumimoji="0" lang="en-US" sz="2500" b="0" i="0" u="none" strike="noStrike" cap="none" normalizeH="0" dirty="0" smtClean="0">
                <a:ln>
                  <a:noFill/>
                </a:ln>
                <a:solidFill>
                  <a:schemeClr val="tx1"/>
                </a:solidFill>
                <a:effectLst/>
                <a:ea typeface="Calibri" pitchFamily="34" charset="0"/>
                <a:cs typeface="Times New Roman" pitchFamily="18" charset="0"/>
              </a:rPr>
              <a:t> </a:t>
            </a:r>
            <a:r>
              <a:rPr kumimoji="0" lang="en-US" sz="2500" b="0" i="0" u="none" strike="noStrike" cap="none" normalizeH="0" baseline="0" dirty="0" smtClean="0">
                <a:ln>
                  <a:noFill/>
                </a:ln>
                <a:solidFill>
                  <a:schemeClr val="tx1"/>
                </a:solidFill>
                <a:effectLst/>
                <a:ea typeface="Calibri" pitchFamily="34" charset="0"/>
                <a:cs typeface="Times New Roman" pitchFamily="18" charset="0"/>
              </a:rPr>
              <a:t>after 17 months they have decrease to 20%.</a:t>
            </a:r>
          </a:p>
          <a:p>
            <a:pPr marL="336550" marR="0" lvl="0" indent="-336550" algn="l" defTabSz="914400" rtl="0" eaLnBrk="1" fontAlgn="base" latinLnBrk="0" hangingPunct="1">
              <a:lnSpc>
                <a:spcPct val="100000"/>
              </a:lnSpc>
              <a:spcBef>
                <a:spcPct val="0"/>
              </a:spcBef>
              <a:spcAft>
                <a:spcPts val="1200"/>
              </a:spcAft>
              <a:buClrTx/>
              <a:buSzTx/>
              <a:buBlip>
                <a:blip r:embed="rId4"/>
              </a:buBlip>
              <a:tabLst/>
            </a:pPr>
            <a:r>
              <a:rPr kumimoji="0" lang="en-US" sz="2500" b="0" i="0" u="none" strike="noStrike" cap="none" normalizeH="0" baseline="0" dirty="0" smtClean="0">
                <a:ln>
                  <a:noFill/>
                </a:ln>
                <a:solidFill>
                  <a:schemeClr val="tx1"/>
                </a:solidFill>
                <a:effectLst/>
                <a:ea typeface="Calibri" pitchFamily="34" charset="0"/>
                <a:cs typeface="Times New Roman" pitchFamily="18" charset="0"/>
              </a:rPr>
              <a:t>Canopy cover after 17 months looks healthy.</a:t>
            </a:r>
            <a:r>
              <a:rPr kumimoji="0" lang="en-US" sz="2500" b="0" i="0" u="none" strike="noStrike" cap="none" normalizeH="0" dirty="0" smtClean="0">
                <a:ln>
                  <a:noFill/>
                </a:ln>
                <a:solidFill>
                  <a:schemeClr val="tx1"/>
                </a:solidFill>
                <a:effectLst/>
                <a:ea typeface="Calibri" pitchFamily="34" charset="0"/>
                <a:cs typeface="Times New Roman" pitchFamily="18" charset="0"/>
              </a:rPr>
              <a:t> And  it is </a:t>
            </a:r>
            <a:r>
              <a:rPr kumimoji="0" lang="en-US" sz="2500" b="0" i="0" u="none" strike="noStrike" cap="none" normalizeH="0" baseline="0" dirty="0" smtClean="0">
                <a:ln>
                  <a:noFill/>
                </a:ln>
                <a:solidFill>
                  <a:schemeClr val="tx1"/>
                </a:solidFill>
                <a:effectLst/>
                <a:ea typeface="Calibri" pitchFamily="34" charset="0"/>
                <a:cs typeface="Times New Roman" pitchFamily="18" charset="0"/>
              </a:rPr>
              <a:t>more similar to the surroundings. </a:t>
            </a:r>
            <a:endParaRPr lang="en-US" sz="2500" dirty="0" smtClean="0">
              <a:cs typeface="Arial" pitchFamily="34" charset="0"/>
            </a:endParaRPr>
          </a:p>
          <a:p>
            <a:pPr marL="336550" marR="0" lvl="0" indent="-336550" algn="l" defTabSz="914400" rtl="0" eaLnBrk="1" fontAlgn="base" latinLnBrk="0" hangingPunct="1">
              <a:lnSpc>
                <a:spcPct val="100000"/>
              </a:lnSpc>
              <a:spcBef>
                <a:spcPct val="0"/>
              </a:spcBef>
              <a:spcAft>
                <a:spcPts val="1200"/>
              </a:spcAft>
              <a:buClrTx/>
              <a:buSzTx/>
              <a:buBlip>
                <a:blip r:embed="rId4"/>
              </a:buBlip>
              <a:tabLst/>
            </a:pPr>
            <a:r>
              <a:rPr kumimoji="0" lang="en-US" sz="2500" b="0" i="0" u="none" strike="noStrike" cap="none" normalizeH="0" dirty="0" smtClean="0">
                <a:ln>
                  <a:noFill/>
                </a:ln>
                <a:solidFill>
                  <a:schemeClr val="tx1"/>
                </a:solidFill>
                <a:effectLst/>
                <a:ea typeface="Calibri" pitchFamily="34" charset="0"/>
                <a:cs typeface="Arial" pitchFamily="34" charset="0"/>
              </a:rPr>
              <a:t>On those unseeded </a:t>
            </a:r>
            <a:r>
              <a:rPr lang="en-US" sz="2500" dirty="0" smtClean="0">
                <a:ea typeface="Calibri" pitchFamily="34" charset="0"/>
                <a:cs typeface="Arial" pitchFamily="34" charset="0"/>
              </a:rPr>
              <a:t>treatments canopy cover ranges from 7 to 16%  due to</a:t>
            </a:r>
            <a:r>
              <a:rPr kumimoji="0" lang="en-US" sz="2500" b="0" i="0" u="none" strike="noStrike" cap="none" normalizeH="0" baseline="0" dirty="0" smtClean="0">
                <a:ln>
                  <a:noFill/>
                </a:ln>
                <a:solidFill>
                  <a:schemeClr val="tx1"/>
                </a:solidFill>
                <a:effectLst/>
                <a:ea typeface="Calibri" pitchFamily="34" charset="0"/>
                <a:cs typeface="Times New Roman" pitchFamily="18" charset="0"/>
              </a:rPr>
              <a:t> volunteer plants (plants that grew without having been planted) have established after 17 months.</a:t>
            </a:r>
            <a:r>
              <a:rPr lang="en-US" sz="2500" dirty="0" smtClean="0">
                <a:ea typeface="Calibri" pitchFamily="34" charset="0"/>
                <a:cs typeface="Times New Roman" pitchFamily="18" charset="0"/>
              </a:rPr>
              <a:t> </a:t>
            </a:r>
            <a:endParaRPr kumimoji="0" lang="en-US" sz="2500" b="0" i="0" u="none" strike="noStrike" cap="none" normalizeH="0" baseline="0" dirty="0" smtClean="0">
              <a:ln>
                <a:noFill/>
              </a:ln>
              <a:solidFill>
                <a:schemeClr val="tx1"/>
              </a:solidFill>
              <a:effectLst/>
              <a:cs typeface="Arial" pitchFamily="34" charset="0"/>
            </a:endParaRPr>
          </a:p>
        </p:txBody>
      </p:sp>
      <p:sp>
        <p:nvSpPr>
          <p:cNvPr id="37" name="TextBox 36"/>
          <p:cNvSpPr txBox="1"/>
          <p:nvPr/>
        </p:nvSpPr>
        <p:spPr>
          <a:xfrm>
            <a:off x="152400" y="986135"/>
            <a:ext cx="8868548" cy="461665"/>
          </a:xfrm>
          <a:prstGeom prst="rect">
            <a:avLst/>
          </a:prstGeom>
          <a:noFill/>
        </p:spPr>
        <p:txBody>
          <a:bodyPr wrap="square" rtlCol="0">
            <a:spAutoFit/>
          </a:bodyPr>
          <a:lstStyle/>
          <a:p>
            <a:pPr algn="ctr"/>
            <a:r>
              <a:rPr lang="en-US" sz="2400" b="1" dirty="0" smtClean="0">
                <a:solidFill>
                  <a:srgbClr val="000000"/>
                </a:solidFill>
                <a:latin typeface="Calibri" pitchFamily="34" charset="0"/>
                <a:cs typeface="Calibri" pitchFamily="34" charset="0"/>
              </a:rPr>
              <a:t>Canopy Cover</a:t>
            </a:r>
            <a:endParaRPr lang="en-US" sz="2400" b="1"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913513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6572961" y="1371581"/>
            <a:ext cx="2418639" cy="2330530"/>
            <a:chOff x="10045343" y="37044406"/>
            <a:chExt cx="3728001" cy="2864586"/>
          </a:xfrm>
        </p:grpSpPr>
        <p:sp>
          <p:nvSpPr>
            <p:cNvPr id="21" name="Rectangle 20"/>
            <p:cNvSpPr/>
            <p:nvPr/>
          </p:nvSpPr>
          <p:spPr>
            <a:xfrm>
              <a:off x="10045343" y="37887380"/>
              <a:ext cx="3728001" cy="2021612"/>
            </a:xfrm>
            <a:prstGeom prst="rect">
              <a:avLst/>
            </a:prstGeom>
            <a:blipFill rotWithShape="1">
              <a:blip r:embed="rId3" cstate="print"/>
              <a:stretch>
                <a:fillRect/>
              </a:stretch>
            </a:blipFill>
            <a:effectLst>
              <a:softEdge rad="31750"/>
            </a:effectLst>
          </p:spPr>
          <p:style>
            <a:lnRef idx="0">
              <a:schemeClr val="accent6">
                <a:hueOff val="0"/>
                <a:satOff val="0"/>
                <a:lumOff val="0"/>
                <a:alphaOff val="0"/>
              </a:schemeClr>
            </a:lnRef>
            <a:fillRef idx="1">
              <a:scrgbClr r="0" g="0" b="0"/>
            </a:fillRef>
            <a:effectRef idx="0">
              <a:scrgbClr r="0" g="0" b="0"/>
            </a:effectRef>
            <a:fontRef idx="minor">
              <a:schemeClr val="dk1">
                <a:hueOff val="0"/>
                <a:satOff val="0"/>
                <a:lumOff val="0"/>
                <a:alphaOff val="0"/>
              </a:schemeClr>
            </a:fontRef>
          </p:style>
        </p:sp>
        <p:sp>
          <p:nvSpPr>
            <p:cNvPr id="26" name="TextBox 25"/>
            <p:cNvSpPr txBox="1"/>
            <p:nvPr/>
          </p:nvSpPr>
          <p:spPr>
            <a:xfrm>
              <a:off x="10132336" y="37044406"/>
              <a:ext cx="3641008" cy="838577"/>
            </a:xfrm>
            <a:prstGeom prst="rect">
              <a:avLst/>
            </a:prstGeom>
            <a:noFill/>
          </p:spPr>
          <p:txBody>
            <a:bodyPr wrap="square" rtlCol="0">
              <a:spAutoFit/>
            </a:bodyPr>
            <a:lstStyle/>
            <a:p>
              <a:pPr algn="ctr">
                <a:lnSpc>
                  <a:spcPts val="2300"/>
                </a:lnSpc>
              </a:pPr>
              <a:r>
                <a:rPr lang="en-US" sz="1900" b="1" dirty="0" smtClean="0">
                  <a:solidFill>
                    <a:srgbClr val="000000"/>
                  </a:solidFill>
                  <a:latin typeface="Calibri" pitchFamily="34" charset="0"/>
                  <a:cs typeface="Calibri" pitchFamily="34" charset="0"/>
                </a:rPr>
                <a:t>Unamended irrigated control</a:t>
              </a:r>
            </a:p>
          </p:txBody>
        </p:sp>
      </p:grpSp>
      <p:sp>
        <p:nvSpPr>
          <p:cNvPr id="29" name="TextBox 2"/>
          <p:cNvSpPr txBox="1"/>
          <p:nvPr/>
        </p:nvSpPr>
        <p:spPr>
          <a:xfrm>
            <a:off x="1447801" y="3657600"/>
            <a:ext cx="3655772" cy="438582"/>
          </a:xfrm>
          <a:prstGeom prst="rect">
            <a:avLst/>
          </a:prstGeom>
          <a:noFill/>
        </p:spPr>
        <p:txBody>
          <a:bodyPr wrap="square" rtlCol="0">
            <a:spAutoFit/>
          </a:bodyPr>
          <a:lstStyle/>
          <a:p>
            <a:pPr algn="ctr">
              <a:lnSpc>
                <a:spcPts val="2700"/>
              </a:lnSpc>
            </a:pPr>
            <a:r>
              <a:rPr lang="en-US" sz="2200" b="1" dirty="0" smtClean="0">
                <a:solidFill>
                  <a:srgbClr val="000000"/>
                </a:solidFill>
                <a:latin typeface="Calibri" pitchFamily="34" charset="0"/>
                <a:cs typeface="Calibri" pitchFamily="34" charset="0"/>
              </a:rPr>
              <a:t>20% compost + No Seeds</a:t>
            </a:r>
            <a:endParaRPr lang="en-US" sz="2200" b="1" dirty="0">
              <a:solidFill>
                <a:srgbClr val="000000"/>
              </a:solidFill>
              <a:latin typeface="Calibri" pitchFamily="34" charset="0"/>
              <a:cs typeface="Calibri" pitchFamily="34" charset="0"/>
            </a:endParaRPr>
          </a:p>
        </p:txBody>
      </p:sp>
      <p:sp>
        <p:nvSpPr>
          <p:cNvPr id="45" name="Rectangle 44"/>
          <p:cNvSpPr/>
          <p:nvPr/>
        </p:nvSpPr>
        <p:spPr>
          <a:xfrm>
            <a:off x="7797940" y="2057400"/>
            <a:ext cx="1193660" cy="369332"/>
          </a:xfrm>
          <a:prstGeom prst="rect">
            <a:avLst/>
          </a:prstGeom>
        </p:spPr>
        <p:txBody>
          <a:bodyPr wrap="none">
            <a:spAutoFit/>
          </a:bodyPr>
          <a:lstStyle/>
          <a:p>
            <a:pPr algn="ctr"/>
            <a:r>
              <a:rPr lang="en-US" b="1" dirty="0" smtClean="0">
                <a:solidFill>
                  <a:srgbClr val="000000"/>
                </a:solidFill>
              </a:rPr>
              <a:t>Sept. 2011</a:t>
            </a:r>
            <a:endParaRPr lang="en-US" b="1" dirty="0">
              <a:solidFill>
                <a:srgbClr val="000000"/>
              </a:solidFill>
            </a:endParaRPr>
          </a:p>
        </p:txBody>
      </p:sp>
      <p:pic>
        <p:nvPicPr>
          <p:cNvPr id="2050" name="Picture 2" descr="http://cals.arizona.edu/crops/irrigation/azdrip/BostonMill/IK/2010/092010/0902/plot15/P1070075.JPG"/>
          <p:cNvPicPr>
            <a:picLocks noChangeAspect="1" noChangeArrowheads="1"/>
          </p:cNvPicPr>
          <p:nvPr/>
        </p:nvPicPr>
        <p:blipFill>
          <a:blip r:embed="rId4" cstate="print"/>
          <a:srcRect t="11290" b="8655"/>
          <a:stretch>
            <a:fillRect/>
          </a:stretch>
        </p:blipFill>
        <p:spPr bwMode="auto">
          <a:xfrm>
            <a:off x="76200" y="909536"/>
            <a:ext cx="3200400" cy="2519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descr="http://cals.arizona.edu/crops/irrigation/azdrip/BostonMill/IK/2011/201109/phase%20I/plot15/DSCF6345.JPG"/>
          <p:cNvPicPr>
            <a:picLocks noChangeAspect="1" noChangeArrowheads="1"/>
          </p:cNvPicPr>
          <p:nvPr/>
        </p:nvPicPr>
        <p:blipFill>
          <a:blip r:embed="rId5" cstate="print"/>
          <a:srcRect t="4878" b="7317"/>
          <a:stretch>
            <a:fillRect/>
          </a:stretch>
        </p:blipFill>
        <p:spPr bwMode="auto">
          <a:xfrm>
            <a:off x="3276600" y="919976"/>
            <a:ext cx="3200400" cy="2509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11"/>
          <p:cNvGrpSpPr/>
          <p:nvPr/>
        </p:nvGrpSpPr>
        <p:grpSpPr>
          <a:xfrm>
            <a:off x="48698" y="304635"/>
            <a:ext cx="6199846" cy="583451"/>
            <a:chOff x="1445335" y="32579988"/>
            <a:chExt cx="6634554" cy="429158"/>
          </a:xfrm>
        </p:grpSpPr>
        <p:sp>
          <p:nvSpPr>
            <p:cNvPr id="38" name="TextBox 37"/>
            <p:cNvSpPr txBox="1"/>
            <p:nvPr/>
          </p:nvSpPr>
          <p:spPr>
            <a:xfrm>
              <a:off x="1445335" y="32579988"/>
              <a:ext cx="3025100" cy="339577"/>
            </a:xfrm>
            <a:prstGeom prst="rect">
              <a:avLst/>
            </a:prstGeom>
            <a:noFill/>
          </p:spPr>
          <p:txBody>
            <a:bodyPr wrap="square" rtlCol="0">
              <a:spAutoFit/>
            </a:bodyPr>
            <a:lstStyle/>
            <a:p>
              <a:r>
                <a:rPr lang="en-US" sz="2400" b="1" dirty="0" smtClean="0">
                  <a:solidFill>
                    <a:srgbClr val="000000"/>
                  </a:solidFill>
                </a:rPr>
                <a:t>2010</a:t>
              </a:r>
              <a:endParaRPr lang="en-US" sz="2400" b="1" dirty="0">
                <a:solidFill>
                  <a:srgbClr val="000000"/>
                </a:solidFill>
              </a:endParaRPr>
            </a:p>
          </p:txBody>
        </p:sp>
        <p:sp>
          <p:nvSpPr>
            <p:cNvPr id="39" name="TextBox 38"/>
            <p:cNvSpPr txBox="1"/>
            <p:nvPr/>
          </p:nvSpPr>
          <p:spPr>
            <a:xfrm>
              <a:off x="5062649" y="32579988"/>
              <a:ext cx="3017240" cy="339577"/>
            </a:xfrm>
            <a:prstGeom prst="rect">
              <a:avLst/>
            </a:prstGeom>
            <a:noFill/>
          </p:spPr>
          <p:txBody>
            <a:bodyPr wrap="square" rtlCol="0">
              <a:spAutoFit/>
            </a:bodyPr>
            <a:lstStyle/>
            <a:p>
              <a:pPr algn="r"/>
              <a:r>
                <a:rPr lang="en-US" sz="2400" b="1" dirty="0" smtClean="0">
                  <a:solidFill>
                    <a:srgbClr val="000000"/>
                  </a:solidFill>
                </a:rPr>
                <a:t>2011</a:t>
              </a:r>
              <a:endParaRPr lang="en-US" sz="2400" b="1" dirty="0">
                <a:solidFill>
                  <a:srgbClr val="000000"/>
                </a:solidFill>
              </a:endParaRPr>
            </a:p>
          </p:txBody>
        </p:sp>
        <p:sp>
          <p:nvSpPr>
            <p:cNvPr id="40" name="TextBox 39"/>
            <p:cNvSpPr txBox="1"/>
            <p:nvPr/>
          </p:nvSpPr>
          <p:spPr>
            <a:xfrm>
              <a:off x="2942536" y="32692207"/>
              <a:ext cx="3502859" cy="316939"/>
            </a:xfrm>
            <a:prstGeom prst="rect">
              <a:avLst/>
            </a:prstGeom>
            <a:noFill/>
          </p:spPr>
          <p:txBody>
            <a:bodyPr wrap="square" rtlCol="0">
              <a:spAutoFit/>
            </a:bodyPr>
            <a:lstStyle/>
            <a:p>
              <a:pPr algn="ctr"/>
              <a:r>
                <a:rPr lang="en-US" sz="2200" b="1" dirty="0" smtClean="0">
                  <a:solidFill>
                    <a:srgbClr val="000000"/>
                  </a:solidFill>
                  <a:latin typeface="Calibri" pitchFamily="34" charset="0"/>
                  <a:cs typeface="Calibri" pitchFamily="34" charset="0"/>
                </a:rPr>
                <a:t>20% compost + Seeds </a:t>
              </a:r>
              <a:endParaRPr lang="en-US" sz="2200" b="1" dirty="0">
                <a:solidFill>
                  <a:srgbClr val="000000"/>
                </a:solidFill>
                <a:latin typeface="Calibri" pitchFamily="34" charset="0"/>
                <a:cs typeface="Calibri" pitchFamily="34" charset="0"/>
              </a:endParaRPr>
            </a:p>
          </p:txBody>
        </p:sp>
      </p:grpSp>
      <p:pic>
        <p:nvPicPr>
          <p:cNvPr id="2056" name="Picture 8" descr="http://cals.arizona.edu/crops/irrigation/azdrip/BostonMill/IK/2011/201109/phase%20I/plot7/DSCF6239.JPG"/>
          <p:cNvPicPr>
            <a:picLocks noChangeAspect="1" noChangeArrowheads="1"/>
          </p:cNvPicPr>
          <p:nvPr/>
        </p:nvPicPr>
        <p:blipFill>
          <a:blip r:embed="rId6" cstate="print"/>
          <a:srcRect t="1501" r="6537" b="12918"/>
          <a:stretch>
            <a:fillRect/>
          </a:stretch>
        </p:blipFill>
        <p:spPr bwMode="auto">
          <a:xfrm>
            <a:off x="3200400" y="4096172"/>
            <a:ext cx="3276600" cy="2533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8" name="Picture 10" descr="http://cals.arizona.edu/crops/irrigation/azdrip/BostonMill/IK/2010/092010/0902/plot7/P1070033.JPG"/>
          <p:cNvPicPr>
            <a:picLocks noChangeAspect="1" noChangeArrowheads="1"/>
          </p:cNvPicPr>
          <p:nvPr/>
        </p:nvPicPr>
        <p:blipFill>
          <a:blip r:embed="rId7" cstate="print"/>
          <a:srcRect t="6896" r="13362" b="3448"/>
          <a:stretch>
            <a:fillRect/>
          </a:stretch>
        </p:blipFill>
        <p:spPr bwMode="auto">
          <a:xfrm>
            <a:off x="76200" y="4103426"/>
            <a:ext cx="3254621" cy="2525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a:off x="48699" y="990600"/>
            <a:ext cx="1096262" cy="369332"/>
          </a:xfrm>
          <a:prstGeom prst="rect">
            <a:avLst/>
          </a:prstGeom>
        </p:spPr>
        <p:txBody>
          <a:bodyPr wrap="none">
            <a:spAutoFit/>
          </a:bodyPr>
          <a:lstStyle/>
          <a:p>
            <a:pPr algn="ctr"/>
            <a:r>
              <a:rPr lang="en-US" b="1" dirty="0" smtClean="0">
                <a:solidFill>
                  <a:srgbClr val="000000"/>
                </a:solidFill>
              </a:rPr>
              <a:t>5 Months</a:t>
            </a:r>
            <a:endParaRPr lang="en-US" b="1" dirty="0">
              <a:solidFill>
                <a:srgbClr val="000000"/>
              </a:solidFill>
            </a:endParaRPr>
          </a:p>
        </p:txBody>
      </p:sp>
      <p:sp>
        <p:nvSpPr>
          <p:cNvPr id="27" name="Rectangle 26"/>
          <p:cNvSpPr/>
          <p:nvPr/>
        </p:nvSpPr>
        <p:spPr>
          <a:xfrm>
            <a:off x="3294290" y="990600"/>
            <a:ext cx="1213282" cy="369332"/>
          </a:xfrm>
          <a:prstGeom prst="rect">
            <a:avLst/>
          </a:prstGeom>
        </p:spPr>
        <p:txBody>
          <a:bodyPr wrap="none">
            <a:spAutoFit/>
          </a:bodyPr>
          <a:lstStyle/>
          <a:p>
            <a:pPr algn="ctr"/>
            <a:r>
              <a:rPr lang="en-US" b="1" dirty="0" smtClean="0">
                <a:solidFill>
                  <a:srgbClr val="000000"/>
                </a:solidFill>
              </a:rPr>
              <a:t>17 Months</a:t>
            </a:r>
            <a:endParaRPr lang="en-US" b="1" dirty="0">
              <a:solidFill>
                <a:srgbClr val="000000"/>
              </a:solidFill>
            </a:endParaRPr>
          </a:p>
        </p:txBody>
      </p:sp>
      <p:grpSp>
        <p:nvGrpSpPr>
          <p:cNvPr id="28" name="Group 27"/>
          <p:cNvGrpSpPr/>
          <p:nvPr/>
        </p:nvGrpSpPr>
        <p:grpSpPr>
          <a:xfrm>
            <a:off x="7696200" y="0"/>
            <a:ext cx="990600" cy="1219200"/>
            <a:chOff x="6324600" y="1627518"/>
            <a:chExt cx="2057400" cy="2525512"/>
          </a:xfrm>
        </p:grpSpPr>
        <p:sp>
          <p:nvSpPr>
            <p:cNvPr id="33" name="Oval 32">
              <a:hlinkClick r:id="rId8" action="ppaction://hlinksldjump"/>
            </p:cNvPr>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2" name="TextBox 41"/>
            <p:cNvSpPr txBox="1"/>
            <p:nvPr/>
          </p:nvSpPr>
          <p:spPr>
            <a:xfrm>
              <a:off x="6687671" y="1627518"/>
              <a:ext cx="1219199" cy="2525512"/>
            </a:xfrm>
            <a:prstGeom prst="rect">
              <a:avLst/>
            </a:prstGeom>
            <a:noFill/>
          </p:spPr>
          <p:txBody>
            <a:bodyPr wrap="square" rtlCol="0">
              <a:spAutoFit/>
            </a:bodyPr>
            <a:lstStyle/>
            <a:p>
              <a:r>
                <a:rPr lang="en-US" sz="8000" b="1" dirty="0" smtClean="0">
                  <a:solidFill>
                    <a:srgbClr val="65B131">
                      <a:alpha val="64000"/>
                    </a:srgbClr>
                  </a:solidFill>
                  <a:latin typeface="+mj-lt"/>
                  <a:cs typeface="Arial" pitchFamily="34" charset="0"/>
                </a:rPr>
                <a:t>1</a:t>
              </a:r>
              <a:endParaRPr lang="en-US" sz="8000" b="1" dirty="0">
                <a:solidFill>
                  <a:srgbClr val="65B131">
                    <a:alpha val="64000"/>
                  </a:srgbClr>
                </a:solidFill>
                <a:latin typeface="+mj-lt"/>
                <a:cs typeface="Arial" pitchFamily="34" charset="0"/>
              </a:endParaRPr>
            </a:p>
          </p:txBody>
        </p:sp>
        <p:sp>
          <p:nvSpPr>
            <p:cNvPr id="43" name="TextBox 42"/>
            <p:cNvSpPr txBox="1"/>
            <p:nvPr/>
          </p:nvSpPr>
          <p:spPr>
            <a:xfrm>
              <a:off x="6411808" y="2585437"/>
              <a:ext cx="1931159" cy="665695"/>
            </a:xfrm>
            <a:prstGeom prst="rect">
              <a:avLst/>
            </a:prstGeom>
            <a:noFill/>
          </p:spPr>
          <p:txBody>
            <a:bodyPr wrap="square" rtlCol="0">
              <a:noAutofit/>
            </a:bodyPr>
            <a:lstStyle/>
            <a:p>
              <a:pPr algn="ctr">
                <a:lnSpc>
                  <a:spcPct val="80000"/>
                </a:lnSpc>
              </a:pPr>
              <a:r>
                <a:rPr lang="en-US" sz="1600" b="1" spc="60" dirty="0" smtClean="0">
                  <a:solidFill>
                    <a:schemeClr val="bg1"/>
                  </a:solidFill>
                  <a:effectLst>
                    <a:outerShdw blurRad="50800" dist="25400" dir="5400000" algn="t" rotWithShape="0">
                      <a:prstClr val="black">
                        <a:alpha val="15000"/>
                      </a:prstClr>
                    </a:outerShdw>
                  </a:effectLst>
                </a:rPr>
                <a:t>Canopy </a:t>
              </a:r>
            </a:p>
            <a:p>
              <a:pPr algn="ctr">
                <a:lnSpc>
                  <a:spcPct val="80000"/>
                </a:lnSpc>
              </a:pPr>
              <a:r>
                <a:rPr lang="en-US" sz="1600" b="1" spc="60" dirty="0" smtClean="0">
                  <a:solidFill>
                    <a:schemeClr val="bg1"/>
                  </a:solidFill>
                  <a:effectLst>
                    <a:outerShdw blurRad="50800" dist="25400" dir="5400000" algn="t" rotWithShape="0">
                      <a:prstClr val="black">
                        <a:alpha val="15000"/>
                      </a:prstClr>
                    </a:outerShdw>
                  </a:effectLst>
                </a:rPr>
                <a:t>Cover</a:t>
              </a:r>
            </a:p>
          </p:txBody>
        </p:sp>
        <p:sp>
          <p:nvSpPr>
            <p:cNvPr id="46" name="Oval 45"/>
            <p:cNvSpPr/>
            <p:nvPr/>
          </p:nvSpPr>
          <p:spPr>
            <a:xfrm>
              <a:off x="6598920" y="2015194"/>
              <a:ext cx="1583474" cy="1295401"/>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       </a:t>
              </a:r>
              <a:endParaRPr lang="en-US" sz="2400" dirty="0"/>
            </a:p>
          </p:txBody>
        </p:sp>
      </p:grpSp>
      <p:sp>
        <p:nvSpPr>
          <p:cNvPr id="34" name="Rectangle 33"/>
          <p:cNvSpPr/>
          <p:nvPr/>
        </p:nvSpPr>
        <p:spPr>
          <a:xfrm>
            <a:off x="152400" y="4190999"/>
            <a:ext cx="1096262" cy="369332"/>
          </a:xfrm>
          <a:prstGeom prst="rect">
            <a:avLst/>
          </a:prstGeom>
        </p:spPr>
        <p:txBody>
          <a:bodyPr wrap="none">
            <a:spAutoFit/>
          </a:bodyPr>
          <a:lstStyle/>
          <a:p>
            <a:pPr algn="ctr"/>
            <a:r>
              <a:rPr lang="en-US" b="1" dirty="0" smtClean="0">
                <a:solidFill>
                  <a:srgbClr val="000000"/>
                </a:solidFill>
              </a:rPr>
              <a:t>5 Months</a:t>
            </a:r>
            <a:endParaRPr lang="en-US" b="1" dirty="0">
              <a:solidFill>
                <a:srgbClr val="000000"/>
              </a:solidFill>
            </a:endParaRPr>
          </a:p>
        </p:txBody>
      </p:sp>
      <p:sp>
        <p:nvSpPr>
          <p:cNvPr id="35" name="Rectangle 34"/>
          <p:cNvSpPr/>
          <p:nvPr/>
        </p:nvSpPr>
        <p:spPr>
          <a:xfrm>
            <a:off x="3446690" y="4202667"/>
            <a:ext cx="1213282" cy="369332"/>
          </a:xfrm>
          <a:prstGeom prst="rect">
            <a:avLst/>
          </a:prstGeom>
        </p:spPr>
        <p:txBody>
          <a:bodyPr wrap="none">
            <a:spAutoFit/>
          </a:bodyPr>
          <a:lstStyle/>
          <a:p>
            <a:pPr algn="ctr"/>
            <a:r>
              <a:rPr lang="en-US" b="1" dirty="0" smtClean="0">
                <a:solidFill>
                  <a:srgbClr val="000000"/>
                </a:solidFill>
              </a:rPr>
              <a:t>17 Months</a:t>
            </a:r>
            <a:endParaRPr lang="en-US" b="1" dirty="0">
              <a:solidFill>
                <a:srgbClr val="000000"/>
              </a:solidFill>
            </a:endParaRPr>
          </a:p>
        </p:txBody>
      </p:sp>
      <p:sp>
        <p:nvSpPr>
          <p:cNvPr id="30" name="TextBox 29"/>
          <p:cNvSpPr txBox="1"/>
          <p:nvPr/>
        </p:nvSpPr>
        <p:spPr>
          <a:xfrm>
            <a:off x="8686800" y="0"/>
            <a:ext cx="457200" cy="400110"/>
          </a:xfrm>
          <a:prstGeom prst="rect">
            <a:avLst/>
          </a:prstGeom>
          <a:noFill/>
        </p:spPr>
        <p:txBody>
          <a:bodyPr wrap="square" rtlCol="0">
            <a:spAutoFit/>
          </a:bodyPr>
          <a:lstStyle/>
          <a:p>
            <a:r>
              <a:rPr lang="en-US" sz="2000" dirty="0" smtClean="0"/>
              <a:t>14</a:t>
            </a:r>
            <a:endParaRPr lang="en-US" sz="2000" dirty="0"/>
          </a:p>
        </p:txBody>
      </p:sp>
      <p:grpSp>
        <p:nvGrpSpPr>
          <p:cNvPr id="44" name="Group 43"/>
          <p:cNvGrpSpPr/>
          <p:nvPr/>
        </p:nvGrpSpPr>
        <p:grpSpPr>
          <a:xfrm>
            <a:off x="6674224" y="3810000"/>
            <a:ext cx="2393576" cy="2057400"/>
            <a:chOff x="6674224" y="3810000"/>
            <a:chExt cx="2393576" cy="2057400"/>
          </a:xfrm>
        </p:grpSpPr>
        <p:pic>
          <p:nvPicPr>
            <p:cNvPr id="40962" name="Picture 2" descr="D:\P1110372.JPG"/>
            <p:cNvPicPr>
              <a:picLocks noChangeAspect="1" noChangeArrowheads="1"/>
            </p:cNvPicPr>
            <p:nvPr/>
          </p:nvPicPr>
          <p:blipFill>
            <a:blip r:embed="rId9" cstate="print"/>
            <a:srcRect t="7789" r="18966" b="3935"/>
            <a:stretch>
              <a:fillRect/>
            </a:stretch>
          </p:blipFill>
          <p:spPr bwMode="auto">
            <a:xfrm>
              <a:off x="6674224" y="4191000"/>
              <a:ext cx="2317376" cy="1676400"/>
            </a:xfrm>
            <a:prstGeom prst="rect">
              <a:avLst/>
            </a:prstGeom>
            <a:ln>
              <a:noFill/>
            </a:ln>
            <a:effectLst>
              <a:outerShdw blurRad="292100" dist="139700" dir="2700000" algn="tl" rotWithShape="0">
                <a:srgbClr val="333333">
                  <a:alpha val="65000"/>
                </a:srgbClr>
              </a:outerShdw>
            </a:effectLst>
          </p:spPr>
        </p:pic>
        <p:sp>
          <p:nvSpPr>
            <p:cNvPr id="36" name="TextBox 35"/>
            <p:cNvSpPr txBox="1"/>
            <p:nvPr/>
          </p:nvSpPr>
          <p:spPr>
            <a:xfrm>
              <a:off x="6705600" y="3810000"/>
              <a:ext cx="2362200" cy="387286"/>
            </a:xfrm>
            <a:prstGeom prst="rect">
              <a:avLst/>
            </a:prstGeom>
            <a:noFill/>
          </p:spPr>
          <p:txBody>
            <a:bodyPr wrap="square" rtlCol="0">
              <a:spAutoFit/>
            </a:bodyPr>
            <a:lstStyle/>
            <a:p>
              <a:pPr algn="ctr">
                <a:lnSpc>
                  <a:spcPts val="2300"/>
                </a:lnSpc>
              </a:pPr>
              <a:r>
                <a:rPr lang="en-US" sz="1900" b="1" dirty="0" smtClean="0">
                  <a:solidFill>
                    <a:srgbClr val="000000"/>
                  </a:solidFill>
                  <a:latin typeface="Calibri" pitchFamily="34" charset="0"/>
                  <a:cs typeface="Calibri" pitchFamily="34" charset="0"/>
                </a:rPr>
                <a:t>Off-site</a:t>
              </a:r>
            </a:p>
          </p:txBody>
        </p:sp>
        <p:sp>
          <p:nvSpPr>
            <p:cNvPr id="37" name="Rectangle 36"/>
            <p:cNvSpPr/>
            <p:nvPr/>
          </p:nvSpPr>
          <p:spPr>
            <a:xfrm>
              <a:off x="7848600" y="4114800"/>
              <a:ext cx="1193660" cy="369332"/>
            </a:xfrm>
            <a:prstGeom prst="rect">
              <a:avLst/>
            </a:prstGeom>
          </p:spPr>
          <p:txBody>
            <a:bodyPr wrap="none">
              <a:spAutoFit/>
            </a:bodyPr>
            <a:lstStyle/>
            <a:p>
              <a:pPr algn="ctr"/>
              <a:r>
                <a:rPr lang="en-US" b="1" dirty="0" smtClean="0">
                  <a:solidFill>
                    <a:srgbClr val="000000"/>
                  </a:solidFill>
                </a:rPr>
                <a:t>Sept. 2011</a:t>
              </a:r>
              <a:endParaRPr lang="en-US" b="1" dirty="0">
                <a:solidFill>
                  <a:srgbClr val="00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72000" y="838200"/>
            <a:ext cx="4495800" cy="1938992"/>
          </a:xfrm>
          <a:prstGeom prst="rect">
            <a:avLst/>
          </a:prstGeom>
          <a:noFill/>
        </p:spPr>
        <p:txBody>
          <a:bodyPr wrap="square" rtlCol="0">
            <a:spAutoFit/>
          </a:bodyPr>
          <a:lstStyle/>
          <a:p>
            <a:pPr algn="ctr"/>
            <a:r>
              <a:rPr lang="en-US" sz="4000" b="1" dirty="0" smtClean="0">
                <a:solidFill>
                  <a:prstClr val="black">
                    <a:lumMod val="85000"/>
                    <a:lumOff val="15000"/>
                  </a:prstClr>
                </a:solidFill>
                <a:ea typeface="+mj-ea"/>
                <a:cs typeface="+mj-cs"/>
              </a:rPr>
              <a:t>Blooming and seeding after 17 months</a:t>
            </a:r>
            <a:endParaRPr lang="en-US" sz="4000" b="1" dirty="0">
              <a:solidFill>
                <a:prstClr val="black">
                  <a:lumMod val="85000"/>
                  <a:lumOff val="15000"/>
                </a:prstClr>
              </a:solidFill>
              <a:ea typeface="+mj-ea"/>
              <a:cs typeface="+mj-cs"/>
            </a:endParaRPr>
          </a:p>
        </p:txBody>
      </p:sp>
      <p:graphicFrame>
        <p:nvGraphicFramePr>
          <p:cNvPr id="8" name="Diagram 7"/>
          <p:cNvGraphicFramePr/>
          <p:nvPr>
            <p:extLst>
              <p:ext uri="{D42A27DB-BD31-4B8C-83A1-F6EECF244321}">
                <p14:modId xmlns:p14="http://schemas.microsoft.com/office/powerpoint/2010/main" val="2178972289"/>
              </p:ext>
            </p:extLst>
          </p:nvPr>
        </p:nvGraphicFramePr>
        <p:xfrm>
          <a:off x="228600" y="152400"/>
          <a:ext cx="85344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533400" y="5853053"/>
            <a:ext cx="7924800" cy="776347"/>
            <a:chOff x="298066" y="5693362"/>
            <a:chExt cx="3774017" cy="776347"/>
          </a:xfrm>
        </p:grpSpPr>
        <p:sp>
          <p:nvSpPr>
            <p:cNvPr id="10" name="Rectangle 9"/>
            <p:cNvSpPr/>
            <p:nvPr/>
          </p:nvSpPr>
          <p:spPr>
            <a:xfrm>
              <a:off x="298066" y="5693362"/>
              <a:ext cx="3774017" cy="776347"/>
            </a:xfrm>
            <a:prstGeom prst="rect">
              <a:avLst/>
            </a:prstGeom>
            <a:solidFill>
              <a:schemeClr val="bg1">
                <a:alpha val="15000"/>
              </a:schemeClr>
            </a:solidFill>
          </p:spPr>
          <p:style>
            <a:lnRef idx="0">
              <a:schemeClr val="dk1">
                <a:hueOff val="0"/>
                <a:satOff val="0"/>
                <a:lumOff val="0"/>
                <a:alphaOff val="0"/>
              </a:schemeClr>
            </a:lnRef>
            <a:fillRef idx="1">
              <a:schemeClr val="dk1">
                <a:tint val="50000"/>
                <a:alpha val="40000"/>
                <a:hueOff val="0"/>
                <a:satOff val="0"/>
                <a:lumOff val="0"/>
                <a:alphaOff val="0"/>
              </a:schemeClr>
            </a:fillRef>
            <a:effectRef idx="0">
              <a:schemeClr val="dk1">
                <a:tint val="50000"/>
                <a:alpha val="40000"/>
                <a:hueOff val="0"/>
                <a:satOff val="0"/>
                <a:lumOff val="0"/>
                <a:alphaOff val="0"/>
              </a:schemeClr>
            </a:effectRef>
            <a:fontRef idx="minor">
              <a:schemeClr val="lt1">
                <a:hueOff val="0"/>
                <a:satOff val="0"/>
                <a:lumOff val="0"/>
                <a:alphaOff val="0"/>
              </a:schemeClr>
            </a:fontRef>
          </p:style>
        </p:sp>
        <p:sp>
          <p:nvSpPr>
            <p:cNvPr id="11" name="Rectangle 10"/>
            <p:cNvSpPr/>
            <p:nvPr/>
          </p:nvSpPr>
          <p:spPr>
            <a:xfrm>
              <a:off x="298066" y="5693362"/>
              <a:ext cx="3774017" cy="776347"/>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err="1" smtClean="0">
                  <a:solidFill>
                    <a:srgbClr val="000000"/>
                  </a:solidFill>
                </a:rPr>
                <a:t>Quailbush</a:t>
              </a:r>
              <a:endParaRPr lang="en-US" sz="4000" kern="1200" dirty="0">
                <a:solidFill>
                  <a:srgbClr val="000000"/>
                </a:solidFill>
              </a:endParaRPr>
            </a:p>
          </p:txBody>
        </p:sp>
      </p:grpSp>
      <p:sp>
        <p:nvSpPr>
          <p:cNvPr id="12" name="TextBox 11"/>
          <p:cNvSpPr txBox="1"/>
          <p:nvPr/>
        </p:nvSpPr>
        <p:spPr>
          <a:xfrm>
            <a:off x="8686800" y="0"/>
            <a:ext cx="457200" cy="400110"/>
          </a:xfrm>
          <a:prstGeom prst="rect">
            <a:avLst/>
          </a:prstGeom>
          <a:noFill/>
        </p:spPr>
        <p:txBody>
          <a:bodyPr wrap="square" rtlCol="0">
            <a:spAutoFit/>
          </a:bodyPr>
          <a:lstStyle/>
          <a:p>
            <a:r>
              <a:rPr lang="en-US" sz="2000" dirty="0" smtClean="0"/>
              <a:t>15</a:t>
            </a:r>
            <a:endParaRPr lang="en-US" sz="2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67200" y="0"/>
            <a:ext cx="4038600" cy="685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cap="all" dirty="0" smtClean="0">
                <a:solidFill>
                  <a:srgbClr val="321900"/>
                </a:solidFill>
                <a:latin typeface="Calibri" pitchFamily="-111" charset="0"/>
                <a:ea typeface="+mj-ea"/>
                <a:cs typeface="+mj-cs"/>
              </a:rPr>
              <a:t>RESULTS</a:t>
            </a:r>
            <a:r>
              <a:rPr kumimoji="0" lang="en-US" sz="3600" b="1" i="0" u="none" strike="noStrike" kern="1200" cap="all" spc="0" normalizeH="0" baseline="0" noProof="0" dirty="0" smtClean="0">
                <a:ln>
                  <a:noFill/>
                </a:ln>
                <a:solidFill>
                  <a:srgbClr val="321900"/>
                </a:solidFill>
                <a:effectLst/>
                <a:uLnTx/>
                <a:uFillTx/>
                <a:latin typeface="Calibri" pitchFamily="-111" charset="0"/>
                <a:ea typeface="+mj-ea"/>
                <a:cs typeface="+mj-cs"/>
              </a:rPr>
              <a:t>  </a:t>
            </a:r>
            <a:r>
              <a:rPr lang="en-US" sz="2800" b="1" cap="all" dirty="0" smtClean="0">
                <a:solidFill>
                  <a:srgbClr val="321900"/>
                </a:solidFill>
                <a:effectLst>
                  <a:outerShdw blurRad="38100" dist="38100" dir="2700000" algn="tl">
                    <a:srgbClr val="000000">
                      <a:alpha val="43137"/>
                    </a:srgbClr>
                  </a:outerShdw>
                </a:effectLst>
                <a:latin typeface="Calibri" pitchFamily="-111" charset="0"/>
                <a:ea typeface="+mj-ea"/>
                <a:cs typeface="+mj-cs"/>
              </a:rPr>
              <a:t>-PHASE </a:t>
            </a:r>
            <a:r>
              <a:rPr lang="en-US" sz="2800" b="1" cap="all" dirty="0" err="1" smtClean="0">
                <a:solidFill>
                  <a:srgbClr val="321900"/>
                </a:solidFill>
                <a:effectLst>
                  <a:outerShdw blurRad="38100" dist="38100" dir="2700000" algn="tl">
                    <a:srgbClr val="000000">
                      <a:alpha val="43137"/>
                    </a:srgbClr>
                  </a:outerShdw>
                </a:effectLst>
                <a:latin typeface="Calibri" pitchFamily="-111" charset="0"/>
                <a:ea typeface="+mj-ea"/>
                <a:cs typeface="+mj-cs"/>
              </a:rPr>
              <a:t>i</a:t>
            </a:r>
            <a:r>
              <a:rPr lang="en-US" sz="2800" b="1" cap="all" dirty="0" smtClean="0">
                <a:solidFill>
                  <a:srgbClr val="321900"/>
                </a:solidFill>
                <a:effectLst>
                  <a:outerShdw blurRad="38100" dist="38100" dir="2700000" algn="tl">
                    <a:srgbClr val="000000">
                      <a:alpha val="43137"/>
                    </a:srgbClr>
                  </a:outerShdw>
                </a:effectLst>
                <a:latin typeface="Calibri" pitchFamily="-111" charset="0"/>
                <a:ea typeface="+mj-ea"/>
                <a:cs typeface="+mj-cs"/>
              </a:rPr>
              <a:t>-</a:t>
            </a:r>
            <a:endParaRPr lang="en-US" sz="2800" b="1" cap="all" dirty="0">
              <a:solidFill>
                <a:srgbClr val="321900"/>
              </a:solidFill>
              <a:effectLst>
                <a:outerShdw blurRad="38100" dist="38100" dir="2700000" algn="tl">
                  <a:srgbClr val="000000">
                    <a:alpha val="43137"/>
                  </a:srgbClr>
                </a:outerShdw>
              </a:effectLst>
              <a:latin typeface="Calibri" pitchFamily="-111" charset="0"/>
              <a:ea typeface="+mj-ea"/>
              <a:cs typeface="+mj-cs"/>
            </a:endParaRPr>
          </a:p>
        </p:txBody>
      </p:sp>
      <p:grpSp>
        <p:nvGrpSpPr>
          <p:cNvPr id="2" name="Group 8"/>
          <p:cNvGrpSpPr/>
          <p:nvPr/>
        </p:nvGrpSpPr>
        <p:grpSpPr>
          <a:xfrm>
            <a:off x="7772400" y="76200"/>
            <a:ext cx="1219200" cy="1371600"/>
            <a:chOff x="3543300" y="1483595"/>
            <a:chExt cx="2057400" cy="2520014"/>
          </a:xfrm>
        </p:grpSpPr>
        <p:sp>
          <p:nvSpPr>
            <p:cNvPr id="11" name="Oval 10">
              <a:hlinkClick r:id="rId3" action="ppaction://hlinksldjump"/>
            </p:cNvPr>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2" name="TextBox 11"/>
            <p:cNvSpPr txBox="1"/>
            <p:nvPr/>
          </p:nvSpPr>
          <p:spPr>
            <a:xfrm>
              <a:off x="3867150" y="1483595"/>
              <a:ext cx="1219200" cy="2013558"/>
            </a:xfrm>
            <a:prstGeom prst="rect">
              <a:avLst/>
            </a:prstGeom>
            <a:noFill/>
          </p:spPr>
          <p:txBody>
            <a:bodyPr wrap="square" rtlCol="0">
              <a:spAutoFit/>
            </a:bodyPr>
            <a:lstStyle/>
            <a:p>
              <a:r>
                <a:rPr lang="en-US" sz="10000" b="1" dirty="0" smtClean="0">
                  <a:solidFill>
                    <a:srgbClr val="2A7A9E">
                      <a:alpha val="40000"/>
                    </a:srgbClr>
                  </a:solidFill>
                  <a:latin typeface="+mj-lt"/>
                  <a:cs typeface="Arial" pitchFamily="34" charset="0"/>
                </a:rPr>
                <a:t>2</a:t>
              </a:r>
              <a:endParaRPr lang="en-US" sz="10000" b="1" dirty="0">
                <a:solidFill>
                  <a:srgbClr val="2A7A9E">
                    <a:alpha val="40000"/>
                  </a:srgbClr>
                </a:solidFill>
                <a:latin typeface="+mj-lt"/>
                <a:cs typeface="Arial" pitchFamily="34" charset="0"/>
              </a:endParaRPr>
            </a:p>
          </p:txBody>
        </p:sp>
        <p:sp>
          <p:nvSpPr>
            <p:cNvPr id="13" name="TextBox 12"/>
            <p:cNvSpPr txBox="1"/>
            <p:nvPr/>
          </p:nvSpPr>
          <p:spPr>
            <a:xfrm>
              <a:off x="3639972" y="2415809"/>
              <a:ext cx="1960728" cy="1447799"/>
            </a:xfrm>
            <a:prstGeom prst="rect">
              <a:avLst/>
            </a:prstGeom>
            <a:noFill/>
          </p:spPr>
          <p:txBody>
            <a:bodyPr wrap="square" rtlCol="0" anchor="ctr">
              <a:normAutofit/>
            </a:bodyPr>
            <a:lstStyle/>
            <a:p>
              <a:pPr algn="ctr">
                <a:lnSpc>
                  <a:spcPct val="80000"/>
                </a:lnSpc>
              </a:pPr>
              <a:r>
                <a:rPr lang="en-US" sz="2000" b="1" spc="60" dirty="0" smtClean="0">
                  <a:solidFill>
                    <a:schemeClr val="bg1"/>
                  </a:solidFill>
                  <a:effectLst>
                    <a:outerShdw blurRad="50800" dist="25400" dir="5400000" algn="t" rotWithShape="0">
                      <a:prstClr val="black">
                        <a:alpha val="15000"/>
                      </a:prstClr>
                    </a:outerShdw>
                  </a:effectLst>
                </a:rPr>
                <a:t>NHBC</a:t>
              </a:r>
            </a:p>
          </p:txBody>
        </p:sp>
      </p:grpSp>
      <p:sp>
        <p:nvSpPr>
          <p:cNvPr id="19" name="Oval 18"/>
          <p:cNvSpPr/>
          <p:nvPr/>
        </p:nvSpPr>
        <p:spPr>
          <a:xfrm>
            <a:off x="7918398" y="297463"/>
            <a:ext cx="997002" cy="769337"/>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       </a:t>
            </a:r>
            <a:endParaRPr lang="en-US" sz="2400" b="1" dirty="0"/>
          </a:p>
        </p:txBody>
      </p:sp>
      <p:sp>
        <p:nvSpPr>
          <p:cNvPr id="17" name="TextBox 16"/>
          <p:cNvSpPr txBox="1"/>
          <p:nvPr/>
        </p:nvSpPr>
        <p:spPr>
          <a:xfrm>
            <a:off x="275452" y="1066800"/>
            <a:ext cx="8868548" cy="461665"/>
          </a:xfrm>
          <a:prstGeom prst="rect">
            <a:avLst/>
          </a:prstGeom>
          <a:noFill/>
        </p:spPr>
        <p:txBody>
          <a:bodyPr wrap="square" rtlCol="0">
            <a:spAutoFit/>
          </a:bodyPr>
          <a:lstStyle/>
          <a:p>
            <a:pPr algn="ctr"/>
            <a:r>
              <a:rPr lang="en-US" sz="2400" b="1" dirty="0" err="1" smtClean="0">
                <a:solidFill>
                  <a:srgbClr val="000000"/>
                </a:solidFill>
                <a:latin typeface="Calibri" pitchFamily="34" charset="0"/>
                <a:cs typeface="Calibri" pitchFamily="34" charset="0"/>
              </a:rPr>
              <a:t>Neutrophilic</a:t>
            </a:r>
            <a:r>
              <a:rPr lang="en-US" sz="2400" b="1" dirty="0" smtClean="0">
                <a:solidFill>
                  <a:srgbClr val="000000"/>
                </a:solidFill>
                <a:latin typeface="Calibri" pitchFamily="34" charset="0"/>
                <a:cs typeface="Calibri" pitchFamily="34" charset="0"/>
              </a:rPr>
              <a:t> Heterotrophic Bacterial Counts</a:t>
            </a:r>
            <a:endParaRPr lang="en-US" sz="2400" b="1" dirty="0">
              <a:solidFill>
                <a:srgbClr val="000000"/>
              </a:solidFill>
              <a:latin typeface="Calibri" pitchFamily="34" charset="0"/>
              <a:cs typeface="Calibri" pitchFamily="34" charset="0"/>
            </a:endParaRPr>
          </a:p>
        </p:txBody>
      </p:sp>
      <p:sp>
        <p:nvSpPr>
          <p:cNvPr id="24" name="TextBox 23"/>
          <p:cNvSpPr txBox="1"/>
          <p:nvPr/>
        </p:nvSpPr>
        <p:spPr>
          <a:xfrm>
            <a:off x="8686800" y="0"/>
            <a:ext cx="457200" cy="400110"/>
          </a:xfrm>
          <a:prstGeom prst="rect">
            <a:avLst/>
          </a:prstGeom>
          <a:noFill/>
        </p:spPr>
        <p:txBody>
          <a:bodyPr wrap="square" rtlCol="0">
            <a:spAutoFit/>
          </a:bodyPr>
          <a:lstStyle/>
          <a:p>
            <a:r>
              <a:rPr lang="en-US" sz="2000" dirty="0" smtClean="0"/>
              <a:t>16</a:t>
            </a:r>
            <a:endParaRPr lang="en-US" sz="2000" dirty="0"/>
          </a:p>
        </p:txBody>
      </p:sp>
      <p:sp>
        <p:nvSpPr>
          <p:cNvPr id="30" name="Rectangle 29"/>
          <p:cNvSpPr/>
          <p:nvPr/>
        </p:nvSpPr>
        <p:spPr>
          <a:xfrm>
            <a:off x="228600" y="1828800"/>
            <a:ext cx="8458200" cy="3862596"/>
          </a:xfrm>
          <a:prstGeom prst="rect">
            <a:avLst/>
          </a:prstGeom>
        </p:spPr>
        <p:txBody>
          <a:bodyPr wrap="square">
            <a:spAutoFit/>
          </a:bodyPr>
          <a:lstStyle/>
          <a:p>
            <a:pPr marL="336550" indent="-336550" algn="just">
              <a:spcAft>
                <a:spcPts val="1200"/>
              </a:spcAft>
              <a:buBlip>
                <a:blip r:embed="rId4"/>
              </a:buBlip>
            </a:pPr>
            <a:r>
              <a:rPr lang="en-US" sz="2500" dirty="0" smtClean="0">
                <a:ea typeface="Calibri" pitchFamily="34" charset="0"/>
                <a:cs typeface="Times New Roman" pitchFamily="18" charset="0"/>
              </a:rPr>
              <a:t>Unamended control results showed bacterial counts of 10</a:t>
            </a:r>
            <a:r>
              <a:rPr lang="en-US" sz="2500" baseline="30000" dirty="0" smtClean="0">
                <a:ea typeface="Calibri" pitchFamily="34" charset="0"/>
                <a:cs typeface="Times New Roman" pitchFamily="18" charset="0"/>
              </a:rPr>
              <a:t>2</a:t>
            </a:r>
            <a:r>
              <a:rPr lang="en-US" sz="2500" dirty="0" smtClean="0">
                <a:ea typeface="Calibri" pitchFamily="34" charset="0"/>
                <a:cs typeface="Times New Roman" pitchFamily="18" charset="0"/>
              </a:rPr>
              <a:t> to second and how they increase 2 or 3 orders of magnitude at time 0 with the rate of compost. </a:t>
            </a:r>
          </a:p>
          <a:p>
            <a:pPr marL="336550" indent="-336550" algn="just">
              <a:spcAft>
                <a:spcPts val="1200"/>
              </a:spcAft>
              <a:buBlip>
                <a:blip r:embed="rId4"/>
              </a:buBlip>
            </a:pPr>
            <a:r>
              <a:rPr lang="en-US" sz="2500" dirty="0" smtClean="0">
                <a:ea typeface="Calibri" pitchFamily="34" charset="0"/>
                <a:cs typeface="Times New Roman" pitchFamily="18" charset="0"/>
              </a:rPr>
              <a:t>NHBC increase 1 or 2 orders of magnitude with time on those plots treated with compost, after 14 months. </a:t>
            </a:r>
          </a:p>
          <a:p>
            <a:pPr marL="336550" indent="-336550" algn="just">
              <a:spcAft>
                <a:spcPts val="1200"/>
              </a:spcAft>
              <a:buBlip>
                <a:blip r:embed="rId4"/>
              </a:buBlip>
            </a:pPr>
            <a:r>
              <a:rPr lang="en-US" sz="2500" dirty="0" smtClean="0">
                <a:ea typeface="Calibri" pitchFamily="34" charset="0"/>
                <a:cs typeface="Times New Roman" pitchFamily="18" charset="0"/>
              </a:rPr>
              <a:t>Taking into account that for 0 months we only have tailings, compost and seeds, and after 14 months we have a vegetation cover established, we can see that there is likely an interaction between microorganisms and plants</a:t>
            </a:r>
            <a:r>
              <a:rPr lang="en-US" dirty="0" smtClean="0"/>
              <a:t>.</a:t>
            </a:r>
            <a:endParaRPr lang="en-US" dirty="0"/>
          </a:p>
        </p:txBody>
      </p:sp>
    </p:spTree>
    <p:extLst>
      <p:ext uri="{BB962C8B-B14F-4D97-AF65-F5344CB8AC3E}">
        <p14:creationId xmlns:p14="http://schemas.microsoft.com/office/powerpoint/2010/main" val="2532462893"/>
      </p:ext>
    </p:extLst>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50980" y="76200"/>
            <a:ext cx="8403020" cy="685800"/>
          </a:xfrm>
          <a:prstGeom prst="rect">
            <a:avLst/>
          </a:prstGeom>
        </p:spPr>
        <p:txBody>
          <a:bodyPr vert="horz" lIns="91440" tIns="45720" rIns="91440" bIns="45720" rtlCol="0" anchor="ctr">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cap="all" dirty="0" smtClean="0">
                <a:solidFill>
                  <a:srgbClr val="321900"/>
                </a:solidFill>
                <a:latin typeface="Calibri" pitchFamily="-111" charset="0"/>
                <a:ea typeface="+mj-ea"/>
                <a:cs typeface="+mj-cs"/>
              </a:rPr>
              <a:t>RESULTS</a:t>
            </a:r>
            <a:r>
              <a:rPr kumimoji="0" lang="en-US" sz="4400" b="1" i="0" u="none" strike="noStrike" kern="1200" cap="all" spc="0" normalizeH="0" baseline="0" noProof="0" dirty="0" smtClean="0">
                <a:ln>
                  <a:noFill/>
                </a:ln>
                <a:solidFill>
                  <a:srgbClr val="321900"/>
                </a:solidFill>
                <a:effectLst/>
                <a:uLnTx/>
                <a:uFillTx/>
                <a:latin typeface="Calibri" pitchFamily="-111" charset="0"/>
                <a:ea typeface="+mj-ea"/>
                <a:cs typeface="+mj-cs"/>
              </a:rPr>
              <a:t>  </a:t>
            </a:r>
            <a:r>
              <a:rPr kumimoji="0" lang="en-US" sz="3200" b="1" i="0" u="none" strike="noStrike" kern="1200" cap="all" spc="0" normalizeH="0" baseline="0" noProof="0" dirty="0" smtClean="0">
                <a:ln>
                  <a:noFill/>
                </a:ln>
                <a:solidFill>
                  <a:srgbClr val="321900"/>
                </a:solidFill>
                <a:effectLst/>
                <a:uLnTx/>
                <a:uFillTx/>
                <a:latin typeface="Calibri" pitchFamily="-111" charset="0"/>
                <a:ea typeface="+mj-ea"/>
                <a:cs typeface="+mj-cs"/>
              </a:rPr>
              <a:t>-Phase I</a:t>
            </a:r>
            <a:r>
              <a:rPr kumimoji="0" lang="en-US" sz="2700" b="1" i="0" u="none" strike="noStrike" kern="1200" cap="all" spc="0" normalizeH="0" baseline="0" noProof="0" dirty="0" smtClean="0">
                <a:ln>
                  <a:noFill/>
                </a:ln>
                <a:solidFill>
                  <a:srgbClr val="321900"/>
                </a:solidFill>
                <a:effectLst/>
                <a:uLnTx/>
                <a:uFillTx/>
                <a:latin typeface="Calibri" pitchFamily="-111" charset="0"/>
                <a:ea typeface="+mj-ea"/>
                <a:cs typeface="+mj-cs"/>
              </a:rPr>
              <a:t>-</a:t>
            </a:r>
            <a:endParaRPr kumimoji="0" lang="en-US" sz="2700" b="1" i="0" u="none" strike="noStrike" kern="1200" cap="all"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152400" y="5906869"/>
            <a:ext cx="8382000" cy="646331"/>
          </a:xfrm>
          <a:prstGeom prst="rect">
            <a:avLst/>
          </a:prstGeom>
          <a:noFill/>
        </p:spPr>
        <p:txBody>
          <a:bodyPr wrap="square" rtlCol="0">
            <a:spAutoFit/>
          </a:bodyPr>
          <a:lstStyle/>
          <a:p>
            <a:r>
              <a:rPr lang="en-US" baseline="30000" dirty="0" smtClean="0">
                <a:solidFill>
                  <a:srgbClr val="000000"/>
                </a:solidFill>
                <a:latin typeface="Calibri" pitchFamily="34" charset="0"/>
                <a:cs typeface="Calibri" pitchFamily="34" charset="0"/>
              </a:rPr>
              <a:t>a </a:t>
            </a:r>
            <a:r>
              <a:rPr lang="en-US" dirty="0">
                <a:solidFill>
                  <a:srgbClr val="000000"/>
                </a:solidFill>
                <a:latin typeface="Calibri" pitchFamily="34" charset="0"/>
                <a:cs typeface="Calibri" pitchFamily="34" charset="0"/>
              </a:rPr>
              <a:t>DATL= domestic animal toxicity </a:t>
            </a:r>
            <a:r>
              <a:rPr lang="en-US" dirty="0" smtClean="0">
                <a:solidFill>
                  <a:srgbClr val="000000"/>
                </a:solidFill>
                <a:latin typeface="Calibri" pitchFamily="34" charset="0"/>
                <a:cs typeface="Calibri" pitchFamily="34" charset="0"/>
              </a:rPr>
              <a:t>limit</a:t>
            </a:r>
            <a:r>
              <a:rPr lang="en-US" dirty="0">
                <a:solidFill>
                  <a:srgbClr val="000000"/>
                </a:solidFill>
                <a:latin typeface="Calibri" pitchFamily="34" charset="0"/>
                <a:cs typeface="Calibri" pitchFamily="34" charset="0"/>
              </a:rPr>
              <a:t>.</a:t>
            </a:r>
            <a:r>
              <a:rPr lang="en-US" baseline="30000" dirty="0">
                <a:solidFill>
                  <a:srgbClr val="000000"/>
                </a:solidFill>
                <a:latin typeface="Calibri" pitchFamily="34" charset="0"/>
                <a:cs typeface="Calibri" pitchFamily="34" charset="0"/>
              </a:rPr>
              <a:t> </a:t>
            </a:r>
            <a:endParaRPr lang="en-US" dirty="0">
              <a:solidFill>
                <a:srgbClr val="000000"/>
              </a:solidFill>
              <a:latin typeface="Calibri" pitchFamily="34" charset="0"/>
              <a:cs typeface="Calibri" pitchFamily="34" charset="0"/>
            </a:endParaRPr>
          </a:p>
          <a:p>
            <a:endParaRPr lang="en-US" dirty="0">
              <a:solidFill>
                <a:srgbClr val="000000"/>
              </a:solidFill>
            </a:endParaRPr>
          </a:p>
        </p:txBody>
      </p:sp>
      <p:grpSp>
        <p:nvGrpSpPr>
          <p:cNvPr id="2" name="Group 11"/>
          <p:cNvGrpSpPr/>
          <p:nvPr/>
        </p:nvGrpSpPr>
        <p:grpSpPr>
          <a:xfrm>
            <a:off x="8001000" y="200561"/>
            <a:ext cx="1066800" cy="1323439"/>
            <a:chOff x="762000" y="1387885"/>
            <a:chExt cx="2057400" cy="2945110"/>
          </a:xfrm>
        </p:grpSpPr>
        <p:sp>
          <p:nvSpPr>
            <p:cNvPr id="13" name="Oval 12">
              <a:hlinkClick r:id="rId3" action="ppaction://hlinksldjump"/>
            </p:cNvPr>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4" name="TextBox 13"/>
            <p:cNvSpPr txBox="1"/>
            <p:nvPr/>
          </p:nvSpPr>
          <p:spPr>
            <a:xfrm>
              <a:off x="1121391" y="1387885"/>
              <a:ext cx="1219199" cy="2945110"/>
            </a:xfrm>
            <a:prstGeom prst="rect">
              <a:avLst/>
            </a:prstGeom>
            <a:noFill/>
          </p:spPr>
          <p:txBody>
            <a:bodyPr wrap="square" rtlCol="0">
              <a:spAutoFit/>
            </a:bodyPr>
            <a:lstStyle/>
            <a:p>
              <a:r>
                <a:rPr lang="en-US" sz="8000" b="1" dirty="0" smtClean="0">
                  <a:solidFill>
                    <a:srgbClr val="F26200">
                      <a:alpha val="40000"/>
                    </a:srgbClr>
                  </a:solidFill>
                  <a:latin typeface="+mj-lt"/>
                  <a:cs typeface="Arial" pitchFamily="34" charset="0"/>
                </a:rPr>
                <a:t>3</a:t>
              </a:r>
              <a:endParaRPr lang="en-US" sz="8000" b="1" dirty="0">
                <a:solidFill>
                  <a:srgbClr val="F26200">
                    <a:alpha val="40000"/>
                  </a:srgbClr>
                </a:solidFill>
                <a:latin typeface="+mj-lt"/>
                <a:cs typeface="Arial" pitchFamily="34" charset="0"/>
              </a:endParaRPr>
            </a:p>
          </p:txBody>
        </p:sp>
        <p:sp>
          <p:nvSpPr>
            <p:cNvPr id="15" name="TextBox 14"/>
            <p:cNvSpPr txBox="1"/>
            <p:nvPr/>
          </p:nvSpPr>
          <p:spPr>
            <a:xfrm>
              <a:off x="823415" y="2298138"/>
              <a:ext cx="1931162" cy="683264"/>
            </a:xfrm>
            <a:prstGeom prst="rect">
              <a:avLst/>
            </a:prstGeom>
            <a:noFill/>
          </p:spPr>
          <p:txBody>
            <a:bodyPr wrap="square" rtlCol="0">
              <a:noAutofit/>
            </a:bodyPr>
            <a:lstStyle/>
            <a:p>
              <a:pPr algn="ctr">
                <a:lnSpc>
                  <a:spcPts val="1500"/>
                </a:lnSpc>
              </a:pPr>
              <a:r>
                <a:rPr lang="en-US" sz="1900" b="1" spc="60" dirty="0" smtClean="0">
                  <a:solidFill>
                    <a:schemeClr val="bg1"/>
                  </a:solidFill>
                  <a:effectLst>
                    <a:outerShdw blurRad="50800" dist="25400" dir="5400000" algn="t" rotWithShape="0">
                      <a:prstClr val="black">
                        <a:alpha val="15000"/>
                      </a:prstClr>
                    </a:outerShdw>
                  </a:effectLst>
                </a:rPr>
                <a:t>Shoot metal </a:t>
              </a:r>
            </a:p>
            <a:p>
              <a:pPr algn="ctr">
                <a:lnSpc>
                  <a:spcPts val="1500"/>
                </a:lnSpc>
              </a:pPr>
              <a:r>
                <a:rPr lang="en-US" sz="1900" b="1" spc="60" dirty="0" smtClean="0">
                  <a:solidFill>
                    <a:schemeClr val="bg1"/>
                  </a:solidFill>
                  <a:effectLst>
                    <a:outerShdw blurRad="50800" dist="25400" dir="5400000" algn="t" rotWithShape="0">
                      <a:prstClr val="black">
                        <a:alpha val="15000"/>
                      </a:prstClr>
                    </a:outerShdw>
                  </a:effectLst>
                </a:rPr>
                <a:t>uptake</a:t>
              </a:r>
            </a:p>
          </p:txBody>
        </p:sp>
        <p:sp>
          <p:nvSpPr>
            <p:cNvPr id="16" name="Oval 15"/>
            <p:cNvSpPr/>
            <p:nvPr/>
          </p:nvSpPr>
          <p:spPr>
            <a:xfrm>
              <a:off x="1004047" y="2020166"/>
              <a:ext cx="1583473" cy="1295401"/>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200" dirty="0" smtClean="0"/>
                <a:t>       </a:t>
              </a:r>
              <a:endParaRPr lang="en-US" sz="2200" dirty="0"/>
            </a:p>
          </p:txBody>
        </p:sp>
      </p:grpSp>
      <p:sp>
        <p:nvSpPr>
          <p:cNvPr id="17" name="TextBox 16"/>
          <p:cNvSpPr txBox="1"/>
          <p:nvPr/>
        </p:nvSpPr>
        <p:spPr>
          <a:xfrm>
            <a:off x="8686800" y="0"/>
            <a:ext cx="457200" cy="400110"/>
          </a:xfrm>
          <a:prstGeom prst="rect">
            <a:avLst/>
          </a:prstGeom>
          <a:noFill/>
        </p:spPr>
        <p:txBody>
          <a:bodyPr wrap="square" rtlCol="0">
            <a:spAutoFit/>
          </a:bodyPr>
          <a:lstStyle/>
          <a:p>
            <a:r>
              <a:rPr lang="en-US" sz="2000" dirty="0" smtClean="0"/>
              <a:t>17</a:t>
            </a:r>
            <a:endParaRPr lang="en-US" sz="2000" dirty="0"/>
          </a:p>
        </p:txBody>
      </p:sp>
      <p:sp>
        <p:nvSpPr>
          <p:cNvPr id="80897" name="Rectangle 1"/>
          <p:cNvSpPr>
            <a:spLocks noChangeArrowheads="1"/>
          </p:cNvSpPr>
          <p:nvPr/>
        </p:nvSpPr>
        <p:spPr bwMode="auto">
          <a:xfrm>
            <a:off x="533400" y="1796281"/>
            <a:ext cx="80772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Blip>
                <a:blip r:embed="rId4"/>
              </a:buBlip>
              <a:tabLst/>
            </a:pPr>
            <a:r>
              <a:rPr lang="en-US" sz="2500" dirty="0" smtClean="0">
                <a:ea typeface="Calibri" pitchFamily="34" charset="0"/>
                <a:cs typeface="Times New Roman" pitchFamily="18" charset="0"/>
              </a:rPr>
              <a:t>The National Research Council has defined the domestic animal toxicity limits for cattle being 30, 100, and 500 mg/kg for As, </a:t>
            </a:r>
            <a:r>
              <a:rPr lang="en-US" sz="2500" dirty="0" err="1" smtClean="0">
                <a:ea typeface="Calibri" pitchFamily="34" charset="0"/>
                <a:cs typeface="Times New Roman" pitchFamily="18" charset="0"/>
              </a:rPr>
              <a:t>Pb</a:t>
            </a:r>
            <a:r>
              <a:rPr lang="en-US" sz="2500" dirty="0" smtClean="0">
                <a:ea typeface="Calibri" pitchFamily="34" charset="0"/>
                <a:cs typeface="Times New Roman" pitchFamily="18" charset="0"/>
              </a:rPr>
              <a:t>, and Zn, respectively. </a:t>
            </a:r>
          </a:p>
          <a:p>
            <a:pPr marL="342900" marR="0" lvl="0" indent="-342900" algn="just" defTabSz="914400" rtl="0" eaLnBrk="1" fontAlgn="base" latinLnBrk="0" hangingPunct="1">
              <a:lnSpc>
                <a:spcPct val="100000"/>
              </a:lnSpc>
              <a:spcBef>
                <a:spcPct val="0"/>
              </a:spcBef>
              <a:spcAft>
                <a:spcPct val="0"/>
              </a:spcAft>
              <a:buClrTx/>
              <a:buSzTx/>
              <a:buBlip>
                <a:blip r:embed="rId4"/>
              </a:buBlip>
              <a:tabLst/>
            </a:pPr>
            <a:endParaRPr lang="en-US" sz="2500" dirty="0" smtClean="0">
              <a:ea typeface="Calibri" pitchFamily="34"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Blip>
                <a:blip r:embed="rId4"/>
              </a:buBlip>
              <a:tabLst/>
            </a:pPr>
            <a:r>
              <a:rPr lang="en-US" sz="2500" dirty="0" smtClean="0">
                <a:ea typeface="Calibri" pitchFamily="34" charset="0"/>
                <a:cs typeface="Times New Roman" pitchFamily="18" charset="0"/>
              </a:rPr>
              <a:t>Metal accumulation in shoot tissue for buffalo grass and quail bush do not exceed the domestic animal toxicity limits at any rate of compost with an exception for zinc in buffalo grass, which is slightly higher.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58" y="76200"/>
            <a:ext cx="9004242" cy="2743200"/>
            <a:chOff x="76200" y="76200"/>
            <a:chExt cx="9004242" cy="2743200"/>
          </a:xfrm>
        </p:grpSpPr>
        <p:pic>
          <p:nvPicPr>
            <p:cNvPr id="3" name="Picture 2" descr="http://cals.arizona.edu/crops/irrigation/azdrip/BostonMill/IK/2011/201107/PhaseI/71211/P1100055.JPG"/>
            <p:cNvPicPr>
              <a:picLocks noChangeAspect="1" noChangeArrowheads="1"/>
            </p:cNvPicPr>
            <p:nvPr/>
          </p:nvPicPr>
          <p:blipFill>
            <a:blip r:embed="rId3" cstate="print"/>
            <a:srcRect t="14373" r="703" b="34251"/>
            <a:stretch>
              <a:fillRect/>
            </a:stretch>
          </p:blipFill>
          <p:spPr bwMode="auto">
            <a:xfrm>
              <a:off x="4648199" y="76200"/>
              <a:ext cx="4432243" cy="2743200"/>
            </a:xfrm>
            <a:prstGeom prst="rect">
              <a:avLst/>
            </a:prstGeom>
            <a:noFill/>
          </p:spPr>
        </p:pic>
        <p:pic>
          <p:nvPicPr>
            <p:cNvPr id="4" name="Picture 2" descr="http://cals.arizona.edu/crops/irrigation/azdrip/BostonMill/IK/2010/2010May/P1050953.JPG"/>
            <p:cNvPicPr>
              <a:picLocks noChangeAspect="1" noChangeArrowheads="1"/>
            </p:cNvPicPr>
            <p:nvPr/>
          </p:nvPicPr>
          <p:blipFill>
            <a:blip r:embed="rId4" cstate="print"/>
            <a:srcRect/>
            <a:stretch>
              <a:fillRect/>
            </a:stretch>
          </p:blipFill>
          <p:spPr bwMode="auto">
            <a:xfrm>
              <a:off x="76200" y="76200"/>
              <a:ext cx="4521200" cy="2743200"/>
            </a:xfrm>
            <a:prstGeom prst="rect">
              <a:avLst/>
            </a:prstGeom>
            <a:noFill/>
          </p:spPr>
        </p:pic>
      </p:grpSp>
      <p:pic>
        <p:nvPicPr>
          <p:cNvPr id="143363" name="Picture 3" descr="D:\P1110377.JPG"/>
          <p:cNvPicPr>
            <a:picLocks noChangeAspect="1" noChangeArrowheads="1"/>
          </p:cNvPicPr>
          <p:nvPr/>
        </p:nvPicPr>
        <p:blipFill>
          <a:blip r:embed="rId5" cstate="print"/>
          <a:srcRect t="10756" b="20672"/>
          <a:stretch>
            <a:fillRect/>
          </a:stretch>
        </p:blipFill>
        <p:spPr bwMode="auto">
          <a:xfrm>
            <a:off x="76200" y="2895600"/>
            <a:ext cx="8991600" cy="3962400"/>
          </a:xfrm>
          <a:prstGeom prst="rect">
            <a:avLst/>
          </a:prstGeom>
          <a:noFill/>
        </p:spPr>
      </p:pic>
      <p:sp>
        <p:nvSpPr>
          <p:cNvPr id="6" name="TextBox 5"/>
          <p:cNvSpPr txBox="1"/>
          <p:nvPr/>
        </p:nvSpPr>
        <p:spPr>
          <a:xfrm>
            <a:off x="152400" y="152400"/>
            <a:ext cx="2743200" cy="369332"/>
          </a:xfrm>
          <a:prstGeom prst="rect">
            <a:avLst/>
          </a:prstGeom>
          <a:noFill/>
        </p:spPr>
        <p:txBody>
          <a:bodyPr wrap="square" rtlCol="0">
            <a:spAutoFit/>
          </a:bodyPr>
          <a:lstStyle/>
          <a:p>
            <a:r>
              <a:rPr lang="en-US" b="1" dirty="0" smtClean="0"/>
              <a:t>April, 2010</a:t>
            </a:r>
            <a:endParaRPr lang="en-US" b="1" dirty="0"/>
          </a:p>
        </p:txBody>
      </p:sp>
      <p:sp>
        <p:nvSpPr>
          <p:cNvPr id="10" name="TextBox 9"/>
          <p:cNvSpPr txBox="1"/>
          <p:nvPr/>
        </p:nvSpPr>
        <p:spPr>
          <a:xfrm>
            <a:off x="4724400" y="76200"/>
            <a:ext cx="2743200" cy="369332"/>
          </a:xfrm>
          <a:prstGeom prst="rect">
            <a:avLst/>
          </a:prstGeom>
          <a:noFill/>
        </p:spPr>
        <p:txBody>
          <a:bodyPr wrap="square" rtlCol="0">
            <a:spAutoFit/>
          </a:bodyPr>
          <a:lstStyle/>
          <a:p>
            <a:r>
              <a:rPr lang="en-US" b="1" dirty="0" smtClean="0"/>
              <a:t>September, 2011</a:t>
            </a:r>
            <a:endParaRPr lang="en-US" b="1" dirty="0"/>
          </a:p>
        </p:txBody>
      </p:sp>
      <p:sp>
        <p:nvSpPr>
          <p:cNvPr id="11" name="TextBox 10"/>
          <p:cNvSpPr txBox="1"/>
          <p:nvPr/>
        </p:nvSpPr>
        <p:spPr>
          <a:xfrm>
            <a:off x="304800" y="3048000"/>
            <a:ext cx="2743200" cy="369332"/>
          </a:xfrm>
          <a:prstGeom prst="rect">
            <a:avLst/>
          </a:prstGeom>
          <a:noFill/>
        </p:spPr>
        <p:txBody>
          <a:bodyPr wrap="square" rtlCol="0">
            <a:spAutoFit/>
          </a:bodyPr>
          <a:lstStyle/>
          <a:p>
            <a:r>
              <a:rPr lang="en-US" b="1" dirty="0" smtClean="0"/>
              <a:t>September, 2011</a:t>
            </a:r>
            <a:endParaRPr lang="en-US" b="1" dirty="0"/>
          </a:p>
        </p:txBody>
      </p:sp>
      <p:pic>
        <p:nvPicPr>
          <p:cNvPr id="14" name="Picture 13"/>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362200" y="609600"/>
            <a:ext cx="2149364" cy="2114549"/>
          </a:xfrm>
          <a:prstGeom prst="rect">
            <a:avLst/>
          </a:prstGeom>
          <a:ln>
            <a:noFill/>
          </a:ln>
          <a:effectLst>
            <a:softEdge rad="112500"/>
          </a:effectLst>
        </p:spPr>
      </p:pic>
      <p:sp>
        <p:nvSpPr>
          <p:cNvPr id="12" name="TextBox 11"/>
          <p:cNvSpPr txBox="1"/>
          <p:nvPr/>
        </p:nvSpPr>
        <p:spPr>
          <a:xfrm>
            <a:off x="8686800" y="0"/>
            <a:ext cx="457200" cy="400110"/>
          </a:xfrm>
          <a:prstGeom prst="rect">
            <a:avLst/>
          </a:prstGeom>
          <a:noFill/>
        </p:spPr>
        <p:txBody>
          <a:bodyPr wrap="square" rtlCol="0">
            <a:spAutoFit/>
          </a:bodyPr>
          <a:lstStyle/>
          <a:p>
            <a:r>
              <a:rPr lang="en-US" sz="2000" dirty="0" smtClean="0"/>
              <a:t>18</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tx1">
                    <a:lumMod val="75000"/>
                    <a:lumOff val="25000"/>
                  </a:schemeClr>
                </a:solidFill>
              </a:rPr>
              <a:t>SUMMARY </a:t>
            </a:r>
            <a:endParaRPr lang="en-US" sz="6000"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h3.googleusercontent.com/-r6MgpJ2Q3pk/Tch_vNJeASI/AAAAAAAABmg/EnO5tqJeGgw/s912/DSC_0377-1.JPG"/>
          <p:cNvPicPr>
            <a:picLocks noChangeAspect="1" noChangeArrowheads="1"/>
          </p:cNvPicPr>
          <p:nvPr/>
        </p:nvPicPr>
        <p:blipFill>
          <a:blip r:embed="rId3" cstate="print"/>
          <a:srcRect t="23498" b="6529"/>
          <a:stretch>
            <a:fillRect/>
          </a:stretch>
        </p:blipFill>
        <p:spPr bwMode="auto">
          <a:xfrm>
            <a:off x="1" y="4629090"/>
            <a:ext cx="9143999" cy="2305110"/>
          </a:xfrm>
          <a:prstGeom prst="rect">
            <a:avLst/>
          </a:prstGeom>
          <a:noFill/>
        </p:spPr>
      </p:pic>
      <p:sp>
        <p:nvSpPr>
          <p:cNvPr id="5" name="TextBox 4"/>
          <p:cNvSpPr txBox="1"/>
          <p:nvPr/>
        </p:nvSpPr>
        <p:spPr>
          <a:xfrm>
            <a:off x="228600" y="1143000"/>
            <a:ext cx="4114800" cy="3124200"/>
          </a:xfrm>
          <a:prstGeom prst="rect">
            <a:avLst/>
          </a:prstGeom>
          <a:noFill/>
        </p:spPr>
        <p:txBody>
          <a:bodyPr wrap="square" lIns="91440" rtlCol="0">
            <a:normAutofit lnSpcReduction="10000"/>
          </a:bodyPr>
          <a:lstStyle/>
          <a:p>
            <a:pPr marL="342900" indent="-342900">
              <a:spcAft>
                <a:spcPts val="2000"/>
              </a:spcAft>
              <a:buBlip>
                <a:blip r:embed="rId4"/>
              </a:buBlip>
            </a:pPr>
            <a:r>
              <a:rPr lang="en-US" sz="2000" dirty="0" smtClean="0"/>
              <a:t>High concentration of metals</a:t>
            </a:r>
          </a:p>
          <a:p>
            <a:pPr marL="342900" lvl="0" indent="-342900">
              <a:spcAft>
                <a:spcPts val="2000"/>
              </a:spcAft>
              <a:buBlip>
                <a:blip r:embed="rId4"/>
              </a:buBlip>
            </a:pPr>
            <a:r>
              <a:rPr lang="en-US" sz="2000" dirty="0" smtClean="0"/>
              <a:t>From acidic to neutral pH</a:t>
            </a:r>
          </a:p>
          <a:p>
            <a:pPr marL="342900" lvl="0" indent="-342900">
              <a:spcAft>
                <a:spcPts val="2000"/>
              </a:spcAft>
              <a:buBlip>
                <a:blip r:embed="rId4"/>
              </a:buBlip>
            </a:pPr>
            <a:r>
              <a:rPr lang="en-US" sz="2000" dirty="0" smtClean="0"/>
              <a:t>Poor soil structure</a:t>
            </a:r>
          </a:p>
          <a:p>
            <a:pPr marL="342900" lvl="0" indent="-342900">
              <a:spcAft>
                <a:spcPts val="2000"/>
              </a:spcAft>
              <a:buBlip>
                <a:blip r:embed="rId4"/>
              </a:buBlip>
            </a:pPr>
            <a:r>
              <a:rPr lang="en-US" sz="2000" dirty="0" smtClean="0"/>
              <a:t>Lack of nutrients</a:t>
            </a:r>
          </a:p>
          <a:p>
            <a:pPr marL="342900" lvl="0" indent="-342900">
              <a:spcAft>
                <a:spcPts val="2000"/>
              </a:spcAft>
              <a:buBlip>
                <a:blip r:embed="rId4"/>
              </a:buBlip>
            </a:pPr>
            <a:r>
              <a:rPr lang="en-US" sz="2000" dirty="0" smtClean="0"/>
              <a:t>Low microbial community</a:t>
            </a:r>
          </a:p>
          <a:p>
            <a:pPr marL="342900" lvl="0" indent="-342900">
              <a:spcAft>
                <a:spcPts val="2000"/>
              </a:spcAft>
              <a:buBlip>
                <a:blip r:embed="rId4"/>
              </a:buBlip>
            </a:pPr>
            <a:r>
              <a:rPr lang="en-US" sz="2000" dirty="0" smtClean="0"/>
              <a:t>Barren surface</a:t>
            </a:r>
          </a:p>
        </p:txBody>
      </p:sp>
      <p:sp>
        <p:nvSpPr>
          <p:cNvPr id="6" name="Title 1"/>
          <p:cNvSpPr>
            <a:spLocks noGrp="1"/>
          </p:cNvSpPr>
          <p:nvPr>
            <p:ph type="title"/>
          </p:nvPr>
        </p:nvSpPr>
        <p:spPr>
          <a:xfrm>
            <a:off x="2743200" y="76200"/>
            <a:ext cx="5943600" cy="563562"/>
          </a:xfrm>
        </p:spPr>
        <p:txBody>
          <a:bodyPr/>
          <a:lstStyle/>
          <a:p>
            <a:pPr algn="r"/>
            <a:r>
              <a:rPr lang="en-US" dirty="0" smtClean="0"/>
              <a:t>Mine Tailings </a:t>
            </a:r>
            <a:endParaRPr lang="en-US" dirty="0"/>
          </a:p>
        </p:txBody>
      </p:sp>
      <p:grpSp>
        <p:nvGrpSpPr>
          <p:cNvPr id="9" name="Group 8"/>
          <p:cNvGrpSpPr/>
          <p:nvPr/>
        </p:nvGrpSpPr>
        <p:grpSpPr>
          <a:xfrm>
            <a:off x="5562600" y="4038600"/>
            <a:ext cx="3390900" cy="2381437"/>
            <a:chOff x="5600700" y="4045993"/>
            <a:chExt cx="3390900" cy="2381437"/>
          </a:xfrm>
        </p:grpSpPr>
        <p:sp>
          <p:nvSpPr>
            <p:cNvPr id="22" name="TextBox 21"/>
            <p:cNvSpPr txBox="1"/>
            <p:nvPr/>
          </p:nvSpPr>
          <p:spPr>
            <a:xfrm>
              <a:off x="5791200" y="4724400"/>
              <a:ext cx="3200400" cy="170303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Risk Exposure</a:t>
              </a:r>
            </a:p>
            <a:p>
              <a:pPr algn="ctr">
                <a:lnSpc>
                  <a:spcPts val="2300"/>
                </a:lnSpc>
              </a:pPr>
              <a:endParaRPr lang="en-US" sz="2200" b="1" dirty="0" smtClean="0">
                <a:effectLst>
                  <a:outerShdw blurRad="38100" dist="38100" dir="2700000" algn="tl">
                    <a:srgbClr val="000000">
                      <a:alpha val="43137"/>
                    </a:srgbClr>
                  </a:outerShdw>
                </a:effectLst>
              </a:endParaRPr>
            </a:p>
            <a:p>
              <a:pPr algn="ctr">
                <a:lnSpc>
                  <a:spcPts val="2300"/>
                </a:lnSpc>
              </a:pPr>
              <a:endParaRPr lang="en-US" sz="2200" b="1" dirty="0" smtClean="0">
                <a:effectLst>
                  <a:outerShdw blurRad="38100" dist="38100" dir="2700000" algn="tl">
                    <a:srgbClr val="000000">
                      <a:alpha val="43137"/>
                    </a:srgbClr>
                  </a:outerShdw>
                </a:effectLst>
              </a:endParaRPr>
            </a:p>
            <a:p>
              <a:pPr algn="ctr">
                <a:lnSpc>
                  <a:spcPts val="2300"/>
                </a:lnSpc>
              </a:pPr>
              <a:r>
                <a:rPr lang="en-US" sz="2400" b="1" dirty="0" smtClean="0">
                  <a:solidFill>
                    <a:schemeClr val="bg1"/>
                  </a:solidFill>
                </a:rPr>
                <a:t>Human and </a:t>
              </a:r>
            </a:p>
            <a:p>
              <a:pPr algn="ctr">
                <a:lnSpc>
                  <a:spcPts val="2300"/>
                </a:lnSpc>
              </a:pPr>
              <a:r>
                <a:rPr lang="en-US" sz="2400" b="1" dirty="0" smtClean="0">
                  <a:solidFill>
                    <a:schemeClr val="bg1"/>
                  </a:solidFill>
                </a:rPr>
                <a:t>Environment </a:t>
              </a:r>
              <a:endParaRPr lang="en-US" sz="2400" b="1" dirty="0">
                <a:solidFill>
                  <a:schemeClr val="bg1"/>
                </a:solidFill>
              </a:endParaRPr>
            </a:p>
          </p:txBody>
        </p:sp>
        <p:sp>
          <p:nvSpPr>
            <p:cNvPr id="25" name="Right Arrow 24"/>
            <p:cNvSpPr/>
            <p:nvPr/>
          </p:nvSpPr>
          <p:spPr>
            <a:xfrm rot="5400000">
              <a:off x="6896100" y="4122193"/>
              <a:ext cx="533400" cy="381000"/>
            </a:xfrm>
            <a:prstGeom prst="rightArrow">
              <a:avLst/>
            </a:prstGeom>
            <a:solidFill>
              <a:srgbClr val="92D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600700" y="5447675"/>
              <a:ext cx="533400" cy="381000"/>
            </a:xfrm>
            <a:prstGeom prst="rightArrow">
              <a:avLst/>
            </a:prstGeom>
            <a:solidFill>
              <a:srgbClr val="92D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00084" y="4525932"/>
            <a:ext cx="5586484" cy="2560668"/>
            <a:chOff x="-100084" y="4525932"/>
            <a:chExt cx="5586484" cy="2560668"/>
          </a:xfrm>
        </p:grpSpPr>
        <p:grpSp>
          <p:nvGrpSpPr>
            <p:cNvPr id="2" name="Group 1"/>
            <p:cNvGrpSpPr/>
            <p:nvPr/>
          </p:nvGrpSpPr>
          <p:grpSpPr>
            <a:xfrm>
              <a:off x="-100084" y="4525932"/>
              <a:ext cx="5586484" cy="2560668"/>
              <a:chOff x="-152400" y="4449732"/>
              <a:chExt cx="5586484" cy="2560668"/>
            </a:xfrm>
          </p:grpSpPr>
          <p:pic>
            <p:nvPicPr>
              <p:cNvPr id="135170" name="Picture 2" descr="https://lh4.googleusercontent.com/-vhk_fPYHjCo/Tch_vbo-foI/AAAAAAAABmo/dfYKDNa9tBM/s720/DSC_0378-1.JPG"/>
              <p:cNvPicPr>
                <a:picLocks noChangeAspect="1" noChangeArrowheads="1"/>
              </p:cNvPicPr>
              <p:nvPr/>
            </p:nvPicPr>
            <p:blipFill>
              <a:blip r:embed="rId5" cstate="print"/>
              <a:srcRect l="39929" t="27884" r="10000" b="11810"/>
              <a:stretch>
                <a:fillRect/>
              </a:stretch>
            </p:blipFill>
            <p:spPr bwMode="auto">
              <a:xfrm>
                <a:off x="-152400" y="4449732"/>
                <a:ext cx="2895600" cy="2560668"/>
              </a:xfrm>
              <a:prstGeom prst="rect">
                <a:avLst/>
              </a:prstGeom>
              <a:ln>
                <a:noFill/>
              </a:ln>
              <a:effectLst>
                <a:softEdge rad="112500"/>
              </a:effectLst>
            </p:spPr>
          </p:pic>
          <p:pic>
            <p:nvPicPr>
              <p:cNvPr id="1026"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2520287" y="4495800"/>
                <a:ext cx="2913797" cy="24799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TextBox 18"/>
            <p:cNvSpPr txBox="1"/>
            <p:nvPr/>
          </p:nvSpPr>
          <p:spPr>
            <a:xfrm>
              <a:off x="18198" y="4629090"/>
              <a:ext cx="1828800" cy="400110"/>
            </a:xfrm>
            <a:prstGeom prst="rect">
              <a:avLst/>
            </a:prstGeom>
            <a:noFill/>
          </p:spPr>
          <p:txBody>
            <a:bodyPr wrap="square" rtlCol="0">
              <a:spAutoFit/>
            </a:bodyPr>
            <a:lstStyle/>
            <a:p>
              <a:r>
                <a:rPr lang="en-US" sz="2000" b="1" dirty="0" smtClean="0"/>
                <a:t>Water Erosion</a:t>
              </a:r>
              <a:endParaRPr lang="en-US" sz="2000" b="1" dirty="0"/>
            </a:p>
          </p:txBody>
        </p:sp>
      </p:grpSp>
      <p:grpSp>
        <p:nvGrpSpPr>
          <p:cNvPr id="24" name="Group 23"/>
          <p:cNvGrpSpPr/>
          <p:nvPr/>
        </p:nvGrpSpPr>
        <p:grpSpPr>
          <a:xfrm>
            <a:off x="5031889" y="914400"/>
            <a:ext cx="4188311" cy="3155241"/>
            <a:chOff x="5031889" y="914400"/>
            <a:chExt cx="4188311" cy="3155241"/>
          </a:xfrm>
        </p:grpSpPr>
        <p:pic>
          <p:nvPicPr>
            <p:cNvPr id="23" name="Picture 22"/>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031889" y="914400"/>
              <a:ext cx="2969111" cy="3155241"/>
            </a:xfrm>
            <a:prstGeom prst="rect">
              <a:avLst/>
            </a:prstGeom>
            <a:ln>
              <a:noFill/>
            </a:ln>
            <a:effectLst>
              <a:softEdge rad="112500"/>
            </a:effectLst>
          </p:spPr>
        </p:pic>
        <p:grpSp>
          <p:nvGrpSpPr>
            <p:cNvPr id="8" name="Group 7"/>
            <p:cNvGrpSpPr/>
            <p:nvPr/>
          </p:nvGrpSpPr>
          <p:grpSpPr>
            <a:xfrm>
              <a:off x="7086600" y="914400"/>
              <a:ext cx="2133600" cy="3124200"/>
              <a:chOff x="7086600" y="914400"/>
              <a:chExt cx="2133600" cy="3124200"/>
            </a:xfrm>
          </p:grpSpPr>
          <p:pic>
            <p:nvPicPr>
              <p:cNvPr id="20" name="Picture 1" descr="C:\Users\Juli Gil\Pictures\Iron King\iron king 2.jpg">
                <a:hlinkClick r:id="rId8" action="ppaction://hlinksldjump"/>
              </p:cNvPr>
              <p:cNvPicPr>
                <a:picLocks noChangeAspect="1" noChangeArrowheads="1"/>
              </p:cNvPicPr>
              <p:nvPr/>
            </p:nvPicPr>
            <p:blipFill>
              <a:blip r:embed="rId9" cstate="print"/>
              <a:srcRect l="30752" t="14912"/>
              <a:stretch>
                <a:fillRect/>
              </a:stretch>
            </p:blipFill>
            <p:spPr bwMode="auto">
              <a:xfrm>
                <a:off x="7086600" y="914400"/>
                <a:ext cx="2133600" cy="3124200"/>
              </a:xfrm>
              <a:prstGeom prst="rect">
                <a:avLst/>
              </a:prstGeom>
              <a:ln>
                <a:noFill/>
              </a:ln>
              <a:effectLst>
                <a:softEdge rad="112500"/>
              </a:effectLst>
            </p:spPr>
          </p:pic>
          <p:sp>
            <p:nvSpPr>
              <p:cNvPr id="16" name="TextBox 15"/>
              <p:cNvSpPr txBox="1"/>
              <p:nvPr/>
            </p:nvSpPr>
            <p:spPr>
              <a:xfrm>
                <a:off x="7315200" y="1066800"/>
                <a:ext cx="1828800" cy="400110"/>
              </a:xfrm>
              <a:prstGeom prst="rect">
                <a:avLst/>
              </a:prstGeom>
              <a:noFill/>
            </p:spPr>
            <p:txBody>
              <a:bodyPr wrap="square" rtlCol="0">
                <a:spAutoFit/>
              </a:bodyPr>
              <a:lstStyle/>
              <a:p>
                <a:r>
                  <a:rPr lang="en-US" sz="2000" b="1" dirty="0" smtClean="0"/>
                  <a:t>Wind Erosion</a:t>
                </a:r>
                <a:endParaRPr lang="en-US" sz="2000" b="1" dirty="0"/>
              </a:p>
            </p:txBody>
          </p:sp>
        </p:grpSp>
      </p:grpSp>
      <p:sp>
        <p:nvSpPr>
          <p:cNvPr id="21" name="TextBox 20"/>
          <p:cNvSpPr txBox="1"/>
          <p:nvPr/>
        </p:nvSpPr>
        <p:spPr>
          <a:xfrm>
            <a:off x="2590800" y="6564868"/>
            <a:ext cx="2895600" cy="369332"/>
          </a:xfrm>
          <a:prstGeom prst="rect">
            <a:avLst/>
          </a:prstGeom>
          <a:noFill/>
        </p:spPr>
        <p:txBody>
          <a:bodyPr wrap="square" rtlCol="0">
            <a:spAutoFit/>
          </a:bodyPr>
          <a:lstStyle/>
          <a:p>
            <a:r>
              <a:rPr lang="en-US" b="1" dirty="0" smtClean="0">
                <a:solidFill>
                  <a:srgbClr val="000000"/>
                </a:solidFill>
              </a:rPr>
              <a:t>Iron King Mine Tailings</a:t>
            </a:r>
            <a:endParaRPr lang="en-US" b="1" dirty="0">
              <a:solidFill>
                <a:srgbClr val="000000"/>
              </a:solidFill>
            </a:endParaRPr>
          </a:p>
        </p:txBody>
      </p:sp>
      <p:pic>
        <p:nvPicPr>
          <p:cNvPr id="1027"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057400" y="4419600"/>
            <a:ext cx="3352800" cy="2514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6" name="TextBox 25"/>
          <p:cNvSpPr txBox="1"/>
          <p:nvPr/>
        </p:nvSpPr>
        <p:spPr>
          <a:xfrm>
            <a:off x="8839200" y="0"/>
            <a:ext cx="304800" cy="400110"/>
          </a:xfrm>
          <a:prstGeom prst="rect">
            <a:avLst/>
          </a:prstGeom>
          <a:noFill/>
        </p:spPr>
        <p:txBody>
          <a:bodyPr wrap="square" rtlCol="0">
            <a:spAutoFit/>
          </a:bodyPr>
          <a:lstStyle/>
          <a:p>
            <a:r>
              <a:rPr lang="en-US" sz="2000" dirty="0" smtClean="0"/>
              <a:t>2</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0" y="0"/>
            <a:ext cx="9144000" cy="57977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3" name="TextBox 22"/>
          <p:cNvSpPr txBox="1"/>
          <p:nvPr/>
        </p:nvSpPr>
        <p:spPr>
          <a:xfrm>
            <a:off x="228600" y="381000"/>
            <a:ext cx="4876800" cy="5638800"/>
          </a:xfrm>
          <a:prstGeom prst="rect">
            <a:avLst/>
          </a:prstGeom>
          <a:noFill/>
        </p:spPr>
        <p:txBody>
          <a:bodyPr wrap="square" lIns="91440" rtlCol="0">
            <a:normAutofit/>
          </a:bodyPr>
          <a:lstStyle/>
          <a:p>
            <a:pPr marL="342900" lvl="0" indent="-342900">
              <a:spcAft>
                <a:spcPts val="2000"/>
              </a:spcAft>
              <a:buBlip>
                <a:blip r:embed="rId4"/>
              </a:buBlip>
            </a:pPr>
            <a:r>
              <a:rPr lang="en-US" sz="2200" dirty="0" smtClean="0">
                <a:solidFill>
                  <a:srgbClr val="000000"/>
                </a:solidFill>
                <a:latin typeface="+mj-lt"/>
                <a:cs typeface="Calibri" pitchFamily="34" charset="0"/>
              </a:rPr>
              <a:t>Phytostabilization was successfully scaled from the greenhouse to the field.  </a:t>
            </a:r>
          </a:p>
          <a:p>
            <a:pPr marL="342900" indent="-342900">
              <a:spcAft>
                <a:spcPts val="2000"/>
              </a:spcAft>
              <a:buBlip>
                <a:blip r:embed="rId4"/>
              </a:buBlip>
            </a:pPr>
            <a:r>
              <a:rPr lang="en-US" sz="2200" dirty="0" smtClean="0">
                <a:solidFill>
                  <a:srgbClr val="000000"/>
                </a:solidFill>
                <a:latin typeface="+mj-lt"/>
                <a:cs typeface="Calibri" pitchFamily="34" charset="0"/>
              </a:rPr>
              <a:t>Direct planting achieved a canopy cover equivalent to the surrounding area. We will follow tailings characteristics over time to see if they improve as a medium for plant growth.</a:t>
            </a:r>
          </a:p>
          <a:p>
            <a:pPr marL="342900" lvl="0" indent="-342900">
              <a:spcAft>
                <a:spcPts val="2000"/>
              </a:spcAft>
              <a:buBlip>
                <a:blip r:embed="rId4"/>
              </a:buBlip>
            </a:pPr>
            <a:r>
              <a:rPr lang="en-US" sz="2200" dirty="0" smtClean="0">
                <a:solidFill>
                  <a:srgbClr val="000000"/>
                </a:solidFill>
                <a:cs typeface="Calibri" pitchFamily="34" charset="0"/>
              </a:rPr>
              <a:t>Percent canopy cover, </a:t>
            </a:r>
            <a:r>
              <a:rPr lang="en-US" sz="2200" dirty="0" err="1" smtClean="0">
                <a:solidFill>
                  <a:srgbClr val="000000"/>
                </a:solidFill>
                <a:cs typeface="Calibri" pitchFamily="34" charset="0"/>
              </a:rPr>
              <a:t>neutrophilic</a:t>
            </a:r>
            <a:r>
              <a:rPr lang="en-US" sz="2200" dirty="0" smtClean="0">
                <a:solidFill>
                  <a:srgbClr val="000000"/>
                </a:solidFill>
                <a:cs typeface="Calibri" pitchFamily="34" charset="0"/>
              </a:rPr>
              <a:t> heterotrophic bacteria, and shoot uptake of metal(</a:t>
            </a:r>
            <a:r>
              <a:rPr lang="en-US" sz="2200" dirty="0" err="1" smtClean="0">
                <a:solidFill>
                  <a:srgbClr val="000000"/>
                </a:solidFill>
                <a:cs typeface="Calibri" pitchFamily="34" charset="0"/>
              </a:rPr>
              <a:t>oids</a:t>
            </a:r>
            <a:r>
              <a:rPr lang="en-US" sz="2200" dirty="0" smtClean="0">
                <a:solidFill>
                  <a:srgbClr val="000000"/>
                </a:solidFill>
                <a:cs typeface="Calibri" pitchFamily="34" charset="0"/>
              </a:rPr>
              <a:t>) are promising criteria to use in evaluating phytostabilization success. </a:t>
            </a:r>
          </a:p>
          <a:p>
            <a:pPr marL="342900" lvl="0" indent="-342900">
              <a:spcAft>
                <a:spcPts val="1800"/>
              </a:spcAft>
            </a:pPr>
            <a:endParaRPr lang="en-US" sz="2200" dirty="0" smtClean="0">
              <a:solidFill>
                <a:srgbClr val="000000"/>
              </a:solidFill>
              <a:latin typeface="+mj-lt"/>
              <a:cs typeface="Calibri" pitchFamily="34" charset="0"/>
            </a:endParaRPr>
          </a:p>
        </p:txBody>
      </p:sp>
      <p:pic>
        <p:nvPicPr>
          <p:cNvPr id="22530" name="Picture 2" descr="http://cals.arizona.edu/crops/irrigation/azdrip/BostonMill/IK/2011/201103/plot20/P1080778.JPG"/>
          <p:cNvPicPr>
            <a:picLocks noChangeAspect="1" noChangeArrowheads="1"/>
          </p:cNvPicPr>
          <p:nvPr/>
        </p:nvPicPr>
        <p:blipFill>
          <a:blip r:embed="rId5" cstate="print"/>
          <a:srcRect r="7340"/>
          <a:stretch>
            <a:fillRect/>
          </a:stretch>
        </p:blipFill>
        <p:spPr bwMode="auto">
          <a:xfrm>
            <a:off x="5257801" y="152400"/>
            <a:ext cx="3657600" cy="2743200"/>
          </a:xfrm>
          <a:prstGeom prst="rect">
            <a:avLst/>
          </a:prstGeom>
          <a:ln>
            <a:noFill/>
          </a:ln>
          <a:effectLst>
            <a:softEdge rad="112500"/>
          </a:effectLst>
        </p:spPr>
      </p:pic>
      <p:sp>
        <p:nvSpPr>
          <p:cNvPr id="5" name="TextBox 4"/>
          <p:cNvSpPr txBox="1"/>
          <p:nvPr/>
        </p:nvSpPr>
        <p:spPr>
          <a:xfrm>
            <a:off x="6019800" y="304800"/>
            <a:ext cx="2743200" cy="369332"/>
          </a:xfrm>
          <a:prstGeom prst="rect">
            <a:avLst/>
          </a:prstGeom>
          <a:noFill/>
        </p:spPr>
        <p:txBody>
          <a:bodyPr wrap="square" rtlCol="0">
            <a:spAutoFit/>
          </a:bodyPr>
          <a:lstStyle/>
          <a:p>
            <a:r>
              <a:rPr lang="en-US" b="1" dirty="0" smtClean="0"/>
              <a:t>Phase I –March, 2011-</a:t>
            </a:r>
            <a:endParaRPr lang="en-US" b="1" dirty="0"/>
          </a:p>
        </p:txBody>
      </p:sp>
      <p:pic>
        <p:nvPicPr>
          <p:cNvPr id="22534" name="Picture 6" descr="http://cals.arizona.edu/crops/irrigation/azdrip/BostonMill/IK/2011/201110/phase%20I/P1110523.JPG"/>
          <p:cNvPicPr>
            <a:picLocks noChangeAspect="1" noChangeArrowheads="1"/>
          </p:cNvPicPr>
          <p:nvPr/>
        </p:nvPicPr>
        <p:blipFill>
          <a:blip r:embed="rId6" cstate="print"/>
          <a:srcRect t="16752" r="2450"/>
          <a:stretch>
            <a:fillRect/>
          </a:stretch>
        </p:blipFill>
        <p:spPr bwMode="auto">
          <a:xfrm>
            <a:off x="5257800" y="2971800"/>
            <a:ext cx="3764756" cy="2667000"/>
          </a:xfrm>
          <a:prstGeom prst="rect">
            <a:avLst/>
          </a:prstGeom>
          <a:ln>
            <a:noFill/>
          </a:ln>
          <a:effectLst>
            <a:softEdge rad="112500"/>
          </a:effectLst>
        </p:spPr>
      </p:pic>
      <p:sp>
        <p:nvSpPr>
          <p:cNvPr id="8" name="TextBox 7"/>
          <p:cNvSpPr txBox="1"/>
          <p:nvPr/>
        </p:nvSpPr>
        <p:spPr>
          <a:xfrm>
            <a:off x="5867400" y="3135868"/>
            <a:ext cx="2743200" cy="369332"/>
          </a:xfrm>
          <a:prstGeom prst="rect">
            <a:avLst/>
          </a:prstGeom>
          <a:noFill/>
        </p:spPr>
        <p:txBody>
          <a:bodyPr wrap="square" rtlCol="0">
            <a:spAutoFit/>
          </a:bodyPr>
          <a:lstStyle/>
          <a:p>
            <a:r>
              <a:rPr lang="en-US" b="1" dirty="0" smtClean="0"/>
              <a:t>Phase I –October, 2011-</a:t>
            </a:r>
            <a:endParaRPr lang="en-US" b="1" dirty="0"/>
          </a:p>
        </p:txBody>
      </p:sp>
      <p:sp>
        <p:nvSpPr>
          <p:cNvPr id="9" name="Rectangle 8"/>
          <p:cNvSpPr/>
          <p:nvPr/>
        </p:nvSpPr>
        <p:spPr>
          <a:xfrm>
            <a:off x="2057400" y="5943600"/>
            <a:ext cx="7086600" cy="954107"/>
          </a:xfrm>
          <a:prstGeom prst="rect">
            <a:avLst/>
          </a:prstGeom>
        </p:spPr>
        <p:txBody>
          <a:bodyPr wrap="square">
            <a:spAutoFit/>
          </a:bodyPr>
          <a:lstStyle/>
          <a:p>
            <a:pPr algn="r"/>
            <a:r>
              <a:rPr lang="en-US" sz="1400" b="1" dirty="0" smtClean="0">
                <a:solidFill>
                  <a:srgbClr val="000000"/>
                </a:solidFill>
                <a:latin typeface="Calibri" pitchFamily="34" charset="0"/>
                <a:cs typeface="Calibri" pitchFamily="34" charset="0"/>
              </a:rPr>
              <a:t>REFERENCES</a:t>
            </a:r>
          </a:p>
          <a:p>
            <a:pPr marL="457200" indent="-457200" algn="r"/>
            <a:r>
              <a:rPr lang="en-US" sz="1400" i="1" dirty="0" smtClean="0">
                <a:solidFill>
                  <a:srgbClr val="000000"/>
                </a:solidFill>
              </a:rPr>
              <a:t>Mendez M.O., Maier R.M., 2008. Rev Environ </a:t>
            </a:r>
            <a:r>
              <a:rPr lang="en-US" sz="1400" i="1" dirty="0" err="1" smtClean="0">
                <a:solidFill>
                  <a:srgbClr val="000000"/>
                </a:solidFill>
              </a:rPr>
              <a:t>Sci</a:t>
            </a:r>
            <a:r>
              <a:rPr lang="en-US" sz="1400" i="1" dirty="0" smtClean="0">
                <a:solidFill>
                  <a:srgbClr val="000000"/>
                </a:solidFill>
              </a:rPr>
              <a:t> </a:t>
            </a:r>
            <a:r>
              <a:rPr lang="en-US" sz="1400" i="1" dirty="0" err="1" smtClean="0">
                <a:solidFill>
                  <a:srgbClr val="000000"/>
                </a:solidFill>
              </a:rPr>
              <a:t>Biotechnol</a:t>
            </a:r>
            <a:r>
              <a:rPr lang="en-US" sz="1400" i="1" dirty="0" smtClean="0">
                <a:solidFill>
                  <a:srgbClr val="000000"/>
                </a:solidFill>
              </a:rPr>
              <a:t> 7:47–59</a:t>
            </a:r>
          </a:p>
          <a:p>
            <a:pPr marL="457200" indent="-457200" algn="r"/>
            <a:r>
              <a:rPr lang="fr-FR" sz="1400" i="1" dirty="0" err="1" smtClean="0">
                <a:solidFill>
                  <a:srgbClr val="000000"/>
                </a:solidFill>
              </a:rPr>
              <a:t>Epelde</a:t>
            </a:r>
            <a:r>
              <a:rPr lang="fr-FR" sz="1400" i="1" dirty="0" smtClean="0">
                <a:solidFill>
                  <a:srgbClr val="000000"/>
                </a:solidFill>
              </a:rPr>
              <a:t> L., et al., 2010, Environ </a:t>
            </a:r>
            <a:r>
              <a:rPr lang="fr-FR" sz="1400" i="1" dirty="0" err="1" smtClean="0">
                <a:solidFill>
                  <a:srgbClr val="000000"/>
                </a:solidFill>
              </a:rPr>
              <a:t>Pollut</a:t>
            </a:r>
            <a:r>
              <a:rPr lang="fr-FR" sz="1400" i="1" dirty="0" smtClean="0">
                <a:solidFill>
                  <a:srgbClr val="000000"/>
                </a:solidFill>
              </a:rPr>
              <a:t> 158:1576–1583</a:t>
            </a:r>
            <a:endParaRPr lang="en-US" sz="1400" i="1" dirty="0" smtClean="0">
              <a:solidFill>
                <a:srgbClr val="000000"/>
              </a:solidFill>
            </a:endParaRPr>
          </a:p>
          <a:p>
            <a:pPr marL="457200" indent="-457200" algn="r"/>
            <a:r>
              <a:rPr lang="en-US" sz="1400" i="1" dirty="0" smtClean="0">
                <a:solidFill>
                  <a:srgbClr val="000000"/>
                </a:solidFill>
              </a:rPr>
              <a:t>Solis-Dominguez, F. A</a:t>
            </a:r>
            <a:r>
              <a:rPr lang="en-US" sz="1400" dirty="0" smtClean="0">
                <a:solidFill>
                  <a:srgbClr val="000000"/>
                </a:solidFill>
              </a:rPr>
              <a:t>., et.al.. 2012, </a:t>
            </a:r>
            <a:r>
              <a:rPr lang="fr-FR" sz="1400" i="1" dirty="0" smtClean="0">
                <a:solidFill>
                  <a:srgbClr val="000000"/>
                </a:solidFill>
              </a:rPr>
              <a:t>Environ. </a:t>
            </a:r>
            <a:r>
              <a:rPr lang="fr-FR" sz="1400" i="1" dirty="0" err="1" smtClean="0">
                <a:solidFill>
                  <a:srgbClr val="000000"/>
                </a:solidFill>
              </a:rPr>
              <a:t>Sci</a:t>
            </a:r>
            <a:r>
              <a:rPr lang="fr-FR" sz="1400" i="1" dirty="0" smtClean="0">
                <a:solidFill>
                  <a:srgbClr val="000000"/>
                </a:solidFill>
              </a:rPr>
              <a:t>. </a:t>
            </a:r>
            <a:r>
              <a:rPr lang="fr-FR" sz="1400" i="1" dirty="0" err="1" smtClean="0">
                <a:solidFill>
                  <a:srgbClr val="000000"/>
                </a:solidFill>
              </a:rPr>
              <a:t>Technol</a:t>
            </a:r>
            <a:r>
              <a:rPr lang="fr-FR" sz="1400" i="1" dirty="0" smtClean="0">
                <a:solidFill>
                  <a:srgbClr val="000000"/>
                </a:solidFill>
              </a:rPr>
              <a:t>.</a:t>
            </a:r>
            <a:r>
              <a:rPr lang="fr-FR" sz="1400" dirty="0" smtClean="0">
                <a:solidFill>
                  <a:srgbClr val="000000"/>
                </a:solidFill>
              </a:rPr>
              <a:t>,</a:t>
            </a:r>
            <a:r>
              <a:rPr lang="fr-FR" sz="1400" i="1" dirty="0" smtClean="0">
                <a:solidFill>
                  <a:srgbClr val="000000"/>
                </a:solidFill>
              </a:rPr>
              <a:t>46</a:t>
            </a:r>
            <a:r>
              <a:rPr lang="fr-FR" sz="1400" dirty="0" smtClean="0">
                <a:solidFill>
                  <a:srgbClr val="000000"/>
                </a:solidFill>
              </a:rPr>
              <a:t> (2), pp 1019–1027</a:t>
            </a:r>
            <a:r>
              <a:rPr lang="en-US" sz="1400" i="1" dirty="0" smtClean="0">
                <a:solidFill>
                  <a:srgbClr val="000000"/>
                </a:solidFill>
              </a:rPr>
              <a:t>.</a:t>
            </a:r>
            <a:r>
              <a:rPr lang="en-US" sz="1400" dirty="0" smtClean="0">
                <a:solidFill>
                  <a:srgbClr val="000000"/>
                </a:solidFill>
              </a:rPr>
              <a:t> </a:t>
            </a:r>
            <a:r>
              <a:rPr lang="en-US" sz="1400" dirty="0" smtClean="0">
                <a:solidFill>
                  <a:srgbClr val="000000"/>
                </a:solidFill>
                <a:latin typeface="Calibri" pitchFamily="34" charset="0"/>
                <a:cs typeface="Calibri" pitchFamily="34" charset="0"/>
              </a:rPr>
              <a:t>  </a:t>
            </a:r>
            <a:endParaRPr lang="en-US" sz="1400" dirty="0">
              <a:solidFill>
                <a:srgbClr val="000000"/>
              </a:solidFill>
              <a:latin typeface="Calibri" pitchFamily="34" charset="0"/>
              <a:cs typeface="Calibri" pitchFamily="34" charset="0"/>
            </a:endParaRPr>
          </a:p>
        </p:txBody>
      </p:sp>
      <p:sp>
        <p:nvSpPr>
          <p:cNvPr id="10" name="TextBox 9"/>
          <p:cNvSpPr txBox="1"/>
          <p:nvPr/>
        </p:nvSpPr>
        <p:spPr>
          <a:xfrm>
            <a:off x="8686800" y="0"/>
            <a:ext cx="457200" cy="400110"/>
          </a:xfrm>
          <a:prstGeom prst="rect">
            <a:avLst/>
          </a:prstGeom>
          <a:noFill/>
        </p:spPr>
        <p:txBody>
          <a:bodyPr wrap="square" rtlCol="0">
            <a:spAutoFit/>
          </a:bodyPr>
          <a:lstStyle/>
          <a:p>
            <a:r>
              <a:rPr lang="en-US" sz="2000" dirty="0" smtClean="0"/>
              <a:t>20</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0" y="69622"/>
            <a:ext cx="9144000" cy="57977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11" name="TextBox 10"/>
          <p:cNvSpPr txBox="1"/>
          <p:nvPr/>
        </p:nvSpPr>
        <p:spPr>
          <a:xfrm>
            <a:off x="-76200" y="1752600"/>
            <a:ext cx="5562600" cy="3954929"/>
          </a:xfrm>
          <a:prstGeom prst="rect">
            <a:avLst/>
          </a:prstGeom>
          <a:noFill/>
        </p:spPr>
        <p:txBody>
          <a:bodyPr wrap="square" rtlCol="0">
            <a:spAutoFit/>
          </a:bodyPr>
          <a:lstStyle/>
          <a:p>
            <a:pPr marL="514350" indent="-400050">
              <a:spcAft>
                <a:spcPts val="1800"/>
              </a:spcAft>
              <a:buBlip>
                <a:blip r:embed="rId4"/>
              </a:buBlip>
            </a:pPr>
            <a:r>
              <a:rPr lang="en-US" sz="2200" dirty="0" smtClean="0">
                <a:latin typeface="Calibri" pitchFamily="34" charset="0"/>
                <a:cs typeface="Calibri" pitchFamily="34" charset="0"/>
              </a:rPr>
              <a:t>Effect of lime and use of transplants</a:t>
            </a:r>
          </a:p>
          <a:p>
            <a:pPr marL="514350" indent="-400050">
              <a:spcAft>
                <a:spcPts val="1800"/>
              </a:spcAft>
              <a:buBlip>
                <a:blip r:embed="rId4"/>
              </a:buBlip>
            </a:pPr>
            <a:r>
              <a:rPr lang="en-US" sz="2200" dirty="0" smtClean="0">
                <a:latin typeface="Calibri" pitchFamily="34" charset="0"/>
                <a:cs typeface="Calibri" pitchFamily="34" charset="0"/>
              </a:rPr>
              <a:t>Stopping irrigation</a:t>
            </a:r>
          </a:p>
          <a:p>
            <a:pPr marL="514350" indent="-400050">
              <a:spcAft>
                <a:spcPts val="1800"/>
              </a:spcAft>
              <a:buBlip>
                <a:blip r:embed="rId4"/>
              </a:buBlip>
            </a:pPr>
            <a:r>
              <a:rPr lang="en-US" sz="2200" dirty="0" smtClean="0">
                <a:latin typeface="Calibri" pitchFamily="34" charset="0"/>
                <a:cs typeface="Calibri" pitchFamily="34" charset="0"/>
              </a:rPr>
              <a:t>Self-sustainability of vegetative cap</a:t>
            </a:r>
          </a:p>
          <a:p>
            <a:pPr marL="514350" indent="-400050">
              <a:spcAft>
                <a:spcPts val="1800"/>
              </a:spcAft>
              <a:buBlip>
                <a:blip r:embed="rId4"/>
              </a:buBlip>
            </a:pPr>
            <a:r>
              <a:rPr lang="en-US" sz="2200" dirty="0" smtClean="0">
                <a:latin typeface="Calibri" pitchFamily="34" charset="0"/>
                <a:cs typeface="Calibri" pitchFamily="34" charset="0"/>
              </a:rPr>
              <a:t>Metal mobility and bioavailability                (Soil-Water-plant)</a:t>
            </a:r>
          </a:p>
          <a:p>
            <a:pPr marL="514350" indent="-400050">
              <a:spcAft>
                <a:spcPts val="1800"/>
              </a:spcAft>
              <a:buBlip>
                <a:blip r:embed="rId4"/>
              </a:buBlip>
            </a:pPr>
            <a:r>
              <a:rPr lang="en-US" sz="2200" dirty="0" smtClean="0">
                <a:latin typeface="Calibri" pitchFamily="34" charset="0"/>
                <a:cs typeface="Calibri" pitchFamily="34" charset="0"/>
              </a:rPr>
              <a:t>Relationship between vegetative cover and dust emissions</a:t>
            </a:r>
          </a:p>
          <a:p>
            <a:pPr>
              <a:spcAft>
                <a:spcPts val="1800"/>
              </a:spcAft>
            </a:pPr>
            <a:endParaRPr lang="en-US" sz="2200" dirty="0" smtClean="0">
              <a:latin typeface="Calibri" pitchFamily="34" charset="0"/>
              <a:cs typeface="Calibri" pitchFamily="34" charset="0"/>
            </a:endParaRPr>
          </a:p>
        </p:txBody>
      </p:sp>
      <p:pic>
        <p:nvPicPr>
          <p:cNvPr id="7" name="Picture 2" descr="C:\Users\Raina\Desktop\dust tower Iron King.jpg"/>
          <p:cNvPicPr>
            <a:picLocks noChangeAspect="1" noChangeArrowheads="1"/>
          </p:cNvPicPr>
          <p:nvPr/>
        </p:nvPicPr>
        <p:blipFill>
          <a:blip r:embed="rId5" cstate="print"/>
          <a:srcRect r="26268"/>
          <a:stretch>
            <a:fillRect/>
          </a:stretch>
        </p:blipFill>
        <p:spPr bwMode="auto">
          <a:xfrm>
            <a:off x="5080191" y="1752600"/>
            <a:ext cx="4063809" cy="4136571"/>
          </a:xfrm>
          <a:prstGeom prst="rect">
            <a:avLst/>
          </a:prstGeom>
          <a:ln>
            <a:noFill/>
          </a:ln>
          <a:effectLst>
            <a:softEdge rad="112500"/>
          </a:effectLst>
        </p:spPr>
      </p:pic>
      <p:sp>
        <p:nvSpPr>
          <p:cNvPr id="9" name="TextBox 8"/>
          <p:cNvSpPr txBox="1"/>
          <p:nvPr/>
        </p:nvSpPr>
        <p:spPr>
          <a:xfrm>
            <a:off x="4191000" y="5934670"/>
            <a:ext cx="4953000" cy="923330"/>
          </a:xfrm>
          <a:prstGeom prst="rect">
            <a:avLst/>
          </a:prstGeom>
          <a:noFill/>
        </p:spPr>
        <p:txBody>
          <a:bodyPr wrap="square" rtlCol="0">
            <a:spAutoFit/>
          </a:bodyPr>
          <a:lstStyle/>
          <a:p>
            <a:pPr algn="r"/>
            <a:r>
              <a:rPr lang="en-US" b="1" dirty="0" smtClean="0"/>
              <a:t>10-meter dust flux tower (1 of 3) designed to measure meteorological parameters and vertical dust fluxes from the contaminated tailings.</a:t>
            </a:r>
            <a:endParaRPr lang="en-US" b="1" dirty="0"/>
          </a:p>
        </p:txBody>
      </p:sp>
      <p:grpSp>
        <p:nvGrpSpPr>
          <p:cNvPr id="14" name="Group 13"/>
          <p:cNvGrpSpPr/>
          <p:nvPr/>
        </p:nvGrpSpPr>
        <p:grpSpPr>
          <a:xfrm>
            <a:off x="0" y="0"/>
            <a:ext cx="9144000" cy="1227386"/>
            <a:chOff x="0" y="-381000"/>
            <a:chExt cx="9144000" cy="1227386"/>
          </a:xfrm>
        </p:grpSpPr>
        <p:sp>
          <p:nvSpPr>
            <p:cNvPr id="13" name="Rectangle 12"/>
            <p:cNvSpPr/>
            <p:nvPr/>
          </p:nvSpPr>
          <p:spPr>
            <a:xfrm>
              <a:off x="0" y="-381000"/>
              <a:ext cx="9144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038600" y="0"/>
              <a:ext cx="5105400" cy="846386"/>
            </a:xfrm>
            <a:prstGeom prst="rect">
              <a:avLst/>
            </a:prstGeom>
            <a:noFill/>
            <a:ln>
              <a:noFill/>
            </a:ln>
          </p:spPr>
          <p:txBody>
            <a:bodyPr wrap="square" tIns="0" bIns="0" rtlCol="0" anchor="b" anchorCtr="0">
              <a:noAutofit/>
            </a:bodyPr>
            <a:lstStyle/>
            <a:p>
              <a:r>
                <a:rPr lang="en-US" sz="6800" b="1" spc="-150" dirty="0" smtClean="0">
                  <a:ln>
                    <a:gradFill>
                      <a:gsLst>
                        <a:gs pos="0">
                          <a:schemeClr val="bg1"/>
                        </a:gs>
                        <a:gs pos="50000">
                          <a:schemeClr val="bg1">
                            <a:lumMod val="75000"/>
                          </a:schemeClr>
                        </a:gs>
                      </a:gsLst>
                      <a:lin ang="5400000" scaled="0"/>
                    </a:gradFill>
                  </a:ln>
                  <a:solidFill>
                    <a:schemeClr val="tx1">
                      <a:lumMod val="75000"/>
                      <a:lumOff val="25000"/>
                    </a:schemeClr>
                  </a:solidFill>
                  <a:effectLst>
                    <a:outerShdw blurRad="38100" algn="ctr" rotWithShape="0">
                      <a:prstClr val="black">
                        <a:alpha val="25000"/>
                      </a:prstClr>
                    </a:outerShdw>
                    <a:reflection blurRad="6350" stA="60000" endA="900" endPos="58000" dir="5400000" sy="-100000" algn="bl" rotWithShape="0"/>
                  </a:effectLst>
                </a:rPr>
                <a:t>What is next ?</a:t>
              </a:r>
              <a:endParaRPr lang="en-US" sz="6800" b="1" spc="-150" dirty="0">
                <a:ln>
                  <a:gradFill>
                    <a:gsLst>
                      <a:gs pos="0">
                        <a:schemeClr val="bg1"/>
                      </a:gs>
                      <a:gs pos="50000">
                        <a:schemeClr val="bg1">
                          <a:lumMod val="75000"/>
                        </a:schemeClr>
                      </a:gs>
                    </a:gsLst>
                    <a:lin ang="5400000" scaled="0"/>
                  </a:gradFill>
                </a:ln>
                <a:solidFill>
                  <a:schemeClr val="tx1">
                    <a:lumMod val="75000"/>
                    <a:lumOff val="25000"/>
                  </a:schemeClr>
                </a:solidFill>
                <a:effectLst>
                  <a:outerShdw blurRad="38100" algn="ctr" rotWithShape="0">
                    <a:prstClr val="black">
                      <a:alpha val="25000"/>
                    </a:prstClr>
                  </a:outerShdw>
                  <a:reflection blurRad="6350" stA="60000" endA="900" endPos="58000" dir="5400000" sy="-100000" algn="bl" rotWithShape="0"/>
                </a:effectLst>
              </a:endParaRPr>
            </a:p>
          </p:txBody>
        </p:sp>
      </p:grpSp>
      <p:pic>
        <p:nvPicPr>
          <p:cNvPr id="8" name="Picture 2" descr="C:\Users\Juli Gil\Pictures\rev_UA_horiz.png"/>
          <p:cNvPicPr>
            <a:picLocks noChangeAspect="1" noChangeArrowheads="1"/>
          </p:cNvPicPr>
          <p:nvPr/>
        </p:nvPicPr>
        <p:blipFill>
          <a:blip r:embed="rId6" cstate="print"/>
          <a:srcRect/>
          <a:stretch>
            <a:fillRect/>
          </a:stretch>
        </p:blipFill>
        <p:spPr bwMode="auto">
          <a:xfrm>
            <a:off x="76200" y="76200"/>
            <a:ext cx="2286000" cy="541761"/>
          </a:xfrm>
          <a:prstGeom prst="rect">
            <a:avLst/>
          </a:prstGeom>
          <a:noFill/>
        </p:spPr>
      </p:pic>
      <p:sp>
        <p:nvSpPr>
          <p:cNvPr id="15" name="TextBox 14"/>
          <p:cNvSpPr txBox="1"/>
          <p:nvPr/>
        </p:nvSpPr>
        <p:spPr>
          <a:xfrm>
            <a:off x="8686800" y="0"/>
            <a:ext cx="457200" cy="400110"/>
          </a:xfrm>
          <a:prstGeom prst="rect">
            <a:avLst/>
          </a:prstGeom>
          <a:noFill/>
        </p:spPr>
        <p:txBody>
          <a:bodyPr wrap="square" rtlCol="0">
            <a:spAutoFit/>
          </a:bodyPr>
          <a:lstStyle/>
          <a:p>
            <a:r>
              <a:rPr lang="en-US" sz="2000" dirty="0" smtClean="0"/>
              <a:t>21</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6"/>
          <p:cNvPicPr>
            <a:picLocks noChangeAspect="1" noChangeArrowheads="1"/>
          </p:cNvPicPr>
          <p:nvPr/>
        </p:nvPicPr>
        <p:blipFill>
          <a:blip r:embed="rId3" cstate="print"/>
          <a:srcRect b="6057"/>
          <a:stretch>
            <a:fillRect/>
          </a:stretch>
        </p:blipFill>
        <p:spPr bwMode="auto">
          <a:xfrm>
            <a:off x="170205" y="4677810"/>
            <a:ext cx="2115795" cy="732390"/>
          </a:xfrm>
          <a:prstGeom prst="rect">
            <a:avLst/>
          </a:prstGeom>
          <a:noFill/>
          <a:ln w="9525">
            <a:noFill/>
            <a:miter lim="800000"/>
            <a:headEnd/>
            <a:tailEnd/>
          </a:ln>
        </p:spPr>
      </p:pic>
      <p:sp>
        <p:nvSpPr>
          <p:cNvPr id="16" name="Rectangle 3"/>
          <p:cNvSpPr>
            <a:spLocks noChangeArrowheads="1"/>
          </p:cNvSpPr>
          <p:nvPr/>
        </p:nvSpPr>
        <p:spPr bwMode="auto">
          <a:xfrm>
            <a:off x="102961" y="1066800"/>
            <a:ext cx="5764439" cy="4093428"/>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4127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square">
            <a:spAutoFit/>
          </a:bodyPr>
          <a:lstStyle/>
          <a:p>
            <a:pPr eaLnBrk="0" hangingPunct="0">
              <a:spcBef>
                <a:spcPts val="0"/>
              </a:spcBef>
            </a:pPr>
            <a:endParaRPr lang="en-US" sz="2000" dirty="0" smtClean="0">
              <a:cs typeface="Calibri" pitchFamily="34" charset="0"/>
            </a:endParaRPr>
          </a:p>
          <a:p>
            <a:pPr eaLnBrk="0" hangingPunct="0">
              <a:spcBef>
                <a:spcPts val="0"/>
              </a:spcBef>
            </a:pPr>
            <a:r>
              <a:rPr lang="en-US" sz="2000" dirty="0" err="1" smtClean="0">
                <a:cs typeface="Calibri" pitchFamily="34" charset="0"/>
              </a:rPr>
              <a:t>Raina</a:t>
            </a:r>
            <a:r>
              <a:rPr lang="en-US" sz="2000" dirty="0" smtClean="0">
                <a:cs typeface="Calibri" pitchFamily="34" charset="0"/>
              </a:rPr>
              <a:t> Maier, </a:t>
            </a:r>
            <a:r>
              <a:rPr lang="en-US" sz="2000" b="1" dirty="0" smtClean="0">
                <a:cs typeface="Calibri" pitchFamily="34" charset="0"/>
              </a:rPr>
              <a:t>PI</a:t>
            </a:r>
          </a:p>
          <a:p>
            <a:pPr eaLnBrk="0" hangingPunct="0">
              <a:spcBef>
                <a:spcPts val="0"/>
              </a:spcBef>
            </a:pPr>
            <a:r>
              <a:rPr lang="en-US" sz="2000" dirty="0" smtClean="0">
                <a:solidFill>
                  <a:srgbClr val="000000"/>
                </a:solidFill>
                <a:cs typeface="Calibri" pitchFamily="34" charset="0"/>
              </a:rPr>
              <a:t>J</a:t>
            </a:r>
            <a:r>
              <a:rPr lang="en-US" sz="2000" dirty="0" smtClean="0">
                <a:cs typeface="Calibri" pitchFamily="34" charset="0"/>
              </a:rPr>
              <a:t>on </a:t>
            </a:r>
            <a:r>
              <a:rPr lang="en-US" sz="2000" dirty="0" err="1" smtClean="0">
                <a:cs typeface="Calibri" pitchFamily="34" charset="0"/>
              </a:rPr>
              <a:t>Chorover</a:t>
            </a:r>
            <a:r>
              <a:rPr lang="en-US" sz="2000" dirty="0" smtClean="0">
                <a:cs typeface="Calibri" pitchFamily="34" charset="0"/>
              </a:rPr>
              <a:t>, </a:t>
            </a:r>
            <a:r>
              <a:rPr lang="en-US" sz="2000" b="1" dirty="0" smtClean="0">
                <a:cs typeface="Calibri" pitchFamily="34" charset="0"/>
              </a:rPr>
              <a:t>PI</a:t>
            </a:r>
          </a:p>
          <a:p>
            <a:pPr eaLnBrk="0" hangingPunct="0">
              <a:spcBef>
                <a:spcPts val="0"/>
              </a:spcBef>
            </a:pPr>
            <a:r>
              <a:rPr lang="en-US" sz="2000" dirty="0" smtClean="0">
                <a:cs typeface="Calibri" pitchFamily="34" charset="0"/>
              </a:rPr>
              <a:t>Eric Betterton, </a:t>
            </a:r>
            <a:r>
              <a:rPr lang="en-US" sz="2000" b="1" dirty="0" smtClean="0">
                <a:cs typeface="Calibri" pitchFamily="34" charset="0"/>
              </a:rPr>
              <a:t>PI</a:t>
            </a:r>
          </a:p>
          <a:p>
            <a:pPr eaLnBrk="0" hangingPunct="0">
              <a:spcBef>
                <a:spcPts val="0"/>
              </a:spcBef>
            </a:pPr>
            <a:r>
              <a:rPr lang="en-US" sz="2000" dirty="0" smtClean="0">
                <a:cs typeface="Calibri" pitchFamily="34" charset="0"/>
              </a:rPr>
              <a:t>Scott White,</a:t>
            </a:r>
            <a:r>
              <a:rPr lang="en-US" sz="2000" b="1" dirty="0" smtClean="0">
                <a:cs typeface="Calibri" pitchFamily="34" charset="0"/>
              </a:rPr>
              <a:t> Field expert</a:t>
            </a:r>
          </a:p>
          <a:p>
            <a:pPr eaLnBrk="0" hangingPunct="0">
              <a:spcBef>
                <a:spcPts val="0"/>
              </a:spcBef>
            </a:pPr>
            <a:r>
              <a:rPr lang="en-US" sz="2000" dirty="0" smtClean="0">
                <a:cs typeface="Calibri" pitchFamily="34" charset="0"/>
              </a:rPr>
              <a:t>Mary Kay </a:t>
            </a:r>
            <a:r>
              <a:rPr lang="en-US" sz="2000" dirty="0" err="1" smtClean="0">
                <a:cs typeface="Calibri" pitchFamily="34" charset="0"/>
              </a:rPr>
              <a:t>Amistadi</a:t>
            </a:r>
            <a:endParaRPr lang="en-US" sz="2000" dirty="0" smtClean="0">
              <a:cs typeface="Calibri" pitchFamily="34" charset="0"/>
            </a:endParaRPr>
          </a:p>
          <a:p>
            <a:pPr eaLnBrk="0" hangingPunct="0"/>
            <a:r>
              <a:rPr lang="en-US" sz="2000" dirty="0" err="1" smtClean="0">
                <a:cs typeface="Calibri" pitchFamily="34" charset="0"/>
              </a:rPr>
              <a:t>Janae</a:t>
            </a:r>
            <a:r>
              <a:rPr lang="en-US" sz="2000" dirty="0" smtClean="0">
                <a:cs typeface="Calibri" pitchFamily="34" charset="0"/>
              </a:rPr>
              <a:t> </a:t>
            </a:r>
            <a:r>
              <a:rPr lang="en-US" sz="2000" dirty="0" err="1" smtClean="0">
                <a:cs typeface="Calibri" pitchFamily="34" charset="0"/>
              </a:rPr>
              <a:t>Csavina</a:t>
            </a:r>
            <a:endParaRPr lang="en-US" sz="2000" dirty="0" smtClean="0">
              <a:cs typeface="Calibri" pitchFamily="34" charset="0"/>
            </a:endParaRPr>
          </a:p>
          <a:p>
            <a:pPr eaLnBrk="0" hangingPunct="0">
              <a:spcBef>
                <a:spcPts val="0"/>
              </a:spcBef>
            </a:pPr>
            <a:r>
              <a:rPr lang="en-US" sz="2000" dirty="0" smtClean="0">
                <a:cs typeface="Calibri" pitchFamily="34" charset="0"/>
              </a:rPr>
              <a:t>Travis </a:t>
            </a:r>
            <a:r>
              <a:rPr lang="en-US" sz="2000" dirty="0" err="1" smtClean="0">
                <a:cs typeface="Calibri" pitchFamily="34" charset="0"/>
              </a:rPr>
              <a:t>Borillo-Hutter</a:t>
            </a:r>
            <a:endParaRPr lang="en-US" sz="2000" dirty="0" smtClean="0">
              <a:cs typeface="Calibri" pitchFamily="34" charset="0"/>
            </a:endParaRPr>
          </a:p>
          <a:p>
            <a:pPr eaLnBrk="0" hangingPunct="0"/>
            <a:r>
              <a:rPr lang="en-US" sz="2000" dirty="0" smtClean="0">
                <a:cs typeface="Calibri" pitchFamily="34" charset="0"/>
              </a:rPr>
              <a:t>Jason Field</a:t>
            </a:r>
          </a:p>
          <a:p>
            <a:pPr eaLnBrk="0" hangingPunct="0">
              <a:spcBef>
                <a:spcPts val="0"/>
              </a:spcBef>
            </a:pPr>
            <a:r>
              <a:rPr lang="en-US" sz="2000" dirty="0" err="1" smtClean="0"/>
              <a:t>Xiaodong</a:t>
            </a:r>
            <a:r>
              <a:rPr lang="en-US" sz="2000" dirty="0" smtClean="0"/>
              <a:t> </a:t>
            </a:r>
            <a:r>
              <a:rPr lang="en-US" sz="2000" dirty="0" err="1" smtClean="0"/>
              <a:t>Gao</a:t>
            </a:r>
            <a:endParaRPr lang="en-US" sz="2000" dirty="0" smtClean="0"/>
          </a:p>
          <a:p>
            <a:pPr eaLnBrk="0" hangingPunct="0">
              <a:spcBef>
                <a:spcPts val="0"/>
              </a:spcBef>
            </a:pPr>
            <a:endParaRPr lang="en-US" sz="2000" dirty="0" smtClean="0">
              <a:cs typeface="Calibri" pitchFamily="34" charset="0"/>
            </a:endParaRPr>
          </a:p>
          <a:p>
            <a:pPr eaLnBrk="0" hangingPunct="0">
              <a:spcBef>
                <a:spcPts val="0"/>
              </a:spcBef>
            </a:pPr>
            <a:endParaRPr lang="en-US" sz="2000" dirty="0" smtClean="0">
              <a:cs typeface="Calibri" pitchFamily="34" charset="0"/>
            </a:endParaRPr>
          </a:p>
          <a:p>
            <a:pPr eaLnBrk="0" hangingPunct="0">
              <a:spcBef>
                <a:spcPts val="0"/>
              </a:spcBef>
            </a:pPr>
            <a:endParaRPr lang="en-US" sz="2000" dirty="0" smtClean="0">
              <a:cs typeface="Calibri" pitchFamily="34" charset="0"/>
            </a:endParaRPr>
          </a:p>
        </p:txBody>
      </p:sp>
      <p:sp>
        <p:nvSpPr>
          <p:cNvPr id="19" name="Rectangle 3"/>
          <p:cNvSpPr>
            <a:spLocks noChangeArrowheads="1"/>
          </p:cNvSpPr>
          <p:nvPr/>
        </p:nvSpPr>
        <p:spPr bwMode="auto">
          <a:xfrm>
            <a:off x="5943600" y="914400"/>
            <a:ext cx="3209925" cy="5663089"/>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4127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square">
            <a:spAutoFit/>
          </a:bodyPr>
          <a:lstStyle/>
          <a:p>
            <a:pPr eaLnBrk="0" hangingPunct="0">
              <a:spcBef>
                <a:spcPts val="0"/>
              </a:spcBef>
            </a:pPr>
            <a:r>
              <a:rPr lang="en-US" b="1" u="sng" dirty="0" smtClean="0">
                <a:latin typeface="Calibri" pitchFamily="34" charset="0"/>
                <a:cs typeface="Calibri" pitchFamily="34" charset="0"/>
              </a:rPr>
              <a:t>Funding</a:t>
            </a:r>
          </a:p>
          <a:p>
            <a:pPr eaLnBrk="0" hangingPunct="0">
              <a:spcBef>
                <a:spcPts val="0"/>
              </a:spcBef>
            </a:pPr>
            <a:r>
              <a:rPr lang="en-US" dirty="0" smtClean="0">
                <a:latin typeface="Calibri" pitchFamily="34" charset="0"/>
                <a:cs typeface="Calibri" pitchFamily="34" charset="0"/>
              </a:rPr>
              <a:t>NIEHS SRP Grant P42 ES04940</a:t>
            </a:r>
          </a:p>
          <a:p>
            <a:pPr eaLnBrk="0" hangingPunct="0">
              <a:spcBef>
                <a:spcPts val="600"/>
              </a:spcBef>
            </a:pPr>
            <a:r>
              <a:rPr lang="en-US" b="1" u="sng" dirty="0" smtClean="0">
                <a:latin typeface="Calibri" pitchFamily="34" charset="0"/>
                <a:cs typeface="Calibri" pitchFamily="34" charset="0"/>
              </a:rPr>
              <a:t>EPA</a:t>
            </a:r>
          </a:p>
          <a:p>
            <a:pPr eaLnBrk="0" hangingPunct="0">
              <a:spcBef>
                <a:spcPts val="0"/>
              </a:spcBef>
            </a:pPr>
            <a:r>
              <a:rPr lang="en-US" dirty="0" smtClean="0">
                <a:latin typeface="Calibri" pitchFamily="34" charset="0"/>
                <a:cs typeface="Calibri" pitchFamily="34" charset="0"/>
              </a:rPr>
              <a:t>Leah Butler</a:t>
            </a:r>
          </a:p>
          <a:p>
            <a:pPr eaLnBrk="0" hangingPunct="0">
              <a:spcBef>
                <a:spcPts val="0"/>
              </a:spcBef>
            </a:pPr>
            <a:r>
              <a:rPr lang="en-US" dirty="0" smtClean="0">
                <a:latin typeface="Calibri" pitchFamily="34" charset="0"/>
                <a:cs typeface="Calibri" pitchFamily="34" charset="0"/>
              </a:rPr>
              <a:t>Monika O’Sullivan</a:t>
            </a:r>
          </a:p>
          <a:p>
            <a:pPr eaLnBrk="0" hangingPunct="0">
              <a:spcBef>
                <a:spcPts val="600"/>
              </a:spcBef>
            </a:pPr>
            <a:r>
              <a:rPr lang="en-US" sz="1800" b="1" u="sng" dirty="0" smtClean="0">
                <a:latin typeface="Calibri" pitchFamily="34" charset="0"/>
                <a:cs typeface="Calibri" pitchFamily="34" charset="0"/>
              </a:rPr>
              <a:t>ADEQ</a:t>
            </a:r>
          </a:p>
          <a:p>
            <a:pPr eaLnBrk="0" hangingPunct="0">
              <a:spcBef>
                <a:spcPts val="0"/>
              </a:spcBef>
            </a:pPr>
            <a:r>
              <a:rPr lang="en-US" sz="1800" dirty="0" smtClean="0">
                <a:latin typeface="Calibri" pitchFamily="34" charset="0"/>
                <a:cs typeface="Calibri" pitchFamily="34" charset="0"/>
              </a:rPr>
              <a:t>Brian </a:t>
            </a:r>
            <a:r>
              <a:rPr lang="en-US" sz="1800" dirty="0" err="1" smtClean="0">
                <a:latin typeface="Calibri" pitchFamily="34" charset="0"/>
                <a:cs typeface="Calibri" pitchFamily="34" charset="0"/>
              </a:rPr>
              <a:t>Stonebrink</a:t>
            </a:r>
            <a:endParaRPr lang="en-US" sz="1800" dirty="0" smtClean="0">
              <a:latin typeface="Calibri" pitchFamily="34" charset="0"/>
              <a:cs typeface="Calibri" pitchFamily="34" charset="0"/>
            </a:endParaRPr>
          </a:p>
          <a:p>
            <a:pPr eaLnBrk="0" hangingPunct="0">
              <a:spcBef>
                <a:spcPts val="600"/>
              </a:spcBef>
            </a:pPr>
            <a:r>
              <a:rPr lang="en-US" sz="1800" b="1" u="sng" dirty="0" smtClean="0">
                <a:latin typeface="Calibri" pitchFamily="34" charset="0"/>
                <a:cs typeface="Calibri" pitchFamily="34" charset="0"/>
              </a:rPr>
              <a:t>North </a:t>
            </a:r>
            <a:r>
              <a:rPr lang="en-US" sz="1800" b="1" u="sng" dirty="0">
                <a:latin typeface="Calibri" pitchFamily="34" charset="0"/>
                <a:cs typeface="Calibri" pitchFamily="34" charset="0"/>
              </a:rPr>
              <a:t>American Industries</a:t>
            </a:r>
          </a:p>
          <a:p>
            <a:pPr eaLnBrk="0" hangingPunct="0">
              <a:spcBef>
                <a:spcPts val="0"/>
              </a:spcBef>
            </a:pPr>
            <a:r>
              <a:rPr lang="en-US" sz="1800" dirty="0" smtClean="0">
                <a:latin typeface="Calibri" pitchFamily="34" charset="0"/>
                <a:cs typeface="Calibri" pitchFamily="34" charset="0"/>
              </a:rPr>
              <a:t>Stephan </a:t>
            </a:r>
            <a:r>
              <a:rPr lang="en-US" sz="1800" dirty="0" err="1" smtClean="0">
                <a:latin typeface="Calibri" pitchFamily="34" charset="0"/>
                <a:cs typeface="Calibri" pitchFamily="34" charset="0"/>
              </a:rPr>
              <a:t>Schuchardt</a:t>
            </a:r>
            <a:r>
              <a:rPr lang="en-US" sz="1800" dirty="0" smtClean="0">
                <a:latin typeface="Calibri" pitchFamily="34" charset="0"/>
                <a:cs typeface="Calibri" pitchFamily="34" charset="0"/>
              </a:rPr>
              <a:t> </a:t>
            </a:r>
            <a:r>
              <a:rPr lang="en-US" sz="1600" dirty="0" smtClean="0">
                <a:latin typeface="Calibri" pitchFamily="34" charset="0"/>
                <a:cs typeface="Calibri" pitchFamily="34" charset="0"/>
              </a:rPr>
              <a:t>(site owner</a:t>
            </a:r>
            <a:r>
              <a:rPr lang="en-US" sz="1800" dirty="0" smtClean="0">
                <a:latin typeface="Calibri" pitchFamily="34" charset="0"/>
                <a:cs typeface="Calibri" pitchFamily="34" charset="0"/>
              </a:rPr>
              <a:t>)</a:t>
            </a:r>
            <a:endParaRPr lang="en-US" sz="1800" dirty="0">
              <a:latin typeface="Calibri" pitchFamily="34" charset="0"/>
              <a:cs typeface="Calibri" pitchFamily="34" charset="0"/>
            </a:endParaRPr>
          </a:p>
          <a:p>
            <a:pPr eaLnBrk="0" hangingPunct="0">
              <a:spcBef>
                <a:spcPts val="600"/>
              </a:spcBef>
            </a:pPr>
            <a:r>
              <a:rPr lang="en-US" b="1" u="sng" dirty="0">
                <a:latin typeface="Calibri" pitchFamily="34" charset="0"/>
                <a:cs typeface="Calibri" pitchFamily="34" charset="0"/>
              </a:rPr>
              <a:t>Photos</a:t>
            </a:r>
            <a:r>
              <a:rPr lang="en-US" b="1" u="sng" dirty="0" smtClean="0">
                <a:latin typeface="Calibri" pitchFamily="34" charset="0"/>
                <a:cs typeface="Calibri" pitchFamily="34" charset="0"/>
              </a:rPr>
              <a:t>:</a:t>
            </a:r>
          </a:p>
          <a:p>
            <a:pPr eaLnBrk="0" hangingPunct="0"/>
            <a:r>
              <a:rPr lang="en-US" dirty="0" err="1" smtClean="0">
                <a:cs typeface="Calibri" pitchFamily="34" charset="0"/>
              </a:rPr>
              <a:t>Corin</a:t>
            </a:r>
            <a:r>
              <a:rPr lang="en-US" dirty="0" smtClean="0">
                <a:cs typeface="Calibri" pitchFamily="34" charset="0"/>
              </a:rPr>
              <a:t> Hammond</a:t>
            </a:r>
          </a:p>
          <a:p>
            <a:pPr eaLnBrk="0" hangingPunct="0"/>
            <a:r>
              <a:rPr lang="en-US" dirty="0" smtClean="0">
                <a:cs typeface="Calibri" pitchFamily="34" charset="0"/>
              </a:rPr>
              <a:t>Juliana Gil-</a:t>
            </a:r>
            <a:r>
              <a:rPr lang="en-US" dirty="0" err="1" smtClean="0">
                <a:cs typeface="Calibri" pitchFamily="34" charset="0"/>
              </a:rPr>
              <a:t>Loaiza</a:t>
            </a:r>
            <a:endParaRPr lang="en-US" dirty="0">
              <a:cs typeface="Calibri" pitchFamily="34" charset="0"/>
            </a:endParaRPr>
          </a:p>
          <a:p>
            <a:pPr eaLnBrk="0" hangingPunct="0"/>
            <a:r>
              <a:rPr lang="en-US" dirty="0" err="1" smtClean="0">
                <a:cs typeface="Calibri" pitchFamily="34" charset="0"/>
              </a:rPr>
              <a:t>Karis</a:t>
            </a:r>
            <a:r>
              <a:rPr lang="en-US" dirty="0" smtClean="0">
                <a:cs typeface="Calibri" pitchFamily="34" charset="0"/>
              </a:rPr>
              <a:t> Nelson</a:t>
            </a:r>
          </a:p>
          <a:p>
            <a:pPr eaLnBrk="0" hangingPunct="0"/>
            <a:r>
              <a:rPr lang="en-US" dirty="0">
                <a:cs typeface="Calibri" pitchFamily="34" charset="0"/>
              </a:rPr>
              <a:t>Robert </a:t>
            </a:r>
            <a:r>
              <a:rPr lang="en-US" dirty="0" smtClean="0">
                <a:cs typeface="Calibri" pitchFamily="34" charset="0"/>
              </a:rPr>
              <a:t>Root</a:t>
            </a:r>
          </a:p>
          <a:p>
            <a:pPr eaLnBrk="0" hangingPunct="0"/>
            <a:r>
              <a:rPr lang="en-US" dirty="0">
                <a:cs typeface="Calibri" pitchFamily="34" charset="0"/>
              </a:rPr>
              <a:t>Alexis </a:t>
            </a:r>
            <a:r>
              <a:rPr lang="en-US" dirty="0" err="1">
                <a:cs typeface="Calibri" pitchFamily="34" charset="0"/>
              </a:rPr>
              <a:t>Valentin</a:t>
            </a:r>
            <a:r>
              <a:rPr lang="en-US" dirty="0">
                <a:cs typeface="Calibri" pitchFamily="34" charset="0"/>
              </a:rPr>
              <a:t>-Vargas</a:t>
            </a:r>
          </a:p>
          <a:p>
            <a:pPr eaLnBrk="0" hangingPunct="0"/>
            <a:endParaRPr lang="en-US" dirty="0">
              <a:cs typeface="Calibri" pitchFamily="34" charset="0"/>
            </a:endParaRPr>
          </a:p>
          <a:p>
            <a:pPr eaLnBrk="0" hangingPunct="0"/>
            <a:endParaRPr lang="en-US" dirty="0">
              <a:cs typeface="Calibri" pitchFamily="34" charset="0"/>
            </a:endParaRPr>
          </a:p>
          <a:p>
            <a:pPr eaLnBrk="0" hangingPunct="0">
              <a:spcBef>
                <a:spcPts val="0"/>
              </a:spcBef>
            </a:pPr>
            <a:endParaRPr lang="en-US" b="1" u="sng" dirty="0">
              <a:latin typeface="Calibri" pitchFamily="34" charset="0"/>
              <a:cs typeface="Calibri" pitchFamily="34" charset="0"/>
            </a:endParaRPr>
          </a:p>
          <a:p>
            <a:pPr eaLnBrk="0" hangingPunct="0">
              <a:spcBef>
                <a:spcPts val="0"/>
              </a:spcBef>
            </a:pPr>
            <a:endParaRPr lang="en-US" sz="1800" dirty="0">
              <a:latin typeface="Calibri" pitchFamily="34" charset="0"/>
              <a:cs typeface="Calibri" pitchFamily="34" charset="0"/>
            </a:endParaRPr>
          </a:p>
        </p:txBody>
      </p:sp>
      <p:sp>
        <p:nvSpPr>
          <p:cNvPr id="20" name="Title 1"/>
          <p:cNvSpPr txBox="1">
            <a:spLocks/>
          </p:cNvSpPr>
          <p:nvPr/>
        </p:nvSpPr>
        <p:spPr>
          <a:xfrm>
            <a:off x="4114800" y="76200"/>
            <a:ext cx="4593020" cy="685800"/>
          </a:xfrm>
          <a:prstGeom prst="rect">
            <a:avLst/>
          </a:prstGeom>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cap="all" noProof="0" dirty="0" smtClean="0">
                <a:solidFill>
                  <a:srgbClr val="321900"/>
                </a:solidFill>
                <a:latin typeface="Calibri" pitchFamily="-111" charset="0"/>
                <a:ea typeface="+mj-ea"/>
                <a:cs typeface="+mj-cs"/>
              </a:rPr>
              <a:t>ACKNOWLEDGMENTS</a:t>
            </a:r>
            <a:endParaRPr kumimoji="0" lang="en-US" sz="2700" b="1" i="0" u="none" strike="noStrike" kern="1200" cap="all" spc="0" normalizeH="0" baseline="0" noProof="0" dirty="0">
              <a:ln>
                <a:noFill/>
              </a:ln>
              <a:solidFill>
                <a:schemeClr val="tx1"/>
              </a:solidFill>
              <a:effectLst/>
              <a:uLnTx/>
              <a:uFillTx/>
              <a:latin typeface="+mj-lt"/>
              <a:ea typeface="+mj-ea"/>
              <a:cs typeface="+mj-cs"/>
            </a:endParaRPr>
          </a:p>
        </p:txBody>
      </p:sp>
      <p:sp>
        <p:nvSpPr>
          <p:cNvPr id="77827" name="AutoShape 3" descr="http://redbar.arizona.edu/logos/images/horizontal/UA_horiz%20RGB.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29" name="AutoShape 5" descr="http://redbar.arizona.edu/logos/images/horizontal/UA_horiz%20RGB.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31" name="AutoShape 7" descr="http://redbar.arizona.edu/logos/images/horizontal/UA_horiz%20200-28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 name="Picture 5" descr="C:\Users\Juli Gil\Documents\Maier's Lab\Logo_lab.png"/>
          <p:cNvPicPr>
            <a:picLocks noChangeAspect="1" noChangeArrowheads="1"/>
          </p:cNvPicPr>
          <p:nvPr/>
        </p:nvPicPr>
        <p:blipFill>
          <a:blip r:embed="rId4" cstate="print"/>
          <a:srcRect/>
          <a:stretch>
            <a:fillRect/>
          </a:stretch>
        </p:blipFill>
        <p:spPr bwMode="auto">
          <a:xfrm>
            <a:off x="4267200" y="4230878"/>
            <a:ext cx="1295400" cy="1255522"/>
          </a:xfrm>
          <a:prstGeom prst="rect">
            <a:avLst/>
          </a:prstGeom>
          <a:noFill/>
        </p:spPr>
      </p:pic>
      <p:pic>
        <p:nvPicPr>
          <p:cNvPr id="13" name="Picture 12"/>
          <p:cNvPicPr>
            <a:picLocks noChangeAspect="1"/>
          </p:cNvPicPr>
          <p:nvPr/>
        </p:nvPicPr>
        <p:blipFill>
          <a:blip r:embed="rId5" cstate="print"/>
          <a:srcRect l="6874" t="4932" r="10294" b="24661"/>
          <a:stretch>
            <a:fillRect/>
          </a:stretch>
        </p:blipFill>
        <p:spPr>
          <a:xfrm>
            <a:off x="2362200" y="4572000"/>
            <a:ext cx="1775204" cy="941587"/>
          </a:xfrm>
          <a:prstGeom prst="rect">
            <a:avLst/>
          </a:prstGeom>
        </p:spPr>
      </p:pic>
      <p:pic>
        <p:nvPicPr>
          <p:cNvPr id="77836" name="Picture 12" descr="https://lh5.googleusercontent.com/-8MbM7N_6HP8/Tch_uZ433RI/AAAAAAAAB1E/FtUVkbZWxgc/s720/DSC_0357.JPG"/>
          <p:cNvPicPr>
            <a:picLocks noChangeAspect="1" noChangeArrowheads="1"/>
          </p:cNvPicPr>
          <p:nvPr/>
        </p:nvPicPr>
        <p:blipFill>
          <a:blip r:embed="rId6" cstate="print"/>
          <a:srcRect l="12222" t="1660" r="10000"/>
          <a:stretch>
            <a:fillRect/>
          </a:stretch>
        </p:blipFill>
        <p:spPr bwMode="auto">
          <a:xfrm>
            <a:off x="7253417" y="5562600"/>
            <a:ext cx="1890583" cy="1295400"/>
          </a:xfrm>
          <a:prstGeom prst="rect">
            <a:avLst/>
          </a:prstGeom>
          <a:noFill/>
        </p:spPr>
      </p:pic>
      <p:pic>
        <p:nvPicPr>
          <p:cNvPr id="77842" name="Picture 18" descr="https://lh3.googleusercontent.com/-MJfc7ef3irQ/TjMxy0zcS1I/AAAAAAAADL0/7RbMqCEIYaI/s800/P7270001.jpg"/>
          <p:cNvPicPr>
            <a:picLocks noChangeAspect="1" noChangeArrowheads="1"/>
          </p:cNvPicPr>
          <p:nvPr/>
        </p:nvPicPr>
        <p:blipFill>
          <a:blip r:embed="rId7" cstate="print"/>
          <a:srcRect t="11667" r="14265"/>
          <a:stretch>
            <a:fillRect/>
          </a:stretch>
        </p:blipFill>
        <p:spPr bwMode="auto">
          <a:xfrm>
            <a:off x="3048000" y="5562600"/>
            <a:ext cx="2057400" cy="1295400"/>
          </a:xfrm>
          <a:prstGeom prst="rect">
            <a:avLst/>
          </a:prstGeom>
          <a:noFill/>
        </p:spPr>
      </p:pic>
      <p:pic>
        <p:nvPicPr>
          <p:cNvPr id="77844" name="Picture 20" descr="https://lh4.googleusercontent.com/-BrQst6jJf-o/Tch_jVI6aWI/AAAAAAAABiA/R6o8jng-ox8/s720/DSC_0370.JPG"/>
          <p:cNvPicPr>
            <a:picLocks noChangeAspect="1" noChangeArrowheads="1"/>
          </p:cNvPicPr>
          <p:nvPr/>
        </p:nvPicPr>
        <p:blipFill>
          <a:blip r:embed="rId8" cstate="print"/>
          <a:srcRect t="8299" r="2711" b="17635"/>
          <a:stretch>
            <a:fillRect/>
          </a:stretch>
        </p:blipFill>
        <p:spPr bwMode="auto">
          <a:xfrm>
            <a:off x="5105400" y="5562600"/>
            <a:ext cx="2148840" cy="1319463"/>
          </a:xfrm>
          <a:prstGeom prst="rect">
            <a:avLst/>
          </a:prstGeom>
          <a:noFill/>
        </p:spPr>
      </p:pic>
      <p:sp>
        <p:nvSpPr>
          <p:cNvPr id="33" name="Rectangle 32"/>
          <p:cNvSpPr/>
          <p:nvPr/>
        </p:nvSpPr>
        <p:spPr>
          <a:xfrm>
            <a:off x="2895600" y="1328678"/>
            <a:ext cx="4572000" cy="2862322"/>
          </a:xfrm>
          <a:prstGeom prst="rect">
            <a:avLst/>
          </a:prstGeom>
        </p:spPr>
        <p:txBody>
          <a:bodyPr>
            <a:spAutoFit/>
          </a:bodyPr>
          <a:lstStyle/>
          <a:p>
            <a:pPr eaLnBrk="0" hangingPunct="0"/>
            <a:r>
              <a:rPr lang="en-US" sz="2000" dirty="0" err="1" smtClean="0">
                <a:cs typeface="Calibri" pitchFamily="34" charset="0"/>
              </a:rPr>
              <a:t>Corin</a:t>
            </a:r>
            <a:r>
              <a:rPr lang="en-US" sz="2000" dirty="0" smtClean="0">
                <a:cs typeface="Calibri" pitchFamily="34" charset="0"/>
              </a:rPr>
              <a:t> Hammond</a:t>
            </a:r>
          </a:p>
          <a:p>
            <a:pPr eaLnBrk="0" hangingPunct="0"/>
            <a:r>
              <a:rPr lang="en-US" sz="2000" dirty="0" smtClean="0">
                <a:cs typeface="Calibri" pitchFamily="34" charset="0"/>
              </a:rPr>
              <a:t>Sarah Hayes</a:t>
            </a:r>
          </a:p>
          <a:p>
            <a:pPr eaLnBrk="0" hangingPunct="0">
              <a:spcBef>
                <a:spcPts val="0"/>
              </a:spcBef>
            </a:pPr>
            <a:r>
              <a:rPr lang="en-US" sz="2000" dirty="0" smtClean="0">
                <a:cs typeface="Calibri" pitchFamily="34" charset="0"/>
              </a:rPr>
              <a:t>David Hogan</a:t>
            </a:r>
          </a:p>
          <a:p>
            <a:pPr eaLnBrk="0" hangingPunct="0">
              <a:spcBef>
                <a:spcPts val="0"/>
              </a:spcBef>
            </a:pPr>
            <a:r>
              <a:rPr lang="en-US" sz="2000" dirty="0" err="1" smtClean="0">
                <a:cs typeface="Calibri" pitchFamily="34" charset="0"/>
              </a:rPr>
              <a:t>Karis</a:t>
            </a:r>
            <a:r>
              <a:rPr lang="en-US" sz="2000" dirty="0" smtClean="0">
                <a:cs typeface="Calibri" pitchFamily="34" charset="0"/>
              </a:rPr>
              <a:t> Nelson</a:t>
            </a:r>
          </a:p>
          <a:p>
            <a:pPr eaLnBrk="0" hangingPunct="0">
              <a:spcBef>
                <a:spcPts val="0"/>
              </a:spcBef>
            </a:pPr>
            <a:r>
              <a:rPr lang="en-US" sz="2000" dirty="0" smtClean="0">
                <a:cs typeface="Calibri" pitchFamily="34" charset="0"/>
              </a:rPr>
              <a:t>Robert Root</a:t>
            </a:r>
          </a:p>
          <a:p>
            <a:pPr eaLnBrk="0" hangingPunct="0">
              <a:spcBef>
                <a:spcPts val="0"/>
              </a:spcBef>
            </a:pPr>
            <a:r>
              <a:rPr lang="en-US" sz="2000" dirty="0" smtClean="0">
                <a:cs typeface="Calibri" pitchFamily="34" charset="0"/>
              </a:rPr>
              <a:t>Richard </a:t>
            </a:r>
            <a:r>
              <a:rPr lang="en-US" sz="2000" dirty="0" err="1" smtClean="0">
                <a:cs typeface="Calibri" pitchFamily="34" charset="0"/>
              </a:rPr>
              <a:t>Rushforth</a:t>
            </a:r>
            <a:endParaRPr lang="en-US" sz="2000" dirty="0" smtClean="0">
              <a:cs typeface="Calibri" pitchFamily="34" charset="0"/>
            </a:endParaRPr>
          </a:p>
          <a:p>
            <a:pPr eaLnBrk="0" hangingPunct="0">
              <a:spcBef>
                <a:spcPts val="0"/>
              </a:spcBef>
            </a:pPr>
            <a:r>
              <a:rPr lang="en-US" sz="2000" dirty="0" smtClean="0">
                <a:cs typeface="Calibri" pitchFamily="34" charset="0"/>
              </a:rPr>
              <a:t>Fernando Solis-Dominguez</a:t>
            </a:r>
          </a:p>
          <a:p>
            <a:pPr eaLnBrk="0" hangingPunct="0">
              <a:spcBef>
                <a:spcPts val="0"/>
              </a:spcBef>
            </a:pPr>
            <a:r>
              <a:rPr lang="en-US" sz="2000" dirty="0" smtClean="0">
                <a:cs typeface="Calibri" pitchFamily="34" charset="0"/>
              </a:rPr>
              <a:t>Lane D. </a:t>
            </a:r>
            <a:r>
              <a:rPr lang="en-US" sz="2000" dirty="0" err="1" smtClean="0">
                <a:cs typeface="Calibri" pitchFamily="34" charset="0"/>
              </a:rPr>
              <a:t>Undhjem</a:t>
            </a:r>
            <a:endParaRPr lang="en-US" sz="2000" dirty="0" smtClean="0">
              <a:cs typeface="Calibri" pitchFamily="34" charset="0"/>
            </a:endParaRPr>
          </a:p>
          <a:p>
            <a:pPr eaLnBrk="0" hangingPunct="0">
              <a:spcBef>
                <a:spcPts val="0"/>
              </a:spcBef>
            </a:pPr>
            <a:r>
              <a:rPr lang="en-US" sz="2000" dirty="0" smtClean="0">
                <a:cs typeface="Calibri" pitchFamily="34" charset="0"/>
              </a:rPr>
              <a:t>Alexis </a:t>
            </a:r>
            <a:r>
              <a:rPr lang="en-US" sz="2000" dirty="0" err="1" smtClean="0">
                <a:cs typeface="Calibri" pitchFamily="34" charset="0"/>
              </a:rPr>
              <a:t>Valentin</a:t>
            </a:r>
            <a:r>
              <a:rPr lang="en-US" sz="2000" dirty="0" smtClean="0">
                <a:cs typeface="Calibri" pitchFamily="34" charset="0"/>
              </a:rPr>
              <a:t>-Vargas</a:t>
            </a:r>
          </a:p>
        </p:txBody>
      </p:sp>
      <p:sp>
        <p:nvSpPr>
          <p:cNvPr id="34" name="TextBox 33"/>
          <p:cNvSpPr txBox="1"/>
          <p:nvPr/>
        </p:nvSpPr>
        <p:spPr>
          <a:xfrm>
            <a:off x="-76200" y="914400"/>
            <a:ext cx="5181600" cy="461665"/>
          </a:xfrm>
          <a:prstGeom prst="rect">
            <a:avLst/>
          </a:prstGeom>
          <a:noFill/>
        </p:spPr>
        <p:txBody>
          <a:bodyPr wrap="square" rtlCol="0">
            <a:spAutoFit/>
          </a:bodyPr>
          <a:lstStyle/>
          <a:p>
            <a:pPr algn="ctr"/>
            <a:r>
              <a:rPr lang="en-US" sz="2400" b="1" dirty="0" smtClean="0"/>
              <a:t>University of Arizona</a:t>
            </a:r>
            <a:endParaRPr lang="en-US" sz="2400" b="1" dirty="0"/>
          </a:p>
        </p:txBody>
      </p:sp>
      <p:pic>
        <p:nvPicPr>
          <p:cNvPr id="77854" name="Picture 30" descr="https://lh5.googleusercontent.com/-WGfu16N5CyM/Ti-d7FQt06I/AAAAAAAACfM/M384LFBnkDI/s512/1_10_11%2520254.jpg"/>
          <p:cNvPicPr>
            <a:picLocks noChangeAspect="1" noChangeArrowheads="1"/>
          </p:cNvPicPr>
          <p:nvPr/>
        </p:nvPicPr>
        <p:blipFill>
          <a:blip r:embed="rId9" cstate="print"/>
          <a:srcRect l="14706" t="23529" r="26470" b="26471"/>
          <a:stretch>
            <a:fillRect/>
          </a:stretch>
        </p:blipFill>
        <p:spPr bwMode="auto">
          <a:xfrm>
            <a:off x="0" y="5562600"/>
            <a:ext cx="1143000" cy="1295400"/>
          </a:xfrm>
          <a:prstGeom prst="rect">
            <a:avLst/>
          </a:prstGeom>
          <a:noFill/>
        </p:spPr>
      </p:pic>
      <p:pic>
        <p:nvPicPr>
          <p:cNvPr id="30721" name="Picture 1" descr="C:\Users\Juli Gil\Pictures\Iron King 2011\DSC01660.JPG"/>
          <p:cNvPicPr>
            <a:picLocks noChangeAspect="1" noChangeArrowheads="1"/>
          </p:cNvPicPr>
          <p:nvPr/>
        </p:nvPicPr>
        <p:blipFill>
          <a:blip r:embed="rId10" cstate="print"/>
          <a:srcRect l="2373" t="13218" r="25749" b="21613"/>
          <a:stretch>
            <a:fillRect/>
          </a:stretch>
        </p:blipFill>
        <p:spPr bwMode="auto">
          <a:xfrm>
            <a:off x="1143000" y="5562601"/>
            <a:ext cx="1905000" cy="1295399"/>
          </a:xfrm>
          <a:prstGeom prst="rect">
            <a:avLst/>
          </a:prstGeom>
          <a:noFill/>
        </p:spPr>
      </p:pic>
      <p:sp>
        <p:nvSpPr>
          <p:cNvPr id="18" name="TextBox 17"/>
          <p:cNvSpPr txBox="1"/>
          <p:nvPr/>
        </p:nvSpPr>
        <p:spPr>
          <a:xfrm>
            <a:off x="8686800" y="0"/>
            <a:ext cx="457200" cy="400110"/>
          </a:xfrm>
          <a:prstGeom prst="rect">
            <a:avLst/>
          </a:prstGeom>
          <a:noFill/>
        </p:spPr>
        <p:txBody>
          <a:bodyPr wrap="square" rtlCol="0">
            <a:spAutoFit/>
          </a:bodyPr>
          <a:lstStyle/>
          <a:p>
            <a:r>
              <a:rPr lang="en-US" sz="2000" dirty="0" smtClean="0"/>
              <a:t>22</a:t>
            </a:r>
            <a:endParaRPr lang="en-US" sz="20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90400" y="3304950"/>
            <a:ext cx="8686800" cy="1095600"/>
          </a:xfrm>
        </p:spPr>
        <p:txBody>
          <a:bodyPr>
            <a:noAutofit/>
          </a:bodyPr>
          <a:lstStyle/>
          <a:p>
            <a:pPr lvl="0" algn="ctr">
              <a:lnSpc>
                <a:spcPct val="80000"/>
              </a:lnSpc>
              <a:spcBef>
                <a:spcPts val="0"/>
              </a:spcBef>
            </a:pPr>
            <a:r>
              <a:rPr lang="en-US" sz="7200" dirty="0" smtClean="0">
                <a:ln>
                  <a:gradFill>
                    <a:gsLst>
                      <a:gs pos="0">
                        <a:prstClr val="white"/>
                      </a:gs>
                      <a:gs pos="50000">
                        <a:prstClr val="white">
                          <a:lumMod val="75000"/>
                        </a:prstClr>
                      </a:gs>
                    </a:gsLst>
                    <a:lin ang="5400000" scaled="0"/>
                  </a:gradFill>
                </a:ln>
                <a:gradFill>
                  <a:gsLst>
                    <a:gs pos="11000">
                      <a:prstClr val="white">
                        <a:lumMod val="75000"/>
                      </a:prstClr>
                    </a:gs>
                    <a:gs pos="91000">
                      <a:prstClr val="white"/>
                    </a:gs>
                  </a:gsLst>
                  <a:lin ang="16200000" scaled="1"/>
                </a:gradFill>
              </a:rPr>
              <a:t>THANKS</a:t>
            </a:r>
            <a:r>
              <a:rPr lang="en-US" sz="7200" dirty="0">
                <a:ln>
                  <a:gradFill>
                    <a:gsLst>
                      <a:gs pos="0">
                        <a:prstClr val="white"/>
                      </a:gs>
                      <a:gs pos="50000">
                        <a:prstClr val="white">
                          <a:lumMod val="75000"/>
                        </a:prstClr>
                      </a:gs>
                    </a:gsLst>
                    <a:lin ang="5400000" scaled="0"/>
                  </a:gradFill>
                </a:ln>
                <a:gradFill>
                  <a:gsLst>
                    <a:gs pos="11000">
                      <a:prstClr val="white">
                        <a:lumMod val="75000"/>
                      </a:prstClr>
                    </a:gs>
                    <a:gs pos="91000">
                      <a:prstClr val="white"/>
                    </a:gs>
                  </a:gsLst>
                  <a:lin ang="16200000" scaled="1"/>
                </a:gradFill>
              </a:rPr>
              <a:t/>
            </a:r>
            <a:br>
              <a:rPr lang="en-US" sz="7200" dirty="0">
                <a:ln>
                  <a:gradFill>
                    <a:gsLst>
                      <a:gs pos="0">
                        <a:prstClr val="white"/>
                      </a:gs>
                      <a:gs pos="50000">
                        <a:prstClr val="white">
                          <a:lumMod val="75000"/>
                        </a:prstClr>
                      </a:gs>
                    </a:gsLst>
                    <a:lin ang="5400000" scaled="0"/>
                  </a:gradFill>
                </a:ln>
                <a:gradFill>
                  <a:gsLst>
                    <a:gs pos="11000">
                      <a:prstClr val="white">
                        <a:lumMod val="75000"/>
                      </a:prstClr>
                    </a:gs>
                    <a:gs pos="91000">
                      <a:prstClr val="white"/>
                    </a:gs>
                  </a:gsLst>
                  <a:lin ang="16200000" scaled="1"/>
                </a:gradFill>
              </a:rPr>
            </a:br>
            <a:endParaRPr lang="en-US" sz="4000" dirty="0"/>
          </a:p>
        </p:txBody>
      </p:sp>
      <p:grpSp>
        <p:nvGrpSpPr>
          <p:cNvPr id="8" name="Group 7"/>
          <p:cNvGrpSpPr/>
          <p:nvPr/>
        </p:nvGrpSpPr>
        <p:grpSpPr>
          <a:xfrm>
            <a:off x="990600" y="4648200"/>
            <a:ext cx="6629400" cy="1938992"/>
            <a:chOff x="914400" y="3829843"/>
            <a:chExt cx="7672227" cy="2655969"/>
          </a:xfrm>
        </p:grpSpPr>
        <p:sp>
          <p:nvSpPr>
            <p:cNvPr id="3" name="Title 1"/>
            <p:cNvSpPr txBox="1">
              <a:spLocks/>
            </p:cNvSpPr>
            <p:nvPr/>
          </p:nvSpPr>
          <p:spPr>
            <a:xfrm>
              <a:off x="914400" y="4572000"/>
              <a:ext cx="5638800" cy="10956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7200" b="1" spc="-150" noProof="0" dirty="0" smtClean="0">
                  <a:ln>
                    <a:gradFill>
                      <a:gsLst>
                        <a:gs pos="0">
                          <a:schemeClr val="bg1"/>
                        </a:gs>
                        <a:gs pos="50000">
                          <a:schemeClr val="bg1">
                            <a:lumMod val="75000"/>
                          </a:schemeClr>
                        </a:gs>
                      </a:gsLst>
                      <a:lin ang="5400000" scaled="0"/>
                    </a:gradFill>
                  </a:ln>
                  <a:solidFill>
                    <a:schemeClr val="tx1">
                      <a:lumMod val="75000"/>
                      <a:lumOff val="25000"/>
                    </a:schemeClr>
                  </a:solidFill>
                  <a:effectLst>
                    <a:outerShdw blurRad="38100" algn="ctr" rotWithShape="0">
                      <a:prstClr val="black">
                        <a:alpha val="25000"/>
                      </a:prstClr>
                    </a:outerShdw>
                    <a:reflection blurRad="6350" stA="60000" endA="900" endPos="58000" dir="5400000" sy="-100000" algn="bl" rotWithShape="0"/>
                  </a:effectLst>
                </a:rPr>
                <a:t>Questions </a:t>
              </a:r>
              <a:endParaRPr kumimoji="0" lang="en-US" sz="7200" b="1" i="0" u="none" strike="noStrike" kern="1200" cap="none" spc="-150" normalizeH="0" baseline="0" noProof="0" dirty="0">
                <a:ln>
                  <a:gradFill>
                    <a:gsLst>
                      <a:gs pos="0">
                        <a:schemeClr val="bg1"/>
                      </a:gs>
                      <a:gs pos="50000">
                        <a:schemeClr val="bg1">
                          <a:lumMod val="75000"/>
                        </a:schemeClr>
                      </a:gs>
                    </a:gsLst>
                    <a:lin ang="5400000" scaled="0"/>
                  </a:gradFill>
                </a:ln>
                <a:solidFill>
                  <a:schemeClr val="tx1">
                    <a:lumMod val="75000"/>
                    <a:lumOff val="25000"/>
                  </a:schemeClr>
                </a:solidFill>
                <a:effectLst>
                  <a:outerShdw blurRad="38100" algn="ctr" rotWithShape="0">
                    <a:prstClr val="black">
                      <a:alpha val="25000"/>
                    </a:prstClr>
                  </a:outerShdw>
                  <a:reflection blurRad="6350" stA="60000" endA="900" endPos="58000" dir="5400000" sy="-100000" algn="bl" rotWithShape="0"/>
                </a:effectLst>
                <a:uLnTx/>
                <a:uFillTx/>
                <a:latin typeface="+mn-lt"/>
                <a:ea typeface="+mn-ea"/>
                <a:cs typeface="+mn-cs"/>
              </a:endParaRPr>
            </a:p>
          </p:txBody>
        </p:sp>
        <p:grpSp>
          <p:nvGrpSpPr>
            <p:cNvPr id="4" name="Group 3"/>
            <p:cNvGrpSpPr/>
            <p:nvPr/>
          </p:nvGrpSpPr>
          <p:grpSpPr>
            <a:xfrm>
              <a:off x="6705600" y="3829843"/>
              <a:ext cx="1881027" cy="2655969"/>
              <a:chOff x="6248400" y="3715686"/>
              <a:chExt cx="1881027" cy="2655969"/>
            </a:xfrm>
          </p:grpSpPr>
          <p:sp>
            <p:nvSpPr>
              <p:cNvPr id="6" name="Oval 5"/>
              <p:cNvSpPr/>
              <p:nvPr/>
            </p:nvSpPr>
            <p:spPr>
              <a:xfrm>
                <a:off x="6248400" y="4038595"/>
                <a:ext cx="1881027" cy="2057398"/>
              </a:xfrm>
              <a:prstGeom prst="ellipse">
                <a:avLst/>
              </a:prstGeom>
              <a:gradFill>
                <a:gsLst>
                  <a:gs pos="0">
                    <a:schemeClr val="bg1">
                      <a:lumMod val="95000"/>
                    </a:schemeClr>
                  </a:gs>
                  <a:gs pos="50000">
                    <a:schemeClr val="bg1">
                      <a:lumMod val="75000"/>
                    </a:schemeClr>
                  </a:gs>
                  <a:gs pos="100000">
                    <a:schemeClr val="tx1">
                      <a:lumMod val="65000"/>
                      <a:lumOff val="35000"/>
                    </a:schemeClr>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p>
            </p:txBody>
          </p:sp>
          <p:sp>
            <p:nvSpPr>
              <p:cNvPr id="7" name="TextBox 6"/>
              <p:cNvSpPr txBox="1"/>
              <p:nvPr/>
            </p:nvSpPr>
            <p:spPr>
              <a:xfrm>
                <a:off x="6630256" y="3715686"/>
                <a:ext cx="1073403" cy="2655969"/>
              </a:xfrm>
              <a:prstGeom prst="rect">
                <a:avLst/>
              </a:prstGeom>
              <a:noFill/>
            </p:spPr>
            <p:txBody>
              <a:bodyPr wrap="square" rtlCol="0">
                <a:spAutoFit/>
              </a:bodyPr>
              <a:lstStyle/>
              <a:p>
                <a:r>
                  <a:rPr lang="en-US" sz="12000" b="1" dirty="0" smtClean="0">
                    <a:solidFill>
                      <a:prstClr val="white">
                        <a:lumMod val="65000"/>
                      </a:prstClr>
                    </a:solidFill>
                    <a:latin typeface="Georgia" pitchFamily="18" charset="0"/>
                    <a:cs typeface="Arial" pitchFamily="34" charset="0"/>
                  </a:rPr>
                  <a:t>?</a:t>
                </a:r>
                <a:endParaRPr lang="en-US" sz="12000" b="1" dirty="0">
                  <a:solidFill>
                    <a:prstClr val="white">
                      <a:lumMod val="65000"/>
                    </a:prstClr>
                  </a:solidFill>
                  <a:latin typeface="Georgia" pitchFamily="18" charset="0"/>
                  <a:cs typeface="Arial" pitchFamily="34" charset="0"/>
                </a:endParaRPr>
              </a:p>
            </p:txBody>
          </p:sp>
        </p:grpSp>
      </p:grpSp>
      <p:sp>
        <p:nvSpPr>
          <p:cNvPr id="9" name="Rectangle 8"/>
          <p:cNvSpPr/>
          <p:nvPr/>
        </p:nvSpPr>
        <p:spPr>
          <a:xfrm>
            <a:off x="0" y="762000"/>
            <a:ext cx="9067800" cy="3170099"/>
          </a:xfrm>
          <a:prstGeom prst="rect">
            <a:avLst/>
          </a:prstGeom>
        </p:spPr>
        <p:txBody>
          <a:bodyPr wrap="square" anchor="ctr">
            <a:spAutoFit/>
          </a:bodyPr>
          <a:lstStyle/>
          <a:p>
            <a:pPr algn="ctr"/>
            <a:r>
              <a:rPr lang="en-US" sz="3600" dirty="0" smtClean="0"/>
              <a:t>**You </a:t>
            </a:r>
            <a:r>
              <a:rPr lang="en-US" sz="3600" dirty="0"/>
              <a:t>can follow the field </a:t>
            </a:r>
            <a:r>
              <a:rPr lang="en-US" sz="3600" dirty="0" smtClean="0"/>
              <a:t>study at : </a:t>
            </a:r>
          </a:p>
          <a:p>
            <a:r>
              <a:rPr lang="en-US" sz="2200" b="1" dirty="0" smtClean="0">
                <a:solidFill>
                  <a:schemeClr val="bg1"/>
                </a:solidFill>
                <a:latin typeface="Calibri" pitchFamily="34" charset="0"/>
                <a:cs typeface="Calibri" pitchFamily="34" charset="0"/>
              </a:rPr>
              <a:t>http://cals.arizona.edu/crops/irrigation/azdrip/BostonMill/IK/photolog.htm</a:t>
            </a:r>
          </a:p>
          <a:p>
            <a:endParaRPr lang="en-US" sz="2000" b="1" dirty="0" smtClean="0"/>
          </a:p>
          <a:p>
            <a:pPr algn="ctr"/>
            <a:r>
              <a:rPr lang="en-US" sz="2000" b="1" dirty="0" smtClean="0"/>
              <a:t>Superfund Research Program University of Arizona</a:t>
            </a:r>
          </a:p>
          <a:p>
            <a:pPr algn="ctr"/>
            <a:r>
              <a:rPr lang="en-US" sz="2200" b="1" dirty="0" smtClean="0">
                <a:solidFill>
                  <a:schemeClr val="bg1"/>
                </a:solidFill>
              </a:rPr>
              <a:t>http://superfund.pharmacy.arizona.edu/</a:t>
            </a:r>
          </a:p>
          <a:p>
            <a:endParaRPr lang="en-US" sz="2000" b="1" dirty="0" smtClean="0"/>
          </a:p>
          <a:p>
            <a:endParaRPr lang="en-US" sz="2000" b="1" dirty="0" smtClean="0">
              <a:latin typeface="Calibri" pitchFamily="34" charset="0"/>
              <a:cs typeface="Calibri" pitchFamily="34" charset="0"/>
            </a:endParaRPr>
          </a:p>
          <a:p>
            <a:endParaRPr lang="en-US" sz="2000" b="1" dirty="0" smtClean="0">
              <a:latin typeface="Calibri" pitchFamily="34" charset="0"/>
              <a:cs typeface="Calibri" pitchFamily="34" charset="0"/>
            </a:endParaRPr>
          </a:p>
          <a:p>
            <a:endParaRPr lang="en-US" sz="2000" b="1" dirty="0" smtClean="0">
              <a:latin typeface="Calibri" pitchFamily="34" charset="0"/>
              <a:cs typeface="Calibri" pitchFamily="34" charset="0"/>
            </a:endParaRPr>
          </a:p>
        </p:txBody>
      </p:sp>
      <p:sp>
        <p:nvSpPr>
          <p:cNvPr id="11" name="TextBox 10"/>
          <p:cNvSpPr txBox="1"/>
          <p:nvPr/>
        </p:nvSpPr>
        <p:spPr>
          <a:xfrm>
            <a:off x="685800" y="3867090"/>
            <a:ext cx="7973935" cy="400110"/>
          </a:xfrm>
          <a:prstGeom prst="rect">
            <a:avLst/>
          </a:prstGeom>
          <a:noFill/>
        </p:spPr>
        <p:txBody>
          <a:bodyPr wrap="none" rtlCol="0">
            <a:noAutofit/>
          </a:bodyPr>
          <a:lstStyle/>
          <a:p>
            <a:pPr algn="ctr"/>
            <a:r>
              <a:rPr lang="en-US" sz="3600" dirty="0" smtClean="0">
                <a:solidFill>
                  <a:srgbClr val="2E507A">
                    <a:alpha val="81000"/>
                  </a:srgbClr>
                </a:solidFill>
              </a:rPr>
              <a:t>Juligil@email.arizona.edu</a:t>
            </a:r>
            <a:endParaRPr lang="en-US" sz="3600" dirty="0">
              <a:solidFill>
                <a:srgbClr val="2E507A">
                  <a:alpha val="81000"/>
                </a:srgbClr>
              </a:solidFill>
            </a:endParaRPr>
          </a:p>
        </p:txBody>
      </p:sp>
      <p:pic>
        <p:nvPicPr>
          <p:cNvPr id="12" name="Picture 2" descr="C:\Users\Juli Gil\Pictures\rev_UA_horiz.png"/>
          <p:cNvPicPr>
            <a:picLocks noChangeAspect="1" noChangeArrowheads="1"/>
          </p:cNvPicPr>
          <p:nvPr/>
        </p:nvPicPr>
        <p:blipFill>
          <a:blip r:embed="rId4" cstate="print"/>
          <a:srcRect/>
          <a:stretch>
            <a:fillRect/>
          </a:stretch>
        </p:blipFill>
        <p:spPr bwMode="auto">
          <a:xfrm>
            <a:off x="76201" y="72234"/>
            <a:ext cx="2286000" cy="54176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914400" y="1219200"/>
          <a:ext cx="7543800" cy="4800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cstate="print"/>
          <a:srcRect/>
          <a:stretch>
            <a:fillRect/>
          </a:stretch>
        </p:blipFill>
        <p:spPr bwMode="auto">
          <a:xfrm>
            <a:off x="2307017" y="903032"/>
            <a:ext cx="5541583" cy="5954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MAIER LAB\Superfund project IRON KING\FIELD TRIAL\Soil analysis\graphs\EC-pH-_JGL2.jpg"/>
          <p:cNvPicPr>
            <a:picLocks noChangeAspect="1" noChangeArrowheads="1"/>
          </p:cNvPicPr>
          <p:nvPr/>
        </p:nvPicPr>
        <p:blipFill>
          <a:blip r:embed="rId2" cstate="print"/>
          <a:srcRect/>
          <a:stretch>
            <a:fillRect/>
          </a:stretch>
        </p:blipFill>
        <p:spPr bwMode="auto">
          <a:xfrm>
            <a:off x="2187412" y="838200"/>
            <a:ext cx="4769175" cy="6019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36180" y="76200"/>
            <a:ext cx="8403020" cy="685800"/>
          </a:xfrm>
        </p:spPr>
        <p:txBody>
          <a:bodyPr>
            <a:normAutofit/>
          </a:bodyPr>
          <a:lstStyle/>
          <a:p>
            <a:r>
              <a:rPr lang="en-US" sz="3200" b="1" dirty="0" smtClean="0">
                <a:solidFill>
                  <a:srgbClr val="321900"/>
                </a:solidFill>
                <a:effectLst>
                  <a:outerShdw blurRad="38100" dist="38100" dir="2700000" algn="tl">
                    <a:srgbClr val="000000">
                      <a:alpha val="43137"/>
                    </a:srgbClr>
                  </a:outerShdw>
                </a:effectLst>
                <a:latin typeface="Calibri" pitchFamily="-111" charset="0"/>
              </a:rPr>
              <a:t>METHODOLOGY</a:t>
            </a:r>
            <a:r>
              <a:rPr lang="en-US" sz="3200" b="1" dirty="0" smtClean="0">
                <a:solidFill>
                  <a:srgbClr val="321900"/>
                </a:solidFill>
                <a:latin typeface="Calibri" pitchFamily="-111" charset="0"/>
                <a:ea typeface="+mn-ea"/>
                <a:cs typeface="+mn-cs"/>
              </a:rPr>
              <a:t> </a:t>
            </a:r>
            <a:r>
              <a:rPr lang="en-US" sz="2500" b="1" dirty="0" smtClean="0">
                <a:solidFill>
                  <a:srgbClr val="321900"/>
                </a:solidFill>
                <a:latin typeface="Calibri" pitchFamily="-111" charset="0"/>
                <a:ea typeface="+mn-ea"/>
                <a:cs typeface="+mn-cs"/>
              </a:rPr>
              <a:t> -</a:t>
            </a:r>
            <a:r>
              <a:rPr lang="en-US" sz="2500" b="1" dirty="0" smtClean="0">
                <a:solidFill>
                  <a:srgbClr val="321900"/>
                </a:solidFill>
                <a:latin typeface="Calibri" pitchFamily="-111" charset="0"/>
              </a:rPr>
              <a:t>Canopy Cover-</a:t>
            </a:r>
            <a:endParaRPr lang="en-US" sz="2500" b="1" dirty="0" smtClean="0">
              <a:solidFill>
                <a:srgbClr val="321900"/>
              </a:solidFill>
              <a:latin typeface="Calibri" pitchFamily="-111" charset="0"/>
              <a:ea typeface="+mn-ea"/>
              <a:cs typeface="+mn-cs"/>
            </a:endParaRPr>
          </a:p>
        </p:txBody>
      </p:sp>
      <p:graphicFrame>
        <p:nvGraphicFramePr>
          <p:cNvPr id="5" name="Diagram 4"/>
          <p:cNvGraphicFramePr/>
          <p:nvPr/>
        </p:nvGraphicFramePr>
        <p:xfrm>
          <a:off x="76200" y="0"/>
          <a:ext cx="92202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3200" y="76200"/>
            <a:ext cx="5943600" cy="5635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all" spc="0" normalizeH="0" baseline="0" noProof="0" dirty="0" smtClean="0">
                <a:ln>
                  <a:noFill/>
                </a:ln>
                <a:solidFill>
                  <a:schemeClr val="tx1"/>
                </a:solidFill>
                <a:uLnTx/>
                <a:uFillTx/>
                <a:latin typeface="+mj-lt"/>
                <a:ea typeface="+mj-ea"/>
                <a:cs typeface="+mj-cs"/>
              </a:rPr>
              <a:t>Site description </a:t>
            </a:r>
            <a:endParaRPr kumimoji="0" lang="en-US" sz="3000" b="1" i="0" u="none" strike="noStrike" kern="1200" cap="all" spc="0" normalizeH="0" baseline="0" noProof="0" dirty="0">
              <a:ln>
                <a:noFill/>
              </a:ln>
              <a:solidFill>
                <a:schemeClr val="tx1"/>
              </a:solidFill>
              <a:uLnTx/>
              <a:uFillTx/>
              <a:latin typeface="+mj-lt"/>
              <a:ea typeface="+mj-ea"/>
              <a:cs typeface="+mj-cs"/>
            </a:endParaRPr>
          </a:p>
        </p:txBody>
      </p:sp>
      <p:sp>
        <p:nvSpPr>
          <p:cNvPr id="4" name="Rectangle 3"/>
          <p:cNvSpPr/>
          <p:nvPr/>
        </p:nvSpPr>
        <p:spPr>
          <a:xfrm>
            <a:off x="76200" y="914400"/>
            <a:ext cx="7391400" cy="430887"/>
          </a:xfrm>
          <a:prstGeom prst="rect">
            <a:avLst/>
          </a:prstGeom>
        </p:spPr>
        <p:txBody>
          <a:bodyPr wrap="square">
            <a:spAutoFit/>
          </a:bodyPr>
          <a:lstStyle/>
          <a:p>
            <a:r>
              <a:rPr lang="en-US" sz="2200" b="1" dirty="0" smtClean="0"/>
              <a:t>Iron King Mine-Humboldt Smelter Site (IKMHSS) </a:t>
            </a:r>
          </a:p>
        </p:txBody>
      </p:sp>
      <p:sp>
        <p:nvSpPr>
          <p:cNvPr id="5" name="Content Placeholder 2"/>
          <p:cNvSpPr txBox="1">
            <a:spLocks/>
          </p:cNvSpPr>
          <p:nvPr/>
        </p:nvSpPr>
        <p:spPr>
          <a:xfrm>
            <a:off x="381000" y="1295400"/>
            <a:ext cx="8610600" cy="380999"/>
          </a:xfrm>
          <a:prstGeom prst="rect">
            <a:avLst/>
          </a:prstGeom>
        </p:spPr>
        <p:txBody>
          <a:bodyPr>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Superfund Site by Environmental Protection Agency (EPA) in 2008.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29" name="TextBox 28"/>
          <p:cNvSpPr txBox="1"/>
          <p:nvPr/>
        </p:nvSpPr>
        <p:spPr>
          <a:xfrm>
            <a:off x="228600" y="5410200"/>
            <a:ext cx="8763000" cy="369332"/>
          </a:xfrm>
          <a:prstGeom prst="rect">
            <a:avLst/>
          </a:prstGeom>
          <a:noFill/>
        </p:spPr>
        <p:txBody>
          <a:bodyPr wrap="square" rtlCol="0">
            <a:spAutoFit/>
          </a:bodyPr>
          <a:lstStyle/>
          <a:p>
            <a:endParaRPr lang="en-US" dirty="0"/>
          </a:p>
        </p:txBody>
      </p:sp>
      <p:pic>
        <p:nvPicPr>
          <p:cNvPr id="30" name="Picture 29"/>
          <p:cNvPicPr>
            <a:picLocks/>
          </p:cNvPicPr>
          <p:nvPr/>
        </p:nvPicPr>
        <p:blipFill>
          <a:blip r:embed="rId3" cstate="print"/>
          <a:stretch>
            <a:fillRect/>
          </a:stretch>
        </p:blipFill>
        <p:spPr>
          <a:xfrm>
            <a:off x="0" y="5334000"/>
            <a:ext cx="9144000" cy="1600200"/>
          </a:xfrm>
          <a:prstGeom prst="rect">
            <a:avLst/>
          </a:prstGeom>
        </p:spPr>
      </p:pic>
      <p:sp>
        <p:nvSpPr>
          <p:cNvPr id="31" name="Title 4"/>
          <p:cNvSpPr txBox="1">
            <a:spLocks/>
          </p:cNvSpPr>
          <p:nvPr/>
        </p:nvSpPr>
        <p:spPr>
          <a:xfrm>
            <a:off x="1981200" y="5410200"/>
            <a:ext cx="52578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4000" noProof="0" dirty="0" smtClean="0">
                <a:ln>
                  <a:gradFill>
                    <a:gsLst>
                      <a:gs pos="0">
                        <a:prstClr val="white"/>
                      </a:gs>
                      <a:gs pos="50000">
                        <a:prstClr val="white">
                          <a:lumMod val="75000"/>
                        </a:prstClr>
                      </a:gs>
                    </a:gsLst>
                    <a:lin ang="5400000" scaled="0"/>
                  </a:gradFill>
                </a:ln>
                <a:gradFill>
                  <a:gsLst>
                    <a:gs pos="11000">
                      <a:prstClr val="white">
                        <a:lumMod val="75000"/>
                      </a:prstClr>
                    </a:gs>
                    <a:gs pos="91000">
                      <a:prstClr val="white"/>
                    </a:gs>
                  </a:gsLst>
                  <a:lin ang="16200000" scaled="1"/>
                </a:gradFill>
                <a:latin typeface="+mj-lt"/>
                <a:ea typeface="+mj-ea"/>
                <a:cs typeface="+mj-cs"/>
              </a:rPr>
              <a:t>PHYTOSTABILIZATION</a:t>
            </a:r>
            <a:endParaRPr kumimoji="0" lang="en-US" sz="4000" i="0" u="none" strike="noStrike" kern="1200" cap="none" spc="0" normalizeH="0" baseline="0" noProof="0" dirty="0">
              <a:ln>
                <a:noFill/>
              </a:ln>
              <a:solidFill>
                <a:schemeClr val="bg1"/>
              </a:solidFill>
              <a:effectLst/>
              <a:uLnTx/>
              <a:uFillTx/>
              <a:latin typeface="+mj-lt"/>
              <a:ea typeface="+mj-ea"/>
              <a:cs typeface="+mj-cs"/>
            </a:endParaRPr>
          </a:p>
        </p:txBody>
      </p:sp>
      <p:sp>
        <p:nvSpPr>
          <p:cNvPr id="33" name="TextBox 32"/>
          <p:cNvSpPr txBox="1"/>
          <p:nvPr/>
        </p:nvSpPr>
        <p:spPr>
          <a:xfrm>
            <a:off x="4953000" y="5486400"/>
            <a:ext cx="3886200" cy="369332"/>
          </a:xfrm>
          <a:prstGeom prst="rect">
            <a:avLst/>
          </a:prstGeom>
          <a:noFill/>
        </p:spPr>
        <p:txBody>
          <a:bodyPr wrap="square" rtlCol="0">
            <a:spAutoFit/>
          </a:bodyPr>
          <a:lstStyle/>
          <a:p>
            <a:endParaRPr lang="en-US" dirty="0"/>
          </a:p>
        </p:txBody>
      </p:sp>
      <p:sp>
        <p:nvSpPr>
          <p:cNvPr id="34" name="TextBox 33"/>
          <p:cNvSpPr txBox="1"/>
          <p:nvPr/>
        </p:nvSpPr>
        <p:spPr>
          <a:xfrm>
            <a:off x="4876800" y="5410200"/>
            <a:ext cx="4191000" cy="769441"/>
          </a:xfrm>
          <a:prstGeom prst="rect">
            <a:avLst/>
          </a:prstGeom>
          <a:noFill/>
        </p:spPr>
        <p:txBody>
          <a:bodyPr wrap="square" rtlCol="0">
            <a:spAutoFit/>
          </a:bodyPr>
          <a:lstStyle/>
          <a:p>
            <a:pPr algn="r"/>
            <a:r>
              <a:rPr lang="en-US" sz="2200" b="1" dirty="0" smtClean="0"/>
              <a:t>Vegetative cap to stabilize metals in the root zone.</a:t>
            </a:r>
          </a:p>
        </p:txBody>
      </p:sp>
      <p:sp>
        <p:nvSpPr>
          <p:cNvPr id="35" name="Rectangle 34"/>
          <p:cNvSpPr/>
          <p:nvPr/>
        </p:nvSpPr>
        <p:spPr>
          <a:xfrm>
            <a:off x="4978116" y="6350913"/>
            <a:ext cx="4165884" cy="430887"/>
          </a:xfrm>
          <a:prstGeom prst="rect">
            <a:avLst/>
          </a:prstGeom>
        </p:spPr>
        <p:txBody>
          <a:bodyPr wrap="none">
            <a:spAutoFit/>
          </a:bodyPr>
          <a:lstStyle/>
          <a:p>
            <a:pPr algn="r"/>
            <a:r>
              <a:rPr lang="en-US" sz="2200" b="1" dirty="0" smtClean="0"/>
              <a:t>Reducing wind and water erosion.</a:t>
            </a:r>
          </a:p>
        </p:txBody>
      </p:sp>
      <p:sp>
        <p:nvSpPr>
          <p:cNvPr id="36" name="Curved Right Arrow 35"/>
          <p:cNvSpPr/>
          <p:nvPr/>
        </p:nvSpPr>
        <p:spPr>
          <a:xfrm>
            <a:off x="4572000" y="5715000"/>
            <a:ext cx="381000" cy="914400"/>
          </a:xfrm>
          <a:prstGeom prst="curvedRightArrow">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a:stCxn id="43" idx="2"/>
          </p:cNvCxnSpPr>
          <p:nvPr/>
        </p:nvCxnSpPr>
        <p:spPr>
          <a:xfrm>
            <a:off x="1396146" y="2647354"/>
            <a:ext cx="1873649" cy="2610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600200" y="5105400"/>
            <a:ext cx="1246110" cy="276999"/>
          </a:xfrm>
          <a:prstGeom prst="rect">
            <a:avLst/>
          </a:prstGeom>
        </p:spPr>
        <p:txBody>
          <a:bodyPr wrap="none">
            <a:spAutoFit/>
          </a:bodyPr>
          <a:lstStyle/>
          <a:p>
            <a:r>
              <a:rPr lang="en-US" sz="1200" dirty="0" smtClean="0">
                <a:solidFill>
                  <a:schemeClr val="bg1"/>
                </a:solidFill>
              </a:rPr>
              <a:t>WWW.azdeq.gov</a:t>
            </a:r>
            <a:endParaRPr lang="en-US" sz="1200" dirty="0">
              <a:solidFill>
                <a:schemeClr val="bg1"/>
              </a:solidFill>
            </a:endParaRPr>
          </a:p>
        </p:txBody>
      </p:sp>
      <p:sp>
        <p:nvSpPr>
          <p:cNvPr id="39" name="TextBox 38"/>
          <p:cNvSpPr txBox="1"/>
          <p:nvPr/>
        </p:nvSpPr>
        <p:spPr>
          <a:xfrm>
            <a:off x="5316107" y="5029200"/>
            <a:ext cx="3294493" cy="261610"/>
          </a:xfrm>
          <a:prstGeom prst="rect">
            <a:avLst/>
          </a:prstGeom>
          <a:noFill/>
        </p:spPr>
        <p:txBody>
          <a:bodyPr wrap="square" rtlCol="0">
            <a:spAutoFit/>
          </a:bodyPr>
          <a:lstStyle/>
          <a:p>
            <a:r>
              <a:rPr lang="en-US" sz="1100" b="1" dirty="0" err="1" smtClean="0"/>
              <a:t>Source:http</a:t>
            </a:r>
            <a:r>
              <a:rPr lang="en-US" sz="1100" b="1" dirty="0" smtClean="0"/>
              <a:t>://www.azdeq.gov/environ/waste/sps/</a:t>
            </a:r>
            <a:endParaRPr lang="en-US" sz="1100" b="1" dirty="0"/>
          </a:p>
        </p:txBody>
      </p:sp>
      <p:grpSp>
        <p:nvGrpSpPr>
          <p:cNvPr id="49" name="Group 48"/>
          <p:cNvGrpSpPr/>
          <p:nvPr/>
        </p:nvGrpSpPr>
        <p:grpSpPr>
          <a:xfrm>
            <a:off x="304800" y="1828800"/>
            <a:ext cx="8153400" cy="3429000"/>
            <a:chOff x="304800" y="1828800"/>
            <a:chExt cx="8153400" cy="3429000"/>
          </a:xfrm>
        </p:grpSpPr>
        <p:grpSp>
          <p:nvGrpSpPr>
            <p:cNvPr id="40" name="Group 39"/>
            <p:cNvGrpSpPr/>
            <p:nvPr/>
          </p:nvGrpSpPr>
          <p:grpSpPr>
            <a:xfrm>
              <a:off x="717067" y="1878632"/>
              <a:ext cx="1675613" cy="1660989"/>
              <a:chOff x="609600" y="3055285"/>
              <a:chExt cx="1931003" cy="2120646"/>
            </a:xfrm>
          </p:grpSpPr>
          <p:sp>
            <p:nvSpPr>
              <p:cNvPr id="41" name="TextBox 40"/>
              <p:cNvSpPr txBox="1"/>
              <p:nvPr/>
            </p:nvSpPr>
            <p:spPr>
              <a:xfrm>
                <a:off x="1422654" y="4807885"/>
                <a:ext cx="665226" cy="212365"/>
              </a:xfrm>
              <a:prstGeom prst="rect">
                <a:avLst/>
              </a:prstGeom>
              <a:noFill/>
            </p:spPr>
            <p:txBody>
              <a:bodyPr wrap="square" rtlCol="0">
                <a:spAutoFit/>
              </a:bodyPr>
              <a:lstStyle/>
              <a:p>
                <a:r>
                  <a:rPr lang="en-US" sz="900" dirty="0" smtClean="0"/>
                  <a:t>Tucson</a:t>
                </a:r>
                <a:endParaRPr lang="en-US" sz="900" dirty="0"/>
              </a:p>
            </p:txBody>
          </p:sp>
          <p:pic>
            <p:nvPicPr>
              <p:cNvPr id="42" name="Picture 4" descr="http://t0.gstatic.com/images?q=tbn:ANd9GcSdQ3VqJUbN5SoxUfTtWofDzNVSIclRbgeSGoouLSzVkAf7jAnP"/>
              <p:cNvPicPr>
                <a:picLocks noChangeAspect="1" noChangeArrowheads="1"/>
              </p:cNvPicPr>
              <p:nvPr/>
            </p:nvPicPr>
            <p:blipFill>
              <a:blip r:embed="rId4" cstate="print"/>
              <a:srcRect/>
              <a:stretch>
                <a:fillRect/>
              </a:stretch>
            </p:blipFill>
            <p:spPr bwMode="auto">
              <a:xfrm>
                <a:off x="609600" y="3055285"/>
                <a:ext cx="1931003" cy="2120646"/>
              </a:xfrm>
              <a:prstGeom prst="rect">
                <a:avLst/>
              </a:prstGeom>
              <a:noFill/>
            </p:spPr>
          </p:pic>
          <p:sp>
            <p:nvSpPr>
              <p:cNvPr id="43" name="Diamond 42"/>
              <p:cNvSpPr/>
              <p:nvPr/>
            </p:nvSpPr>
            <p:spPr>
              <a:xfrm>
                <a:off x="1348740" y="3966637"/>
                <a:ext cx="73914" cy="70104"/>
              </a:xfrm>
              <a:prstGeom prst="diamon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1866138" y="4877989"/>
                <a:ext cx="73914" cy="70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2"/>
            <p:cNvPicPr>
              <a:picLocks noChangeAspect="1" noChangeArrowheads="1"/>
            </p:cNvPicPr>
            <p:nvPr/>
          </p:nvPicPr>
          <p:blipFill>
            <a:blip r:embed="rId5" cstate="print"/>
            <a:srcRect/>
            <a:stretch>
              <a:fillRect/>
            </a:stretch>
          </p:blipFill>
          <p:spPr bwMode="auto">
            <a:xfrm>
              <a:off x="3244730" y="1832562"/>
              <a:ext cx="5213470" cy="3425238"/>
            </a:xfrm>
            <a:prstGeom prst="rect">
              <a:avLst/>
            </a:prstGeom>
            <a:noFill/>
            <a:ln w="9525">
              <a:noFill/>
              <a:miter lim="800000"/>
              <a:headEnd/>
              <a:tailEnd/>
            </a:ln>
          </p:spPr>
        </p:pic>
        <p:sp>
          <p:nvSpPr>
            <p:cNvPr id="26" name="TextBox 25"/>
            <p:cNvSpPr txBox="1"/>
            <p:nvPr/>
          </p:nvSpPr>
          <p:spPr>
            <a:xfrm>
              <a:off x="1343606" y="3230756"/>
              <a:ext cx="676748" cy="230832"/>
            </a:xfrm>
            <a:prstGeom prst="rect">
              <a:avLst/>
            </a:prstGeom>
            <a:noFill/>
          </p:spPr>
          <p:txBody>
            <a:bodyPr wrap="square" rtlCol="0">
              <a:spAutoFit/>
            </a:bodyPr>
            <a:lstStyle/>
            <a:p>
              <a:r>
                <a:rPr lang="en-US" sz="900" b="1" dirty="0" smtClean="0"/>
                <a:t>Tucson</a:t>
              </a:r>
              <a:endParaRPr lang="en-US" sz="900" b="1" dirty="0"/>
            </a:p>
          </p:txBody>
        </p:sp>
        <p:sp>
          <p:nvSpPr>
            <p:cNvPr id="27" name="4-Point Star 26"/>
            <p:cNvSpPr/>
            <p:nvPr/>
          </p:nvSpPr>
          <p:spPr>
            <a:xfrm>
              <a:off x="5074458" y="4064596"/>
              <a:ext cx="150389" cy="137010"/>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43" idx="0"/>
            </p:cNvCxnSpPr>
            <p:nvPr/>
          </p:nvCxnSpPr>
          <p:spPr>
            <a:xfrm flipV="1">
              <a:off x="1396146" y="1832562"/>
              <a:ext cx="1873649" cy="759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334000" y="2057400"/>
              <a:ext cx="3085691" cy="338554"/>
            </a:xfrm>
            <a:prstGeom prst="rect">
              <a:avLst/>
            </a:prstGeom>
          </p:spPr>
          <p:txBody>
            <a:bodyPr wrap="square">
              <a:spAutoFit/>
            </a:bodyPr>
            <a:lstStyle/>
            <a:p>
              <a:pPr algn="r"/>
              <a:r>
                <a:rPr lang="en-US" sz="1600" b="1" dirty="0" smtClean="0"/>
                <a:t>Town of  Dewey-Humboldt</a:t>
              </a:r>
              <a:endParaRPr lang="en-US" sz="1600" b="1" dirty="0"/>
            </a:p>
          </p:txBody>
        </p:sp>
        <p:sp>
          <p:nvSpPr>
            <p:cNvPr id="38" name="TextBox 37"/>
            <p:cNvSpPr txBox="1"/>
            <p:nvPr/>
          </p:nvSpPr>
          <p:spPr>
            <a:xfrm>
              <a:off x="1143000" y="1828800"/>
              <a:ext cx="998039" cy="338554"/>
            </a:xfrm>
            <a:prstGeom prst="rect">
              <a:avLst/>
            </a:prstGeom>
            <a:noFill/>
          </p:spPr>
          <p:txBody>
            <a:bodyPr wrap="square" rtlCol="0">
              <a:spAutoFit/>
            </a:bodyPr>
            <a:lstStyle/>
            <a:p>
              <a:pPr algn="r"/>
              <a:r>
                <a:rPr lang="en-US" sz="1600" b="1" dirty="0" smtClean="0"/>
                <a:t>ARIZONA</a:t>
              </a:r>
              <a:endParaRPr lang="en-US" sz="1600" b="1" dirty="0"/>
            </a:p>
          </p:txBody>
        </p:sp>
        <p:sp>
          <p:nvSpPr>
            <p:cNvPr id="7" name="5-Point Star 6"/>
            <p:cNvSpPr/>
            <p:nvPr/>
          </p:nvSpPr>
          <p:spPr>
            <a:xfrm>
              <a:off x="1528595" y="2876549"/>
              <a:ext cx="45719" cy="45719"/>
            </a:xfrm>
            <a:prstGeom prst="star5">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018594" y="2817168"/>
              <a:ext cx="657806" cy="230832"/>
            </a:xfrm>
            <a:prstGeom prst="rect">
              <a:avLst/>
            </a:prstGeom>
            <a:noFill/>
          </p:spPr>
          <p:txBody>
            <a:bodyPr wrap="square" rtlCol="0">
              <a:spAutoFit/>
            </a:bodyPr>
            <a:lstStyle/>
            <a:p>
              <a:r>
                <a:rPr lang="en-US" sz="900" b="1" dirty="0" smtClean="0"/>
                <a:t>Phoenix</a:t>
              </a:r>
              <a:endParaRPr lang="en-US" sz="900" b="1" dirty="0"/>
            </a:p>
          </p:txBody>
        </p:sp>
        <p:pic>
          <p:nvPicPr>
            <p:cNvPr id="46" name="Picture 45"/>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04800" y="3657600"/>
              <a:ext cx="2641600" cy="1600200"/>
            </a:xfrm>
            <a:prstGeom prst="rect">
              <a:avLst/>
            </a:prstGeom>
            <a:ln>
              <a:noFill/>
            </a:ln>
            <a:effectLst>
              <a:outerShdw blurRad="292100" dist="139700" dir="2700000" algn="tl" rotWithShape="0">
                <a:srgbClr val="333333">
                  <a:alpha val="65000"/>
                </a:srgbClr>
              </a:outerShdw>
            </a:effectLst>
          </p:spPr>
        </p:pic>
      </p:grpSp>
      <p:sp>
        <p:nvSpPr>
          <p:cNvPr id="47" name="TextBox 46"/>
          <p:cNvSpPr txBox="1"/>
          <p:nvPr/>
        </p:nvSpPr>
        <p:spPr>
          <a:xfrm>
            <a:off x="8839200" y="0"/>
            <a:ext cx="304800" cy="400110"/>
          </a:xfrm>
          <a:prstGeom prst="rect">
            <a:avLst/>
          </a:prstGeom>
          <a:noFill/>
        </p:spPr>
        <p:txBody>
          <a:bodyPr wrap="square" rtlCol="0">
            <a:spAutoFit/>
          </a:bodyPr>
          <a:lstStyle/>
          <a:p>
            <a:r>
              <a:rPr lang="en-US" sz="2000" dirty="0" smtClean="0"/>
              <a:t>3</a:t>
            </a:r>
            <a:endParaRPr lang="en-US" sz="2000" dirty="0"/>
          </a:p>
        </p:txBody>
      </p:sp>
      <p:sp>
        <p:nvSpPr>
          <p:cNvPr id="28" name="Rectangle 27"/>
          <p:cNvSpPr/>
          <p:nvPr/>
        </p:nvSpPr>
        <p:spPr>
          <a:xfrm>
            <a:off x="3429000" y="2667000"/>
            <a:ext cx="4959805" cy="759182"/>
          </a:xfrm>
          <a:prstGeom prst="rect">
            <a:avLst/>
          </a:prstGeom>
          <a:solidFill>
            <a:schemeClr val="bg1">
              <a:alpha val="51000"/>
            </a:schemeClr>
          </a:solidFill>
        </p:spPr>
        <p:txBody>
          <a:bodyPr wrap="square">
            <a:spAutoFit/>
          </a:bodyPr>
          <a:lstStyle/>
          <a:p>
            <a:pPr marL="461963" lvl="1" indent="-273050" algn="ctr">
              <a:spcBef>
                <a:spcPts val="400"/>
              </a:spcBef>
              <a:buClr>
                <a:schemeClr val="accent1"/>
              </a:buClr>
              <a:buSzPct val="70000"/>
            </a:pPr>
            <a:r>
              <a:rPr lang="en-US" sz="2000" b="1" cap="small" dirty="0" smtClean="0"/>
              <a:t>PROBLEM</a:t>
            </a:r>
            <a:endParaRPr lang="en-US" sz="2000" b="1" dirty="0" smtClean="0"/>
          </a:p>
          <a:p>
            <a:pPr marL="461963" lvl="1" indent="-273050" algn="ctr">
              <a:spcBef>
                <a:spcPts val="400"/>
              </a:spcBef>
              <a:buClr>
                <a:schemeClr val="accent1"/>
              </a:buClr>
              <a:buSzPct val="70000"/>
              <a:buBlip>
                <a:blip r:embed="rId7"/>
              </a:buBlip>
            </a:pPr>
            <a:r>
              <a:rPr lang="en-US" sz="2000" b="1" dirty="0" smtClean="0"/>
              <a:t>Arsenic and lead up to  4000 mg/kg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0.0625 0.05556 L -0.24584 -0.01111 " pathEditMode="relative" rAng="0" ptsTypes="AA">
                                      <p:cBhvr>
                                        <p:cTn id="16" dur="2000" fill="hold"/>
                                        <p:tgtEl>
                                          <p:spTgt spid="31"/>
                                        </p:tgtEl>
                                        <p:attrNameLst>
                                          <p:attrName>ppt_x</p:attrName>
                                          <p:attrName>ppt_y</p:attrName>
                                        </p:attrNameLst>
                                      </p:cBhvr>
                                      <p:rCtr x="-9200" y="-3300"/>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4" grpId="0"/>
      <p:bldP spid="35" grpId="0"/>
      <p:bldP spid="3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457200" y="4468793"/>
            <a:ext cx="7323981" cy="2270933"/>
            <a:chOff x="457200" y="4468793"/>
            <a:chExt cx="7323981" cy="2270933"/>
          </a:xfrm>
        </p:grpSpPr>
        <p:sp>
          <p:nvSpPr>
            <p:cNvPr id="16" name="Diagonal Stripe 15"/>
            <p:cNvSpPr/>
            <p:nvPr/>
          </p:nvSpPr>
          <p:spPr>
            <a:xfrm rot="1040469">
              <a:off x="457200" y="4920923"/>
              <a:ext cx="5982966" cy="1818803"/>
            </a:xfrm>
            <a:prstGeom prst="diagStripe">
              <a:avLst>
                <a:gd name="adj" fmla="val 29955"/>
              </a:avLst>
            </a:prstGeom>
            <a:blipFill dpi="0" rotWithShape="1">
              <a:blip r:embed="rId3" cstate="print"/>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42"/>
            <p:cNvGrpSpPr/>
            <p:nvPr/>
          </p:nvGrpSpPr>
          <p:grpSpPr>
            <a:xfrm>
              <a:off x="5843417" y="4468793"/>
              <a:ext cx="1937764" cy="312728"/>
              <a:chOff x="5843417" y="4468793"/>
              <a:chExt cx="1937764" cy="312728"/>
            </a:xfrm>
          </p:grpSpPr>
          <p:sp>
            <p:nvSpPr>
              <p:cNvPr id="19" name="Rectangle 18"/>
              <p:cNvSpPr/>
              <p:nvPr/>
            </p:nvSpPr>
            <p:spPr>
              <a:xfrm>
                <a:off x="5843417" y="4502213"/>
                <a:ext cx="322961" cy="258086"/>
              </a:xfrm>
              <a:prstGeom prst="rect">
                <a:avLst/>
              </a:prstGeom>
              <a:blipFill>
                <a:blip r:embed="rId3" cstate="print"/>
                <a:tile tx="0" ty="0" sx="100000" sy="100000" flip="none" algn="tl"/>
              </a:blipFill>
              <a:ln>
                <a:solidFill>
                  <a:srgbClr val="361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166378" y="4468793"/>
                <a:ext cx="1614803" cy="312728"/>
              </a:xfrm>
              <a:prstGeom prst="rect">
                <a:avLst/>
              </a:prstGeom>
              <a:noFill/>
            </p:spPr>
            <p:txBody>
              <a:bodyPr wrap="square" rtlCol="0">
                <a:spAutoFit/>
              </a:bodyPr>
              <a:lstStyle/>
              <a:p>
                <a:r>
                  <a:rPr lang="en-US" dirty="0" smtClean="0"/>
                  <a:t>Topsoil cap</a:t>
                </a:r>
                <a:endParaRPr lang="en-US" dirty="0"/>
              </a:p>
            </p:txBody>
          </p:sp>
        </p:grpSp>
      </p:grpSp>
      <p:grpSp>
        <p:nvGrpSpPr>
          <p:cNvPr id="42" name="Group 41"/>
          <p:cNvGrpSpPr/>
          <p:nvPr/>
        </p:nvGrpSpPr>
        <p:grpSpPr>
          <a:xfrm>
            <a:off x="454744" y="4800600"/>
            <a:ext cx="8405612" cy="1876419"/>
            <a:chOff x="454744" y="4800600"/>
            <a:chExt cx="8405612" cy="1876419"/>
          </a:xfrm>
        </p:grpSpPr>
        <p:sp>
          <p:nvSpPr>
            <p:cNvPr id="14" name="Diagonal Stripe 13"/>
            <p:cNvSpPr/>
            <p:nvPr/>
          </p:nvSpPr>
          <p:spPr>
            <a:xfrm rot="1167039">
              <a:off x="454744" y="5013320"/>
              <a:ext cx="4969360" cy="1663699"/>
            </a:xfrm>
            <a:prstGeom prst="diagStripe">
              <a:avLst>
                <a:gd name="adj" fmla="val 39172"/>
              </a:avLst>
            </a:prstGeom>
            <a:blipFill dpi="0" rotWithShape="1">
              <a:blip r:embed="rId4" cstate="print"/>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5849239" y="4929643"/>
              <a:ext cx="322961" cy="258086"/>
            </a:xfrm>
            <a:prstGeom prst="rect">
              <a:avLst/>
            </a:prstGeom>
            <a:blipFill>
              <a:blip r:embed="rId4"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172200" y="4800600"/>
              <a:ext cx="2688156" cy="646331"/>
            </a:xfrm>
            <a:prstGeom prst="rect">
              <a:avLst/>
            </a:prstGeom>
            <a:noFill/>
          </p:spPr>
          <p:txBody>
            <a:bodyPr wrap="square" rtlCol="0">
              <a:spAutoFit/>
            </a:bodyPr>
            <a:lstStyle/>
            <a:p>
              <a:r>
                <a:rPr lang="en-US" dirty="0" smtClean="0"/>
                <a:t>Gravel layer or </a:t>
              </a:r>
            </a:p>
            <a:p>
              <a:r>
                <a:rPr lang="en-US" dirty="0" err="1" smtClean="0"/>
                <a:t>Bentonite</a:t>
              </a:r>
              <a:r>
                <a:rPr lang="en-US" dirty="0" smtClean="0"/>
                <a:t>-cement seal</a:t>
              </a:r>
              <a:endParaRPr lang="en-US" dirty="0"/>
            </a:p>
          </p:txBody>
        </p:sp>
      </p:grpSp>
      <p:sp>
        <p:nvSpPr>
          <p:cNvPr id="36" name="TextBox 35"/>
          <p:cNvSpPr txBox="1"/>
          <p:nvPr/>
        </p:nvSpPr>
        <p:spPr>
          <a:xfrm>
            <a:off x="304800" y="1828800"/>
            <a:ext cx="5181599" cy="1785104"/>
          </a:xfrm>
          <a:prstGeom prst="rect">
            <a:avLst/>
          </a:prstGeom>
          <a:noFill/>
        </p:spPr>
        <p:txBody>
          <a:bodyPr wrap="square" rtlCol="0">
            <a:spAutoFit/>
          </a:bodyPr>
          <a:lstStyle/>
          <a:p>
            <a:pPr>
              <a:lnSpc>
                <a:spcPct val="150000"/>
              </a:lnSpc>
            </a:pPr>
            <a:r>
              <a:rPr lang="en-US" sz="2000" b="1" dirty="0" smtClean="0"/>
              <a:t>Disadvantage</a:t>
            </a:r>
          </a:p>
          <a:p>
            <a:pPr>
              <a:lnSpc>
                <a:spcPct val="150000"/>
              </a:lnSpc>
              <a:buBlip>
                <a:blip r:embed="rId5"/>
              </a:buBlip>
            </a:pPr>
            <a:r>
              <a:rPr lang="en-US" sz="2000" dirty="0" smtClean="0"/>
              <a:t> High cost for large tailing areas</a:t>
            </a:r>
          </a:p>
          <a:p>
            <a:pPr>
              <a:lnSpc>
                <a:spcPct val="150000"/>
              </a:lnSpc>
              <a:buBlip>
                <a:blip r:embed="rId5"/>
              </a:buBlip>
            </a:pPr>
            <a:r>
              <a:rPr lang="en-US" sz="2000" dirty="0" smtClean="0"/>
              <a:t> Low durability in arid and semi-arid areas</a:t>
            </a:r>
          </a:p>
          <a:p>
            <a:endParaRPr lang="en-US" sz="2000" dirty="0" smtClean="0"/>
          </a:p>
        </p:txBody>
      </p:sp>
      <p:sp>
        <p:nvSpPr>
          <p:cNvPr id="23" name="Title 1"/>
          <p:cNvSpPr txBox="1">
            <a:spLocks/>
          </p:cNvSpPr>
          <p:nvPr/>
        </p:nvSpPr>
        <p:spPr>
          <a:xfrm>
            <a:off x="2743200" y="76200"/>
            <a:ext cx="5943600" cy="5635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all" spc="0" normalizeH="0" baseline="0" noProof="0" dirty="0" smtClean="0">
                <a:ln>
                  <a:noFill/>
                </a:ln>
                <a:solidFill>
                  <a:schemeClr val="tx1"/>
                </a:solidFill>
                <a:uLnTx/>
                <a:uFillTx/>
                <a:latin typeface="+mj-lt"/>
                <a:ea typeface="+mj-ea"/>
                <a:cs typeface="+mj-cs"/>
              </a:rPr>
              <a:t>phytostabilization</a:t>
            </a:r>
            <a:endParaRPr kumimoji="0" lang="en-US" sz="3000" b="1" i="0" u="none" strike="noStrike" kern="1200" cap="all" spc="0" normalizeH="0" baseline="0" noProof="0" dirty="0">
              <a:ln>
                <a:noFill/>
              </a:ln>
              <a:solidFill>
                <a:schemeClr val="tx1"/>
              </a:solidFill>
              <a:uLnTx/>
              <a:uFillTx/>
              <a:latin typeface="+mj-lt"/>
              <a:ea typeface="+mj-ea"/>
              <a:cs typeface="+mj-cs"/>
            </a:endParaRPr>
          </a:p>
        </p:txBody>
      </p:sp>
      <p:sp>
        <p:nvSpPr>
          <p:cNvPr id="11" name="Diagonal Stripe 10"/>
          <p:cNvSpPr/>
          <p:nvPr/>
        </p:nvSpPr>
        <p:spPr>
          <a:xfrm rot="1432026">
            <a:off x="421372" y="4984623"/>
            <a:ext cx="4070662" cy="1813173"/>
          </a:xfrm>
          <a:prstGeom prst="diagStripe">
            <a:avLst>
              <a:gd name="adj" fmla="val 51665"/>
            </a:avLst>
          </a:prstGeom>
          <a:blipFill dpi="0" rotWithShape="1">
            <a:blip r:embed="rId6"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1066800" y="5305419"/>
            <a:ext cx="1295400" cy="523220"/>
          </a:xfrm>
          <a:prstGeom prst="rect">
            <a:avLst/>
          </a:prstGeom>
          <a:noFill/>
        </p:spPr>
        <p:txBody>
          <a:bodyPr wrap="square" rtlCol="0">
            <a:spAutoFit/>
          </a:bodyPr>
          <a:lstStyle/>
          <a:p>
            <a:r>
              <a:rPr lang="en-US" sz="2800" b="1" dirty="0" smtClean="0"/>
              <a:t>Tailings</a:t>
            </a:r>
            <a:endParaRPr lang="en-US" sz="2800" b="1" dirty="0"/>
          </a:p>
        </p:txBody>
      </p:sp>
      <p:grpSp>
        <p:nvGrpSpPr>
          <p:cNvPr id="32" name="Group 31"/>
          <p:cNvGrpSpPr/>
          <p:nvPr/>
        </p:nvGrpSpPr>
        <p:grpSpPr>
          <a:xfrm>
            <a:off x="304801" y="3705220"/>
            <a:ext cx="6325513" cy="1969458"/>
            <a:chOff x="533400" y="2895600"/>
            <a:chExt cx="7462273" cy="2325929"/>
          </a:xfrm>
        </p:grpSpPr>
        <p:pic>
          <p:nvPicPr>
            <p:cNvPr id="29" name="Picture 4" descr="http://www.illustrationsof.com/royalty-free-plant-clipart-illustration-26555.jpg"/>
            <p:cNvPicPr>
              <a:picLocks noChangeAspect="1" noChangeArrowheads="1"/>
            </p:cNvPicPr>
            <p:nvPr/>
          </p:nvPicPr>
          <p:blipFill>
            <a:blip r:embed="rId7" cstate="print"/>
            <a:srcRect l="12000" r="6000" b="38032"/>
            <a:stretch>
              <a:fillRect/>
            </a:stretch>
          </p:blipFill>
          <p:spPr bwMode="auto">
            <a:xfrm>
              <a:off x="2819400" y="3581400"/>
              <a:ext cx="557012" cy="436579"/>
            </a:xfrm>
            <a:prstGeom prst="rect">
              <a:avLst/>
            </a:prstGeom>
          </p:spPr>
        </p:pic>
        <p:pic>
          <p:nvPicPr>
            <p:cNvPr id="93188" name="Picture 4" descr="http://www.illustrationsof.com/royalty-free-plant-clipart-illustration-26555.jpg"/>
            <p:cNvPicPr>
              <a:picLocks noChangeAspect="1" noChangeArrowheads="1"/>
            </p:cNvPicPr>
            <p:nvPr/>
          </p:nvPicPr>
          <p:blipFill>
            <a:blip r:embed="rId7" cstate="print"/>
            <a:srcRect l="12000" r="6000" b="33936"/>
            <a:stretch>
              <a:fillRect/>
            </a:stretch>
          </p:blipFill>
          <p:spPr bwMode="auto">
            <a:xfrm>
              <a:off x="533400" y="2895600"/>
              <a:ext cx="1219200" cy="1105045"/>
            </a:xfrm>
            <a:prstGeom prst="rect">
              <a:avLst/>
            </a:prstGeom>
            <a:noFill/>
          </p:spPr>
        </p:pic>
        <p:pic>
          <p:nvPicPr>
            <p:cNvPr id="34" name="Picture 4" descr="http://www.illustrationsof.com/royalty-free-plant-clipart-illustration-26555.jpg"/>
            <p:cNvPicPr>
              <a:picLocks noChangeAspect="1" noChangeArrowheads="1"/>
            </p:cNvPicPr>
            <p:nvPr/>
          </p:nvPicPr>
          <p:blipFill>
            <a:blip r:embed="rId7" cstate="print"/>
            <a:srcRect l="12000" r="6000" b="38617"/>
            <a:stretch>
              <a:fillRect/>
            </a:stretch>
          </p:blipFill>
          <p:spPr bwMode="auto">
            <a:xfrm>
              <a:off x="1981200" y="3581400"/>
              <a:ext cx="557012" cy="432465"/>
            </a:xfrm>
            <a:prstGeom prst="rect">
              <a:avLst/>
            </a:prstGeom>
          </p:spPr>
        </p:pic>
        <p:pic>
          <p:nvPicPr>
            <p:cNvPr id="27" name="Picture 4" descr="http://www.illustrationsof.com/royalty-free-plant-clipart-illustration-26555.jpg"/>
            <p:cNvPicPr>
              <a:picLocks noChangeAspect="1" noChangeArrowheads="1"/>
            </p:cNvPicPr>
            <p:nvPr/>
          </p:nvPicPr>
          <p:blipFill>
            <a:blip r:embed="rId7" cstate="print"/>
            <a:srcRect l="12000" r="6000" b="35106"/>
            <a:stretch>
              <a:fillRect/>
            </a:stretch>
          </p:blipFill>
          <p:spPr bwMode="auto">
            <a:xfrm rot="1184954">
              <a:off x="3597550" y="3549253"/>
              <a:ext cx="832116" cy="691453"/>
            </a:xfrm>
            <a:prstGeom prst="rect">
              <a:avLst/>
            </a:prstGeom>
          </p:spPr>
        </p:pic>
        <p:pic>
          <p:nvPicPr>
            <p:cNvPr id="25" name="Picture 4" descr="http://www.illustrationsof.com/royalty-free-plant-clipart-illustration-26555.jpg"/>
            <p:cNvPicPr>
              <a:picLocks noChangeAspect="1" noChangeArrowheads="1"/>
            </p:cNvPicPr>
            <p:nvPr/>
          </p:nvPicPr>
          <p:blipFill>
            <a:blip r:embed="rId7" cstate="print"/>
            <a:srcRect l="12000" r="6000" b="35106"/>
            <a:stretch>
              <a:fillRect/>
            </a:stretch>
          </p:blipFill>
          <p:spPr bwMode="auto">
            <a:xfrm rot="974551">
              <a:off x="5784799" y="4222892"/>
              <a:ext cx="832116" cy="691453"/>
            </a:xfrm>
            <a:prstGeom prst="rect">
              <a:avLst/>
            </a:prstGeom>
          </p:spPr>
        </p:pic>
        <p:pic>
          <p:nvPicPr>
            <p:cNvPr id="22" name="Picture 21"/>
            <p:cNvPicPr>
              <a:picLocks noChangeAspect="1"/>
            </p:cNvPicPr>
            <p:nvPr/>
          </p:nvPicPr>
          <p:blipFill rotWithShape="1">
            <a:blip r:embed="rId8" cstate="print"/>
            <a:srcRect l="2599" r="5874" b="5262"/>
            <a:stretch/>
          </p:blipFill>
          <p:spPr>
            <a:xfrm rot="1022495">
              <a:off x="6160660" y="4910258"/>
              <a:ext cx="1835013" cy="311271"/>
            </a:xfrm>
            <a:prstGeom prst="rect">
              <a:avLst/>
            </a:prstGeom>
          </p:spPr>
        </p:pic>
        <p:pic>
          <p:nvPicPr>
            <p:cNvPr id="26" name="Picture 25"/>
            <p:cNvPicPr>
              <a:picLocks noChangeAspect="1"/>
            </p:cNvPicPr>
            <p:nvPr/>
          </p:nvPicPr>
          <p:blipFill rotWithShape="1">
            <a:blip r:embed="rId8" cstate="print"/>
            <a:srcRect l="2599" r="5874" b="5262"/>
            <a:stretch/>
          </p:blipFill>
          <p:spPr>
            <a:xfrm rot="1022495">
              <a:off x="4106871" y="4301199"/>
              <a:ext cx="1835013" cy="286623"/>
            </a:xfrm>
            <a:prstGeom prst="rect">
              <a:avLst/>
            </a:prstGeom>
          </p:spPr>
        </p:pic>
        <p:pic>
          <p:nvPicPr>
            <p:cNvPr id="31" name="Picture 30"/>
            <p:cNvPicPr>
              <a:picLocks noChangeAspect="1"/>
            </p:cNvPicPr>
            <p:nvPr/>
          </p:nvPicPr>
          <p:blipFill rotWithShape="1">
            <a:blip r:embed="rId8" cstate="print"/>
            <a:srcRect l="2599" r="53627" b="18947"/>
            <a:stretch/>
          </p:blipFill>
          <p:spPr>
            <a:xfrm>
              <a:off x="1219200" y="3657601"/>
              <a:ext cx="838199" cy="353459"/>
            </a:xfrm>
            <a:prstGeom prst="rect">
              <a:avLst/>
            </a:prstGeom>
          </p:spPr>
        </p:pic>
        <p:pic>
          <p:nvPicPr>
            <p:cNvPr id="35" name="Picture 34"/>
            <p:cNvPicPr>
              <a:picLocks noChangeAspect="1"/>
            </p:cNvPicPr>
            <p:nvPr/>
          </p:nvPicPr>
          <p:blipFill rotWithShape="1">
            <a:blip r:embed="rId8" cstate="print"/>
            <a:srcRect l="2599" t="16211" r="53627" b="22105"/>
            <a:stretch/>
          </p:blipFill>
          <p:spPr>
            <a:xfrm>
              <a:off x="2438400" y="3733800"/>
              <a:ext cx="609599" cy="289955"/>
            </a:xfrm>
            <a:prstGeom prst="rect">
              <a:avLst/>
            </a:prstGeom>
          </p:spPr>
        </p:pic>
        <p:pic>
          <p:nvPicPr>
            <p:cNvPr id="28" name="Picture 27"/>
            <p:cNvPicPr>
              <a:picLocks noChangeAspect="1"/>
            </p:cNvPicPr>
            <p:nvPr/>
          </p:nvPicPr>
          <p:blipFill rotWithShape="1">
            <a:blip r:embed="rId8" cstate="print"/>
            <a:srcRect l="53076" t="23743" r="5874" b="9474"/>
            <a:stretch/>
          </p:blipFill>
          <p:spPr>
            <a:xfrm rot="1070187">
              <a:off x="3220398" y="3888120"/>
              <a:ext cx="510877" cy="221668"/>
            </a:xfrm>
            <a:prstGeom prst="rect">
              <a:avLst/>
            </a:prstGeom>
          </p:spPr>
        </p:pic>
      </p:grpSp>
      <p:sp>
        <p:nvSpPr>
          <p:cNvPr id="33" name="TextBox 32"/>
          <p:cNvSpPr txBox="1"/>
          <p:nvPr/>
        </p:nvSpPr>
        <p:spPr>
          <a:xfrm>
            <a:off x="8839200" y="0"/>
            <a:ext cx="304800" cy="400110"/>
          </a:xfrm>
          <a:prstGeom prst="rect">
            <a:avLst/>
          </a:prstGeom>
          <a:noFill/>
        </p:spPr>
        <p:txBody>
          <a:bodyPr wrap="square" rtlCol="0">
            <a:spAutoFit/>
          </a:bodyPr>
          <a:lstStyle/>
          <a:p>
            <a:r>
              <a:rPr lang="en-US" sz="2000" dirty="0" smtClean="0"/>
              <a:t>4</a:t>
            </a:r>
            <a:endParaRPr lang="en-US" sz="2000" dirty="0"/>
          </a:p>
        </p:txBody>
      </p:sp>
      <p:sp>
        <p:nvSpPr>
          <p:cNvPr id="38" name="TextBox 37"/>
          <p:cNvSpPr txBox="1"/>
          <p:nvPr/>
        </p:nvSpPr>
        <p:spPr>
          <a:xfrm>
            <a:off x="5029200" y="990600"/>
            <a:ext cx="1828800" cy="584775"/>
          </a:xfrm>
          <a:prstGeom prst="rect">
            <a:avLst/>
          </a:prstGeom>
          <a:noFill/>
        </p:spPr>
        <p:txBody>
          <a:bodyPr wrap="square" rtlCol="0">
            <a:spAutoFit/>
          </a:bodyPr>
          <a:lstStyle/>
          <a:p>
            <a:r>
              <a:rPr lang="en-US" sz="3200" dirty="0" smtClean="0"/>
              <a:t>Liability</a:t>
            </a:r>
            <a:endParaRPr lang="en-US" sz="3200" dirty="0"/>
          </a:p>
        </p:txBody>
      </p:sp>
      <p:sp>
        <p:nvSpPr>
          <p:cNvPr id="40" name="Right Arrow 39"/>
          <p:cNvSpPr/>
          <p:nvPr/>
        </p:nvSpPr>
        <p:spPr>
          <a:xfrm>
            <a:off x="4343400" y="1143000"/>
            <a:ext cx="455168" cy="381000"/>
          </a:xfrm>
          <a:prstGeom prst="rightArrow">
            <a:avLst/>
          </a:prstGeom>
          <a:solidFill>
            <a:srgbClr val="92D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0" name="Right Arrow 49"/>
          <p:cNvSpPr/>
          <p:nvPr/>
        </p:nvSpPr>
        <p:spPr>
          <a:xfrm>
            <a:off x="4572000" y="2362200"/>
            <a:ext cx="838200" cy="381000"/>
          </a:xfrm>
          <a:prstGeom prst="rightArrow">
            <a:avLst/>
          </a:prstGeom>
          <a:solidFill>
            <a:srgbClr val="92D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867400" y="1967805"/>
            <a:ext cx="2895600" cy="1384995"/>
          </a:xfrm>
          <a:prstGeom prst="rect">
            <a:avLst/>
          </a:prstGeom>
          <a:noFill/>
          <a:ln w="44450">
            <a:solidFill>
              <a:schemeClr val="accent1"/>
            </a:solidFill>
            <a:prstDash val="dashDot"/>
          </a:ln>
        </p:spPr>
        <p:txBody>
          <a:bodyPr wrap="square" rtlCol="0" anchor="ctr">
            <a:spAutoFit/>
          </a:bodyPr>
          <a:lstStyle/>
          <a:p>
            <a:pPr algn="ctr">
              <a:lnSpc>
                <a:spcPct val="150000"/>
              </a:lnSpc>
            </a:pPr>
            <a:r>
              <a:rPr lang="en-US" sz="2400" b="1" dirty="0" smtClean="0"/>
              <a:t>Cost-effective </a:t>
            </a:r>
          </a:p>
          <a:p>
            <a:pPr algn="ctr"/>
            <a:r>
              <a:rPr lang="en-US" sz="2400" dirty="0" smtClean="0"/>
              <a:t>Planting directly into the tailings </a:t>
            </a:r>
          </a:p>
        </p:txBody>
      </p:sp>
      <p:sp>
        <p:nvSpPr>
          <p:cNvPr id="54" name="Rectangle 53"/>
          <p:cNvSpPr/>
          <p:nvPr/>
        </p:nvSpPr>
        <p:spPr>
          <a:xfrm>
            <a:off x="2423196" y="990600"/>
            <a:ext cx="1539204" cy="584775"/>
          </a:xfrm>
          <a:prstGeom prst="rect">
            <a:avLst/>
          </a:prstGeom>
        </p:spPr>
        <p:txBody>
          <a:bodyPr wrap="none">
            <a:spAutoFit/>
          </a:bodyPr>
          <a:lstStyle/>
          <a:p>
            <a:r>
              <a:rPr lang="en-US" sz="3200" dirty="0" smtClean="0"/>
              <a:t>Capping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checkerboard(across)">
                                      <p:cBhvr>
                                        <p:cTn id="19" dur="500"/>
                                        <p:tgtEl>
                                          <p:spTgt spid="40"/>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heckerboard(across)">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animBg="1"/>
      <p:bldP spid="50"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3200" y="76200"/>
            <a:ext cx="5943600" cy="5635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all" spc="0" normalizeH="0" baseline="0" noProof="0" dirty="0" smtClean="0">
                <a:ln>
                  <a:noFill/>
                </a:ln>
                <a:solidFill>
                  <a:schemeClr val="tx1"/>
                </a:solidFill>
                <a:uLnTx/>
                <a:uFillTx/>
                <a:latin typeface="+mj-lt"/>
                <a:ea typeface="+mj-ea"/>
                <a:cs typeface="+mj-cs"/>
              </a:rPr>
              <a:t>phytostabilization</a:t>
            </a:r>
            <a:endParaRPr kumimoji="0" lang="en-US" sz="3000" b="1" i="0" u="none" strike="noStrike" kern="1200" cap="all" spc="0" normalizeH="0" baseline="0" noProof="0" dirty="0">
              <a:ln>
                <a:noFill/>
              </a:ln>
              <a:solidFill>
                <a:schemeClr val="tx1"/>
              </a:solidFill>
              <a:uLnTx/>
              <a:uFillTx/>
              <a:latin typeface="+mj-lt"/>
              <a:ea typeface="+mj-ea"/>
              <a:cs typeface="+mj-cs"/>
            </a:endParaRPr>
          </a:p>
        </p:txBody>
      </p:sp>
      <p:sp>
        <p:nvSpPr>
          <p:cNvPr id="29" name="TextBox 28"/>
          <p:cNvSpPr txBox="1"/>
          <p:nvPr/>
        </p:nvSpPr>
        <p:spPr>
          <a:xfrm>
            <a:off x="228600" y="5410200"/>
            <a:ext cx="8763000" cy="369332"/>
          </a:xfrm>
          <a:prstGeom prst="rect">
            <a:avLst/>
          </a:prstGeom>
          <a:noFill/>
        </p:spPr>
        <p:txBody>
          <a:bodyPr wrap="square" rtlCol="0">
            <a:spAutoFit/>
          </a:bodyPr>
          <a:lstStyle/>
          <a:p>
            <a:endParaRPr lang="en-US" dirty="0"/>
          </a:p>
        </p:txBody>
      </p:sp>
      <p:pic>
        <p:nvPicPr>
          <p:cNvPr id="39" name="Picture 3" descr="Mendez_Figure_1_PhytostabilizationFINA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914400"/>
            <a:ext cx="3886200" cy="5257800"/>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sp>
        <p:nvSpPr>
          <p:cNvPr id="41" name="Rectangle 40"/>
          <p:cNvSpPr/>
          <p:nvPr/>
        </p:nvSpPr>
        <p:spPr>
          <a:xfrm>
            <a:off x="5486400" y="1016000"/>
            <a:ext cx="3045642" cy="461665"/>
          </a:xfrm>
          <a:prstGeom prst="rect">
            <a:avLst/>
          </a:prstGeom>
        </p:spPr>
        <p:txBody>
          <a:bodyPr wrap="none">
            <a:spAutoFit/>
          </a:bodyPr>
          <a:lstStyle/>
          <a:p>
            <a:pPr lvl="0" algn="just" fontAlgn="base">
              <a:spcBef>
                <a:spcPct val="0"/>
              </a:spcBef>
              <a:spcAft>
                <a:spcPct val="0"/>
              </a:spcAft>
            </a:pPr>
            <a:r>
              <a:rPr lang="en-US" sz="2400" b="1" dirty="0" smtClean="0">
                <a:latin typeface="+mj-lt"/>
                <a:ea typeface="Calibri" pitchFamily="34" charset="0"/>
                <a:cs typeface="Times New Roman" pitchFamily="18" charset="0"/>
              </a:rPr>
              <a:t>Iron King Mine tailings</a:t>
            </a:r>
          </a:p>
        </p:txBody>
      </p:sp>
      <p:grpSp>
        <p:nvGrpSpPr>
          <p:cNvPr id="13" name="Group 12"/>
          <p:cNvGrpSpPr/>
          <p:nvPr/>
        </p:nvGrpSpPr>
        <p:grpSpPr>
          <a:xfrm>
            <a:off x="4495800" y="1066800"/>
            <a:ext cx="5257800" cy="5207000"/>
            <a:chOff x="4495800" y="1219200"/>
            <a:chExt cx="5257800" cy="5207000"/>
          </a:xfrm>
        </p:grpSpPr>
        <p:graphicFrame>
          <p:nvGraphicFramePr>
            <p:cNvPr id="42" name="Diagram 41"/>
            <p:cNvGraphicFramePr/>
            <p:nvPr>
              <p:extLst>
                <p:ext uri="{D42A27DB-BD31-4B8C-83A1-F6EECF244321}">
                  <p14:modId xmlns:p14="http://schemas.microsoft.com/office/powerpoint/2010/main" val="273693549"/>
                </p:ext>
              </p:extLst>
            </p:nvPr>
          </p:nvGraphicFramePr>
          <p:xfrm>
            <a:off x="4495800" y="1219200"/>
            <a:ext cx="5257800" cy="520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3" name="Oval 42"/>
            <p:cNvSpPr/>
            <p:nvPr/>
          </p:nvSpPr>
          <p:spPr>
            <a:xfrm>
              <a:off x="6248400" y="2133600"/>
              <a:ext cx="1219200" cy="1219200"/>
            </a:xfrm>
            <a:prstGeom prst="ellipse">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High metals</a:t>
              </a:r>
              <a:endParaRPr lang="en-US" b="1" dirty="0"/>
            </a:p>
          </p:txBody>
        </p:sp>
      </p:grpSp>
      <p:sp>
        <p:nvSpPr>
          <p:cNvPr id="45" name="Text Box 4"/>
          <p:cNvSpPr txBox="1">
            <a:spLocks noChangeArrowheads="1"/>
          </p:cNvSpPr>
          <p:nvPr/>
        </p:nvSpPr>
        <p:spPr bwMode="auto">
          <a:xfrm>
            <a:off x="457200" y="5943600"/>
            <a:ext cx="3332829" cy="27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smtClean="0">
                <a:latin typeface="Calibri" pitchFamily="34" charset="0"/>
                <a:cs typeface="Calibri" pitchFamily="34" charset="0"/>
              </a:rPr>
              <a:t>Mendez and Maier, 2008</a:t>
            </a:r>
            <a:r>
              <a:rPr lang="en-US" sz="1200" dirty="0">
                <a:latin typeface="Calibri" pitchFamily="34" charset="0"/>
                <a:cs typeface="Calibri" pitchFamily="34" charset="0"/>
              </a:rPr>
              <a:t>. </a:t>
            </a:r>
            <a:r>
              <a:rPr lang="en-US" sz="1200" dirty="0" smtClean="0">
                <a:latin typeface="Calibri" pitchFamily="34" charset="0"/>
                <a:cs typeface="Calibri" pitchFamily="34" charset="0"/>
              </a:rPr>
              <a:t>Environ. Health </a:t>
            </a:r>
            <a:r>
              <a:rPr lang="en-US" sz="1200" dirty="0" err="1" smtClean="0">
                <a:latin typeface="Calibri" pitchFamily="34" charset="0"/>
                <a:cs typeface="Calibri" pitchFamily="34" charset="0"/>
              </a:rPr>
              <a:t>Perspec</a:t>
            </a:r>
            <a:r>
              <a:rPr lang="en-US" sz="1200" dirty="0" smtClean="0">
                <a:latin typeface="Calibri" pitchFamily="34" charset="0"/>
                <a:cs typeface="Calibri" pitchFamily="34" charset="0"/>
              </a:rPr>
              <a:t>.</a:t>
            </a:r>
            <a:endParaRPr lang="en-US" sz="1200" dirty="0">
              <a:latin typeface="Calibri" pitchFamily="34" charset="0"/>
              <a:cs typeface="Calibri" pitchFamily="34" charset="0"/>
            </a:endParaRPr>
          </a:p>
        </p:txBody>
      </p:sp>
      <p:sp>
        <p:nvSpPr>
          <p:cNvPr id="12" name="TextBox 11"/>
          <p:cNvSpPr txBox="1"/>
          <p:nvPr/>
        </p:nvSpPr>
        <p:spPr>
          <a:xfrm>
            <a:off x="8839200" y="0"/>
            <a:ext cx="304800" cy="400110"/>
          </a:xfrm>
          <a:prstGeom prst="rect">
            <a:avLst/>
          </a:prstGeom>
          <a:noFill/>
        </p:spPr>
        <p:txBody>
          <a:bodyPr wrap="square" rtlCol="0">
            <a:spAutoFit/>
          </a:bodyPr>
          <a:lstStyle/>
          <a:p>
            <a:r>
              <a:rPr lang="en-US" sz="2000" dirty="0" smtClean="0"/>
              <a:t>5</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3200" y="76200"/>
            <a:ext cx="5943600" cy="5635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all" spc="0" normalizeH="0" baseline="0" noProof="0" dirty="0" smtClean="0">
                <a:ln>
                  <a:noFill/>
                </a:ln>
                <a:solidFill>
                  <a:schemeClr val="tx1"/>
                </a:solidFill>
                <a:uLnTx/>
                <a:uFillTx/>
                <a:latin typeface="+mj-lt"/>
                <a:ea typeface="+mj-ea"/>
                <a:cs typeface="+mj-cs"/>
              </a:rPr>
              <a:t>Greenhouse</a:t>
            </a:r>
            <a:endParaRPr kumimoji="0" lang="en-US" sz="3000" b="1" i="0" u="none" strike="noStrike" kern="1200" cap="all" spc="0" normalizeH="0" baseline="0" noProof="0" dirty="0">
              <a:ln>
                <a:noFill/>
              </a:ln>
              <a:solidFill>
                <a:schemeClr val="tx1"/>
              </a:solidFill>
              <a:uLnTx/>
              <a:uFillTx/>
              <a:latin typeface="+mj-lt"/>
              <a:ea typeface="+mj-ea"/>
              <a:cs typeface="+mj-cs"/>
            </a:endParaRPr>
          </a:p>
        </p:txBody>
      </p:sp>
      <p:sp>
        <p:nvSpPr>
          <p:cNvPr id="20" name="TextBox 19"/>
          <p:cNvSpPr txBox="1"/>
          <p:nvPr/>
        </p:nvSpPr>
        <p:spPr>
          <a:xfrm>
            <a:off x="723900" y="4365169"/>
            <a:ext cx="2705100" cy="1302921"/>
          </a:xfrm>
          <a:prstGeom prst="rect">
            <a:avLst/>
          </a:prstGeom>
          <a:noFill/>
        </p:spPr>
        <p:txBody>
          <a:bodyPr wrap="square" rtlCol="0">
            <a:spAutoFit/>
          </a:bodyPr>
          <a:lstStyle/>
          <a:p>
            <a:pPr marL="274320" indent="-274320" algn="just">
              <a:spcBef>
                <a:spcPts val="400"/>
              </a:spcBef>
              <a:buClr>
                <a:schemeClr val="accent1"/>
              </a:buClr>
              <a:buSzPct val="70000"/>
              <a:buBlip>
                <a:blip r:embed="rId3"/>
              </a:buBlip>
            </a:pPr>
            <a:r>
              <a:rPr lang="en-US" sz="2400" dirty="0" smtClean="0"/>
              <a:t>Compost </a:t>
            </a:r>
          </a:p>
          <a:p>
            <a:pPr marL="274320" indent="-274320" algn="just">
              <a:spcBef>
                <a:spcPts val="400"/>
              </a:spcBef>
              <a:buClr>
                <a:schemeClr val="accent1"/>
              </a:buClr>
              <a:buSzPct val="70000"/>
              <a:buBlip>
                <a:blip r:embed="rId3"/>
              </a:buBlip>
            </a:pPr>
            <a:r>
              <a:rPr lang="en-US" sz="2400" dirty="0" smtClean="0"/>
              <a:t>Lime</a:t>
            </a:r>
          </a:p>
          <a:p>
            <a:pPr marL="274320" indent="-274320" algn="just">
              <a:spcBef>
                <a:spcPts val="400"/>
              </a:spcBef>
              <a:buClr>
                <a:schemeClr val="accent1"/>
              </a:buClr>
              <a:buSzPct val="70000"/>
              <a:buBlip>
                <a:blip r:embed="rId3"/>
              </a:buBlip>
            </a:pPr>
            <a:r>
              <a:rPr lang="en-US" sz="2400" dirty="0" smtClean="0"/>
              <a:t>Irrigation</a:t>
            </a:r>
          </a:p>
        </p:txBody>
      </p:sp>
      <p:sp>
        <p:nvSpPr>
          <p:cNvPr id="24" name="Rectangle 23"/>
          <p:cNvSpPr/>
          <p:nvPr/>
        </p:nvSpPr>
        <p:spPr>
          <a:xfrm>
            <a:off x="4343400" y="4346059"/>
            <a:ext cx="4800600" cy="1826141"/>
          </a:xfrm>
          <a:prstGeom prst="rect">
            <a:avLst/>
          </a:prstGeom>
        </p:spPr>
        <p:txBody>
          <a:bodyPr wrap="square">
            <a:spAutoFit/>
          </a:bodyPr>
          <a:lstStyle/>
          <a:p>
            <a:pPr marL="274320" indent="-274320" algn="just">
              <a:spcBef>
                <a:spcPts val="400"/>
              </a:spcBef>
              <a:buClr>
                <a:schemeClr val="accent1"/>
              </a:buClr>
              <a:buSzPct val="70000"/>
              <a:buBlip>
                <a:blip r:embed="rId3"/>
              </a:buBlip>
            </a:pPr>
            <a:r>
              <a:rPr lang="en-US" sz="1600" dirty="0" smtClean="0"/>
              <a:t>Buffalo grass (BG) </a:t>
            </a:r>
            <a:r>
              <a:rPr lang="en-US" sz="1600" i="1" dirty="0" smtClean="0"/>
              <a:t>–Buchloe dactyloides</a:t>
            </a:r>
          </a:p>
          <a:p>
            <a:pPr marL="274320" indent="-274320" algn="just">
              <a:spcBef>
                <a:spcPts val="400"/>
              </a:spcBef>
              <a:buClr>
                <a:schemeClr val="accent1"/>
              </a:buClr>
              <a:buSzPct val="70000"/>
              <a:buBlip>
                <a:blip r:embed="rId3"/>
              </a:buBlip>
            </a:pPr>
            <a:r>
              <a:rPr lang="en-US" sz="1600" dirty="0" smtClean="0"/>
              <a:t>Arizona fescue (AF) </a:t>
            </a:r>
            <a:r>
              <a:rPr lang="en-US" sz="1600" i="1" dirty="0" smtClean="0"/>
              <a:t>–</a:t>
            </a:r>
            <a:r>
              <a:rPr lang="en-US" sz="1600" i="1" dirty="0" err="1" smtClean="0"/>
              <a:t>Festuca</a:t>
            </a:r>
            <a:r>
              <a:rPr lang="en-US" sz="1600" i="1" dirty="0" smtClean="0"/>
              <a:t> </a:t>
            </a:r>
            <a:r>
              <a:rPr lang="en-US" sz="1600" i="1" dirty="0" err="1" smtClean="0"/>
              <a:t>arizonica</a:t>
            </a:r>
            <a:endParaRPr lang="en-US" sz="1600" i="1" dirty="0" smtClean="0"/>
          </a:p>
          <a:p>
            <a:pPr marL="274320" indent="-274320" algn="just">
              <a:spcBef>
                <a:spcPts val="400"/>
              </a:spcBef>
              <a:buClr>
                <a:schemeClr val="accent1"/>
              </a:buClr>
              <a:buSzPct val="70000"/>
              <a:buBlip>
                <a:blip r:embed="rId3"/>
              </a:buBlip>
            </a:pPr>
            <a:r>
              <a:rPr lang="en-US" sz="1600" dirty="0" err="1" smtClean="0"/>
              <a:t>Quailbush</a:t>
            </a:r>
            <a:r>
              <a:rPr lang="en-US" sz="1600" dirty="0" smtClean="0"/>
              <a:t> (QB) </a:t>
            </a:r>
            <a:r>
              <a:rPr lang="en-US" sz="1600" i="1" dirty="0" smtClean="0"/>
              <a:t>– </a:t>
            </a:r>
            <a:r>
              <a:rPr lang="en-US" sz="1600" i="1" dirty="0" err="1" smtClean="0"/>
              <a:t>Atriplex</a:t>
            </a:r>
            <a:r>
              <a:rPr lang="en-US" sz="1600" i="1" dirty="0" smtClean="0"/>
              <a:t> lentiformis</a:t>
            </a:r>
          </a:p>
          <a:p>
            <a:pPr marL="274320" indent="-274320" algn="just">
              <a:spcBef>
                <a:spcPts val="400"/>
              </a:spcBef>
              <a:buClr>
                <a:schemeClr val="accent1"/>
              </a:buClr>
              <a:buSzPct val="70000"/>
              <a:buBlip>
                <a:blip r:embed="rId3"/>
              </a:buBlip>
            </a:pPr>
            <a:r>
              <a:rPr lang="en-US" sz="1600" dirty="0" smtClean="0"/>
              <a:t>Mountain mahogany (MM) </a:t>
            </a:r>
            <a:r>
              <a:rPr lang="en-US" sz="1600" i="1" dirty="0" smtClean="0"/>
              <a:t>–</a:t>
            </a:r>
            <a:r>
              <a:rPr lang="en-US" sz="1600" i="1" dirty="0" err="1" smtClean="0"/>
              <a:t>Cercocarpus</a:t>
            </a:r>
            <a:r>
              <a:rPr lang="en-US" sz="1600" i="1" dirty="0" smtClean="0"/>
              <a:t> </a:t>
            </a:r>
            <a:r>
              <a:rPr lang="en-US" sz="1600" i="1" dirty="0" err="1" smtClean="0"/>
              <a:t>montanus</a:t>
            </a:r>
            <a:endParaRPr lang="en-US" sz="1600" i="1" dirty="0" smtClean="0"/>
          </a:p>
          <a:p>
            <a:pPr marL="274320" indent="-274320" algn="just">
              <a:spcBef>
                <a:spcPts val="400"/>
              </a:spcBef>
              <a:buClr>
                <a:schemeClr val="accent1"/>
              </a:buClr>
              <a:buSzPct val="70000"/>
              <a:buBlip>
                <a:blip r:embed="rId3"/>
              </a:buBlip>
            </a:pPr>
            <a:r>
              <a:rPr lang="en-US" sz="1600" dirty="0" smtClean="0"/>
              <a:t>Mesquite (MQ) </a:t>
            </a:r>
            <a:r>
              <a:rPr lang="en-US" sz="1600" i="1" dirty="0" smtClean="0"/>
              <a:t>–</a:t>
            </a:r>
            <a:r>
              <a:rPr lang="en-US" sz="1600" i="1" dirty="0" err="1" smtClean="0"/>
              <a:t>Prosopis</a:t>
            </a:r>
            <a:r>
              <a:rPr lang="en-US" sz="1600" i="1" dirty="0" smtClean="0"/>
              <a:t> </a:t>
            </a:r>
            <a:r>
              <a:rPr lang="en-US" sz="1600" i="1" dirty="0" err="1" smtClean="0"/>
              <a:t>juliflora</a:t>
            </a:r>
            <a:endParaRPr lang="en-US" sz="1600" i="1" dirty="0" smtClean="0"/>
          </a:p>
          <a:p>
            <a:pPr marL="274320" indent="-274320" algn="just">
              <a:spcBef>
                <a:spcPts val="400"/>
              </a:spcBef>
              <a:buClr>
                <a:schemeClr val="accent1"/>
              </a:buClr>
              <a:buSzPct val="70000"/>
              <a:buBlip>
                <a:blip r:embed="rId3"/>
              </a:buBlip>
            </a:pPr>
            <a:r>
              <a:rPr lang="en-US" sz="1600" dirty="0" err="1" smtClean="0"/>
              <a:t>Catclaw</a:t>
            </a:r>
            <a:r>
              <a:rPr lang="en-US" sz="1600" dirty="0" smtClean="0"/>
              <a:t> acacia (AC) </a:t>
            </a:r>
            <a:r>
              <a:rPr lang="en-US" sz="1600" i="1" dirty="0" smtClean="0"/>
              <a:t>– Acacia </a:t>
            </a:r>
            <a:r>
              <a:rPr lang="en-US" sz="1600" i="1" dirty="0" err="1" smtClean="0"/>
              <a:t>greggi</a:t>
            </a:r>
            <a:endParaRPr lang="en-US" sz="1600" i="1" dirty="0" smtClean="0"/>
          </a:p>
        </p:txBody>
      </p:sp>
      <p:sp>
        <p:nvSpPr>
          <p:cNvPr id="48" name="Rectangle 47"/>
          <p:cNvSpPr/>
          <p:nvPr/>
        </p:nvSpPr>
        <p:spPr>
          <a:xfrm>
            <a:off x="4648200" y="4343400"/>
            <a:ext cx="4495800" cy="609600"/>
          </a:xfrm>
          <a:prstGeom prst="rect">
            <a:avLst/>
          </a:prstGeom>
          <a:solidFill>
            <a:schemeClr val="accent2">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648200" y="4953000"/>
            <a:ext cx="4495800" cy="609600"/>
          </a:xfrm>
          <a:prstGeom prst="rect">
            <a:avLst/>
          </a:prstGeom>
          <a:solidFill>
            <a:schemeClr val="accent6">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648200" y="5562600"/>
            <a:ext cx="4495800" cy="609600"/>
          </a:xfrm>
          <a:prstGeom prst="rect">
            <a:avLst/>
          </a:prstGeom>
          <a:solidFill>
            <a:schemeClr val="accent4">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3" descr="C:\Data\PERSONNEL\Solis-Dominguez\Paper 2 IK characterization\Final Figures\Fig 4 agar assay.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0" y="7620000"/>
            <a:ext cx="3733800" cy="1876227"/>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0" y="6477000"/>
            <a:ext cx="4988289" cy="338554"/>
          </a:xfrm>
          <a:prstGeom prst="rect">
            <a:avLst/>
          </a:prstGeom>
        </p:spPr>
        <p:txBody>
          <a:bodyPr wrap="none">
            <a:spAutoFit/>
          </a:bodyPr>
          <a:lstStyle/>
          <a:p>
            <a:pPr marL="457200" indent="-457200" algn="r"/>
            <a:r>
              <a:rPr lang="en-US" sz="1600" dirty="0" smtClean="0">
                <a:solidFill>
                  <a:srgbClr val="000000"/>
                </a:solidFill>
              </a:rPr>
              <a:t>Solis-Dominguez  F. A., et.al.. 2012, </a:t>
            </a:r>
            <a:r>
              <a:rPr lang="en-US" sz="1600" i="1" dirty="0" smtClean="0">
                <a:solidFill>
                  <a:srgbClr val="000000"/>
                </a:solidFill>
              </a:rPr>
              <a:t>Environ. Sci. Technol.</a:t>
            </a:r>
            <a:r>
              <a:rPr lang="en-US" sz="1600" dirty="0" smtClean="0">
                <a:solidFill>
                  <a:srgbClr val="000000"/>
                </a:solidFill>
              </a:rPr>
              <a:t> </a:t>
            </a:r>
            <a:r>
              <a:rPr lang="en-US" sz="1600" dirty="0" smtClean="0">
                <a:solidFill>
                  <a:srgbClr val="000000"/>
                </a:solidFill>
                <a:latin typeface="Calibri" pitchFamily="34" charset="0"/>
                <a:cs typeface="Calibri" pitchFamily="34" charset="0"/>
              </a:rPr>
              <a:t>  </a:t>
            </a:r>
            <a:endParaRPr lang="en-US" sz="1600" dirty="0">
              <a:solidFill>
                <a:srgbClr val="000000"/>
              </a:solidFill>
              <a:latin typeface="Calibri" pitchFamily="34" charset="0"/>
              <a:cs typeface="Calibri" pitchFamily="34" charset="0"/>
            </a:endParaRPr>
          </a:p>
        </p:txBody>
      </p:sp>
      <p:pic>
        <p:nvPicPr>
          <p:cNvPr id="1027"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52400" y="1371600"/>
            <a:ext cx="3409017" cy="28178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990600" y="4419600"/>
            <a:ext cx="1295400" cy="457200"/>
          </a:xfrm>
          <a:prstGeom prst="rect">
            <a:avLst/>
          </a:prstGeom>
          <a:solidFill>
            <a:schemeClr val="accent2">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0600" y="5257800"/>
            <a:ext cx="1295400" cy="457200"/>
          </a:xfrm>
          <a:prstGeom prst="rect">
            <a:avLst/>
          </a:prstGeom>
          <a:solidFill>
            <a:schemeClr val="accent2">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895600" y="1295400"/>
            <a:ext cx="6178006" cy="2971800"/>
            <a:chOff x="2895600" y="1295400"/>
            <a:chExt cx="6178006" cy="2971800"/>
          </a:xfrm>
        </p:grpSpPr>
        <p:grpSp>
          <p:nvGrpSpPr>
            <p:cNvPr id="11" name="Group 10"/>
            <p:cNvGrpSpPr/>
            <p:nvPr/>
          </p:nvGrpSpPr>
          <p:grpSpPr>
            <a:xfrm>
              <a:off x="2895600" y="1295400"/>
              <a:ext cx="6178006" cy="2971800"/>
              <a:chOff x="3048000" y="1676400"/>
              <a:chExt cx="5872657" cy="2971800"/>
            </a:xfrm>
          </p:grpSpPr>
          <p:grpSp>
            <p:nvGrpSpPr>
              <p:cNvPr id="12" name="Group 16"/>
              <p:cNvGrpSpPr/>
              <p:nvPr/>
            </p:nvGrpSpPr>
            <p:grpSpPr>
              <a:xfrm>
                <a:off x="3048000" y="2057400"/>
                <a:ext cx="2819400" cy="1946196"/>
                <a:chOff x="2971800" y="1364670"/>
                <a:chExt cx="2819400" cy="1946196"/>
              </a:xfrm>
            </p:grpSpPr>
            <p:sp>
              <p:nvSpPr>
                <p:cNvPr id="17" name="TextBox 16"/>
                <p:cNvSpPr txBox="1"/>
                <p:nvPr/>
              </p:nvSpPr>
              <p:spPr>
                <a:xfrm>
                  <a:off x="2971800" y="1364670"/>
                  <a:ext cx="2819400" cy="400110"/>
                </a:xfrm>
                <a:prstGeom prst="rect">
                  <a:avLst/>
                </a:prstGeom>
                <a:noFill/>
              </p:spPr>
              <p:txBody>
                <a:bodyPr wrap="square" rtlCol="0">
                  <a:spAutoFit/>
                </a:bodyPr>
                <a:lstStyle/>
                <a:p>
                  <a:pPr algn="ctr"/>
                  <a:r>
                    <a:rPr lang="en-US" sz="2000" b="1" dirty="0" smtClean="0"/>
                    <a:t>Amendments</a:t>
                  </a:r>
                  <a:endParaRPr lang="en-US" sz="2000" b="1" dirty="0"/>
                </a:p>
              </p:txBody>
            </p:sp>
            <p:sp>
              <p:nvSpPr>
                <p:cNvPr id="18" name="TextBox 17"/>
                <p:cNvSpPr txBox="1"/>
                <p:nvPr/>
              </p:nvSpPr>
              <p:spPr>
                <a:xfrm>
                  <a:off x="3200400" y="2602980"/>
                  <a:ext cx="2362200" cy="707886"/>
                </a:xfrm>
                <a:prstGeom prst="rect">
                  <a:avLst/>
                </a:prstGeom>
                <a:noFill/>
              </p:spPr>
              <p:txBody>
                <a:bodyPr wrap="square" rtlCol="0">
                  <a:spAutoFit/>
                </a:bodyPr>
                <a:lstStyle/>
                <a:p>
                  <a:pPr algn="ctr"/>
                  <a:r>
                    <a:rPr lang="en-US" sz="2000" b="1" dirty="0" smtClean="0"/>
                    <a:t>Native plants selection</a:t>
                  </a:r>
                  <a:endParaRPr lang="en-US" sz="2000" b="1" dirty="0"/>
                </a:p>
              </p:txBody>
            </p:sp>
            <p:sp>
              <p:nvSpPr>
                <p:cNvPr id="19" name="Right Arrow 18"/>
                <p:cNvSpPr/>
                <p:nvPr/>
              </p:nvSpPr>
              <p:spPr>
                <a:xfrm>
                  <a:off x="3810001" y="1917180"/>
                  <a:ext cx="1219199" cy="457200"/>
                </a:xfrm>
                <a:prstGeom prst="rightArrow">
                  <a:avLst/>
                </a:prstGeom>
                <a:gradFill>
                  <a:gsLst>
                    <a:gs pos="0">
                      <a:srgbClr val="64A91F"/>
                    </a:gs>
                    <a:gs pos="50000">
                      <a:srgbClr val="71BF23"/>
                    </a:gs>
                    <a:gs pos="100000">
                      <a:schemeClr val="accent2">
                        <a:lumMod val="40000"/>
                        <a:lumOff val="60000"/>
                      </a:schemeClr>
                    </a:gs>
                  </a:gsLst>
                  <a:lin ang="5400000" scaled="0"/>
                </a:gradFill>
                <a:ln>
                  <a:solidFill>
                    <a:schemeClr val="accent3">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2" descr="C:\Users\Juli Gil\AppData\Local\Microsoft\Windows\Temporary Internet Files\Low\Content.IE5\SYW29TB7\23_days_old_copy[1].jpg"/>
              <p:cNvPicPr>
                <a:picLocks noChangeAspect="1" noChangeArrowheads="1"/>
              </p:cNvPicPr>
              <p:nvPr/>
            </p:nvPicPr>
            <p:blipFill>
              <a:blip r:embed="rId6" cstate="print"/>
              <a:srcRect l="12010" t="3333" r="3743"/>
              <a:stretch>
                <a:fillRect/>
              </a:stretch>
            </p:blipFill>
            <p:spPr bwMode="auto">
              <a:xfrm>
                <a:off x="5334000" y="1676400"/>
                <a:ext cx="3586657" cy="2971800"/>
              </a:xfrm>
              <a:prstGeom prst="rect">
                <a:avLst/>
              </a:prstGeom>
              <a:ln>
                <a:noFill/>
              </a:ln>
              <a:effectLst>
                <a:softEdge rad="112500"/>
              </a:effectLst>
            </p:spPr>
          </p:pic>
        </p:grpSp>
        <p:sp>
          <p:nvSpPr>
            <p:cNvPr id="23" name="TextBox 22"/>
            <p:cNvSpPr txBox="1"/>
            <p:nvPr/>
          </p:nvSpPr>
          <p:spPr>
            <a:xfrm>
              <a:off x="3810000" y="3547646"/>
              <a:ext cx="1219200" cy="338554"/>
            </a:xfrm>
            <a:prstGeom prst="rect">
              <a:avLst/>
            </a:prstGeom>
            <a:noFill/>
          </p:spPr>
          <p:txBody>
            <a:bodyPr wrap="square" rtlCol="0">
              <a:spAutoFit/>
            </a:bodyPr>
            <a:lstStyle/>
            <a:p>
              <a:r>
                <a:rPr lang="en-US" sz="1600" dirty="0" smtClean="0"/>
                <a:t>15 species  </a:t>
              </a:r>
              <a:endParaRPr lang="en-US" sz="1600" dirty="0"/>
            </a:p>
          </p:txBody>
        </p:sp>
      </p:grpSp>
      <p:sp>
        <p:nvSpPr>
          <p:cNvPr id="26" name="TextBox 25"/>
          <p:cNvSpPr txBox="1"/>
          <p:nvPr/>
        </p:nvSpPr>
        <p:spPr>
          <a:xfrm>
            <a:off x="8839200" y="0"/>
            <a:ext cx="304800" cy="400110"/>
          </a:xfrm>
          <a:prstGeom prst="rect">
            <a:avLst/>
          </a:prstGeom>
          <a:noFill/>
        </p:spPr>
        <p:txBody>
          <a:bodyPr wrap="square" rtlCol="0">
            <a:spAutoFit/>
          </a:bodyPr>
          <a:lstStyle/>
          <a:p>
            <a:r>
              <a:rPr lang="en-US" sz="2000" dirty="0" smtClean="0"/>
              <a:t>6</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48" grpId="0" animBg="1"/>
      <p:bldP spid="49" grpId="0" animBg="1"/>
      <p:bldP spid="5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3200" y="76200"/>
            <a:ext cx="5943600" cy="5635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all" spc="0" normalizeH="0" baseline="0" noProof="0" dirty="0" smtClean="0">
                <a:ln>
                  <a:noFill/>
                </a:ln>
                <a:solidFill>
                  <a:schemeClr val="tx1"/>
                </a:solidFill>
                <a:uLnTx/>
                <a:uFillTx/>
                <a:latin typeface="+mj-lt"/>
                <a:ea typeface="+mj-ea"/>
                <a:cs typeface="+mj-cs"/>
              </a:rPr>
              <a:t>Greenhouse</a:t>
            </a:r>
            <a:endParaRPr kumimoji="0" lang="en-US" sz="3000" b="1" i="0" u="none" strike="noStrike" kern="1200" cap="all" spc="0" normalizeH="0" baseline="0" noProof="0" dirty="0">
              <a:ln>
                <a:noFill/>
              </a:ln>
              <a:solidFill>
                <a:schemeClr val="tx1"/>
              </a:solidFill>
              <a:uLnTx/>
              <a:uFillTx/>
              <a:latin typeface="+mj-lt"/>
              <a:ea typeface="+mj-ea"/>
              <a:cs typeface="+mj-cs"/>
            </a:endParaRPr>
          </a:p>
        </p:txBody>
      </p:sp>
      <p:sp>
        <p:nvSpPr>
          <p:cNvPr id="54" name="Rectangle 53"/>
          <p:cNvSpPr/>
          <p:nvPr/>
        </p:nvSpPr>
        <p:spPr>
          <a:xfrm>
            <a:off x="0" y="6477000"/>
            <a:ext cx="4988289" cy="338554"/>
          </a:xfrm>
          <a:prstGeom prst="rect">
            <a:avLst/>
          </a:prstGeom>
        </p:spPr>
        <p:txBody>
          <a:bodyPr wrap="none">
            <a:spAutoFit/>
          </a:bodyPr>
          <a:lstStyle/>
          <a:p>
            <a:pPr marL="457200" indent="-457200" algn="r"/>
            <a:r>
              <a:rPr lang="en-US" sz="1600" dirty="0" smtClean="0">
                <a:solidFill>
                  <a:srgbClr val="000000"/>
                </a:solidFill>
              </a:rPr>
              <a:t>Solis-Dominguez  F. A., et.al.. 2012, </a:t>
            </a:r>
            <a:r>
              <a:rPr lang="en-US" sz="1600" i="1" dirty="0" smtClean="0">
                <a:solidFill>
                  <a:srgbClr val="000000"/>
                </a:solidFill>
              </a:rPr>
              <a:t>Environ. Sci. Technol.</a:t>
            </a:r>
            <a:r>
              <a:rPr lang="en-US" sz="1600" dirty="0" smtClean="0">
                <a:solidFill>
                  <a:srgbClr val="000000"/>
                </a:solidFill>
              </a:rPr>
              <a:t> </a:t>
            </a:r>
            <a:r>
              <a:rPr lang="en-US" sz="1600" dirty="0" smtClean="0">
                <a:solidFill>
                  <a:srgbClr val="000000"/>
                </a:solidFill>
                <a:latin typeface="Calibri" pitchFamily="34" charset="0"/>
                <a:cs typeface="Calibri" pitchFamily="34" charset="0"/>
              </a:rPr>
              <a:t>  </a:t>
            </a:r>
            <a:endParaRPr lang="en-US" sz="1600" dirty="0">
              <a:solidFill>
                <a:srgbClr val="000000"/>
              </a:solidFill>
              <a:latin typeface="Calibri" pitchFamily="34" charset="0"/>
              <a:cs typeface="Calibri" pitchFamily="34" charset="0"/>
            </a:endParaRPr>
          </a:p>
        </p:txBody>
      </p:sp>
      <p:grpSp>
        <p:nvGrpSpPr>
          <p:cNvPr id="15" name="Group 14"/>
          <p:cNvGrpSpPr/>
          <p:nvPr/>
        </p:nvGrpSpPr>
        <p:grpSpPr>
          <a:xfrm>
            <a:off x="0" y="914400"/>
            <a:ext cx="4800600" cy="4191000"/>
            <a:chOff x="76200" y="990600"/>
            <a:chExt cx="4800600" cy="4191000"/>
          </a:xfrm>
        </p:grpSpPr>
        <p:graphicFrame>
          <p:nvGraphicFramePr>
            <p:cNvPr id="1028" name="Object 4"/>
            <p:cNvGraphicFramePr>
              <a:graphicFrameLocks noChangeAspect="1"/>
            </p:cNvGraphicFramePr>
            <p:nvPr/>
          </p:nvGraphicFramePr>
          <p:xfrm>
            <a:off x="76200" y="1341985"/>
            <a:ext cx="4800600" cy="3839615"/>
          </p:xfrm>
          <a:graphic>
            <a:graphicData uri="http://schemas.openxmlformats.org/presentationml/2006/ole">
              <mc:AlternateContent xmlns:mc="http://schemas.openxmlformats.org/markup-compatibility/2006">
                <mc:Choice xmlns:v="urn:schemas-microsoft-com:vml" Requires="v">
                  <p:oleObj spid="_x0000_s1034" r:id="rId4" imgW="5427878" imgH="6170371" progId="">
                    <p:embed/>
                  </p:oleObj>
                </mc:Choice>
                <mc:Fallback>
                  <p:oleObj r:id="rId4" imgW="5427878" imgH="6170371"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t="7410" b="22231"/>
                        <a:stretch>
                          <a:fillRect/>
                        </a:stretch>
                      </p:blipFill>
                      <p:spPr bwMode="auto">
                        <a:xfrm>
                          <a:off x="76200" y="1341985"/>
                          <a:ext cx="4800600" cy="38396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609600" y="990600"/>
              <a:ext cx="3962400" cy="381000"/>
            </a:xfrm>
            <a:prstGeom prst="rect">
              <a:avLst/>
            </a:prstGeom>
            <a:noFill/>
          </p:spPr>
          <p:txBody>
            <a:bodyPr wrap="square" rtlCol="0">
              <a:spAutoFit/>
            </a:bodyPr>
            <a:lstStyle/>
            <a:p>
              <a:pPr algn="ctr"/>
              <a:r>
                <a:rPr lang="en-US" b="1" dirty="0" smtClean="0"/>
                <a:t>Plant Biomass</a:t>
              </a:r>
              <a:endParaRPr lang="en-US" b="1" dirty="0"/>
            </a:p>
          </p:txBody>
        </p:sp>
      </p:grpSp>
      <p:grpSp>
        <p:nvGrpSpPr>
          <p:cNvPr id="17" name="Group 16"/>
          <p:cNvGrpSpPr/>
          <p:nvPr/>
        </p:nvGrpSpPr>
        <p:grpSpPr>
          <a:xfrm>
            <a:off x="5002213" y="990600"/>
            <a:ext cx="3989387" cy="3465064"/>
            <a:chOff x="5002213" y="990600"/>
            <a:chExt cx="3989387" cy="3465064"/>
          </a:xfrm>
        </p:grpSpPr>
        <p:graphicFrame>
          <p:nvGraphicFramePr>
            <p:cNvPr id="1029" name="Object 5"/>
            <p:cNvGraphicFramePr>
              <a:graphicFrameLocks noChangeAspect="1"/>
            </p:cNvGraphicFramePr>
            <p:nvPr/>
          </p:nvGraphicFramePr>
          <p:xfrm>
            <a:off x="5002213" y="1524000"/>
            <a:ext cx="3989387" cy="2931664"/>
          </p:xfrm>
          <a:graphic>
            <a:graphicData uri="http://schemas.openxmlformats.org/presentationml/2006/ole">
              <mc:AlternateContent xmlns:mc="http://schemas.openxmlformats.org/markup-compatibility/2006">
                <mc:Choice xmlns:v="urn:schemas-microsoft-com:vml" Requires="v">
                  <p:oleObj spid="_x0000_s1035" name="SPW 10.0 Graph" r:id="rId6" imgW="2349094" imgH="2022653" progId="">
                    <p:embed/>
                  </p:oleObj>
                </mc:Choice>
                <mc:Fallback>
                  <p:oleObj name="SPW 10.0 Graph" r:id="rId6" imgW="2349094" imgH="2022653" progId="">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t="18085" r="3893"/>
                        <a:stretch>
                          <a:fillRect/>
                        </a:stretch>
                      </p:blipFill>
                      <p:spPr bwMode="auto">
                        <a:xfrm>
                          <a:off x="5002213" y="1524000"/>
                          <a:ext cx="3989387" cy="29316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5410200" y="990600"/>
              <a:ext cx="3200400" cy="646331"/>
            </a:xfrm>
            <a:prstGeom prst="rect">
              <a:avLst/>
            </a:prstGeom>
            <a:noFill/>
          </p:spPr>
          <p:txBody>
            <a:bodyPr wrap="square" rtlCol="0">
              <a:spAutoFit/>
            </a:bodyPr>
            <a:lstStyle/>
            <a:p>
              <a:pPr algn="ctr"/>
              <a:r>
                <a:rPr lang="en-US" b="1" dirty="0" smtClean="0"/>
                <a:t>Neutrophilic heterotrophic and Plant biomass</a:t>
              </a:r>
              <a:endParaRPr lang="en-US" b="1" dirty="0"/>
            </a:p>
          </p:txBody>
        </p:sp>
      </p:grpSp>
      <p:sp>
        <p:nvSpPr>
          <p:cNvPr id="14" name="TextBox 13"/>
          <p:cNvSpPr txBox="1"/>
          <p:nvPr/>
        </p:nvSpPr>
        <p:spPr>
          <a:xfrm>
            <a:off x="304800" y="5188803"/>
            <a:ext cx="4191000" cy="830997"/>
          </a:xfrm>
          <a:prstGeom prst="rect">
            <a:avLst/>
          </a:prstGeom>
          <a:noFill/>
        </p:spPr>
        <p:txBody>
          <a:bodyPr wrap="square" rtlCol="0">
            <a:spAutoFit/>
          </a:bodyPr>
          <a:lstStyle/>
          <a:p>
            <a:pPr algn="ctr"/>
            <a:r>
              <a:rPr lang="en-US" sz="2400" dirty="0" smtClean="0">
                <a:solidFill>
                  <a:srgbClr val="000000"/>
                </a:solidFill>
              </a:rPr>
              <a:t>Not shoot metal uptake, except for Zn in </a:t>
            </a:r>
            <a:r>
              <a:rPr lang="en-US" sz="2400" dirty="0" err="1" smtClean="0">
                <a:solidFill>
                  <a:srgbClr val="000000"/>
                </a:solidFill>
              </a:rPr>
              <a:t>quailbush</a:t>
            </a:r>
            <a:r>
              <a:rPr lang="en-US" sz="2400" dirty="0" smtClean="0">
                <a:solidFill>
                  <a:srgbClr val="000000"/>
                </a:solidFill>
              </a:rPr>
              <a:t> </a:t>
            </a:r>
            <a:endParaRPr lang="en-US" sz="2400" dirty="0">
              <a:solidFill>
                <a:srgbClr val="000000"/>
              </a:solidFill>
            </a:endParaRPr>
          </a:p>
        </p:txBody>
      </p:sp>
      <p:sp>
        <p:nvSpPr>
          <p:cNvPr id="18" name="TextBox 17"/>
          <p:cNvSpPr txBox="1"/>
          <p:nvPr/>
        </p:nvSpPr>
        <p:spPr>
          <a:xfrm>
            <a:off x="8839200" y="0"/>
            <a:ext cx="304800" cy="400110"/>
          </a:xfrm>
          <a:prstGeom prst="rect">
            <a:avLst/>
          </a:prstGeom>
          <a:noFill/>
        </p:spPr>
        <p:txBody>
          <a:bodyPr wrap="square" rtlCol="0">
            <a:spAutoFit/>
          </a:bodyPr>
          <a:lstStyle/>
          <a:p>
            <a:r>
              <a:rPr lang="en-US" sz="2000" dirty="0" smtClean="0"/>
              <a:t>7</a:t>
            </a:r>
            <a:endParaRPr lang="en-US" sz="2000" dirty="0"/>
          </a:p>
        </p:txBody>
      </p:sp>
      <p:grpSp>
        <p:nvGrpSpPr>
          <p:cNvPr id="20" name="Group 19"/>
          <p:cNvGrpSpPr/>
          <p:nvPr/>
        </p:nvGrpSpPr>
        <p:grpSpPr>
          <a:xfrm>
            <a:off x="4876800" y="4495800"/>
            <a:ext cx="4103687" cy="2248811"/>
            <a:chOff x="4876800" y="4495800"/>
            <a:chExt cx="4103687" cy="2248811"/>
          </a:xfrm>
        </p:grpSpPr>
        <p:grpSp>
          <p:nvGrpSpPr>
            <p:cNvPr id="16" name="Group 15"/>
            <p:cNvGrpSpPr/>
            <p:nvPr/>
          </p:nvGrpSpPr>
          <p:grpSpPr>
            <a:xfrm>
              <a:off x="4876800" y="4800600"/>
              <a:ext cx="4103687" cy="1944011"/>
              <a:chOff x="4887913" y="4609189"/>
              <a:chExt cx="4103687" cy="1944011"/>
            </a:xfrm>
          </p:grpSpPr>
          <p:grpSp>
            <p:nvGrpSpPr>
              <p:cNvPr id="27" name="Group 26"/>
              <p:cNvGrpSpPr/>
              <p:nvPr/>
            </p:nvGrpSpPr>
            <p:grpSpPr>
              <a:xfrm>
                <a:off x="4887913" y="4609189"/>
                <a:ext cx="4027487" cy="1944011"/>
                <a:chOff x="5116513" y="3209017"/>
                <a:chExt cx="4027487" cy="1944011"/>
              </a:xfrm>
            </p:grpSpPr>
            <p:pic>
              <p:nvPicPr>
                <p:cNvPr id="28" name="Object 1"/>
                <p:cNvPicPr>
                  <a:picLocks noChangeArrowheads="1"/>
                </p:cNvPicPr>
                <p:nvPr/>
              </p:nvPicPr>
              <p:blipFill>
                <a:blip r:embed="rId8" cstate="email">
                  <a:lum contrast="15000"/>
                  <a:extLst>
                    <a:ext uri="{28A0092B-C50C-407E-A947-70E740481C1C}">
                      <a14:useLocalDpi xmlns:a14="http://schemas.microsoft.com/office/drawing/2010/main" val="0"/>
                    </a:ext>
                  </a:extLst>
                </a:blip>
                <a:srcRect/>
                <a:stretch>
                  <a:fillRect/>
                </a:stretch>
              </p:blipFill>
              <p:spPr bwMode="auto">
                <a:xfrm>
                  <a:off x="5116513" y="3209017"/>
                  <a:ext cx="4027487" cy="193287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186362" y="3222173"/>
                  <a:ext cx="3957637" cy="1920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cxnSp>
              <p:nvCxnSpPr>
                <p:cNvPr id="30" name="Straight Connector 29"/>
                <p:cNvCxnSpPr/>
                <p:nvPr/>
              </p:nvCxnSpPr>
              <p:spPr>
                <a:xfrm rot="5400000">
                  <a:off x="5564982" y="4183857"/>
                  <a:ext cx="1924050" cy="4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6803232" y="4188621"/>
                  <a:ext cx="1924050" cy="4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 Box 44"/>
              <p:cNvSpPr txBox="1">
                <a:spLocks noChangeArrowheads="1"/>
              </p:cNvSpPr>
              <p:nvPr/>
            </p:nvSpPr>
            <p:spPr bwMode="auto">
              <a:xfrm>
                <a:off x="4953000" y="6096000"/>
                <a:ext cx="4038600" cy="400110"/>
              </a:xfrm>
              <a:prstGeom prst="rect">
                <a:avLst/>
              </a:prstGeom>
              <a:solidFill>
                <a:schemeClr val="bg1">
                  <a:alpha val="3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smtClean="0">
                    <a:solidFill>
                      <a:schemeClr val="bg1"/>
                    </a:solidFill>
                    <a:latin typeface="Calibri" pitchFamily="34" charset="0"/>
                    <a:cs typeface="Calibri" pitchFamily="34" charset="0"/>
                  </a:rPr>
                  <a:t>        10</a:t>
                </a:r>
                <a:r>
                  <a:rPr lang="en-US" sz="2000" b="1" dirty="0">
                    <a:solidFill>
                      <a:schemeClr val="bg1"/>
                    </a:solidFill>
                    <a:latin typeface="Calibri" pitchFamily="34" charset="0"/>
                    <a:cs typeface="Calibri" pitchFamily="34" charset="0"/>
                  </a:rPr>
                  <a:t>%      </a:t>
                </a:r>
                <a:r>
                  <a:rPr lang="en-US" sz="2000" b="1" dirty="0" smtClean="0">
                    <a:solidFill>
                      <a:schemeClr val="bg1"/>
                    </a:solidFill>
                    <a:latin typeface="Calibri" pitchFamily="34" charset="0"/>
                    <a:cs typeface="Calibri" pitchFamily="34" charset="0"/>
                  </a:rPr>
                  <a:t>       15</a:t>
                </a:r>
                <a:r>
                  <a:rPr lang="en-US" sz="2000" b="1" dirty="0">
                    <a:solidFill>
                      <a:schemeClr val="bg1"/>
                    </a:solidFill>
                    <a:latin typeface="Calibri" pitchFamily="34" charset="0"/>
                    <a:cs typeface="Calibri" pitchFamily="34" charset="0"/>
                  </a:rPr>
                  <a:t>%        </a:t>
                </a:r>
                <a:r>
                  <a:rPr lang="en-US" sz="2000" b="1" dirty="0" smtClean="0">
                    <a:solidFill>
                      <a:schemeClr val="bg1"/>
                    </a:solidFill>
                    <a:latin typeface="Calibri" pitchFamily="34" charset="0"/>
                    <a:cs typeface="Calibri" pitchFamily="34" charset="0"/>
                  </a:rPr>
                  <a:t>         20%</a:t>
                </a:r>
                <a:endParaRPr lang="en-US" sz="2000" b="1" dirty="0">
                  <a:solidFill>
                    <a:schemeClr val="bg1"/>
                  </a:solidFill>
                  <a:latin typeface="Calibri" pitchFamily="34" charset="0"/>
                  <a:cs typeface="Calibri" pitchFamily="34" charset="0"/>
                </a:endParaRPr>
              </a:p>
            </p:txBody>
          </p:sp>
        </p:grpSp>
        <p:sp>
          <p:nvSpPr>
            <p:cNvPr id="19" name="TextBox 18"/>
            <p:cNvSpPr txBox="1"/>
            <p:nvPr/>
          </p:nvSpPr>
          <p:spPr>
            <a:xfrm>
              <a:off x="4953000" y="4495800"/>
              <a:ext cx="3962400" cy="381000"/>
            </a:xfrm>
            <a:prstGeom prst="rect">
              <a:avLst/>
            </a:prstGeom>
            <a:noFill/>
          </p:spPr>
          <p:txBody>
            <a:bodyPr wrap="square" rtlCol="0">
              <a:spAutoFit/>
            </a:bodyPr>
            <a:lstStyle/>
            <a:p>
              <a:r>
                <a:rPr lang="en-US" b="1" dirty="0" smtClean="0"/>
                <a:t>Buffalo grass</a:t>
              </a:r>
              <a:endParaRPr lang="en-US"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0600" y="762000"/>
            <a:ext cx="7010400" cy="1143000"/>
          </a:xfrm>
        </p:spPr>
        <p:txBody>
          <a:bodyPr>
            <a:noAutofit/>
          </a:bodyPr>
          <a:lstStyle/>
          <a:p>
            <a:r>
              <a:rPr lang="en-US" sz="3200" b="1" dirty="0" smtClean="0">
                <a:solidFill>
                  <a:prstClr val="black">
                    <a:lumMod val="85000"/>
                    <a:lumOff val="15000"/>
                  </a:prstClr>
                </a:solidFill>
                <a:effectLst>
                  <a:outerShdw blurRad="38100" dist="38100" dir="2700000" algn="tl">
                    <a:srgbClr val="000000">
                      <a:alpha val="43137"/>
                    </a:srgbClr>
                  </a:outerShdw>
                </a:effectLst>
                <a:latin typeface="+mn-lt"/>
              </a:rPr>
              <a:t>OBJECTIVE</a:t>
            </a:r>
          </a:p>
        </p:txBody>
      </p:sp>
      <p:sp>
        <p:nvSpPr>
          <p:cNvPr id="9" name="Rectangle 8"/>
          <p:cNvSpPr/>
          <p:nvPr/>
        </p:nvSpPr>
        <p:spPr>
          <a:xfrm>
            <a:off x="990600" y="2438400"/>
            <a:ext cx="7239000" cy="1815882"/>
          </a:xfrm>
          <a:prstGeom prst="rect">
            <a:avLst/>
          </a:prstGeom>
        </p:spPr>
        <p:txBody>
          <a:bodyPr wrap="square">
            <a:spAutoFit/>
          </a:bodyPr>
          <a:lstStyle/>
          <a:p>
            <a:pPr algn="just"/>
            <a:r>
              <a:rPr lang="en-US" sz="2800" dirty="0" smtClean="0">
                <a:solidFill>
                  <a:schemeClr val="tx2">
                    <a:lumMod val="75000"/>
                  </a:schemeClr>
                </a:solidFill>
              </a:rPr>
              <a:t>To determine whether successful results from greenhouse studies can be translated to the field, and also, to identify the parameters that indicate successful phytostabilization at IKMHSS. </a:t>
            </a:r>
          </a:p>
        </p:txBody>
      </p:sp>
      <p:sp>
        <p:nvSpPr>
          <p:cNvPr id="5" name="TextBox 4"/>
          <p:cNvSpPr txBox="1"/>
          <p:nvPr/>
        </p:nvSpPr>
        <p:spPr>
          <a:xfrm>
            <a:off x="8763000" y="0"/>
            <a:ext cx="304800" cy="400110"/>
          </a:xfrm>
          <a:prstGeom prst="rect">
            <a:avLst/>
          </a:prstGeom>
          <a:noFill/>
        </p:spPr>
        <p:txBody>
          <a:bodyPr wrap="square" rtlCol="0">
            <a:spAutoFit/>
          </a:bodyPr>
          <a:lstStyle/>
          <a:p>
            <a:r>
              <a:rPr lang="en-US" sz="2000" dirty="0" smtClean="0"/>
              <a:t>8</a:t>
            </a:r>
            <a:endParaRPr lang="en-US" sz="2000" dirty="0"/>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791862" y="208002"/>
            <a:ext cx="6504538" cy="553998"/>
          </a:xfrm>
          <a:prstGeom prst="rect">
            <a:avLst/>
          </a:prstGeom>
          <a:noFill/>
        </p:spPr>
        <p:txBody>
          <a:bodyPr wrap="none" rtlCol="0">
            <a:spAutoFit/>
          </a:bodyPr>
          <a:lstStyle/>
          <a:p>
            <a:pPr>
              <a:spcBef>
                <a:spcPct val="0"/>
              </a:spcBef>
            </a:pPr>
            <a:r>
              <a:rPr lang="en-US" sz="3000" b="1" cap="all" dirty="0" smtClean="0">
                <a:latin typeface="+mj-lt"/>
                <a:ea typeface="+mj-ea"/>
                <a:cs typeface="+mj-cs"/>
              </a:rPr>
              <a:t>METHODOLOGY</a:t>
            </a:r>
            <a:r>
              <a:rPr lang="en-US" sz="3000" b="1" dirty="0" smtClean="0">
                <a:solidFill>
                  <a:srgbClr val="321900"/>
                </a:solidFill>
                <a:effectLst>
                  <a:outerShdw blurRad="38100" dist="38100" dir="2700000" algn="tl">
                    <a:srgbClr val="000000">
                      <a:alpha val="43137"/>
                    </a:srgbClr>
                  </a:outerShdw>
                </a:effectLst>
                <a:latin typeface="Calibri" pitchFamily="-111" charset="0"/>
              </a:rPr>
              <a:t> </a:t>
            </a:r>
            <a:r>
              <a:rPr lang="en-US" sz="2800" b="1" dirty="0" smtClean="0">
                <a:solidFill>
                  <a:srgbClr val="321900"/>
                </a:solidFill>
                <a:effectLst>
                  <a:outerShdw blurRad="38100" dist="38100" dir="2700000" algn="tl">
                    <a:srgbClr val="000000">
                      <a:alpha val="43137"/>
                    </a:srgbClr>
                  </a:outerShdw>
                </a:effectLst>
                <a:latin typeface="Calibri" pitchFamily="-111" charset="0"/>
              </a:rPr>
              <a:t>  </a:t>
            </a:r>
            <a:r>
              <a:rPr lang="en-US" sz="2400" b="1" dirty="0" smtClean="0">
                <a:solidFill>
                  <a:srgbClr val="321900"/>
                </a:solidFill>
                <a:effectLst>
                  <a:outerShdw blurRad="38100" dist="38100" dir="2700000" algn="tl">
                    <a:srgbClr val="000000">
                      <a:alpha val="43137"/>
                    </a:srgbClr>
                  </a:outerShdw>
                </a:effectLst>
                <a:latin typeface="Calibri" pitchFamily="-111" charset="0"/>
              </a:rPr>
              <a:t>-</a:t>
            </a:r>
            <a:r>
              <a:rPr lang="en-US" sz="2400" b="1" dirty="0" smtClean="0">
                <a:solidFill>
                  <a:srgbClr val="321900"/>
                </a:solidFill>
                <a:latin typeface="Calibri" pitchFamily="-111" charset="0"/>
              </a:rPr>
              <a:t>Field plot and treatments- </a:t>
            </a:r>
            <a:endParaRPr lang="en-US" sz="2400" b="1" dirty="0">
              <a:solidFill>
                <a:srgbClr val="321900"/>
              </a:solidFill>
              <a:latin typeface="Calibri" pitchFamily="-111" charset="0"/>
            </a:endParaRPr>
          </a:p>
        </p:txBody>
      </p:sp>
      <p:pic>
        <p:nvPicPr>
          <p:cNvPr id="18" name="Picture 2" descr="C:\Users\Juli Gil\Pictures\Iron King 2011\IK Google map image.jpg"/>
          <p:cNvPicPr>
            <a:picLocks noChangeAspect="1" noChangeArrowheads="1"/>
          </p:cNvPicPr>
          <p:nvPr/>
        </p:nvPicPr>
        <p:blipFill>
          <a:blip r:embed="rId3" cstate="print"/>
          <a:srcRect/>
          <a:stretch>
            <a:fillRect/>
          </a:stretch>
        </p:blipFill>
        <p:spPr bwMode="auto">
          <a:xfrm>
            <a:off x="0" y="990600"/>
            <a:ext cx="9144000" cy="5486400"/>
          </a:xfrm>
          <a:prstGeom prst="rect">
            <a:avLst/>
          </a:prstGeom>
          <a:noFill/>
        </p:spPr>
      </p:pic>
      <p:sp>
        <p:nvSpPr>
          <p:cNvPr id="28" name="TextBox 27"/>
          <p:cNvSpPr txBox="1"/>
          <p:nvPr/>
        </p:nvSpPr>
        <p:spPr>
          <a:xfrm>
            <a:off x="152400" y="1149221"/>
            <a:ext cx="3276600" cy="2508379"/>
          </a:xfrm>
          <a:prstGeom prst="rect">
            <a:avLst/>
          </a:prstGeom>
          <a:solidFill>
            <a:schemeClr val="bg1">
              <a:alpha val="92000"/>
            </a:schemeClr>
          </a:solidFill>
        </p:spPr>
        <p:txBody>
          <a:bodyPr wrap="square" rtlCol="0">
            <a:spAutoFit/>
          </a:bodyPr>
          <a:lstStyle/>
          <a:p>
            <a:r>
              <a:rPr lang="en-US" sz="2400" b="1" u="sng" dirty="0" smtClean="0"/>
              <a:t>Seeds</a:t>
            </a:r>
          </a:p>
          <a:p>
            <a:pPr>
              <a:spcAft>
                <a:spcPts val="600"/>
              </a:spcAft>
              <a:buBlip>
                <a:blip r:embed="rId4"/>
              </a:buBlip>
            </a:pPr>
            <a:r>
              <a:rPr lang="en-US" b="1" dirty="0" smtClean="0"/>
              <a:t> Buffalo grass (BG)</a:t>
            </a:r>
          </a:p>
          <a:p>
            <a:pPr>
              <a:spcAft>
                <a:spcPts val="600"/>
              </a:spcAft>
              <a:buBlip>
                <a:blip r:embed="rId4"/>
              </a:buBlip>
            </a:pPr>
            <a:r>
              <a:rPr lang="en-US" b="1" dirty="0" smtClean="0"/>
              <a:t> Arizona fescue (AF)</a:t>
            </a:r>
          </a:p>
          <a:p>
            <a:pPr>
              <a:spcAft>
                <a:spcPts val="600"/>
              </a:spcAft>
              <a:buBlip>
                <a:blip r:embed="rId4"/>
              </a:buBlip>
            </a:pPr>
            <a:r>
              <a:rPr lang="en-US" b="1" dirty="0" smtClean="0"/>
              <a:t> </a:t>
            </a:r>
            <a:r>
              <a:rPr lang="en-US" b="1" dirty="0" err="1" smtClean="0"/>
              <a:t>Quailbush</a:t>
            </a:r>
            <a:r>
              <a:rPr lang="en-US" b="1" dirty="0" smtClean="0"/>
              <a:t> (QB)</a:t>
            </a:r>
          </a:p>
          <a:p>
            <a:pPr>
              <a:spcAft>
                <a:spcPts val="600"/>
              </a:spcAft>
              <a:buBlip>
                <a:blip r:embed="rId4"/>
              </a:buBlip>
            </a:pPr>
            <a:r>
              <a:rPr lang="en-US" b="1" dirty="0" smtClean="0"/>
              <a:t> Mountain mahogany (MM)</a:t>
            </a:r>
          </a:p>
          <a:p>
            <a:pPr>
              <a:spcAft>
                <a:spcPts val="600"/>
              </a:spcAft>
              <a:buBlip>
                <a:blip r:embed="rId4"/>
              </a:buBlip>
            </a:pPr>
            <a:r>
              <a:rPr lang="en-US" b="1" dirty="0" smtClean="0"/>
              <a:t> Mesquite (MQ)</a:t>
            </a:r>
          </a:p>
          <a:p>
            <a:pPr>
              <a:spcAft>
                <a:spcPts val="600"/>
              </a:spcAft>
              <a:buBlip>
                <a:blip r:embed="rId4"/>
              </a:buBlip>
            </a:pPr>
            <a:r>
              <a:rPr lang="en-US" b="1" dirty="0" smtClean="0"/>
              <a:t> </a:t>
            </a:r>
            <a:r>
              <a:rPr lang="en-US" b="1" dirty="0" err="1" smtClean="0"/>
              <a:t>Catclaw</a:t>
            </a:r>
            <a:r>
              <a:rPr lang="en-US" b="1" dirty="0" smtClean="0"/>
              <a:t> acacia (AC)</a:t>
            </a:r>
            <a:endParaRPr lang="en-US" b="1" dirty="0"/>
          </a:p>
        </p:txBody>
      </p:sp>
      <p:grpSp>
        <p:nvGrpSpPr>
          <p:cNvPr id="39" name="Group 38"/>
          <p:cNvGrpSpPr/>
          <p:nvPr/>
        </p:nvGrpSpPr>
        <p:grpSpPr>
          <a:xfrm>
            <a:off x="4376683" y="2167951"/>
            <a:ext cx="780932" cy="1560258"/>
            <a:chOff x="4376683" y="2167951"/>
            <a:chExt cx="780932" cy="1560258"/>
          </a:xfrm>
        </p:grpSpPr>
        <p:sp>
          <p:nvSpPr>
            <p:cNvPr id="37" name="TextBox 36"/>
            <p:cNvSpPr txBox="1"/>
            <p:nvPr/>
          </p:nvSpPr>
          <p:spPr>
            <a:xfrm rot="1087325">
              <a:off x="4376683" y="3389655"/>
              <a:ext cx="780932" cy="338554"/>
            </a:xfrm>
            <a:prstGeom prst="rect">
              <a:avLst/>
            </a:prstGeom>
            <a:noFill/>
          </p:spPr>
          <p:txBody>
            <a:bodyPr wrap="square" rtlCol="0">
              <a:spAutoFit/>
            </a:bodyPr>
            <a:lstStyle/>
            <a:p>
              <a:r>
                <a:rPr lang="en-US" sz="1600" b="1" dirty="0" smtClean="0"/>
                <a:t>127 ft</a:t>
              </a:r>
              <a:endParaRPr lang="en-US" sz="1600" b="1" dirty="0"/>
            </a:p>
          </p:txBody>
        </p:sp>
        <p:sp>
          <p:nvSpPr>
            <p:cNvPr id="38" name="TextBox 37"/>
            <p:cNvSpPr txBox="1"/>
            <p:nvPr/>
          </p:nvSpPr>
          <p:spPr>
            <a:xfrm rot="17400402">
              <a:off x="4193682" y="2389140"/>
              <a:ext cx="780932" cy="338554"/>
            </a:xfrm>
            <a:prstGeom prst="rect">
              <a:avLst/>
            </a:prstGeom>
            <a:noFill/>
          </p:spPr>
          <p:txBody>
            <a:bodyPr wrap="square" rtlCol="0">
              <a:spAutoFit/>
            </a:bodyPr>
            <a:lstStyle/>
            <a:p>
              <a:r>
                <a:rPr lang="en-US" sz="1600" b="1" dirty="0" smtClean="0"/>
                <a:t>300  ft</a:t>
              </a:r>
              <a:endParaRPr lang="en-US" sz="1600" b="1" dirty="0"/>
            </a:p>
          </p:txBody>
        </p:sp>
      </p:grpSp>
      <p:sp>
        <p:nvSpPr>
          <p:cNvPr id="31" name="TextBox 30"/>
          <p:cNvSpPr txBox="1"/>
          <p:nvPr/>
        </p:nvSpPr>
        <p:spPr>
          <a:xfrm rot="20785088">
            <a:off x="4525560" y="1643110"/>
            <a:ext cx="533400" cy="369332"/>
          </a:xfrm>
          <a:prstGeom prst="rect">
            <a:avLst/>
          </a:prstGeom>
          <a:noFill/>
        </p:spPr>
        <p:txBody>
          <a:bodyPr wrap="square" rtlCol="0" anchor="ctr">
            <a:spAutoFit/>
          </a:bodyPr>
          <a:lstStyle/>
          <a:p>
            <a:pPr algn="ctr"/>
            <a:r>
              <a:rPr lang="en-US" b="1" dirty="0" smtClean="0">
                <a:effectLst>
                  <a:outerShdw blurRad="38100" dist="38100" dir="2700000" algn="tl">
                    <a:srgbClr val="000000">
                      <a:alpha val="43137"/>
                    </a:srgbClr>
                  </a:outerShdw>
                </a:effectLst>
              </a:rPr>
              <a:t>N</a:t>
            </a:r>
            <a:endParaRPr lang="en-US" b="1" dirty="0">
              <a:effectLst>
                <a:outerShdw blurRad="38100" dist="38100" dir="2700000" algn="tl">
                  <a:srgbClr val="000000">
                    <a:alpha val="43137"/>
                  </a:srgbClr>
                </a:outerShdw>
              </a:effectLst>
            </a:endParaRPr>
          </a:p>
        </p:txBody>
      </p:sp>
      <p:cxnSp>
        <p:nvCxnSpPr>
          <p:cNvPr id="42" name="Straight Arrow Connector 41"/>
          <p:cNvCxnSpPr/>
          <p:nvPr/>
        </p:nvCxnSpPr>
        <p:spPr>
          <a:xfrm flipH="1" flipV="1">
            <a:off x="4584148" y="1670761"/>
            <a:ext cx="105593" cy="31826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906656">
            <a:off x="4741814" y="2209074"/>
            <a:ext cx="533400" cy="11312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19" idx="3"/>
          </p:cNvCxnSpPr>
          <p:nvPr/>
        </p:nvCxnSpPr>
        <p:spPr>
          <a:xfrm flipV="1">
            <a:off x="5265992" y="1149221"/>
            <a:ext cx="1515808" cy="169500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9" idx="3"/>
          </p:cNvCxnSpPr>
          <p:nvPr/>
        </p:nvCxnSpPr>
        <p:spPr>
          <a:xfrm>
            <a:off x="5265992" y="2844226"/>
            <a:ext cx="1515808" cy="206849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6781800" y="1163570"/>
            <a:ext cx="1914525" cy="3865630"/>
            <a:chOff x="304800" y="790274"/>
            <a:chExt cx="2524126" cy="5313430"/>
          </a:xfrm>
        </p:grpSpPr>
        <p:pic>
          <p:nvPicPr>
            <p:cNvPr id="41" name="Picture 14"/>
            <p:cNvPicPr>
              <a:picLocks noChangeAspect="1" noChangeArrowheads="1"/>
            </p:cNvPicPr>
            <p:nvPr/>
          </p:nvPicPr>
          <p:blipFill>
            <a:blip r:embed="rId5" cstate="print"/>
            <a:srcRect/>
            <a:stretch>
              <a:fillRect/>
            </a:stretch>
          </p:blipFill>
          <p:spPr bwMode="auto">
            <a:xfrm>
              <a:off x="304800" y="790274"/>
              <a:ext cx="2524126" cy="5313430"/>
            </a:xfrm>
            <a:prstGeom prst="rect">
              <a:avLst/>
            </a:prstGeom>
            <a:noFill/>
            <a:ln w="9525">
              <a:noFill/>
              <a:miter lim="800000"/>
              <a:headEnd/>
              <a:tailEnd/>
            </a:ln>
            <a:effectLst/>
          </p:spPr>
        </p:pic>
        <p:grpSp>
          <p:nvGrpSpPr>
            <p:cNvPr id="43" name="Group 34"/>
            <p:cNvGrpSpPr/>
            <p:nvPr/>
          </p:nvGrpSpPr>
          <p:grpSpPr>
            <a:xfrm>
              <a:off x="457200" y="914400"/>
              <a:ext cx="2286000" cy="609600"/>
              <a:chOff x="457200" y="914400"/>
              <a:chExt cx="2286000" cy="609600"/>
            </a:xfrm>
          </p:grpSpPr>
          <p:sp>
            <p:nvSpPr>
              <p:cNvPr id="113" name="Oval 112"/>
              <p:cNvSpPr/>
              <p:nvPr/>
            </p:nvSpPr>
            <p:spPr>
              <a:xfrm>
                <a:off x="457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4" name="Oval 113"/>
              <p:cNvSpPr/>
              <p:nvPr/>
            </p:nvSpPr>
            <p:spPr>
              <a:xfrm>
                <a:off x="774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5" name="Oval 114"/>
              <p:cNvSpPr/>
              <p:nvPr/>
            </p:nvSpPr>
            <p:spPr>
              <a:xfrm>
                <a:off x="457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6" name="Oval 115"/>
              <p:cNvSpPr/>
              <p:nvPr/>
            </p:nvSpPr>
            <p:spPr>
              <a:xfrm>
                <a:off x="11430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7" name="Oval 116"/>
              <p:cNvSpPr/>
              <p:nvPr/>
            </p:nvSpPr>
            <p:spPr>
              <a:xfrm>
                <a:off x="14599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8" name="Oval 117"/>
              <p:cNvSpPr/>
              <p:nvPr/>
            </p:nvSpPr>
            <p:spPr>
              <a:xfrm>
                <a:off x="11430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9" name="Oval 118"/>
              <p:cNvSpPr/>
              <p:nvPr/>
            </p:nvSpPr>
            <p:spPr>
              <a:xfrm>
                <a:off x="17526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0" name="Oval 119"/>
              <p:cNvSpPr/>
              <p:nvPr/>
            </p:nvSpPr>
            <p:spPr>
              <a:xfrm>
                <a:off x="20695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1" name="Oval 120"/>
              <p:cNvSpPr/>
              <p:nvPr/>
            </p:nvSpPr>
            <p:spPr>
              <a:xfrm>
                <a:off x="17526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2" name="Oval 121"/>
              <p:cNvSpPr/>
              <p:nvPr/>
            </p:nvSpPr>
            <p:spPr>
              <a:xfrm>
                <a:off x="2362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3" name="Oval 122"/>
              <p:cNvSpPr/>
              <p:nvPr/>
            </p:nvSpPr>
            <p:spPr>
              <a:xfrm>
                <a:off x="2679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4" name="Oval 123"/>
              <p:cNvSpPr/>
              <p:nvPr/>
            </p:nvSpPr>
            <p:spPr>
              <a:xfrm>
                <a:off x="2362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48" name="Group 35"/>
            <p:cNvGrpSpPr/>
            <p:nvPr/>
          </p:nvGrpSpPr>
          <p:grpSpPr>
            <a:xfrm>
              <a:off x="457200" y="1752600"/>
              <a:ext cx="2286000" cy="609600"/>
              <a:chOff x="457200" y="914400"/>
              <a:chExt cx="2286000" cy="609600"/>
            </a:xfrm>
          </p:grpSpPr>
          <p:sp>
            <p:nvSpPr>
              <p:cNvPr id="101" name="Oval 100"/>
              <p:cNvSpPr/>
              <p:nvPr/>
            </p:nvSpPr>
            <p:spPr>
              <a:xfrm>
                <a:off x="457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2" name="Oval 101"/>
              <p:cNvSpPr/>
              <p:nvPr/>
            </p:nvSpPr>
            <p:spPr>
              <a:xfrm>
                <a:off x="774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3" name="Oval 102"/>
              <p:cNvSpPr/>
              <p:nvPr/>
            </p:nvSpPr>
            <p:spPr>
              <a:xfrm>
                <a:off x="457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4" name="Oval 103"/>
              <p:cNvSpPr/>
              <p:nvPr/>
            </p:nvSpPr>
            <p:spPr>
              <a:xfrm>
                <a:off x="11430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5" name="Oval 104"/>
              <p:cNvSpPr/>
              <p:nvPr/>
            </p:nvSpPr>
            <p:spPr>
              <a:xfrm>
                <a:off x="14599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6" name="Oval 105"/>
              <p:cNvSpPr/>
              <p:nvPr/>
            </p:nvSpPr>
            <p:spPr>
              <a:xfrm>
                <a:off x="11430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7" name="Oval 106"/>
              <p:cNvSpPr/>
              <p:nvPr/>
            </p:nvSpPr>
            <p:spPr>
              <a:xfrm>
                <a:off x="17526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8" name="Oval 107"/>
              <p:cNvSpPr/>
              <p:nvPr/>
            </p:nvSpPr>
            <p:spPr>
              <a:xfrm>
                <a:off x="20695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9" name="Oval 108"/>
              <p:cNvSpPr/>
              <p:nvPr/>
            </p:nvSpPr>
            <p:spPr>
              <a:xfrm>
                <a:off x="17526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0" name="Oval 109"/>
              <p:cNvSpPr/>
              <p:nvPr/>
            </p:nvSpPr>
            <p:spPr>
              <a:xfrm>
                <a:off x="2362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1" name="Oval 110"/>
              <p:cNvSpPr/>
              <p:nvPr/>
            </p:nvSpPr>
            <p:spPr>
              <a:xfrm>
                <a:off x="2679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2" name="Oval 111"/>
              <p:cNvSpPr/>
              <p:nvPr/>
            </p:nvSpPr>
            <p:spPr>
              <a:xfrm>
                <a:off x="2362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49" name="Group 48"/>
            <p:cNvGrpSpPr/>
            <p:nvPr/>
          </p:nvGrpSpPr>
          <p:grpSpPr>
            <a:xfrm>
              <a:off x="457200" y="2667000"/>
              <a:ext cx="2286000" cy="609600"/>
              <a:chOff x="457200" y="914400"/>
              <a:chExt cx="2286000" cy="609600"/>
            </a:xfrm>
          </p:grpSpPr>
          <p:sp>
            <p:nvSpPr>
              <p:cNvPr id="89" name="Oval 88"/>
              <p:cNvSpPr/>
              <p:nvPr/>
            </p:nvSpPr>
            <p:spPr>
              <a:xfrm>
                <a:off x="457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0" name="Oval 89"/>
              <p:cNvSpPr/>
              <p:nvPr/>
            </p:nvSpPr>
            <p:spPr>
              <a:xfrm>
                <a:off x="774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1" name="Oval 90"/>
              <p:cNvSpPr/>
              <p:nvPr/>
            </p:nvSpPr>
            <p:spPr>
              <a:xfrm>
                <a:off x="457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2" name="Oval 91"/>
              <p:cNvSpPr/>
              <p:nvPr/>
            </p:nvSpPr>
            <p:spPr>
              <a:xfrm>
                <a:off x="11430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3" name="Oval 92"/>
              <p:cNvSpPr/>
              <p:nvPr/>
            </p:nvSpPr>
            <p:spPr>
              <a:xfrm>
                <a:off x="14599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4" name="Oval 93"/>
              <p:cNvSpPr/>
              <p:nvPr/>
            </p:nvSpPr>
            <p:spPr>
              <a:xfrm>
                <a:off x="11430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5" name="Oval 94"/>
              <p:cNvSpPr/>
              <p:nvPr/>
            </p:nvSpPr>
            <p:spPr>
              <a:xfrm>
                <a:off x="17526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6" name="Oval 95"/>
              <p:cNvSpPr/>
              <p:nvPr/>
            </p:nvSpPr>
            <p:spPr>
              <a:xfrm>
                <a:off x="20695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7" name="Oval 96"/>
              <p:cNvSpPr/>
              <p:nvPr/>
            </p:nvSpPr>
            <p:spPr>
              <a:xfrm>
                <a:off x="17526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8" name="Oval 97"/>
              <p:cNvSpPr/>
              <p:nvPr/>
            </p:nvSpPr>
            <p:spPr>
              <a:xfrm>
                <a:off x="2362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9" name="Oval 98"/>
              <p:cNvSpPr/>
              <p:nvPr/>
            </p:nvSpPr>
            <p:spPr>
              <a:xfrm>
                <a:off x="2679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0" name="Oval 99"/>
              <p:cNvSpPr/>
              <p:nvPr/>
            </p:nvSpPr>
            <p:spPr>
              <a:xfrm>
                <a:off x="2362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50" name="Group 74"/>
            <p:cNvGrpSpPr/>
            <p:nvPr/>
          </p:nvGrpSpPr>
          <p:grpSpPr>
            <a:xfrm>
              <a:off x="457200" y="3581400"/>
              <a:ext cx="2286000" cy="609600"/>
              <a:chOff x="457200" y="914400"/>
              <a:chExt cx="2286000" cy="609600"/>
            </a:xfrm>
          </p:grpSpPr>
          <p:sp>
            <p:nvSpPr>
              <p:cNvPr id="77" name="Oval 76"/>
              <p:cNvSpPr/>
              <p:nvPr/>
            </p:nvSpPr>
            <p:spPr>
              <a:xfrm>
                <a:off x="457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8" name="Oval 77"/>
              <p:cNvSpPr/>
              <p:nvPr/>
            </p:nvSpPr>
            <p:spPr>
              <a:xfrm>
                <a:off x="774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9" name="Oval 78"/>
              <p:cNvSpPr/>
              <p:nvPr/>
            </p:nvSpPr>
            <p:spPr>
              <a:xfrm>
                <a:off x="457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0" name="Oval 79"/>
              <p:cNvSpPr/>
              <p:nvPr/>
            </p:nvSpPr>
            <p:spPr>
              <a:xfrm>
                <a:off x="11430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1" name="Oval 80"/>
              <p:cNvSpPr/>
              <p:nvPr/>
            </p:nvSpPr>
            <p:spPr>
              <a:xfrm>
                <a:off x="14599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2" name="Oval 81"/>
              <p:cNvSpPr/>
              <p:nvPr/>
            </p:nvSpPr>
            <p:spPr>
              <a:xfrm>
                <a:off x="11430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3" name="Oval 82"/>
              <p:cNvSpPr/>
              <p:nvPr/>
            </p:nvSpPr>
            <p:spPr>
              <a:xfrm>
                <a:off x="17526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4" name="Oval 83"/>
              <p:cNvSpPr/>
              <p:nvPr/>
            </p:nvSpPr>
            <p:spPr>
              <a:xfrm>
                <a:off x="20695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5" name="Oval 84"/>
              <p:cNvSpPr/>
              <p:nvPr/>
            </p:nvSpPr>
            <p:spPr>
              <a:xfrm>
                <a:off x="17526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6" name="Oval 85"/>
              <p:cNvSpPr/>
              <p:nvPr/>
            </p:nvSpPr>
            <p:spPr>
              <a:xfrm>
                <a:off x="2362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7" name="Oval 86"/>
              <p:cNvSpPr/>
              <p:nvPr/>
            </p:nvSpPr>
            <p:spPr>
              <a:xfrm>
                <a:off x="2679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8" name="Oval 87"/>
              <p:cNvSpPr/>
              <p:nvPr/>
            </p:nvSpPr>
            <p:spPr>
              <a:xfrm>
                <a:off x="2362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51" name="Group 87"/>
            <p:cNvGrpSpPr/>
            <p:nvPr/>
          </p:nvGrpSpPr>
          <p:grpSpPr>
            <a:xfrm>
              <a:off x="457200" y="4495800"/>
              <a:ext cx="2286000" cy="528923"/>
              <a:chOff x="457200" y="914400"/>
              <a:chExt cx="2286000" cy="528923"/>
            </a:xfrm>
          </p:grpSpPr>
          <p:sp>
            <p:nvSpPr>
              <p:cNvPr id="65" name="Oval 64"/>
              <p:cNvSpPr/>
              <p:nvPr/>
            </p:nvSpPr>
            <p:spPr>
              <a:xfrm>
                <a:off x="457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6" name="Oval 65"/>
              <p:cNvSpPr/>
              <p:nvPr/>
            </p:nvSpPr>
            <p:spPr>
              <a:xfrm>
                <a:off x="774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7" name="Oval 66"/>
              <p:cNvSpPr/>
              <p:nvPr/>
            </p:nvSpPr>
            <p:spPr>
              <a:xfrm>
                <a:off x="457200" y="1370171"/>
                <a:ext cx="64007"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8" name="Oval 67"/>
              <p:cNvSpPr/>
              <p:nvPr/>
            </p:nvSpPr>
            <p:spPr>
              <a:xfrm>
                <a:off x="11430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9" name="Oval 68"/>
              <p:cNvSpPr/>
              <p:nvPr/>
            </p:nvSpPr>
            <p:spPr>
              <a:xfrm>
                <a:off x="14599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Oval 69"/>
              <p:cNvSpPr/>
              <p:nvPr/>
            </p:nvSpPr>
            <p:spPr>
              <a:xfrm>
                <a:off x="1143000" y="1370171"/>
                <a:ext cx="64007"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1" name="Oval 70"/>
              <p:cNvSpPr/>
              <p:nvPr/>
            </p:nvSpPr>
            <p:spPr>
              <a:xfrm>
                <a:off x="17526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Oval 71"/>
              <p:cNvSpPr/>
              <p:nvPr/>
            </p:nvSpPr>
            <p:spPr>
              <a:xfrm>
                <a:off x="20695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3" name="Oval 72"/>
              <p:cNvSpPr/>
              <p:nvPr/>
            </p:nvSpPr>
            <p:spPr>
              <a:xfrm>
                <a:off x="1752599" y="1370171"/>
                <a:ext cx="64007"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4" name="Oval 73"/>
              <p:cNvSpPr/>
              <p:nvPr/>
            </p:nvSpPr>
            <p:spPr>
              <a:xfrm>
                <a:off x="2362200" y="914400"/>
                <a:ext cx="64007"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5" name="Oval 74"/>
              <p:cNvSpPr/>
              <p:nvPr/>
            </p:nvSpPr>
            <p:spPr>
              <a:xfrm>
                <a:off x="2679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6" name="Oval 75"/>
              <p:cNvSpPr/>
              <p:nvPr/>
            </p:nvSpPr>
            <p:spPr>
              <a:xfrm>
                <a:off x="2362200" y="1370171"/>
                <a:ext cx="64007"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52" name="Group 100"/>
            <p:cNvGrpSpPr/>
            <p:nvPr/>
          </p:nvGrpSpPr>
          <p:grpSpPr>
            <a:xfrm>
              <a:off x="457200" y="5334000"/>
              <a:ext cx="2286000" cy="609600"/>
              <a:chOff x="457200" y="914400"/>
              <a:chExt cx="2286000" cy="609600"/>
            </a:xfrm>
          </p:grpSpPr>
          <p:sp>
            <p:nvSpPr>
              <p:cNvPr id="53" name="Oval 52"/>
              <p:cNvSpPr/>
              <p:nvPr/>
            </p:nvSpPr>
            <p:spPr>
              <a:xfrm>
                <a:off x="457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Oval 53"/>
              <p:cNvSpPr/>
              <p:nvPr/>
            </p:nvSpPr>
            <p:spPr>
              <a:xfrm>
                <a:off x="774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5" name="Oval 54"/>
              <p:cNvSpPr/>
              <p:nvPr/>
            </p:nvSpPr>
            <p:spPr>
              <a:xfrm>
                <a:off x="457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6" name="Oval 55"/>
              <p:cNvSpPr/>
              <p:nvPr/>
            </p:nvSpPr>
            <p:spPr>
              <a:xfrm>
                <a:off x="11430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7" name="Oval 56"/>
              <p:cNvSpPr/>
              <p:nvPr/>
            </p:nvSpPr>
            <p:spPr>
              <a:xfrm>
                <a:off x="14599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8" name="Oval 57"/>
              <p:cNvSpPr/>
              <p:nvPr/>
            </p:nvSpPr>
            <p:spPr>
              <a:xfrm>
                <a:off x="11430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9" name="Oval 58"/>
              <p:cNvSpPr/>
              <p:nvPr/>
            </p:nvSpPr>
            <p:spPr>
              <a:xfrm>
                <a:off x="17526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0" name="Oval 59"/>
              <p:cNvSpPr/>
              <p:nvPr/>
            </p:nvSpPr>
            <p:spPr>
              <a:xfrm>
                <a:off x="20695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1" name="Oval 60"/>
              <p:cNvSpPr/>
              <p:nvPr/>
            </p:nvSpPr>
            <p:spPr>
              <a:xfrm>
                <a:off x="17526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2" name="Oval 61"/>
              <p:cNvSpPr/>
              <p:nvPr/>
            </p:nvSpPr>
            <p:spPr>
              <a:xfrm>
                <a:off x="2362200" y="914400"/>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3" name="Oval 62"/>
              <p:cNvSpPr/>
              <p:nvPr/>
            </p:nvSpPr>
            <p:spPr>
              <a:xfrm>
                <a:off x="2679192" y="116128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4" name="Oval 63"/>
              <p:cNvSpPr/>
              <p:nvPr/>
            </p:nvSpPr>
            <p:spPr>
              <a:xfrm>
                <a:off x="2362200" y="1450848"/>
                <a:ext cx="64008" cy="73152"/>
              </a:xfrm>
              <a:prstGeom prst="ellipse">
                <a:avLst/>
              </a:prstGeom>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grpSp>
        <p:nvGrpSpPr>
          <p:cNvPr id="133" name="Group 132"/>
          <p:cNvGrpSpPr/>
          <p:nvPr/>
        </p:nvGrpSpPr>
        <p:grpSpPr>
          <a:xfrm>
            <a:off x="101600" y="3962400"/>
            <a:ext cx="3632200" cy="2491233"/>
            <a:chOff x="101600" y="3985766"/>
            <a:chExt cx="3632200" cy="2491233"/>
          </a:xfrm>
        </p:grpSpPr>
        <p:sp>
          <p:nvSpPr>
            <p:cNvPr id="25" name="TextBox 24"/>
            <p:cNvSpPr txBox="1"/>
            <p:nvPr/>
          </p:nvSpPr>
          <p:spPr>
            <a:xfrm>
              <a:off x="101600" y="3985766"/>
              <a:ext cx="1600200" cy="461665"/>
            </a:xfrm>
            <a:prstGeom prst="rect">
              <a:avLst/>
            </a:prstGeom>
            <a:noFill/>
          </p:spPr>
          <p:txBody>
            <a:bodyPr wrap="square" rtlCol="0">
              <a:spAutoFit/>
            </a:bodyPr>
            <a:lstStyle/>
            <a:p>
              <a:r>
                <a:rPr lang="en-US" sz="2400" b="1" u="sng" dirty="0" smtClean="0"/>
                <a:t>PHASE I</a:t>
              </a:r>
            </a:p>
          </p:txBody>
        </p:sp>
        <p:pic>
          <p:nvPicPr>
            <p:cNvPr id="132" name="Picture 131"/>
            <p:cNvPicPr/>
            <p:nvPr/>
          </p:nvPicPr>
          <p:blipFill>
            <a:blip r:embed="rId6" cstate="print"/>
            <a:srcRect/>
            <a:stretch>
              <a:fillRect/>
            </a:stretch>
          </p:blipFill>
          <p:spPr bwMode="auto">
            <a:xfrm>
              <a:off x="228600" y="4419600"/>
              <a:ext cx="3505200" cy="2057399"/>
            </a:xfrm>
            <a:prstGeom prst="rect">
              <a:avLst/>
            </a:prstGeom>
            <a:noFill/>
            <a:ln w="9525">
              <a:noFill/>
              <a:miter lim="800000"/>
              <a:headEnd/>
              <a:tailEnd/>
            </a:ln>
          </p:spPr>
        </p:pic>
      </p:grpSp>
      <p:sp>
        <p:nvSpPr>
          <p:cNvPr id="46" name="Rectangle 45"/>
          <p:cNvSpPr/>
          <p:nvPr/>
        </p:nvSpPr>
        <p:spPr>
          <a:xfrm>
            <a:off x="914400" y="4754880"/>
            <a:ext cx="2819400" cy="274320"/>
          </a:xfrm>
          <a:prstGeom prst="rect">
            <a:avLst/>
          </a:prstGeom>
          <a:solidFill>
            <a:schemeClr val="accent2">
              <a:alpha val="34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14400" y="6172200"/>
            <a:ext cx="2819400" cy="274320"/>
          </a:xfrm>
          <a:prstGeom prst="rect">
            <a:avLst/>
          </a:prstGeom>
          <a:solidFill>
            <a:schemeClr val="accent2">
              <a:alpha val="34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14400" y="5410200"/>
            <a:ext cx="2819400" cy="304800"/>
          </a:xfrm>
          <a:prstGeom prst="rect">
            <a:avLst/>
          </a:prstGeom>
          <a:solidFill>
            <a:schemeClr val="accent2">
              <a:alpha val="34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8839200" y="0"/>
            <a:ext cx="304800" cy="400110"/>
          </a:xfrm>
          <a:prstGeom prst="rect">
            <a:avLst/>
          </a:prstGeom>
          <a:noFill/>
        </p:spPr>
        <p:txBody>
          <a:bodyPr wrap="square" rtlCol="0">
            <a:spAutoFit/>
          </a:bodyPr>
          <a:lstStyle/>
          <a:p>
            <a:r>
              <a:rPr lang="en-US" sz="2000" dirty="0" smtClean="0"/>
              <a:t>9</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6" grpId="0" animBg="1"/>
      <p:bldP spid="47" grpId="0" animBg="1"/>
      <p:bldP spid="20" grpId="0" animBg="1"/>
    </p:bldLst>
  </p:timing>
</p:sld>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AD14C5-6E05-4732-8930-CBD406590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1154</Words>
  <Application>Microsoft Office PowerPoint</Application>
  <PresentationFormat>On-screen Show (4:3)</PresentationFormat>
  <Paragraphs>294</Paragraphs>
  <Slides>27</Slides>
  <Notes>24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0" baseType="lpstr">
      <vt:lpstr>Introducing PowerPoint 2010</vt:lpstr>
      <vt:lpstr>Custom Design</vt:lpstr>
      <vt:lpstr>SPW 10.0 Graph</vt:lpstr>
      <vt:lpstr> SCALING of an assisted PHYTOSTABILIZATION FROM GREENHOUSE TO FIELD-SCALE AT THE IRON KING MINE-HUMBOLDT SMELTER SUPERFUND SITE  Juliana Gil-Loaiza, M.S. student   Dept. of Soil, Water and Environmental Science University of Arizona,Tucson AZ, USA.  </vt:lpstr>
      <vt:lpstr>Mine Tailings </vt:lpstr>
      <vt:lpstr>PowerPoint Presentation</vt:lpstr>
      <vt:lpstr>PowerPoint Presentation</vt:lpstr>
      <vt:lpstr>PowerPoint Presentation</vt:lpstr>
      <vt:lpstr>PowerPoint Presentation</vt:lpstr>
      <vt:lpstr>PowerPoint Presentation</vt:lpstr>
      <vt:lpstr>OBJECTIVE</vt:lpstr>
      <vt:lpstr>PowerPoint Presentation</vt:lpstr>
      <vt:lpstr>PowerPoint Presentation</vt:lpstr>
      <vt:lpstr>PowerPoint Presentation</vt:lpstr>
      <vt:lpstr>RESULTS </vt:lpstr>
      <vt:lpstr>RESULTS  -phase I -</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PowerPoint Presentation</vt:lpstr>
      <vt:lpstr>THANKS </vt:lpstr>
      <vt:lpstr>PowerPoint Presentation</vt:lpstr>
      <vt:lpstr>PowerPoint Presentation</vt:lpstr>
      <vt:lpstr>PowerPoint Presentation</vt:lpstr>
      <vt:lpstr>METHODOLOGY  -Canopy Cover-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2012-04-04T16:08:09Z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TC016745519991</vt:lpwstr>
  </property>
</Properties>
</file>