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4" r:id="rId1"/>
  </p:sldMasterIdLst>
  <p:notesMasterIdLst>
    <p:notesMasterId r:id="rId31"/>
  </p:notesMasterIdLst>
  <p:handoutMasterIdLst>
    <p:handoutMasterId r:id="rId32"/>
  </p:handoutMasterIdLst>
  <p:sldIdLst>
    <p:sldId id="515" r:id="rId2"/>
    <p:sldId id="564" r:id="rId3"/>
    <p:sldId id="646" r:id="rId4"/>
    <p:sldId id="648" r:id="rId5"/>
    <p:sldId id="649" r:id="rId6"/>
    <p:sldId id="619" r:id="rId7"/>
    <p:sldId id="620" r:id="rId8"/>
    <p:sldId id="621" r:id="rId9"/>
    <p:sldId id="625" r:id="rId10"/>
    <p:sldId id="622" r:id="rId11"/>
    <p:sldId id="626" r:id="rId12"/>
    <p:sldId id="623" r:id="rId13"/>
    <p:sldId id="624" r:id="rId14"/>
    <p:sldId id="627" r:id="rId15"/>
    <p:sldId id="628" r:id="rId16"/>
    <p:sldId id="629" r:id="rId17"/>
    <p:sldId id="632" r:id="rId18"/>
    <p:sldId id="650" r:id="rId19"/>
    <p:sldId id="633" r:id="rId20"/>
    <p:sldId id="637" r:id="rId21"/>
    <p:sldId id="638" r:id="rId22"/>
    <p:sldId id="639" r:id="rId23"/>
    <p:sldId id="640" r:id="rId24"/>
    <p:sldId id="641" r:id="rId25"/>
    <p:sldId id="642" r:id="rId26"/>
    <p:sldId id="645" r:id="rId27"/>
    <p:sldId id="643" r:id="rId28"/>
    <p:sldId id="644" r:id="rId29"/>
    <p:sldId id="647" r:id="rId30"/>
  </p:sldIdLst>
  <p:sldSz cx="9144000" cy="6858000" type="screen4x3"/>
  <p:notesSz cx="7315200" cy="9601200"/>
  <p:defaultTex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33CC"/>
    <a:srgbClr val="69C2EF"/>
    <a:srgbClr val="5DE8FB"/>
    <a:srgbClr val="FF0066"/>
    <a:srgbClr val="FFCC00"/>
    <a:srgbClr val="FFCC66"/>
    <a:srgbClr val="CC00CC"/>
    <a:srgbClr val="EAEAEA"/>
    <a:srgbClr val="00FFCC"/>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78390" autoAdjust="0"/>
  </p:normalViewPr>
  <p:slideViewPr>
    <p:cSldViewPr snapToGrid="0">
      <p:cViewPr>
        <p:scale>
          <a:sx n="70" d="100"/>
          <a:sy n="70" d="100"/>
        </p:scale>
        <p:origin x="-2916" y="-10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704" y="72"/>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hdr" sz="quarter"/>
          </p:nvPr>
        </p:nvSpPr>
        <p:spPr bwMode="auto">
          <a:xfrm>
            <a:off x="0" y="0"/>
            <a:ext cx="3169920" cy="480226"/>
          </a:xfrm>
          <a:prstGeom prst="rect">
            <a:avLst/>
          </a:prstGeom>
          <a:noFill/>
          <a:ln w="12700">
            <a:noFill/>
            <a:miter lim="800000"/>
            <a:headEnd type="none" w="sm" len="sm"/>
            <a:tailEnd type="none" w="sm" len="sm"/>
          </a:ln>
          <a:effectLst/>
        </p:spPr>
        <p:txBody>
          <a:bodyPr vert="horz" wrap="square" lIns="96771" tIns="48386" rIns="96771" bIns="48386" numCol="1" anchor="t" anchorCtr="0" compatLnSpc="1">
            <a:prstTxWarp prst="textNoShape">
              <a:avLst/>
            </a:prstTxWarp>
          </a:bodyPr>
          <a:lstStyle>
            <a:lvl1pPr eaLnBrk="0" hangingPunct="0">
              <a:spcBef>
                <a:spcPct val="20000"/>
              </a:spcBef>
              <a:buClr>
                <a:schemeClr val="accent1"/>
              </a:buClr>
              <a:buSzPct val="75000"/>
              <a:buFont typeface="Monotype Sorts"/>
              <a:buNone/>
              <a:defRPr sz="1300">
                <a:latin typeface="Courier New" pitchFamily="49" charset="0"/>
              </a:defRPr>
            </a:lvl1pPr>
          </a:lstStyle>
          <a:p>
            <a:pPr>
              <a:defRPr/>
            </a:pPr>
            <a:endParaRPr lang="en-US" dirty="0"/>
          </a:p>
        </p:txBody>
      </p:sp>
      <p:sp>
        <p:nvSpPr>
          <p:cNvPr id="335875" name="Rectangle 3"/>
          <p:cNvSpPr>
            <a:spLocks noGrp="1" noChangeArrowheads="1"/>
          </p:cNvSpPr>
          <p:nvPr>
            <p:ph type="dt" sz="quarter" idx="1"/>
          </p:nvPr>
        </p:nvSpPr>
        <p:spPr bwMode="auto">
          <a:xfrm>
            <a:off x="4145280" y="0"/>
            <a:ext cx="3169920" cy="480226"/>
          </a:xfrm>
          <a:prstGeom prst="rect">
            <a:avLst/>
          </a:prstGeom>
          <a:noFill/>
          <a:ln w="12700">
            <a:noFill/>
            <a:miter lim="800000"/>
            <a:headEnd type="none" w="sm" len="sm"/>
            <a:tailEnd type="none" w="sm" len="sm"/>
          </a:ln>
          <a:effectLst/>
        </p:spPr>
        <p:txBody>
          <a:bodyPr vert="horz" wrap="square" lIns="96771" tIns="48386" rIns="96771" bIns="48386" numCol="1" anchor="t" anchorCtr="0" compatLnSpc="1">
            <a:prstTxWarp prst="textNoShape">
              <a:avLst/>
            </a:prstTxWarp>
          </a:bodyPr>
          <a:lstStyle>
            <a:lvl1pPr algn="r" eaLnBrk="0" hangingPunct="0">
              <a:spcBef>
                <a:spcPct val="20000"/>
              </a:spcBef>
              <a:buClr>
                <a:schemeClr val="accent1"/>
              </a:buClr>
              <a:buSzPct val="75000"/>
              <a:buFont typeface="Monotype Sorts"/>
              <a:buNone/>
              <a:defRPr sz="1300">
                <a:latin typeface="Courier New" pitchFamily="49" charset="0"/>
              </a:defRPr>
            </a:lvl1pPr>
          </a:lstStyle>
          <a:p>
            <a:pPr>
              <a:defRPr/>
            </a:pPr>
            <a:endParaRPr lang="en-US" dirty="0"/>
          </a:p>
        </p:txBody>
      </p:sp>
      <p:sp>
        <p:nvSpPr>
          <p:cNvPr id="335876" name="Rectangle 4"/>
          <p:cNvSpPr>
            <a:spLocks noGrp="1" noChangeArrowheads="1"/>
          </p:cNvSpPr>
          <p:nvPr>
            <p:ph type="ftr" sz="quarter" idx="2"/>
          </p:nvPr>
        </p:nvSpPr>
        <p:spPr bwMode="auto">
          <a:xfrm>
            <a:off x="0" y="9120975"/>
            <a:ext cx="3169920" cy="480225"/>
          </a:xfrm>
          <a:prstGeom prst="rect">
            <a:avLst/>
          </a:prstGeom>
          <a:noFill/>
          <a:ln w="12700">
            <a:noFill/>
            <a:miter lim="800000"/>
            <a:headEnd type="none" w="sm" len="sm"/>
            <a:tailEnd type="none" w="sm" len="sm"/>
          </a:ln>
          <a:effectLst/>
        </p:spPr>
        <p:txBody>
          <a:bodyPr vert="horz" wrap="square" lIns="96771" tIns="48386" rIns="96771" bIns="48386" numCol="1" anchor="b" anchorCtr="0" compatLnSpc="1">
            <a:prstTxWarp prst="textNoShape">
              <a:avLst/>
            </a:prstTxWarp>
          </a:bodyPr>
          <a:lstStyle>
            <a:lvl1pPr eaLnBrk="0" hangingPunct="0">
              <a:spcBef>
                <a:spcPct val="20000"/>
              </a:spcBef>
              <a:buClr>
                <a:schemeClr val="accent1"/>
              </a:buClr>
              <a:buSzPct val="75000"/>
              <a:buFont typeface="Monotype Sorts"/>
              <a:buNone/>
              <a:defRPr sz="1300">
                <a:latin typeface="Courier New" pitchFamily="49" charset="0"/>
              </a:defRPr>
            </a:lvl1pPr>
          </a:lstStyle>
          <a:p>
            <a:pPr>
              <a:defRPr/>
            </a:pPr>
            <a:endParaRPr lang="en-US" dirty="0"/>
          </a:p>
        </p:txBody>
      </p:sp>
      <p:sp>
        <p:nvSpPr>
          <p:cNvPr id="335877" name="Rectangle 5"/>
          <p:cNvSpPr>
            <a:spLocks noGrp="1" noChangeArrowheads="1"/>
          </p:cNvSpPr>
          <p:nvPr>
            <p:ph type="sldNum" sz="quarter" idx="3"/>
          </p:nvPr>
        </p:nvSpPr>
        <p:spPr bwMode="auto">
          <a:xfrm>
            <a:off x="4145280" y="9120975"/>
            <a:ext cx="3169920" cy="480225"/>
          </a:xfrm>
          <a:prstGeom prst="rect">
            <a:avLst/>
          </a:prstGeom>
          <a:noFill/>
          <a:ln w="12700">
            <a:noFill/>
            <a:miter lim="800000"/>
            <a:headEnd type="none" w="sm" len="sm"/>
            <a:tailEnd type="none" w="sm" len="sm"/>
          </a:ln>
          <a:effectLst/>
        </p:spPr>
        <p:txBody>
          <a:bodyPr vert="horz" wrap="square" lIns="96771" tIns="48386" rIns="96771" bIns="48386" numCol="1" anchor="b" anchorCtr="0" compatLnSpc="1">
            <a:prstTxWarp prst="textNoShape">
              <a:avLst/>
            </a:prstTxWarp>
          </a:bodyPr>
          <a:lstStyle>
            <a:lvl1pPr algn="r" eaLnBrk="0" hangingPunct="0">
              <a:spcBef>
                <a:spcPct val="20000"/>
              </a:spcBef>
              <a:buClr>
                <a:schemeClr val="accent1"/>
              </a:buClr>
              <a:buSzPct val="75000"/>
              <a:buFont typeface="Monotype Sorts"/>
              <a:buNone/>
              <a:defRPr sz="1300">
                <a:latin typeface="Courier New" pitchFamily="49" charset="0"/>
              </a:defRPr>
            </a:lvl1pPr>
          </a:lstStyle>
          <a:p>
            <a:pPr>
              <a:defRPr/>
            </a:pPr>
            <a:fld id="{AF85C74D-1091-48AE-BE92-FAC91619E1C3}"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722438" y="439738"/>
            <a:ext cx="3775075" cy="2830512"/>
          </a:xfrm>
          <a:prstGeom prst="rect">
            <a:avLst/>
          </a:prstGeom>
          <a:solidFill>
            <a:srgbClr val="FFFFFF"/>
          </a:solidFill>
          <a:ln>
            <a:solidFill>
              <a:srgbClr val="000000"/>
            </a:solidFill>
            <a:miter lim="800000"/>
            <a:headEnd/>
            <a:tailEnd/>
          </a:ln>
        </p:spPr>
      </p:sp>
      <p:sp>
        <p:nvSpPr>
          <p:cNvPr id="34819" name="Rectangle 3"/>
          <p:cNvSpPr>
            <a:spLocks noGrp="1" noChangeArrowheads="1"/>
          </p:cNvSpPr>
          <p:nvPr>
            <p:ph type="body" idx="1"/>
          </p:nvPr>
        </p:nvSpPr>
        <p:spPr bwMode="auto">
          <a:xfrm>
            <a:off x="343748" y="3462241"/>
            <a:ext cx="6680199" cy="5445851"/>
          </a:xfrm>
          <a:prstGeom prst="rect">
            <a:avLst/>
          </a:prstGeom>
          <a:solidFill>
            <a:srgbClr val="FFFFFF"/>
          </a:solidFill>
          <a:ln>
            <a:solidFill>
              <a:srgbClr val="000000"/>
            </a:solidFill>
            <a:miter lim="800000"/>
            <a:headEnd/>
            <a:tailEnd/>
          </a:ln>
        </p:spPr>
        <p:txBody>
          <a:bodyPr lIns="94844" tIns="47422" rIns="94844" bIns="47422"/>
          <a:lstStyle/>
          <a:p>
            <a:r>
              <a:rPr lang="en-US" dirty="0" smtClean="0"/>
              <a:t>Good morning Ladies and Gentlemen. My name is Johnny Zhan.  I am the Regional</a:t>
            </a:r>
            <a:r>
              <a:rPr lang="en-US" baseline="0" dirty="0" smtClean="0"/>
              <a:t> </a:t>
            </a:r>
            <a:r>
              <a:rPr lang="en-US" dirty="0" smtClean="0"/>
              <a:t>Manager of Hydrology</a:t>
            </a:r>
            <a:r>
              <a:rPr lang="en-US" baseline="0" dirty="0" smtClean="0"/>
              <a:t> </a:t>
            </a:r>
            <a:r>
              <a:rPr lang="en-US" dirty="0" smtClean="0"/>
              <a:t>for Barrick Gold of</a:t>
            </a:r>
            <a:r>
              <a:rPr lang="en-US" baseline="0" dirty="0" smtClean="0"/>
              <a:t>  North America</a:t>
            </a:r>
            <a:r>
              <a:rPr lang="en-US" dirty="0" smtClean="0"/>
              <a:t>.</a:t>
            </a:r>
          </a:p>
          <a:p>
            <a:endParaRPr lang="en-US"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Goldstrike implements both an active dewatering program and a passive dewatering program.  Active dewatering is achieved by continuous pumping from the aquifers.  The wells are just magnificent with depth about 1000 m and 50 cm diameter.  Including pump and drilling costs, each well costs us about 3 million US dollars.  We have drilled about 44 of these types of large wells. </a:t>
            </a:r>
            <a:endParaRPr lang="en-CA"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5059"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pPr>
              <a:buFontTx/>
              <a:buChar char="•"/>
            </a:pPr>
            <a:r>
              <a:rPr lang="en-CA" dirty="0" smtClean="0"/>
              <a:t> Blue triangles in the west show all regional pumping wells just like the wells in the previous slide;</a:t>
            </a:r>
          </a:p>
          <a:p>
            <a:pPr>
              <a:buFontTx/>
              <a:buChar char="•"/>
            </a:pPr>
            <a:r>
              <a:rPr lang="en-CA" dirty="0" smtClean="0"/>
              <a:t> blue triangles in the east show some small size local dewatering wells, which we have hundreds of;</a:t>
            </a:r>
          </a:p>
          <a:p>
            <a:pPr>
              <a:buFontTx/>
              <a:buChar char="•"/>
            </a:pPr>
            <a:r>
              <a:rPr lang="en-CA" dirty="0" smtClean="0"/>
              <a:t> green circles are piezometers just around the pit area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Passive dewatering includes both vertical drains and horizontal drains.</a:t>
            </a:r>
          </a:p>
          <a:p>
            <a:r>
              <a:rPr lang="en-US" dirty="0" smtClean="0"/>
              <a:t>Left picture shows horizontal drain drilling and right picture shows an array of horizontal drains drilled into the relative wet spots to minimize pore pressure behind the high wall.</a:t>
            </a:r>
            <a:endParaRPr lang="en-CA"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This slide just shows the horizontal drains we drilled in two years - 1995 and 1996.  </a:t>
            </a:r>
          </a:p>
          <a:p>
            <a:endParaRPr lang="en-CA" dirty="0" smtClean="0"/>
          </a:p>
          <a:p>
            <a:r>
              <a:rPr lang="en-CA" dirty="0" smtClean="0"/>
              <a:t>Totally, we </a:t>
            </a:r>
            <a:r>
              <a:rPr lang="en-CA" dirty="0" smtClean="0"/>
              <a:t>drilled </a:t>
            </a:r>
            <a:r>
              <a:rPr lang="en-CA" dirty="0" smtClean="0"/>
              <a:t>about </a:t>
            </a:r>
            <a:r>
              <a:rPr lang="en-CA" dirty="0" smtClean="0"/>
              <a:t>1800 drains.  Their lengths vary between 10 m to 450 m.  If adding all lengths together, the total length is about 380 km</a:t>
            </a:r>
            <a:r>
              <a:rPr lang="en-CA" baseline="0" dirty="0" smtClean="0"/>
              <a:t> (240 miles).</a:t>
            </a:r>
            <a:endParaRPr lang="en-CA"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When water is pumped out from the well field,  a small portion is used for mine operation such as process makeup, dust control and exploration.  The majority of water is sent to the Boulder Valley through the 72 inch pipe (this picture shows the size of the pipe).  In the summer, the water is used for pivot irrigation.  In winter, the water is returned to  the same hydrologic basin through injection wells and ponds.  Due to aquifer injection in volcanic units,  water level rises above the outcrops of the bedrock and forms springs.  This man-made spring water, just like excess mine water,  is used for irrigation in the summers and ire-injected again in the winters.</a:t>
            </a:r>
            <a:endParaRPr lang="en-CA"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This pie-chart shows where the water goes.  The mine consumes about 10%.  52% of water is re-injected into the same hydrological basin, and 27% is used for irrigation. As a rule of thumb, 20%-30% of irrigation water will become return flow re-entering the aquifer with the remaining being evapotranspirated.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An</a:t>
            </a:r>
            <a:r>
              <a:rPr lang="en-US" baseline="0" dirty="0" smtClean="0"/>
              <a:t> extensive </a:t>
            </a:r>
            <a:r>
              <a:rPr lang="en-US" dirty="0" smtClean="0"/>
              <a:t>monitoring program is used to measure the hydrogeological responses to the mine </a:t>
            </a:r>
            <a:r>
              <a:rPr lang="en-US" dirty="0" smtClean="0"/>
              <a:t>dewatering.  </a:t>
            </a:r>
            <a:r>
              <a:rPr lang="en-US" dirty="0" smtClean="0"/>
              <a:t>The program covers 600 square miles, or 1500 square km.  We have hundreds of regional monitoring wells and two dozen surface water monitoring stations .  The pictures shown on the left illustrate both automatic and manual measurements.  In the automatic systems, the stations are powered by solar panels, data is recorded in a datalogger, and transferred back to the office either by radio or cell phone modules. </a:t>
            </a:r>
            <a:endParaRPr lang="en-CA"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At Goldstrike,  it was found that that drawdown is restricted by the NW to SE parallel faults.  Between the faults, the water table acts just like a bathtub. Recirculation between the infiltration basin is restricted.  For example, at the pre-mining condition,  water level is higher at the left side with a difference of 600 feet.  Now because of dewatering and infiltration, water level is higher at the right side with a difference of 1,100 feet. The hydraulic gradient is completely reversed.</a:t>
            </a:r>
            <a:endParaRPr lang="en-CA"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xfrm>
            <a:off x="1257300" y="719138"/>
            <a:ext cx="4800600" cy="3600450"/>
          </a:xfrm>
          <a:prstGeom prst="rect">
            <a:avLst/>
          </a:prstGeom>
          <a:noFill/>
          <a:ln w="12700">
            <a:solidFill>
              <a:srgbClr val="000000"/>
            </a:solidFill>
            <a:miter lim="800000"/>
            <a:headEnd/>
            <a:tailEnd/>
          </a:ln>
        </p:spPr>
      </p:sp>
      <p:sp>
        <p:nvSpPr>
          <p:cNvPr id="3" name="Notes Placeholder 2"/>
          <p:cNvSpPr>
            <a:spLocks noGrp="1"/>
          </p:cNvSpPr>
          <p:nvPr>
            <p:ph type="body" idx="1"/>
          </p:nvPr>
        </p:nvSpPr>
        <p:spPr>
          <a:xfrm>
            <a:off x="731520" y="4561313"/>
            <a:ext cx="5852160" cy="4320375"/>
          </a:xfrm>
          <a:prstGeom prst="rect">
            <a:avLst/>
          </a:prstGeom>
        </p:spPr>
        <p:txBody>
          <a:bodyPr lIns="96103" tIns="48052" rIns="96103" bIns="48052">
            <a:normAutofit fontScale="55000" lnSpcReduction="20000"/>
          </a:bodyPr>
          <a:lstStyle/>
          <a:p>
            <a:r>
              <a:rPr lang="en-US" dirty="0" smtClean="0"/>
              <a:t>At Barrick, we have started to use a new satellite/remote sensing tool, called InSAR, to identify bedrock subsidence associated with mine dewatering.  These satellites were launched by the European Space Agency in 1992 .  They use C-band (56 mm wavelength) satellite radar data to measure subsurface ground movement by comparing two scenes taken at different times.</a:t>
            </a:r>
          </a:p>
          <a:p>
            <a:endParaRPr lang="en-US" dirty="0" smtClean="0"/>
          </a:p>
          <a:p>
            <a:r>
              <a:rPr lang="en-US" dirty="0" smtClean="0">
                <a:latin typeface="Tahoma" pitchFamily="34" charset="0"/>
              </a:rPr>
              <a:t>The radar scenes cover 100km x 100km coverage at 5m pixel resolution.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The wave phase changes between two senses are color-coded to create color fringes in a red-yellow-green-blue color sequence. One fringe represents one wavelength which is 56 mm.</a:t>
            </a:r>
          </a:p>
          <a:p>
            <a:endParaRPr lang="en-US" dirty="0" smtClean="0"/>
          </a:p>
          <a:p>
            <a:r>
              <a:rPr lang="en-US" dirty="0" smtClean="0"/>
              <a:t>It was found that since 1992, the maximum subsidence is about 50 cm.  If you recall previous drawdown contours, you will find that drawdown contours measured by water levels and subsidence contours measured by inSAR are nearly identical.   </a:t>
            </a:r>
          </a:p>
          <a:p>
            <a:endParaRPr lang="en-US" dirty="0" smtClean="0"/>
          </a:p>
          <a:p>
            <a:r>
              <a:rPr lang="en-US" dirty="0" smtClean="0"/>
              <a:t>Interesting  enough, aquifer infiltration has resulted in ground crust uplift.</a:t>
            </a:r>
            <a:endParaRPr lang="en-CA"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My talk includes the followings 5 sections.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The upper chart shows the pumping rates and drawdown.</a:t>
            </a:r>
          </a:p>
          <a:p>
            <a:endParaRPr lang="en-CA" dirty="0" smtClean="0"/>
          </a:p>
          <a:p>
            <a:r>
              <a:rPr lang="en-CA" dirty="0" smtClean="0"/>
              <a:t>Deformation rate changes perfectly correspond with water level changes.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Pre-mining water levels are shown on this picture.  In general, water flow from northeast toward southwest.</a:t>
            </a:r>
          </a:p>
          <a:p>
            <a:endParaRPr lang="en-CA"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t>The Goldstrike numerical model covers six hydrological basins.  </a:t>
            </a:r>
          </a:p>
          <a:p>
            <a:endParaRPr lang="en-CA"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This slide shows observed and simulated pre-mining water levels of 167 wells. Good agreement was achieved. </a:t>
            </a:r>
            <a:endParaRPr lang="en-CA"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In this slide, the pink line shows the observed drawdown in the pit area and the rest of the lines show the simulated water levels in different model layers.  Again, the 1700 feet of drawdown was accurately reproduced by the  model. </a:t>
            </a:r>
            <a:endParaRPr lang="en-CA"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This slide shows both simulated and observed water levels in the same hole located in the mountain block recharge zone.  Apparently, vertical gradient is reasonably mimicked.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1443"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This slide shows both the simulated and observed water levels in the infiltration basin.  Please note that infiltration only happens in non-irrigation seasons.  The seasonable trends were accurately captured. </a:t>
            </a:r>
            <a:endParaRPr lang="en-CA"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 This slide shows the simulated and observed spring flows generated from pond infiltration. </a:t>
            </a:r>
            <a:endParaRPr lang="en-CA"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Finally, the well calibrated flow model was used for pit lake study.</a:t>
            </a:r>
          </a:p>
          <a:p>
            <a:endParaRPr lang="en-CA" dirty="0" smtClean="0"/>
          </a:p>
          <a:p>
            <a:r>
              <a:rPr lang="en-CA" dirty="0" smtClean="0"/>
              <a:t>Based on the model, it will take approximately 400 years for the pit to reach its final equilibrium stage.  </a:t>
            </a:r>
          </a:p>
          <a:p>
            <a:endParaRPr lang="en-CA" dirty="0" smtClean="0"/>
          </a:p>
          <a:p>
            <a:r>
              <a:rPr lang="en-CA" dirty="0" smtClean="0"/>
              <a:t>The right picture shows the maximum 10 ft drawdown around the pit.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4515"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 Finally,  I come up with following conclusions:</a:t>
            </a:r>
            <a:endParaRPr lang="en-CA"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 </a:t>
            </a:r>
            <a:endParaRPr lang="en-CA"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CA" dirty="0" smtClean="0"/>
              <a:t>In this presentation, I will use both imperial and metric systems interchangeably.    As an example,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4147459" y="-233363"/>
            <a:ext cx="3167743" cy="479008"/>
          </a:xfrm>
          <a:prstGeom prst="rect">
            <a:avLst/>
          </a:prstGeom>
          <a:noFill/>
          <a:ln w="9525">
            <a:noFill/>
            <a:miter lim="800000"/>
            <a:headEnd/>
            <a:tailEnd/>
          </a:ln>
        </p:spPr>
        <p:txBody>
          <a:bodyPr lIns="109006" tIns="54511" rIns="109006" bIns="54511" anchor="b"/>
          <a:lstStyle/>
          <a:p>
            <a:pPr algn="r" defTabSz="1089206"/>
            <a:fld id="{B1ABA912-E29B-4A6C-8F92-ACAC24E9F54F}" type="slidenum">
              <a:rPr lang="en-US" sz="900" b="0">
                <a:solidFill>
                  <a:schemeClr val="bg2"/>
                </a:solidFill>
                <a:latin typeface="Arial" charset="0"/>
              </a:rPr>
              <a:pPr algn="r" defTabSz="1089206"/>
              <a:t>4</a:t>
            </a:fld>
            <a:endParaRPr lang="en-US" sz="900" b="0" dirty="0">
              <a:solidFill>
                <a:schemeClr val="bg2"/>
              </a:solidFill>
              <a:latin typeface="Arial" charset="0"/>
            </a:endParaRPr>
          </a:p>
        </p:txBody>
      </p:sp>
      <p:sp>
        <p:nvSpPr>
          <p:cNvPr id="40963" name="Rectangle 7"/>
          <p:cNvSpPr txBox="1">
            <a:spLocks noGrp="1" noChangeArrowheads="1"/>
          </p:cNvSpPr>
          <p:nvPr/>
        </p:nvSpPr>
        <p:spPr bwMode="auto">
          <a:xfrm>
            <a:off x="4143829" y="9148512"/>
            <a:ext cx="3171372" cy="477252"/>
          </a:xfrm>
          <a:prstGeom prst="rect">
            <a:avLst/>
          </a:prstGeom>
          <a:noFill/>
          <a:ln w="9525">
            <a:noFill/>
            <a:miter lim="800000"/>
            <a:headEnd/>
            <a:tailEnd/>
          </a:ln>
        </p:spPr>
        <p:txBody>
          <a:bodyPr lIns="90837" tIns="45422" rIns="90837" bIns="45422" anchor="b"/>
          <a:lstStyle/>
          <a:p>
            <a:pPr algn="r" defTabSz="904112"/>
            <a:fld id="{FC8ABD81-8453-4920-AEF8-8719F81052B5}" type="slidenum">
              <a:rPr lang="en-US" sz="700" b="0">
                <a:latin typeface="Arial" charset="0"/>
              </a:rPr>
              <a:pPr algn="r" defTabSz="904112"/>
              <a:t>4</a:t>
            </a:fld>
            <a:endParaRPr lang="en-US" sz="700" b="0" dirty="0">
              <a:latin typeface="Arial" charset="0"/>
            </a:endParaRPr>
          </a:p>
        </p:txBody>
      </p:sp>
      <p:sp>
        <p:nvSpPr>
          <p:cNvPr id="40964" name="Rectangle 3"/>
          <p:cNvSpPr>
            <a:spLocks noGrp="1" noRot="1" noChangeAspect="1" noChangeArrowheads="1" noTextEdit="1"/>
          </p:cNvSpPr>
          <p:nvPr>
            <p:ph type="sldImg"/>
          </p:nvPr>
        </p:nvSpPr>
        <p:spPr>
          <a:xfrm>
            <a:off x="2062163" y="666750"/>
            <a:ext cx="3157537" cy="2366963"/>
          </a:xfrm>
          <a:prstGeom prst="rect">
            <a:avLst/>
          </a:prstGeom>
          <a:ln/>
        </p:spPr>
      </p:sp>
      <p:sp>
        <p:nvSpPr>
          <p:cNvPr id="40965" name="Rectangle 6"/>
          <p:cNvSpPr>
            <a:spLocks noGrp="1" noChangeArrowheads="1"/>
          </p:cNvSpPr>
          <p:nvPr>
            <p:ph type="body" idx="1"/>
          </p:nvPr>
        </p:nvSpPr>
        <p:spPr bwMode="auto">
          <a:xfrm>
            <a:off x="644072" y="3224964"/>
            <a:ext cx="6021614" cy="6258678"/>
          </a:xfrm>
          <a:prstGeom prst="rect">
            <a:avLst/>
          </a:prstGeom>
          <a:noFill/>
          <a:ln>
            <a:miter lim="800000"/>
            <a:headEnd/>
            <a:tailEnd/>
          </a:ln>
        </p:spPr>
        <p:txBody>
          <a:bodyPr lIns="102513" tIns="51257" rIns="102513" bIns="51257"/>
          <a:lstStyle/>
          <a:p>
            <a:r>
              <a:rPr lang="en-CA" sz="1200" kern="1200" dirty="0" smtClean="0">
                <a:solidFill>
                  <a:schemeClr val="tx1"/>
                </a:solidFill>
                <a:latin typeface="Arial" pitchFamily="34" charset="0"/>
                <a:ea typeface="+mn-ea"/>
                <a:cs typeface="+mn-cs"/>
              </a:rPr>
              <a:t>Barrick entered the gold business in the middle ’80s.  Now we have 26 operational mines and many advanced projects around the world.   The Square symbols represent the mines and circles represent the projects which will  become mines in the future if they are proven to be economically viable. </a:t>
            </a:r>
          </a:p>
          <a:p>
            <a:endParaRPr lang="en-CA" sz="1200" kern="1200" dirty="0" smtClean="0">
              <a:solidFill>
                <a:schemeClr val="tx1"/>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Barrick global operations  include 3 regional business units plus African Barrick Gold.  In 2011, Barrick produced about 7.7 M oz of gold.  In our business plan, we will produce about 9 M oz per year by 2016. </a:t>
            </a:r>
          </a:p>
          <a:p>
            <a:endParaRPr lang="en-US" sz="1200" kern="1200" dirty="0" smtClean="0">
              <a:solidFill>
                <a:schemeClr val="tx1"/>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Our resources are located in 12 different countries which minimizes our concentration risk to any one country and provides a lower risk profile. </a:t>
            </a:r>
          </a:p>
          <a:p>
            <a:pPr>
              <a:lnSpc>
                <a:spcPct val="90000"/>
              </a:lnSpc>
            </a:pPr>
            <a:endParaRPr lang="en-US" dirty="0" smtClean="0"/>
          </a:p>
          <a:p>
            <a:pPr>
              <a:lnSpc>
                <a:spcPct val="90000"/>
              </a:lnSpc>
              <a:buFontTx/>
              <a:buNone/>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7459" y="-233363"/>
            <a:ext cx="3167743" cy="479008"/>
          </a:xfrm>
          <a:prstGeom prst="rect">
            <a:avLst/>
          </a:prstGeom>
          <a:noFill/>
          <a:ln w="9525">
            <a:noFill/>
            <a:miter lim="800000"/>
            <a:headEnd/>
            <a:tailEnd/>
          </a:ln>
        </p:spPr>
        <p:txBody>
          <a:bodyPr lIns="109006" tIns="54511" rIns="109006" bIns="54511" anchor="b"/>
          <a:lstStyle/>
          <a:p>
            <a:pPr algn="r" defTabSz="1089206"/>
            <a:fld id="{11F0A376-5FA7-4A7E-968A-DA86C5CD561D}" type="slidenum">
              <a:rPr lang="en-US" sz="900" b="0">
                <a:solidFill>
                  <a:schemeClr val="bg2"/>
                </a:solidFill>
                <a:latin typeface="Arial" charset="0"/>
              </a:rPr>
              <a:pPr algn="r" defTabSz="1089206"/>
              <a:t>5</a:t>
            </a:fld>
            <a:endParaRPr lang="en-US" sz="900" b="0" dirty="0">
              <a:solidFill>
                <a:schemeClr val="bg2"/>
              </a:solidFill>
              <a:latin typeface="Arial" charset="0"/>
            </a:endParaRPr>
          </a:p>
        </p:txBody>
      </p:sp>
      <p:sp>
        <p:nvSpPr>
          <p:cNvPr id="45059" name="Rectangle 7"/>
          <p:cNvSpPr txBox="1">
            <a:spLocks noGrp="1" noChangeArrowheads="1"/>
          </p:cNvSpPr>
          <p:nvPr/>
        </p:nvSpPr>
        <p:spPr bwMode="auto">
          <a:xfrm>
            <a:off x="4143829" y="9148512"/>
            <a:ext cx="3171372" cy="477252"/>
          </a:xfrm>
          <a:prstGeom prst="rect">
            <a:avLst/>
          </a:prstGeom>
          <a:noFill/>
          <a:ln w="9525">
            <a:noFill/>
            <a:miter lim="800000"/>
            <a:headEnd/>
            <a:tailEnd/>
          </a:ln>
        </p:spPr>
        <p:txBody>
          <a:bodyPr lIns="90837" tIns="45422" rIns="90837" bIns="45422" anchor="b"/>
          <a:lstStyle/>
          <a:p>
            <a:pPr algn="r" defTabSz="904112"/>
            <a:fld id="{E13AEB78-2981-47DD-BB78-8653B531D2E3}" type="slidenum">
              <a:rPr lang="en-US" sz="700" b="0">
                <a:latin typeface="Arial" charset="0"/>
              </a:rPr>
              <a:pPr algn="r" defTabSz="904112"/>
              <a:t>5</a:t>
            </a:fld>
            <a:endParaRPr lang="en-US" sz="700" b="0" dirty="0">
              <a:latin typeface="Arial" charset="0"/>
            </a:endParaRPr>
          </a:p>
        </p:txBody>
      </p:sp>
      <p:sp>
        <p:nvSpPr>
          <p:cNvPr id="45060" name="Rectangle 3"/>
          <p:cNvSpPr>
            <a:spLocks noGrp="1" noRot="1" noChangeAspect="1" noChangeArrowheads="1" noTextEdit="1"/>
          </p:cNvSpPr>
          <p:nvPr>
            <p:ph type="sldImg"/>
          </p:nvPr>
        </p:nvSpPr>
        <p:spPr>
          <a:xfrm>
            <a:off x="2062163" y="666750"/>
            <a:ext cx="3157537" cy="2366963"/>
          </a:xfrm>
          <a:prstGeom prst="rect">
            <a:avLst/>
          </a:prstGeom>
          <a:ln/>
        </p:spPr>
      </p:sp>
      <p:sp>
        <p:nvSpPr>
          <p:cNvPr id="45061" name="Rectangle 6"/>
          <p:cNvSpPr>
            <a:spLocks noGrp="1" noChangeArrowheads="1"/>
          </p:cNvSpPr>
          <p:nvPr>
            <p:ph type="body" idx="1"/>
          </p:nvPr>
        </p:nvSpPr>
        <p:spPr bwMode="auto">
          <a:xfrm>
            <a:off x="644072" y="3224964"/>
            <a:ext cx="6021614" cy="6258678"/>
          </a:xfrm>
          <a:prstGeom prst="rect">
            <a:avLst/>
          </a:prstGeom>
          <a:noFill/>
          <a:ln>
            <a:miter lim="800000"/>
            <a:headEnd/>
            <a:tailEnd/>
          </a:ln>
        </p:spPr>
        <p:txBody>
          <a:bodyPr lIns="102513" tIns="51257" rIns="102513" bIns="51257"/>
          <a:lstStyle/>
          <a:p>
            <a:r>
              <a:rPr lang="en-US" sz="1200" kern="1200" dirty="0" smtClean="0">
                <a:solidFill>
                  <a:schemeClr val="tx1"/>
                </a:solidFill>
                <a:latin typeface="Arial" pitchFamily="34" charset="0"/>
                <a:ea typeface="+mn-ea"/>
                <a:cs typeface="+mn-cs"/>
              </a:rPr>
              <a:t>In June 2011, Barrick purchased Equinox with $7.4 M and add one copper mine and one copper project  in our p</a:t>
            </a:r>
            <a:r>
              <a:rPr lang="en-US" dirty="0" smtClean="0"/>
              <a:t>ortfolio.</a:t>
            </a:r>
            <a:endParaRPr lang="en-US" sz="1200" kern="1200" dirty="0" smtClean="0">
              <a:solidFill>
                <a:schemeClr val="tx1"/>
              </a:solidFill>
              <a:latin typeface="Arial" pitchFamily="34" charset="0"/>
              <a:ea typeface="+mn-ea"/>
              <a:cs typeface="+mn-cs"/>
            </a:endParaRPr>
          </a:p>
          <a:p>
            <a:pPr>
              <a:lnSpc>
                <a:spcPct val="90000"/>
              </a:lnSpc>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Barrick Goldstrike is </a:t>
            </a:r>
            <a:r>
              <a:rPr lang="en-US" dirty="0" err="1" smtClean="0"/>
              <a:t>Barrick’s</a:t>
            </a:r>
            <a:r>
              <a:rPr lang="en-US" dirty="0" smtClean="0"/>
              <a:t> flagship mine.</a:t>
            </a:r>
            <a:r>
              <a:rPr lang="en-US" baseline="0" dirty="0" smtClean="0"/>
              <a:t>  Barrick has produced about 100 M ounces of gold, while Goldstrike along produced about </a:t>
            </a:r>
            <a:r>
              <a:rPr lang="en-US" baseline="0" dirty="0" smtClean="0"/>
              <a:t>39 </a:t>
            </a:r>
            <a:r>
              <a:rPr lang="en-US" baseline="0" dirty="0" smtClean="0"/>
              <a:t>M ounces. </a:t>
            </a:r>
          </a:p>
          <a:p>
            <a:endParaRPr lang="en-US" baseline="0" dirty="0" smtClean="0"/>
          </a:p>
          <a:p>
            <a:r>
              <a:rPr lang="en-US" dirty="0" smtClean="0"/>
              <a:t>The Goldstrike Mine is located in the Carlin Trend in Elko, Nevada, USA.  It operates both open pit and underground mines.  </a:t>
            </a:r>
            <a:endParaRPr lang="en-CA"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Goldstrike operates the Betze/Post open pit.  It is the largest single gold open pit in the US.  </a:t>
            </a:r>
            <a:endParaRPr lang="en-CA"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Goldstrike also operates the Meikle and Rodeo  underground </a:t>
            </a:r>
            <a:r>
              <a:rPr lang="en-US" dirty="0" smtClean="0"/>
              <a:t>mines</a:t>
            </a:r>
            <a:r>
              <a:rPr lang="en-US" baseline="0" dirty="0" smtClean="0"/>
              <a:t> with an annual production more </a:t>
            </a:r>
            <a:r>
              <a:rPr lang="en-US" baseline="0" dirty="0" smtClean="0"/>
              <a:t>than </a:t>
            </a:r>
            <a:r>
              <a:rPr lang="en-US" dirty="0" smtClean="0"/>
              <a:t>1 M ounces of </a:t>
            </a:r>
            <a:r>
              <a:rPr lang="en-US" dirty="0" smtClean="0"/>
              <a:t>gold. </a:t>
            </a:r>
            <a:endParaRPr lang="en-CA" dirty="0" smtClean="0"/>
          </a:p>
          <a:p>
            <a:endParaRPr lang="en-US" dirty="0" smtClean="0"/>
          </a:p>
          <a:p>
            <a:r>
              <a:rPr lang="en-US" dirty="0" smtClean="0"/>
              <a:t>The ore body is below the pre-mining water table.  The top dashed line illustrates the pre-mining water table while the bottom dashed line shows the current water table.    </a:t>
            </a:r>
            <a:endParaRPr lang="en-CA"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257300" y="719138"/>
            <a:ext cx="4802188" cy="360045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731520" y="4561313"/>
            <a:ext cx="5852160" cy="4320375"/>
          </a:xfrm>
          <a:prstGeom prst="rect">
            <a:avLst/>
          </a:prstGeom>
          <a:solidFill>
            <a:srgbClr val="FFFFFF"/>
          </a:solidFill>
          <a:ln>
            <a:solidFill>
              <a:srgbClr val="000000"/>
            </a:solidFill>
            <a:miter lim="800000"/>
            <a:headEnd/>
            <a:tailEnd/>
          </a:ln>
        </p:spPr>
        <p:txBody>
          <a:bodyPr lIns="96103" tIns="48052" rIns="96103" bIns="48052"/>
          <a:lstStyle/>
          <a:p>
            <a:r>
              <a:rPr lang="en-US" dirty="0" smtClean="0"/>
              <a:t>Goldstrike started the dewatering program in the early 1990’s.  The peak dewatering rate was as high as 4500 l/s or 70,000 gpm.  The water table has been lowered about 500 m.  As indicated in this chart, the targeted water table was reached in 2000 and consequently the maintenance dewatering rate is continuously decreasing as expected.</a:t>
            </a:r>
            <a:endParaRPr lang="en-CA"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5"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6" name="Slide Number Placeholder 13"/>
          <p:cNvSpPr>
            <a:spLocks noGrp="1"/>
          </p:cNvSpPr>
          <p:nvPr>
            <p:ph type="sldNum" sz="quarter" idx="12"/>
          </p:nvPr>
        </p:nvSpPr>
        <p:spPr/>
        <p:txBody>
          <a:bodyPr/>
          <a:lstStyle>
            <a:lvl1pPr>
              <a:defRPr/>
            </a:lvl1pPr>
          </a:lstStyle>
          <a:p>
            <a:pPr>
              <a:defRPr/>
            </a:pPr>
            <a:fld id="{FFB233EC-226C-4D7D-89D8-08AE57D4FCD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115888"/>
            <a:ext cx="21082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238" y="115888"/>
            <a:ext cx="6176962" cy="60102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5"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6" name="Slide Number Placeholder 13"/>
          <p:cNvSpPr>
            <a:spLocks noGrp="1"/>
          </p:cNvSpPr>
          <p:nvPr>
            <p:ph type="sldNum" sz="quarter" idx="12"/>
          </p:nvPr>
        </p:nvSpPr>
        <p:spPr/>
        <p:txBody>
          <a:bodyPr/>
          <a:lstStyle>
            <a:lvl1pPr>
              <a:defRPr/>
            </a:lvl1pPr>
          </a:lstStyle>
          <a:p>
            <a:pPr>
              <a:defRPr/>
            </a:pPr>
            <a:fld id="{D5CB9B26-0068-49F3-BF13-7C6D2DF080C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9238" y="115888"/>
            <a:ext cx="8437562" cy="60102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4"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5" name="Slide Number Placeholder 13"/>
          <p:cNvSpPr>
            <a:spLocks noGrp="1"/>
          </p:cNvSpPr>
          <p:nvPr>
            <p:ph type="sldNum" sz="quarter" idx="12"/>
          </p:nvPr>
        </p:nvSpPr>
        <p:spPr/>
        <p:txBody>
          <a:bodyPr/>
          <a:lstStyle>
            <a:lvl1pPr>
              <a:defRPr/>
            </a:lvl1pPr>
          </a:lstStyle>
          <a:p>
            <a:pPr>
              <a:defRPr/>
            </a:pPr>
            <a:fld id="{E2A2C766-693A-40E6-A652-EB0D90D17A4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5"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6" name="Slide Number Placeholder 13"/>
          <p:cNvSpPr>
            <a:spLocks noGrp="1"/>
          </p:cNvSpPr>
          <p:nvPr>
            <p:ph type="sldNum" sz="quarter" idx="12"/>
          </p:nvPr>
        </p:nvSpPr>
        <p:spPr/>
        <p:txBody>
          <a:bodyPr/>
          <a:lstStyle>
            <a:lvl1pPr>
              <a:defRPr/>
            </a:lvl1pPr>
          </a:lstStyle>
          <a:p>
            <a:pPr>
              <a:defRPr/>
            </a:pPr>
            <a:fld id="{FBB02F47-348B-4046-A0AD-9C3A83AC881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5"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6" name="Slide Number Placeholder 13"/>
          <p:cNvSpPr>
            <a:spLocks noGrp="1"/>
          </p:cNvSpPr>
          <p:nvPr>
            <p:ph type="sldNum" sz="quarter" idx="12"/>
          </p:nvPr>
        </p:nvSpPr>
        <p:spPr/>
        <p:txBody>
          <a:bodyPr/>
          <a:lstStyle>
            <a:lvl1pPr>
              <a:defRPr/>
            </a:lvl1pPr>
          </a:lstStyle>
          <a:p>
            <a:pPr>
              <a:defRPr/>
            </a:pPr>
            <a:fld id="{0992E0E0-0157-42FF-B930-4747DEC4691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6"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7" name="Slide Number Placeholder 13"/>
          <p:cNvSpPr>
            <a:spLocks noGrp="1"/>
          </p:cNvSpPr>
          <p:nvPr>
            <p:ph type="sldNum" sz="quarter" idx="12"/>
          </p:nvPr>
        </p:nvSpPr>
        <p:spPr/>
        <p:txBody>
          <a:bodyPr/>
          <a:lstStyle>
            <a:lvl1pPr>
              <a:defRPr/>
            </a:lvl1pPr>
          </a:lstStyle>
          <a:p>
            <a:pPr>
              <a:defRPr/>
            </a:pPr>
            <a:fld id="{FB12F855-70EF-4F9B-8D9D-6BDAF6FCBB4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8"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9" name="Slide Number Placeholder 13"/>
          <p:cNvSpPr>
            <a:spLocks noGrp="1"/>
          </p:cNvSpPr>
          <p:nvPr>
            <p:ph type="sldNum" sz="quarter" idx="12"/>
          </p:nvPr>
        </p:nvSpPr>
        <p:spPr/>
        <p:txBody>
          <a:bodyPr/>
          <a:lstStyle>
            <a:lvl1pPr>
              <a:defRPr/>
            </a:lvl1pPr>
          </a:lstStyle>
          <a:p>
            <a:pPr>
              <a:defRPr/>
            </a:pPr>
            <a:fld id="{6B294074-3F84-4F82-91F9-CB57B48E482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4"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5" name="Slide Number Placeholder 13"/>
          <p:cNvSpPr>
            <a:spLocks noGrp="1"/>
          </p:cNvSpPr>
          <p:nvPr>
            <p:ph type="sldNum" sz="quarter" idx="12"/>
          </p:nvPr>
        </p:nvSpPr>
        <p:spPr/>
        <p:txBody>
          <a:bodyPr/>
          <a:lstStyle>
            <a:lvl1pPr>
              <a:defRPr/>
            </a:lvl1pPr>
          </a:lstStyle>
          <a:p>
            <a:pPr>
              <a:defRPr/>
            </a:pPr>
            <a:fld id="{830895A2-AC2B-4C8B-A841-5F2DFD484B4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3"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4" name="Slide Number Placeholder 13"/>
          <p:cNvSpPr>
            <a:spLocks noGrp="1"/>
          </p:cNvSpPr>
          <p:nvPr>
            <p:ph type="sldNum" sz="quarter" idx="12"/>
          </p:nvPr>
        </p:nvSpPr>
        <p:spPr/>
        <p:txBody>
          <a:bodyPr/>
          <a:lstStyle>
            <a:lvl1pPr>
              <a:defRPr/>
            </a:lvl1pPr>
          </a:lstStyle>
          <a:p>
            <a:pPr>
              <a:defRPr/>
            </a:pPr>
            <a:fld id="{4D8F395A-BF8F-4523-AC41-E1714BB8FBD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6"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7" name="Slide Number Placeholder 13"/>
          <p:cNvSpPr>
            <a:spLocks noGrp="1"/>
          </p:cNvSpPr>
          <p:nvPr>
            <p:ph type="sldNum" sz="quarter" idx="12"/>
          </p:nvPr>
        </p:nvSpPr>
        <p:spPr/>
        <p:txBody>
          <a:bodyPr/>
          <a:lstStyle>
            <a:lvl1pPr>
              <a:defRPr/>
            </a:lvl1pPr>
          </a:lstStyle>
          <a:p>
            <a:pPr>
              <a:defRPr/>
            </a:pPr>
            <a:fld id="{11492718-CB4B-4FEB-988E-801CC5A1834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U.S. EPA Hardrock Mining Conference 2012</a:t>
            </a:r>
            <a:endParaRPr lang="en-US" dirty="0"/>
          </a:p>
        </p:txBody>
      </p:sp>
      <p:sp>
        <p:nvSpPr>
          <p:cNvPr id="6" name="Date Placeholder 12"/>
          <p:cNvSpPr>
            <a:spLocks noGrp="1"/>
          </p:cNvSpPr>
          <p:nvPr>
            <p:ph type="dt" sz="half" idx="11"/>
          </p:nvPr>
        </p:nvSpPr>
        <p:spPr/>
        <p:txBody>
          <a:bodyPr/>
          <a:lstStyle>
            <a:lvl1pPr>
              <a:defRPr/>
            </a:lvl1pPr>
          </a:lstStyle>
          <a:p>
            <a:pPr>
              <a:defRPr/>
            </a:pPr>
            <a:r>
              <a:rPr lang="en-US" smtClean="0"/>
              <a:t>April 3-5, 2012</a:t>
            </a:r>
            <a:endParaRPr lang="en-US" dirty="0"/>
          </a:p>
        </p:txBody>
      </p:sp>
      <p:sp>
        <p:nvSpPr>
          <p:cNvPr id="7" name="Slide Number Placeholder 13"/>
          <p:cNvSpPr>
            <a:spLocks noGrp="1"/>
          </p:cNvSpPr>
          <p:nvPr>
            <p:ph type="sldNum" sz="quarter" idx="12"/>
          </p:nvPr>
        </p:nvSpPr>
        <p:spPr/>
        <p:txBody>
          <a:bodyPr/>
          <a:lstStyle>
            <a:lvl1pPr>
              <a:defRPr/>
            </a:lvl1pPr>
          </a:lstStyle>
          <a:p>
            <a:pPr>
              <a:defRPr/>
            </a:pPr>
            <a:fld id="{2C3652FA-2DE7-4677-8F0D-B6DAF19BC19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3666" name="Rectangle 2"/>
          <p:cNvSpPr>
            <a:spLocks noChangeArrowheads="1"/>
          </p:cNvSpPr>
          <p:nvPr userDrawn="1"/>
        </p:nvSpPr>
        <p:spPr bwMode="auto">
          <a:xfrm>
            <a:off x="0" y="0"/>
            <a:ext cx="5743575" cy="865188"/>
          </a:xfrm>
          <a:prstGeom prst="rect">
            <a:avLst/>
          </a:prstGeom>
          <a:solidFill>
            <a:schemeClr val="tx1"/>
          </a:solidFill>
          <a:ln w="9525" algn="ctr">
            <a:noFill/>
            <a:miter lim="800000"/>
            <a:headEnd/>
            <a:tailEnd/>
          </a:ln>
          <a:effectLst/>
        </p:spPr>
        <p:txBody>
          <a:bodyPr lIns="0" tIns="0" rIns="0" bIns="0" anchor="ctr">
            <a:spAutoFit/>
          </a:bodyPr>
          <a:lstStyle/>
          <a:p>
            <a:pPr eaLnBrk="0" hangingPunct="0">
              <a:spcBef>
                <a:spcPct val="20000"/>
              </a:spcBef>
              <a:buClr>
                <a:schemeClr val="accent1"/>
              </a:buClr>
              <a:buSzPct val="75000"/>
              <a:buFont typeface="Monotype Sorts"/>
              <a:buNone/>
              <a:defRPr/>
            </a:pPr>
            <a:endParaRPr lang="en-US" dirty="0"/>
          </a:p>
        </p:txBody>
      </p:sp>
      <p:pic>
        <p:nvPicPr>
          <p:cNvPr id="3075" name="Picture 3" descr="Sun_Earth"/>
          <p:cNvPicPr>
            <a:picLocks noChangeAspect="1" noChangeArrowheads="1"/>
          </p:cNvPicPr>
          <p:nvPr userDrawn="1"/>
        </p:nvPicPr>
        <p:blipFill>
          <a:blip r:embed="rId14" cstate="print"/>
          <a:srcRect/>
          <a:stretch>
            <a:fillRect/>
          </a:stretch>
        </p:blipFill>
        <p:spPr bwMode="auto">
          <a:xfrm>
            <a:off x="5721350" y="0"/>
            <a:ext cx="3422650" cy="855663"/>
          </a:xfrm>
          <a:prstGeom prst="rect">
            <a:avLst/>
          </a:prstGeom>
          <a:noFill/>
          <a:ln w="9525">
            <a:noFill/>
            <a:miter lim="800000"/>
            <a:headEnd/>
            <a:tailEnd/>
          </a:ln>
        </p:spPr>
      </p:pic>
      <p:sp>
        <p:nvSpPr>
          <p:cNvPr id="753668" name="Line 4"/>
          <p:cNvSpPr>
            <a:spLocks noChangeShapeType="1"/>
          </p:cNvSpPr>
          <p:nvPr/>
        </p:nvSpPr>
        <p:spPr bwMode="auto">
          <a:xfrm>
            <a:off x="0" y="863600"/>
            <a:ext cx="9136063" cy="0"/>
          </a:xfrm>
          <a:prstGeom prst="line">
            <a:avLst/>
          </a:prstGeom>
          <a:noFill/>
          <a:ln w="57150">
            <a:solidFill>
              <a:srgbClr val="D0AC4F"/>
            </a:solidFill>
            <a:round/>
            <a:headEnd/>
            <a:tailEnd/>
          </a:ln>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grpSp>
        <p:nvGrpSpPr>
          <p:cNvPr id="3077" name="Group 5"/>
          <p:cNvGrpSpPr>
            <a:grpSpLocks/>
          </p:cNvGrpSpPr>
          <p:nvPr/>
        </p:nvGrpSpPr>
        <p:grpSpPr bwMode="auto">
          <a:xfrm>
            <a:off x="7708900" y="31750"/>
            <a:ext cx="1331913" cy="696913"/>
            <a:chOff x="741" y="820"/>
            <a:chExt cx="2631" cy="1335"/>
          </a:xfrm>
        </p:grpSpPr>
        <p:pic>
          <p:nvPicPr>
            <p:cNvPr id="3083" name="Picture 6" descr="blueLOGOlarge"/>
            <p:cNvPicPr>
              <a:picLocks noChangeAspect="1" noChangeArrowheads="1"/>
            </p:cNvPicPr>
            <p:nvPr userDrawn="1"/>
          </p:nvPicPr>
          <p:blipFill>
            <a:blip r:embed="rId15" cstate="print">
              <a:lum bright="-6000"/>
            </a:blip>
            <a:srcRect/>
            <a:stretch>
              <a:fillRect/>
            </a:stretch>
          </p:blipFill>
          <p:spPr bwMode="auto">
            <a:xfrm>
              <a:off x="741" y="820"/>
              <a:ext cx="2631" cy="859"/>
            </a:xfrm>
            <a:prstGeom prst="rect">
              <a:avLst/>
            </a:prstGeom>
            <a:noFill/>
            <a:ln w="9525">
              <a:noFill/>
              <a:miter lim="800000"/>
              <a:headEnd/>
              <a:tailEnd/>
            </a:ln>
          </p:spPr>
        </p:pic>
        <p:pic>
          <p:nvPicPr>
            <p:cNvPr id="3084" name="Picture 7" descr="LOGO BULY"/>
            <p:cNvPicPr>
              <a:picLocks noChangeAspect="1" noChangeArrowheads="1"/>
            </p:cNvPicPr>
            <p:nvPr userDrawn="1"/>
          </p:nvPicPr>
          <p:blipFill>
            <a:blip r:embed="rId16" cstate="print">
              <a:clrChange>
                <a:clrFrom>
                  <a:srgbClr val="003E27"/>
                </a:clrFrom>
                <a:clrTo>
                  <a:srgbClr val="003E27">
                    <a:alpha val="0"/>
                  </a:srgbClr>
                </a:clrTo>
              </a:clrChange>
            </a:blip>
            <a:srcRect/>
            <a:stretch>
              <a:fillRect/>
            </a:stretch>
          </p:blipFill>
          <p:spPr bwMode="auto">
            <a:xfrm>
              <a:off x="808" y="1668"/>
              <a:ext cx="2506" cy="487"/>
            </a:xfrm>
            <a:prstGeom prst="rect">
              <a:avLst/>
            </a:prstGeom>
            <a:noFill/>
            <a:ln w="9525">
              <a:noFill/>
              <a:miter lim="800000"/>
              <a:headEnd/>
              <a:tailEnd/>
            </a:ln>
          </p:spPr>
        </p:pic>
      </p:grpSp>
      <p:sp>
        <p:nvSpPr>
          <p:cNvPr id="753672" name="Rectangle 8"/>
          <p:cNvSpPr>
            <a:spLocks noGrp="1" noChangeArrowheads="1"/>
          </p:cNvSpPr>
          <p:nvPr>
            <p:ph type="title"/>
          </p:nvPr>
        </p:nvSpPr>
        <p:spPr bwMode="auto">
          <a:xfrm>
            <a:off x="249238" y="115888"/>
            <a:ext cx="7707312" cy="606425"/>
          </a:xfrm>
          <a:prstGeom prst="rect">
            <a:avLst/>
          </a:prstGeom>
          <a:noFill/>
          <a:ln w="9525" algn="ctr">
            <a:noFill/>
            <a:miter lim="800000"/>
            <a:headEnd/>
            <a:tailEnd/>
          </a:ln>
          <a:effectLst>
            <a:outerShdw dist="17961" dir="2700000" algn="ctr" rotWithShape="0">
              <a:schemeClr val="tx1"/>
            </a:outerShdw>
          </a:effec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 name="Footer Placeholder 10"/>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spcBef>
                <a:spcPct val="20000"/>
              </a:spcBef>
              <a:buClr>
                <a:schemeClr val="accent1"/>
              </a:buClr>
              <a:buSzPct val="75000"/>
              <a:buFont typeface="Monotype Sorts" pitchFamily="2" charset="2"/>
              <a:buNone/>
              <a:defRPr sz="1200">
                <a:solidFill>
                  <a:schemeClr val="tx1">
                    <a:tint val="75000"/>
                  </a:schemeClr>
                </a:solidFill>
              </a:defRPr>
            </a:lvl1pPr>
          </a:lstStyle>
          <a:p>
            <a:pPr>
              <a:defRPr/>
            </a:pPr>
            <a:r>
              <a:rPr lang="en-US" smtClean="0"/>
              <a:t>U.S. EPA Hardrock Mining Conference 2012</a:t>
            </a:r>
            <a:endParaRPr lang="en-US" dirty="0"/>
          </a:p>
        </p:txBody>
      </p:sp>
      <p:sp>
        <p:nvSpPr>
          <p:cNvPr id="3080" name="Text Placeholder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Date Placeholder 12"/>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spcBef>
                <a:spcPct val="20000"/>
              </a:spcBef>
              <a:buClr>
                <a:schemeClr val="accent1"/>
              </a:buClr>
              <a:buSzPct val="75000"/>
              <a:buFont typeface="Monotype Sorts"/>
              <a:buNone/>
              <a:defRPr sz="1200">
                <a:solidFill>
                  <a:srgbClr val="898989"/>
                </a:solidFill>
              </a:defRPr>
            </a:lvl1pPr>
          </a:lstStyle>
          <a:p>
            <a:pPr>
              <a:defRPr/>
            </a:pPr>
            <a:r>
              <a:rPr lang="en-US" smtClean="0"/>
              <a:t>April 3-5, 2012</a:t>
            </a:r>
            <a:endParaRPr lang="en-US" dirty="0"/>
          </a:p>
        </p:txBody>
      </p:sp>
      <p:sp>
        <p:nvSpPr>
          <p:cNvPr id="14" name="Slide Number Placeholder 1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spcBef>
                <a:spcPct val="20000"/>
              </a:spcBef>
              <a:buClr>
                <a:schemeClr val="accent1"/>
              </a:buClr>
              <a:buSzPct val="75000"/>
              <a:buFont typeface="Monotype Sorts"/>
              <a:buNone/>
              <a:defRPr sz="1200">
                <a:solidFill>
                  <a:srgbClr val="898989"/>
                </a:solidFill>
              </a:defRPr>
            </a:lvl1pPr>
          </a:lstStyle>
          <a:p>
            <a:pPr>
              <a:defRPr/>
            </a:pPr>
            <a:fld id="{C26ADECC-7BE6-4937-9C3F-83D8E239EF4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9"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iming>
    <p:tnLst>
      <p:par>
        <p:cTn id="1" dur="indefinite" restart="never" nodeType="tmRoot"/>
      </p:par>
    </p:tnLst>
  </p:timing>
  <p:hf hdr="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Tahoma" pitchFamily="34" charset="0"/>
        </a:defRPr>
      </a:lvl2pPr>
      <a:lvl3pPr algn="l" rtl="0" eaLnBrk="0" fontAlgn="base" hangingPunct="0">
        <a:spcBef>
          <a:spcPct val="0"/>
        </a:spcBef>
        <a:spcAft>
          <a:spcPct val="0"/>
        </a:spcAft>
        <a:defRPr sz="3200">
          <a:solidFill>
            <a:schemeClr val="bg1"/>
          </a:solidFill>
          <a:latin typeface="Tahoma" pitchFamily="34" charset="0"/>
        </a:defRPr>
      </a:lvl3pPr>
      <a:lvl4pPr algn="l" rtl="0" eaLnBrk="0" fontAlgn="base" hangingPunct="0">
        <a:spcBef>
          <a:spcPct val="0"/>
        </a:spcBef>
        <a:spcAft>
          <a:spcPct val="0"/>
        </a:spcAft>
        <a:defRPr sz="3200">
          <a:solidFill>
            <a:schemeClr val="bg1"/>
          </a:solidFill>
          <a:latin typeface="Tahoma" pitchFamily="34" charset="0"/>
        </a:defRPr>
      </a:lvl4pPr>
      <a:lvl5pPr algn="l" rtl="0" eaLnBrk="0" fontAlgn="base" hangingPunct="0">
        <a:spcBef>
          <a:spcPct val="0"/>
        </a:spcBef>
        <a:spcAft>
          <a:spcPct val="0"/>
        </a:spcAft>
        <a:defRPr sz="3200">
          <a:solidFill>
            <a:schemeClr val="bg1"/>
          </a:solidFill>
          <a:latin typeface="Tahoma" pitchFamily="34" charset="0"/>
        </a:defRPr>
      </a:lvl5pPr>
      <a:lvl6pPr marL="457200" algn="l" rtl="0" fontAlgn="base">
        <a:spcBef>
          <a:spcPct val="0"/>
        </a:spcBef>
        <a:spcAft>
          <a:spcPct val="0"/>
        </a:spcAft>
        <a:defRPr sz="3200">
          <a:solidFill>
            <a:schemeClr val="bg1"/>
          </a:solidFill>
          <a:latin typeface="Tahoma" pitchFamily="34" charset="0"/>
        </a:defRPr>
      </a:lvl6pPr>
      <a:lvl7pPr marL="914400" algn="l" rtl="0" fontAlgn="base">
        <a:spcBef>
          <a:spcPct val="0"/>
        </a:spcBef>
        <a:spcAft>
          <a:spcPct val="0"/>
        </a:spcAft>
        <a:defRPr sz="3200">
          <a:solidFill>
            <a:schemeClr val="bg1"/>
          </a:solidFill>
          <a:latin typeface="Tahoma" pitchFamily="34" charset="0"/>
        </a:defRPr>
      </a:lvl7pPr>
      <a:lvl8pPr marL="1371600" algn="l" rtl="0" fontAlgn="base">
        <a:spcBef>
          <a:spcPct val="0"/>
        </a:spcBef>
        <a:spcAft>
          <a:spcPct val="0"/>
        </a:spcAft>
        <a:defRPr sz="3200">
          <a:solidFill>
            <a:schemeClr val="bg1"/>
          </a:solidFill>
          <a:latin typeface="Tahoma" pitchFamily="34" charset="0"/>
        </a:defRPr>
      </a:lvl8pPr>
      <a:lvl9pPr marL="1828800" algn="l" rtl="0" fontAlgn="base">
        <a:spcBef>
          <a:spcPct val="0"/>
        </a:spcBef>
        <a:spcAft>
          <a:spcPct val="0"/>
        </a:spcAft>
        <a:defRPr sz="3200">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Excel_Worksheet1.xls"/><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Sun_Earthnewcolou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3" name="Rectangle 2"/>
          <p:cNvSpPr>
            <a:spLocks noChangeArrowheads="1"/>
          </p:cNvSpPr>
          <p:nvPr/>
        </p:nvSpPr>
        <p:spPr bwMode="auto">
          <a:xfrm>
            <a:off x="809625" y="3214688"/>
            <a:ext cx="8045450" cy="1751012"/>
          </a:xfrm>
          <a:prstGeom prst="rect">
            <a:avLst/>
          </a:prstGeom>
          <a:noFill/>
          <a:ln w="9525">
            <a:noFill/>
            <a:miter lim="800000"/>
            <a:headEnd/>
            <a:tailEnd/>
          </a:ln>
        </p:spPr>
        <p:txBody>
          <a:bodyPr lIns="0" tIns="45647" rIns="91293" bIns="45647"/>
          <a:lstStyle/>
          <a:p>
            <a:pPr marL="342900" indent="-342900">
              <a:lnSpc>
                <a:spcPct val="95000"/>
              </a:lnSpc>
            </a:pPr>
            <a:endParaRPr lang="en-US" sz="6900" b="0" dirty="0">
              <a:latin typeface="Interstate-RegularCondensed"/>
              <a:sym typeface="Symbol" pitchFamily="18" charset="2"/>
            </a:endParaRPr>
          </a:p>
        </p:txBody>
      </p:sp>
      <p:sp>
        <p:nvSpPr>
          <p:cNvPr id="751619" name="Rectangle 3"/>
          <p:cNvSpPr>
            <a:spLocks noChangeArrowheads="1"/>
          </p:cNvSpPr>
          <p:nvPr/>
        </p:nvSpPr>
        <p:spPr bwMode="auto">
          <a:xfrm>
            <a:off x="806450" y="3203575"/>
            <a:ext cx="8004175" cy="2357438"/>
          </a:xfrm>
          <a:prstGeom prst="rect">
            <a:avLst/>
          </a:prstGeom>
          <a:noFill/>
          <a:ln w="9525">
            <a:noFill/>
            <a:miter lim="800000"/>
            <a:headEnd/>
            <a:tailEnd/>
          </a:ln>
          <a:effectLst>
            <a:outerShdw dist="17961" dir="13500000" algn="ctr" rotWithShape="0">
              <a:srgbClr val="FFDE81"/>
            </a:outerShdw>
          </a:effectLst>
        </p:spPr>
        <p:txBody>
          <a:bodyPr lIns="0" tIns="45647" rIns="91293" bIns="45647"/>
          <a:lstStyle/>
          <a:p>
            <a:pPr marL="342900" indent="-342900">
              <a:lnSpc>
                <a:spcPct val="95000"/>
              </a:lnSpc>
              <a:defRPr/>
            </a:pPr>
            <a:endParaRPr lang="en-US" sz="6900" b="0" dirty="0">
              <a:solidFill>
                <a:srgbClr val="F6B600"/>
              </a:solidFill>
              <a:latin typeface="Interstate-RegularCondensed"/>
              <a:sym typeface="Symbol" pitchFamily="18" charset="2"/>
            </a:endParaRPr>
          </a:p>
        </p:txBody>
      </p:sp>
      <p:sp>
        <p:nvSpPr>
          <p:cNvPr id="5125" name="Rectangle 4"/>
          <p:cNvSpPr>
            <a:spLocks noChangeArrowheads="1"/>
          </p:cNvSpPr>
          <p:nvPr/>
        </p:nvSpPr>
        <p:spPr bwMode="auto">
          <a:xfrm>
            <a:off x="787400" y="6013450"/>
            <a:ext cx="8356600" cy="511175"/>
          </a:xfrm>
          <a:prstGeom prst="rect">
            <a:avLst/>
          </a:prstGeom>
          <a:noFill/>
          <a:ln w="9525">
            <a:noFill/>
            <a:miter lim="800000"/>
            <a:headEnd/>
            <a:tailEnd/>
          </a:ln>
        </p:spPr>
        <p:txBody>
          <a:bodyPr lIns="0" tIns="45647" rIns="91293" bIns="45647"/>
          <a:lstStyle/>
          <a:p>
            <a:pPr marL="342900" indent="-342900">
              <a:lnSpc>
                <a:spcPct val="95000"/>
              </a:lnSpc>
            </a:pPr>
            <a:endParaRPr lang="en-US" sz="4500" b="0" dirty="0">
              <a:solidFill>
                <a:srgbClr val="F6B600"/>
              </a:solidFill>
              <a:latin typeface="Interstate-LightCondensed"/>
              <a:sym typeface="Symbol" pitchFamily="18" charset="2"/>
            </a:endParaRPr>
          </a:p>
        </p:txBody>
      </p:sp>
      <p:grpSp>
        <p:nvGrpSpPr>
          <p:cNvPr id="5126" name="Group 5"/>
          <p:cNvGrpSpPr>
            <a:grpSpLocks/>
          </p:cNvGrpSpPr>
          <p:nvPr/>
        </p:nvGrpSpPr>
        <p:grpSpPr bwMode="auto">
          <a:xfrm>
            <a:off x="2786063" y="928688"/>
            <a:ext cx="3598862" cy="1774825"/>
            <a:chOff x="741" y="820"/>
            <a:chExt cx="2631" cy="1335"/>
          </a:xfrm>
        </p:grpSpPr>
        <p:pic>
          <p:nvPicPr>
            <p:cNvPr id="5128" name="Picture 6" descr="blueLOGOlarge"/>
            <p:cNvPicPr>
              <a:picLocks noChangeAspect="1" noChangeArrowheads="1"/>
            </p:cNvPicPr>
            <p:nvPr/>
          </p:nvPicPr>
          <p:blipFill>
            <a:blip r:embed="rId4" cstate="print">
              <a:lum bright="-6000"/>
            </a:blip>
            <a:srcRect/>
            <a:stretch>
              <a:fillRect/>
            </a:stretch>
          </p:blipFill>
          <p:spPr bwMode="auto">
            <a:xfrm>
              <a:off x="741" y="820"/>
              <a:ext cx="2631" cy="859"/>
            </a:xfrm>
            <a:prstGeom prst="rect">
              <a:avLst/>
            </a:prstGeom>
            <a:noFill/>
            <a:ln w="9525">
              <a:noFill/>
              <a:miter lim="800000"/>
              <a:headEnd/>
              <a:tailEnd/>
            </a:ln>
          </p:spPr>
        </p:pic>
        <p:pic>
          <p:nvPicPr>
            <p:cNvPr id="5129" name="Picture 7" descr="LOGO BULY"/>
            <p:cNvPicPr>
              <a:picLocks noChangeAspect="1" noChangeArrowheads="1"/>
            </p:cNvPicPr>
            <p:nvPr/>
          </p:nvPicPr>
          <p:blipFill>
            <a:blip r:embed="rId5" cstate="print">
              <a:clrChange>
                <a:clrFrom>
                  <a:srgbClr val="003E27"/>
                </a:clrFrom>
                <a:clrTo>
                  <a:srgbClr val="003E27">
                    <a:alpha val="0"/>
                  </a:srgbClr>
                </a:clrTo>
              </a:clrChange>
            </a:blip>
            <a:srcRect/>
            <a:stretch>
              <a:fillRect/>
            </a:stretch>
          </p:blipFill>
          <p:spPr bwMode="auto">
            <a:xfrm>
              <a:off x="808" y="1668"/>
              <a:ext cx="2506" cy="487"/>
            </a:xfrm>
            <a:prstGeom prst="rect">
              <a:avLst/>
            </a:prstGeom>
            <a:noFill/>
            <a:ln w="9525">
              <a:noFill/>
              <a:miter lim="800000"/>
              <a:headEnd/>
              <a:tailEnd/>
            </a:ln>
          </p:spPr>
        </p:pic>
      </p:grpSp>
      <p:sp>
        <p:nvSpPr>
          <p:cNvPr id="5127" name="Rectangle 15"/>
          <p:cNvSpPr>
            <a:spLocks noChangeArrowheads="1"/>
          </p:cNvSpPr>
          <p:nvPr/>
        </p:nvSpPr>
        <p:spPr bwMode="auto">
          <a:xfrm>
            <a:off x="0" y="3030280"/>
            <a:ext cx="9144000" cy="3223622"/>
          </a:xfrm>
          <a:prstGeom prst="rect">
            <a:avLst/>
          </a:prstGeom>
          <a:noFill/>
          <a:ln w="9525">
            <a:noFill/>
            <a:miter lim="800000"/>
            <a:headEnd/>
            <a:tailEnd/>
          </a:ln>
        </p:spPr>
        <p:txBody>
          <a:bodyPr lIns="92075" tIns="46038" rIns="92075" bIns="46038"/>
          <a:lstStyle/>
          <a:p>
            <a:pPr marL="342900" indent="-342900" algn="ctr" eaLnBrk="0" hangingPunct="0">
              <a:spcBef>
                <a:spcPct val="20000"/>
              </a:spcBef>
              <a:buClr>
                <a:schemeClr val="accent1"/>
              </a:buClr>
              <a:buSzPct val="75000"/>
              <a:buFont typeface="Monotype Sorts"/>
              <a:buNone/>
            </a:pPr>
            <a:r>
              <a:rPr lang="en-US" sz="2800" dirty="0" smtClean="0">
                <a:solidFill>
                  <a:srgbClr val="FFFF00"/>
                </a:solidFill>
              </a:rPr>
              <a:t>Mine Dewatering and Water Management at Barrick Goldstrike Mine in the Carlin Trend, Nevada</a:t>
            </a:r>
            <a:r>
              <a:rPr lang="en-US" sz="2800" b="0" dirty="0" smtClean="0">
                <a:solidFill>
                  <a:srgbClr val="FFFF00"/>
                </a:solidFill>
              </a:rPr>
              <a:t>      </a:t>
            </a:r>
          </a:p>
          <a:p>
            <a:pPr marL="342900" indent="-342900" algn="ctr">
              <a:spcBef>
                <a:spcPct val="20000"/>
              </a:spcBef>
              <a:buClr>
                <a:schemeClr val="accent1"/>
              </a:buClr>
              <a:buFont typeface="Monotype Sorts"/>
              <a:buNone/>
            </a:pPr>
            <a:endParaRPr lang="en-US" sz="3200" dirty="0" smtClean="0">
              <a:solidFill>
                <a:srgbClr val="FFFF00"/>
              </a:solidFill>
            </a:endParaRPr>
          </a:p>
          <a:p>
            <a:pPr marL="342900" indent="-342900" algn="ctr">
              <a:spcBef>
                <a:spcPct val="20000"/>
              </a:spcBef>
              <a:buClr>
                <a:schemeClr val="accent1"/>
              </a:buClr>
              <a:buFont typeface="Monotype Sorts"/>
              <a:buNone/>
            </a:pPr>
            <a:r>
              <a:rPr lang="en-US" sz="2800" dirty="0" smtClean="0">
                <a:solidFill>
                  <a:srgbClr val="FFFF00"/>
                </a:solidFill>
              </a:rPr>
              <a:t>Johnny Zhan, </a:t>
            </a:r>
            <a:r>
              <a:rPr lang="en-US" sz="2800" dirty="0">
                <a:solidFill>
                  <a:srgbClr val="FFFF00"/>
                </a:solidFill>
              </a:rPr>
              <a:t>Ph.D.</a:t>
            </a:r>
          </a:p>
          <a:p>
            <a:pPr marL="342900" indent="-342900" algn="ctr">
              <a:spcBef>
                <a:spcPct val="20000"/>
              </a:spcBef>
              <a:buClr>
                <a:schemeClr val="accent1"/>
              </a:buClr>
              <a:buFont typeface="Monotype Sorts"/>
              <a:buNone/>
            </a:pPr>
            <a:endParaRPr lang="en-US" sz="2000" b="0" dirty="0">
              <a:solidFill>
                <a:srgbClr val="FFFF00"/>
              </a:solidFill>
            </a:endParaRPr>
          </a:p>
          <a:p>
            <a:pPr marL="342900" indent="-342900" algn="ctr">
              <a:spcBef>
                <a:spcPct val="20000"/>
              </a:spcBef>
              <a:buClr>
                <a:schemeClr val="accent1"/>
              </a:buClr>
              <a:buFont typeface="Monotype Sorts"/>
              <a:buNone/>
            </a:pPr>
            <a:r>
              <a:rPr lang="en-US" sz="2000" b="0" dirty="0">
                <a:solidFill>
                  <a:srgbClr val="FFFF00"/>
                </a:solidFill>
              </a:rPr>
              <a:t>Presented at </a:t>
            </a:r>
            <a:r>
              <a:rPr lang="en-US" sz="2000" b="0" dirty="0" smtClean="0">
                <a:solidFill>
                  <a:srgbClr val="FFFF00"/>
                </a:solidFill>
              </a:rPr>
              <a:t>U.S. EPA </a:t>
            </a:r>
            <a:r>
              <a:rPr lang="en-US" sz="2000" b="0" dirty="0" err="1" smtClean="0">
                <a:solidFill>
                  <a:srgbClr val="FFFF00"/>
                </a:solidFill>
              </a:rPr>
              <a:t>Hardrock</a:t>
            </a:r>
            <a:r>
              <a:rPr lang="en-US" sz="2000" b="0" dirty="0" smtClean="0">
                <a:solidFill>
                  <a:srgbClr val="FFFF00"/>
                </a:solidFill>
              </a:rPr>
              <a:t> Mining Conference 2012</a:t>
            </a:r>
            <a:endParaRPr lang="en-US" sz="2000" b="0" dirty="0">
              <a:solidFill>
                <a:srgbClr val="FFFF00"/>
              </a:solidFill>
            </a:endParaRPr>
          </a:p>
          <a:p>
            <a:pPr marL="342900" indent="-342900" algn="ctr">
              <a:spcBef>
                <a:spcPct val="20000"/>
              </a:spcBef>
              <a:buClr>
                <a:schemeClr val="accent1"/>
              </a:buClr>
              <a:buFont typeface="Monotype Sorts"/>
              <a:buNone/>
            </a:pPr>
            <a:r>
              <a:rPr lang="en-US" sz="2000" b="0" dirty="0" smtClean="0">
                <a:solidFill>
                  <a:srgbClr val="FFFF00"/>
                </a:solidFill>
              </a:rPr>
              <a:t>Denver, CO, USA,  April 3-5, 2012</a:t>
            </a:r>
            <a:endParaRPr lang="en-US" sz="2000" b="0" dirty="0">
              <a:solidFill>
                <a:srgbClr val="FFFF00"/>
              </a:solidFill>
            </a:endParaRPr>
          </a:p>
          <a:p>
            <a:pPr marL="342900" indent="-342900" algn="ctr">
              <a:lnSpc>
                <a:spcPct val="90000"/>
              </a:lnSpc>
              <a:spcBef>
                <a:spcPct val="20000"/>
              </a:spcBef>
            </a:pPr>
            <a:endParaRPr lang="en-US" sz="1600" b="0" i="1" dirty="0">
              <a:solidFill>
                <a:srgbClr val="FFFF00"/>
              </a:solidFill>
              <a:latin typeface="Courier New" pitchFamily="49" charset="0"/>
            </a:endParaRPr>
          </a:p>
          <a:p>
            <a:pPr marL="342900" indent="-342900" algn="ctr">
              <a:lnSpc>
                <a:spcPct val="90000"/>
              </a:lnSpc>
              <a:spcBef>
                <a:spcPct val="20000"/>
              </a:spcBef>
            </a:pP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872024"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Dewatering System - Active</a:t>
            </a:r>
            <a:endParaRPr lang="en-US" dirty="0"/>
          </a:p>
        </p:txBody>
      </p:sp>
      <p:pic>
        <p:nvPicPr>
          <p:cNvPr id="14342" name="Picture 4" descr="imgBWPUMPS_Page_1"/>
          <p:cNvPicPr>
            <a:picLocks noChangeAspect="1" noChangeArrowheads="1"/>
          </p:cNvPicPr>
          <p:nvPr/>
        </p:nvPicPr>
        <p:blipFill>
          <a:blip r:embed="rId3" cstate="print"/>
          <a:srcRect/>
          <a:stretch>
            <a:fillRect/>
          </a:stretch>
        </p:blipFill>
        <p:spPr bwMode="auto">
          <a:xfrm>
            <a:off x="304800" y="971550"/>
            <a:ext cx="3511550" cy="5394325"/>
          </a:xfrm>
          <a:prstGeom prst="rect">
            <a:avLst/>
          </a:prstGeom>
          <a:noFill/>
          <a:ln w="9525">
            <a:noFill/>
            <a:miter lim="800000"/>
            <a:headEnd/>
            <a:tailEnd/>
          </a:ln>
        </p:spPr>
      </p:pic>
      <p:pic>
        <p:nvPicPr>
          <p:cNvPr id="14343" name="Picture 4" descr="P5230084"/>
          <p:cNvPicPr>
            <a:picLocks noChangeAspect="1" noChangeArrowheads="1"/>
          </p:cNvPicPr>
          <p:nvPr/>
        </p:nvPicPr>
        <p:blipFill>
          <a:blip r:embed="rId4" cstate="print"/>
          <a:srcRect/>
          <a:stretch>
            <a:fillRect/>
          </a:stretch>
        </p:blipFill>
        <p:spPr bwMode="auto">
          <a:xfrm>
            <a:off x="3940175" y="971550"/>
            <a:ext cx="4927600" cy="3695700"/>
          </a:xfrm>
          <a:prstGeom prst="rect">
            <a:avLst/>
          </a:prstGeom>
          <a:noFill/>
          <a:ln w="9525">
            <a:noFill/>
            <a:miter lim="800000"/>
            <a:headEnd/>
            <a:tailEnd/>
          </a:ln>
        </p:spPr>
      </p:pic>
      <p:sp>
        <p:nvSpPr>
          <p:cNvPr id="14344" name="TextBox 13"/>
          <p:cNvSpPr txBox="1">
            <a:spLocks noChangeArrowheads="1"/>
          </p:cNvSpPr>
          <p:nvPr/>
        </p:nvSpPr>
        <p:spPr bwMode="auto">
          <a:xfrm>
            <a:off x="6362700" y="4724400"/>
            <a:ext cx="2476500" cy="1600200"/>
          </a:xfrm>
          <a:prstGeom prst="rect">
            <a:avLst/>
          </a:prstGeom>
          <a:noFill/>
          <a:ln w="9525">
            <a:noFill/>
            <a:miter lim="800000"/>
            <a:headEnd/>
            <a:tailEnd/>
          </a:ln>
        </p:spPr>
        <p:txBody>
          <a:bodyPr>
            <a:spAutoFit/>
          </a:bodyPr>
          <a:lstStyle/>
          <a:p>
            <a:pPr eaLnBrk="0" hangingPunct="0">
              <a:spcBef>
                <a:spcPct val="20000"/>
              </a:spcBef>
              <a:buClr>
                <a:schemeClr val="accent1"/>
              </a:buClr>
              <a:buSzPct val="75000"/>
              <a:buFont typeface="Monotype Sorts"/>
              <a:buNone/>
            </a:pPr>
            <a:r>
              <a:rPr lang="en-US" sz="1400" dirty="0"/>
              <a:t>Pumping well -  </a:t>
            </a:r>
          </a:p>
          <a:p>
            <a:pPr eaLnBrk="0" hangingPunct="0">
              <a:spcBef>
                <a:spcPct val="20000"/>
              </a:spcBef>
              <a:buClr>
                <a:schemeClr val="accent1"/>
              </a:buClr>
              <a:buSzPct val="75000"/>
              <a:buFont typeface="Monotype Sorts"/>
              <a:buNone/>
            </a:pPr>
            <a:r>
              <a:rPr lang="en-US" sz="1400" dirty="0"/>
              <a:t>Depth: 1000 m</a:t>
            </a:r>
          </a:p>
          <a:p>
            <a:pPr eaLnBrk="0" hangingPunct="0">
              <a:spcBef>
                <a:spcPct val="20000"/>
              </a:spcBef>
              <a:buClr>
                <a:schemeClr val="accent1"/>
              </a:buClr>
              <a:buSzPct val="75000"/>
              <a:buFont typeface="Monotype Sorts"/>
              <a:buNone/>
            </a:pPr>
            <a:r>
              <a:rPr lang="en-US" sz="1400" dirty="0"/>
              <a:t>Diameter:  50 cm</a:t>
            </a:r>
          </a:p>
          <a:p>
            <a:pPr eaLnBrk="0" hangingPunct="0">
              <a:spcBef>
                <a:spcPct val="20000"/>
              </a:spcBef>
              <a:buClr>
                <a:schemeClr val="accent1"/>
              </a:buClr>
              <a:buSzPct val="75000"/>
              <a:buFont typeface="Monotype Sorts"/>
              <a:buNone/>
            </a:pPr>
            <a:r>
              <a:rPr lang="en-US" sz="1400" dirty="0"/>
              <a:t>Rate:  200 l/s (</a:t>
            </a:r>
            <a:r>
              <a:rPr lang="en-US" sz="1400" dirty="0" smtClean="0"/>
              <a:t>3,000 </a:t>
            </a:r>
            <a:r>
              <a:rPr lang="en-US" sz="1400" dirty="0"/>
              <a:t>gpm)</a:t>
            </a:r>
          </a:p>
          <a:p>
            <a:pPr eaLnBrk="0" hangingPunct="0">
              <a:spcBef>
                <a:spcPct val="20000"/>
              </a:spcBef>
              <a:buClr>
                <a:schemeClr val="accent1"/>
              </a:buClr>
              <a:buSzPct val="75000"/>
              <a:buFont typeface="Monotype Sorts"/>
              <a:buNone/>
            </a:pPr>
            <a:r>
              <a:rPr lang="en-US" sz="1400" dirty="0"/>
              <a:t>Power:  </a:t>
            </a:r>
            <a:r>
              <a:rPr lang="en-US" sz="1400" dirty="0" smtClean="0"/>
              <a:t>2,000 </a:t>
            </a:r>
            <a:r>
              <a:rPr lang="en-US" sz="1400" dirty="0"/>
              <a:t>HP</a:t>
            </a:r>
          </a:p>
          <a:p>
            <a:pPr eaLnBrk="0" hangingPunct="0">
              <a:spcBef>
                <a:spcPct val="20000"/>
              </a:spcBef>
              <a:buClr>
                <a:schemeClr val="accent1"/>
              </a:buClr>
              <a:buSzPct val="75000"/>
              <a:buFont typeface="Monotype Sorts"/>
              <a:buNone/>
            </a:pPr>
            <a:r>
              <a:rPr lang="en-US" sz="1400" dirty="0"/>
              <a:t>Cost:  US$3 Million/Each</a:t>
            </a:r>
            <a:endParaRPr lang="en-US" dirty="0"/>
          </a:p>
        </p:txBody>
      </p:sp>
      <p:sp>
        <p:nvSpPr>
          <p:cNvPr id="9" name="Slide Number Placeholder 8"/>
          <p:cNvSpPr>
            <a:spLocks noGrp="1"/>
          </p:cNvSpPr>
          <p:nvPr>
            <p:ph type="sldNum" sz="quarter" idx="12"/>
          </p:nvPr>
        </p:nvSpPr>
        <p:spPr/>
        <p:txBody>
          <a:bodyPr/>
          <a:lstStyle/>
          <a:p>
            <a:pPr>
              <a:defRPr/>
            </a:pPr>
            <a:fld id="{FBB02F47-348B-4046-A0AD-9C3A83AC881B}"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5" descr="allwells"/>
          <p:cNvPicPr>
            <a:picLocks noChangeAspect="1" noChangeArrowheads="1"/>
          </p:cNvPicPr>
          <p:nvPr/>
        </p:nvPicPr>
        <p:blipFill>
          <a:blip r:embed="rId3" cstate="print"/>
          <a:srcRect/>
          <a:stretch>
            <a:fillRect/>
          </a:stretch>
        </p:blipFill>
        <p:spPr bwMode="auto">
          <a:xfrm>
            <a:off x="543824" y="923237"/>
            <a:ext cx="8191500" cy="5427662"/>
          </a:xfrm>
          <a:prstGeom prst="rect">
            <a:avLst/>
          </a:prstGeom>
          <a:noFill/>
          <a:ln w="9525">
            <a:noFill/>
            <a:miter lim="800000"/>
            <a:headEnd/>
            <a:tailEnd/>
          </a:ln>
        </p:spPr>
      </p:pic>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4020880"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Dewatering System - Active</a:t>
            </a:r>
            <a:endParaRPr lang="en-US" dirty="0"/>
          </a:p>
        </p:txBody>
      </p:sp>
      <p:sp>
        <p:nvSpPr>
          <p:cNvPr id="15368" name="Line Callout 2 18"/>
          <p:cNvSpPr>
            <a:spLocks/>
          </p:cNvSpPr>
          <p:nvPr/>
        </p:nvSpPr>
        <p:spPr bwMode="auto">
          <a:xfrm>
            <a:off x="7248525" y="1704975"/>
            <a:ext cx="1057275" cy="276225"/>
          </a:xfrm>
          <a:prstGeom prst="borderCallout2">
            <a:avLst>
              <a:gd name="adj1" fmla="val 18750"/>
              <a:gd name="adj2" fmla="val -8333"/>
              <a:gd name="adj3" fmla="val 18750"/>
              <a:gd name="adj4" fmla="val -16667"/>
              <a:gd name="adj5" fmla="val 83669"/>
              <a:gd name="adj6" fmla="val -73989"/>
            </a:avLst>
          </a:prstGeom>
          <a:solidFill>
            <a:schemeClr val="bg1"/>
          </a:solidFill>
          <a:ln w="25400" algn="ctr">
            <a:solidFill>
              <a:srgbClr val="FF0000"/>
            </a:solidFill>
            <a:round/>
            <a:headEnd type="none" w="sm" len="sm"/>
            <a:tailEnd type="none" w="sm" len="sm"/>
          </a:ln>
        </p:spPr>
        <p:txBody>
          <a:bodyPr lIns="92075" tIns="46038" rIns="92075" bIns="46038"/>
          <a:lstStyle/>
          <a:p>
            <a:pPr eaLnBrk="0" hangingPunct="0">
              <a:spcBef>
                <a:spcPct val="20000"/>
              </a:spcBef>
              <a:buClr>
                <a:schemeClr val="accent1"/>
              </a:buClr>
              <a:buSzPct val="75000"/>
              <a:buFont typeface="Monotype Sorts"/>
              <a:buNone/>
            </a:pPr>
            <a:r>
              <a:rPr lang="en-US" sz="1200" dirty="0"/>
              <a:t>Piezometer</a:t>
            </a:r>
          </a:p>
        </p:txBody>
      </p:sp>
      <p:pic>
        <p:nvPicPr>
          <p:cNvPr id="15369" name="Picture 4" descr="imgBWPUMPS_Page_4"/>
          <p:cNvPicPr>
            <a:picLocks noChangeAspect="1" noChangeArrowheads="1"/>
          </p:cNvPicPr>
          <p:nvPr/>
        </p:nvPicPr>
        <p:blipFill>
          <a:blip r:embed="rId4" cstate="print"/>
          <a:srcRect/>
          <a:stretch>
            <a:fillRect/>
          </a:stretch>
        </p:blipFill>
        <p:spPr bwMode="auto">
          <a:xfrm>
            <a:off x="123825" y="4508500"/>
            <a:ext cx="2781300" cy="1857375"/>
          </a:xfrm>
          <a:prstGeom prst="rect">
            <a:avLst/>
          </a:prstGeom>
          <a:noFill/>
          <a:ln w="9525">
            <a:noFill/>
            <a:miter lim="800000"/>
            <a:headEnd/>
            <a:tailEnd/>
          </a:ln>
        </p:spPr>
      </p:pic>
      <p:pic>
        <p:nvPicPr>
          <p:cNvPr id="15370" name="Picture 3" descr="jzEW-27"/>
          <p:cNvPicPr>
            <a:picLocks noChangeAspect="1" noChangeArrowheads="1"/>
          </p:cNvPicPr>
          <p:nvPr/>
        </p:nvPicPr>
        <p:blipFill>
          <a:blip r:embed="rId5" cstate="print"/>
          <a:srcRect/>
          <a:stretch>
            <a:fillRect/>
          </a:stretch>
        </p:blipFill>
        <p:spPr bwMode="auto">
          <a:xfrm>
            <a:off x="6313697" y="4590151"/>
            <a:ext cx="2413000" cy="1809750"/>
          </a:xfrm>
          <a:prstGeom prst="rect">
            <a:avLst/>
          </a:prstGeom>
          <a:noFill/>
          <a:ln w="9525">
            <a:noFill/>
            <a:miter lim="800000"/>
            <a:headEnd/>
            <a:tailEnd/>
          </a:ln>
        </p:spPr>
      </p:pic>
      <p:sp>
        <p:nvSpPr>
          <p:cNvPr id="15372" name="Line Callout 2 17"/>
          <p:cNvSpPr>
            <a:spLocks/>
          </p:cNvSpPr>
          <p:nvPr/>
        </p:nvSpPr>
        <p:spPr bwMode="auto">
          <a:xfrm>
            <a:off x="7219950" y="4572000"/>
            <a:ext cx="1076325" cy="276225"/>
          </a:xfrm>
          <a:prstGeom prst="borderCallout2">
            <a:avLst>
              <a:gd name="adj1" fmla="val 18750"/>
              <a:gd name="adj2" fmla="val -8333"/>
              <a:gd name="adj3" fmla="val 18750"/>
              <a:gd name="adj4" fmla="val -16667"/>
              <a:gd name="adj5" fmla="val -49963"/>
              <a:gd name="adj6" fmla="val -26995"/>
            </a:avLst>
          </a:prstGeom>
          <a:solidFill>
            <a:schemeClr val="bg1"/>
          </a:solidFill>
          <a:ln w="25400" algn="ctr">
            <a:solidFill>
              <a:srgbClr val="FF0000"/>
            </a:solidFill>
            <a:round/>
            <a:headEnd type="none" w="sm" len="sm"/>
            <a:tailEnd type="none" w="sm" len="sm"/>
          </a:ln>
        </p:spPr>
        <p:txBody>
          <a:bodyPr lIns="92075" tIns="46038" rIns="92075" bIns="46038"/>
          <a:lstStyle/>
          <a:p>
            <a:pPr eaLnBrk="0" hangingPunct="0">
              <a:spcBef>
                <a:spcPct val="20000"/>
              </a:spcBef>
              <a:buClr>
                <a:schemeClr val="accent1"/>
              </a:buClr>
              <a:buSzPct val="75000"/>
              <a:buFont typeface="Monotype Sorts"/>
              <a:buNone/>
            </a:pPr>
            <a:r>
              <a:rPr lang="en-US" sz="1200" dirty="0"/>
              <a:t>Local Well</a:t>
            </a:r>
          </a:p>
        </p:txBody>
      </p:sp>
      <p:sp>
        <p:nvSpPr>
          <p:cNvPr id="15371" name="Line Callout 2 16"/>
          <p:cNvSpPr>
            <a:spLocks/>
          </p:cNvSpPr>
          <p:nvPr/>
        </p:nvSpPr>
        <p:spPr bwMode="auto">
          <a:xfrm>
            <a:off x="885825" y="4514850"/>
            <a:ext cx="1227647" cy="223405"/>
          </a:xfrm>
          <a:prstGeom prst="borderCallout2">
            <a:avLst>
              <a:gd name="adj1" fmla="val 18750"/>
              <a:gd name="adj2" fmla="val -8333"/>
              <a:gd name="adj3" fmla="val 18750"/>
              <a:gd name="adj4" fmla="val -16667"/>
              <a:gd name="adj5" fmla="val -426248"/>
              <a:gd name="adj6" fmla="val -7123"/>
            </a:avLst>
          </a:prstGeom>
          <a:solidFill>
            <a:schemeClr val="bg1"/>
          </a:solidFill>
          <a:ln w="25400" algn="ctr">
            <a:solidFill>
              <a:srgbClr val="FF0066"/>
            </a:solidFill>
            <a:round/>
            <a:headEnd type="none" w="sm" len="sm"/>
            <a:tailEnd type="none" w="sm" len="sm"/>
          </a:ln>
        </p:spPr>
        <p:txBody>
          <a:bodyPr lIns="92075" tIns="46038" rIns="92075" bIns="46038"/>
          <a:lstStyle/>
          <a:p>
            <a:pPr eaLnBrk="0" hangingPunct="0">
              <a:spcBef>
                <a:spcPct val="20000"/>
              </a:spcBef>
              <a:buClr>
                <a:schemeClr val="accent1"/>
              </a:buClr>
              <a:buSzPct val="75000"/>
              <a:buFont typeface="Monotype Sorts"/>
              <a:buNone/>
            </a:pPr>
            <a:r>
              <a:rPr lang="en-US" sz="1200" dirty="0"/>
              <a:t>Regional Well</a:t>
            </a:r>
          </a:p>
        </p:txBody>
      </p:sp>
      <p:sp>
        <p:nvSpPr>
          <p:cNvPr id="12" name="Slide Number Placeholder 11"/>
          <p:cNvSpPr>
            <a:spLocks noGrp="1"/>
          </p:cNvSpPr>
          <p:nvPr>
            <p:ph type="sldNum" sz="quarter" idx="12"/>
          </p:nvPr>
        </p:nvSpPr>
        <p:spPr/>
        <p:txBody>
          <a:bodyPr/>
          <a:lstStyle/>
          <a:p>
            <a:pPr>
              <a:defRPr/>
            </a:pPr>
            <a:fld id="{FBB02F47-348B-4046-A0AD-9C3A83AC881B}" type="slidenum">
              <a:rPr lang="en-US" smtClean="0"/>
              <a:pPr>
                <a:defRPr/>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72" grpId="0" animBg="1"/>
      <p:bldP spid="153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755065"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Dewatering System - Passive</a:t>
            </a:r>
            <a:endParaRPr lang="en-US" dirty="0"/>
          </a:p>
        </p:txBody>
      </p:sp>
      <p:pic>
        <p:nvPicPr>
          <p:cNvPr id="16390" name="Picture 3" descr="m"/>
          <p:cNvPicPr>
            <a:picLocks noChangeAspect="1" noChangeArrowheads="1"/>
          </p:cNvPicPr>
          <p:nvPr/>
        </p:nvPicPr>
        <p:blipFill>
          <a:blip r:embed="rId3" cstate="print"/>
          <a:srcRect/>
          <a:stretch>
            <a:fillRect/>
          </a:stretch>
        </p:blipFill>
        <p:spPr bwMode="auto">
          <a:xfrm>
            <a:off x="123825" y="950913"/>
            <a:ext cx="4286250" cy="2773362"/>
          </a:xfrm>
          <a:prstGeom prst="rect">
            <a:avLst/>
          </a:prstGeom>
          <a:noFill/>
          <a:ln w="9525">
            <a:noFill/>
            <a:miter lim="800000"/>
            <a:headEnd/>
            <a:tailEnd/>
          </a:ln>
        </p:spPr>
      </p:pic>
      <p:pic>
        <p:nvPicPr>
          <p:cNvPr id="16391" name="Picture 3" descr="DSCF000331"/>
          <p:cNvPicPr>
            <a:picLocks noChangeAspect="1" noChangeArrowheads="1"/>
          </p:cNvPicPr>
          <p:nvPr/>
        </p:nvPicPr>
        <p:blipFill>
          <a:blip r:embed="rId4" cstate="print"/>
          <a:srcRect/>
          <a:stretch>
            <a:fillRect/>
          </a:stretch>
        </p:blipFill>
        <p:spPr bwMode="auto">
          <a:xfrm>
            <a:off x="4514850" y="2871788"/>
            <a:ext cx="4629150" cy="313848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FBB02F47-348B-4046-A0AD-9C3A83AC881B}"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ppt_x"/>
                                          </p:val>
                                        </p:tav>
                                        <p:tav tm="100000">
                                          <p:val>
                                            <p:strVal val="#ppt_x"/>
                                          </p:val>
                                        </p:tav>
                                      </p:tavLst>
                                    </p:anim>
                                    <p:anim calcmode="lin" valueType="num">
                                      <p:cBhvr additive="base">
                                        <p:cTn id="14"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999614"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Dewatering System - Passive</a:t>
            </a:r>
            <a:endParaRPr lang="en-US" dirty="0"/>
          </a:p>
        </p:txBody>
      </p:sp>
      <p:pic>
        <p:nvPicPr>
          <p:cNvPr id="17414" name="Picture 3" descr="19951996"/>
          <p:cNvPicPr>
            <a:picLocks noChangeAspect="1" noChangeArrowheads="1"/>
          </p:cNvPicPr>
          <p:nvPr/>
        </p:nvPicPr>
        <p:blipFill>
          <a:blip r:embed="rId3" cstate="print"/>
          <a:srcRect/>
          <a:stretch>
            <a:fillRect/>
          </a:stretch>
        </p:blipFill>
        <p:spPr bwMode="auto">
          <a:xfrm>
            <a:off x="485775" y="869950"/>
            <a:ext cx="8324850" cy="5546725"/>
          </a:xfrm>
          <a:prstGeom prst="rect">
            <a:avLst/>
          </a:prstGeom>
          <a:noFill/>
          <a:ln w="9525">
            <a:noFill/>
            <a:miter lim="800000"/>
            <a:headEnd/>
            <a:tailEnd/>
          </a:ln>
        </p:spPr>
      </p:pic>
      <p:sp>
        <p:nvSpPr>
          <p:cNvPr id="17415" name="Text Box 4"/>
          <p:cNvSpPr txBox="1">
            <a:spLocks noChangeArrowheads="1"/>
          </p:cNvSpPr>
          <p:nvPr/>
        </p:nvSpPr>
        <p:spPr bwMode="auto">
          <a:xfrm>
            <a:off x="609600" y="4933950"/>
            <a:ext cx="2743200" cy="1308100"/>
          </a:xfrm>
          <a:prstGeom prst="rect">
            <a:avLst/>
          </a:prstGeom>
          <a:noFill/>
          <a:ln w="63500">
            <a:solidFill>
              <a:schemeClr val="tx1"/>
            </a:solidFill>
            <a:miter lim="800000"/>
            <a:headEnd/>
            <a:tailEnd/>
          </a:ln>
        </p:spPr>
        <p:txBody>
          <a:bodyPr>
            <a:spAutoFit/>
          </a:bodyPr>
          <a:lstStyle/>
          <a:p>
            <a:pPr eaLnBrk="0" hangingPunct="0">
              <a:spcBef>
                <a:spcPct val="50000"/>
              </a:spcBef>
              <a:buClr>
                <a:schemeClr val="accent1"/>
              </a:buClr>
              <a:buSzPct val="75000"/>
              <a:buFont typeface="Monotype Sorts"/>
              <a:buNone/>
            </a:pPr>
            <a:r>
              <a:rPr lang="en-US" sz="1600" u="sng" dirty="0">
                <a:latin typeface="Times New Roman" pitchFamily="18" charset="0"/>
              </a:rPr>
              <a:t>HD (1994 – 2002)</a:t>
            </a:r>
          </a:p>
          <a:p>
            <a:pPr eaLnBrk="0" hangingPunct="0">
              <a:spcBef>
                <a:spcPct val="50000"/>
              </a:spcBef>
              <a:buClr>
                <a:schemeClr val="accent1"/>
              </a:buClr>
              <a:buSzPct val="75000"/>
              <a:buFontTx/>
              <a:buChar char="•"/>
            </a:pPr>
            <a:r>
              <a:rPr lang="en-US" sz="1400" dirty="0">
                <a:latin typeface="Times New Roman" pitchFamily="18" charset="0"/>
              </a:rPr>
              <a:t> Numbers:  1800</a:t>
            </a:r>
          </a:p>
          <a:p>
            <a:pPr eaLnBrk="0" hangingPunct="0">
              <a:spcBef>
                <a:spcPct val="50000"/>
              </a:spcBef>
              <a:buClr>
                <a:schemeClr val="accent1"/>
              </a:buClr>
              <a:buSzPct val="75000"/>
              <a:buFontTx/>
              <a:buChar char="•"/>
            </a:pPr>
            <a:r>
              <a:rPr lang="en-US" sz="1400" dirty="0">
                <a:latin typeface="Times New Roman" pitchFamily="18" charset="0"/>
              </a:rPr>
              <a:t> Length: 10 – 450 m</a:t>
            </a:r>
          </a:p>
          <a:p>
            <a:pPr eaLnBrk="0" hangingPunct="0">
              <a:spcBef>
                <a:spcPct val="50000"/>
              </a:spcBef>
              <a:buClr>
                <a:schemeClr val="accent1"/>
              </a:buClr>
              <a:buSzPct val="75000"/>
              <a:buFontTx/>
              <a:buChar char="•"/>
            </a:pPr>
            <a:r>
              <a:rPr lang="en-US" sz="1400" dirty="0">
                <a:latin typeface="Times New Roman" pitchFamily="18" charset="0"/>
              </a:rPr>
              <a:t>Total Length:  380 km</a:t>
            </a:r>
          </a:p>
        </p:txBody>
      </p:sp>
      <p:sp>
        <p:nvSpPr>
          <p:cNvPr id="8" name="Slide Number Placeholder 7"/>
          <p:cNvSpPr>
            <a:spLocks noGrp="1"/>
          </p:cNvSpPr>
          <p:nvPr>
            <p:ph type="sldNum" sz="quarter" idx="12"/>
          </p:nvPr>
        </p:nvSpPr>
        <p:spPr/>
        <p:txBody>
          <a:bodyPr/>
          <a:lstStyle/>
          <a:p>
            <a:pPr>
              <a:defRPr/>
            </a:pPr>
            <a:fld id="{FBB02F47-348B-4046-A0AD-9C3A83AC881B}"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4318592"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Water Management System </a:t>
            </a:r>
            <a:endParaRPr lang="en-US" dirty="0"/>
          </a:p>
        </p:txBody>
      </p:sp>
      <p:pic>
        <p:nvPicPr>
          <p:cNvPr id="18438" name="Picture 4" descr="details_jz"/>
          <p:cNvPicPr>
            <a:picLocks noChangeAspect="1" noChangeArrowheads="1"/>
          </p:cNvPicPr>
          <p:nvPr/>
        </p:nvPicPr>
        <p:blipFill>
          <a:blip r:embed="rId3" cstate="print"/>
          <a:srcRect b="14166"/>
          <a:stretch>
            <a:fillRect/>
          </a:stretch>
        </p:blipFill>
        <p:spPr bwMode="auto">
          <a:xfrm>
            <a:off x="2740025" y="919163"/>
            <a:ext cx="5175250" cy="5491162"/>
          </a:xfrm>
          <a:prstGeom prst="rect">
            <a:avLst/>
          </a:prstGeom>
          <a:solidFill>
            <a:srgbClr val="FFFFFF"/>
          </a:solidFill>
          <a:ln w="9525">
            <a:noFill/>
            <a:miter lim="800000"/>
            <a:headEnd/>
            <a:tailEnd/>
          </a:ln>
        </p:spPr>
      </p:pic>
      <p:pic>
        <p:nvPicPr>
          <p:cNvPr id="18439" name="Picture 4" descr="01_Env_001"/>
          <p:cNvPicPr>
            <a:picLocks noChangeAspect="1" noChangeArrowheads="1"/>
          </p:cNvPicPr>
          <p:nvPr/>
        </p:nvPicPr>
        <p:blipFill>
          <a:blip r:embed="rId4" cstate="print"/>
          <a:srcRect/>
          <a:stretch>
            <a:fillRect/>
          </a:stretch>
        </p:blipFill>
        <p:spPr bwMode="auto">
          <a:xfrm>
            <a:off x="0" y="4067175"/>
            <a:ext cx="2613025" cy="1736725"/>
          </a:xfrm>
          <a:prstGeom prst="rect">
            <a:avLst/>
          </a:prstGeom>
          <a:noFill/>
          <a:ln w="9525">
            <a:noFill/>
            <a:miter lim="800000"/>
            <a:headEnd/>
            <a:tailEnd/>
          </a:ln>
        </p:spPr>
      </p:pic>
      <p:sp>
        <p:nvSpPr>
          <p:cNvPr id="18440" name="TextBox 12"/>
          <p:cNvSpPr txBox="1">
            <a:spLocks noChangeArrowheads="1"/>
          </p:cNvSpPr>
          <p:nvPr/>
        </p:nvSpPr>
        <p:spPr bwMode="auto">
          <a:xfrm>
            <a:off x="962025" y="4086225"/>
            <a:ext cx="1419225" cy="276225"/>
          </a:xfrm>
          <a:prstGeom prst="rect">
            <a:avLst/>
          </a:prstGeom>
          <a:noFill/>
          <a:ln w="9525">
            <a:noFill/>
            <a:miter lim="800000"/>
            <a:headEnd/>
            <a:tailEnd/>
          </a:ln>
        </p:spPr>
        <p:txBody>
          <a:bodyPr>
            <a:spAutoFit/>
          </a:bodyPr>
          <a:lstStyle/>
          <a:p>
            <a:pPr eaLnBrk="0" hangingPunct="0">
              <a:spcBef>
                <a:spcPct val="20000"/>
              </a:spcBef>
              <a:buClr>
                <a:schemeClr val="accent1"/>
              </a:buClr>
              <a:buSzPct val="75000"/>
              <a:buFont typeface="Monotype Sorts"/>
              <a:buNone/>
            </a:pPr>
            <a:r>
              <a:rPr lang="en-US" sz="1200" dirty="0"/>
              <a:t>560,000 m</a:t>
            </a:r>
            <a:r>
              <a:rPr lang="en-US" sz="1200" baseline="30000" dirty="0"/>
              <a:t>2</a:t>
            </a:r>
            <a:r>
              <a:rPr lang="en-US" sz="1200" dirty="0"/>
              <a:t>/Each</a:t>
            </a:r>
          </a:p>
        </p:txBody>
      </p:sp>
      <p:sp>
        <p:nvSpPr>
          <p:cNvPr id="18441" name="Rectangle 3" descr="P5240106"/>
          <p:cNvSpPr>
            <a:spLocks noGrp="1" noChangeAspect="1" noChangeArrowheads="1"/>
          </p:cNvSpPr>
          <p:nvPr isPhoto="1"/>
        </p:nvSpPr>
        <p:spPr bwMode="auto">
          <a:xfrm>
            <a:off x="0" y="1381125"/>
            <a:ext cx="2705100" cy="2028825"/>
          </a:xfrm>
          <a:prstGeom prst="rect">
            <a:avLst/>
          </a:prstGeom>
          <a:blipFill dpi="0" rotWithShape="1">
            <a:blip r:embed="rId5" cstate="print"/>
            <a:srcRect/>
            <a:stretch>
              <a:fillRect/>
            </a:stretch>
          </a:blipFill>
          <a:ln w="9525">
            <a:solidFill>
              <a:schemeClr val="tx1"/>
            </a:solidFill>
            <a:miter lim="800000"/>
            <a:headEnd/>
            <a:tailEnd/>
          </a:ln>
        </p:spPr>
        <p:txBody>
          <a:bodyPr/>
          <a:lstStyle/>
          <a:p>
            <a:pPr eaLnBrk="0" hangingPunct="0">
              <a:spcBef>
                <a:spcPct val="20000"/>
              </a:spcBef>
              <a:buClr>
                <a:schemeClr val="accent1"/>
              </a:buClr>
              <a:buSzPct val="75000"/>
              <a:buFont typeface="Monotype Sorts"/>
              <a:buNone/>
            </a:pPr>
            <a:endParaRPr lang="en-US" dirty="0"/>
          </a:p>
        </p:txBody>
      </p:sp>
      <p:pic>
        <p:nvPicPr>
          <p:cNvPr id="18442" name="Picture 4" descr="img72PL1"/>
          <p:cNvPicPr>
            <a:picLocks noChangeAspect="1" noChangeArrowheads="1"/>
          </p:cNvPicPr>
          <p:nvPr/>
        </p:nvPicPr>
        <p:blipFill>
          <a:blip r:embed="rId6" cstate="print"/>
          <a:srcRect/>
          <a:stretch>
            <a:fillRect/>
          </a:stretch>
        </p:blipFill>
        <p:spPr bwMode="auto">
          <a:xfrm>
            <a:off x="7048500" y="1457325"/>
            <a:ext cx="2095500" cy="1695450"/>
          </a:xfrm>
          <a:prstGeom prst="rect">
            <a:avLst/>
          </a:prstGeom>
          <a:noFill/>
          <a:ln w="9525">
            <a:noFill/>
            <a:miter lim="800000"/>
            <a:headEnd/>
            <a:tailEnd/>
          </a:ln>
        </p:spPr>
      </p:pic>
      <p:pic>
        <p:nvPicPr>
          <p:cNvPr id="18443" name="Picture 4" descr="Picture 016"/>
          <p:cNvPicPr>
            <a:picLocks noChangeAspect="1" noChangeArrowheads="1"/>
          </p:cNvPicPr>
          <p:nvPr/>
        </p:nvPicPr>
        <p:blipFill>
          <a:blip r:embed="rId7" cstate="print"/>
          <a:srcRect/>
          <a:stretch>
            <a:fillRect/>
          </a:stretch>
        </p:blipFill>
        <p:spPr bwMode="auto">
          <a:xfrm>
            <a:off x="6013450" y="4259263"/>
            <a:ext cx="2863850" cy="2149475"/>
          </a:xfrm>
          <a:prstGeom prst="rect">
            <a:avLst/>
          </a:prstGeom>
          <a:noFill/>
          <a:ln w="9525">
            <a:noFill/>
            <a:miter lim="800000"/>
            <a:headEnd/>
            <a:tailEnd/>
          </a:ln>
        </p:spPr>
      </p:pic>
      <p:cxnSp>
        <p:nvCxnSpPr>
          <p:cNvPr id="18444" name="Straight Connector 18"/>
          <p:cNvCxnSpPr>
            <a:cxnSpLocks noChangeShapeType="1"/>
          </p:cNvCxnSpPr>
          <p:nvPr/>
        </p:nvCxnSpPr>
        <p:spPr bwMode="auto">
          <a:xfrm flipV="1">
            <a:off x="1123950" y="2019300"/>
            <a:ext cx="4257675" cy="361950"/>
          </a:xfrm>
          <a:prstGeom prst="line">
            <a:avLst/>
          </a:prstGeom>
          <a:noFill/>
          <a:ln w="25400" algn="ctr">
            <a:solidFill>
              <a:srgbClr val="FF0000"/>
            </a:solidFill>
            <a:round/>
            <a:headEnd type="oval" w="sm" len="sm"/>
            <a:tailEnd type="oval" w="sm" len="sm"/>
          </a:ln>
        </p:spPr>
      </p:cxnSp>
      <p:cxnSp>
        <p:nvCxnSpPr>
          <p:cNvPr id="18445" name="Straight Connector 19"/>
          <p:cNvCxnSpPr>
            <a:cxnSpLocks noChangeShapeType="1"/>
          </p:cNvCxnSpPr>
          <p:nvPr/>
        </p:nvCxnSpPr>
        <p:spPr bwMode="auto">
          <a:xfrm flipV="1">
            <a:off x="1390650" y="4057650"/>
            <a:ext cx="2495550" cy="1104900"/>
          </a:xfrm>
          <a:prstGeom prst="line">
            <a:avLst/>
          </a:prstGeom>
          <a:noFill/>
          <a:ln w="25400" algn="ctr">
            <a:solidFill>
              <a:srgbClr val="FF0000"/>
            </a:solidFill>
            <a:round/>
            <a:headEnd type="oval" w="sm" len="sm"/>
            <a:tailEnd type="oval" w="sm" len="sm"/>
          </a:ln>
        </p:spPr>
      </p:cxnSp>
      <p:cxnSp>
        <p:nvCxnSpPr>
          <p:cNvPr id="18446" name="Straight Connector 21"/>
          <p:cNvCxnSpPr>
            <a:cxnSpLocks noChangeShapeType="1"/>
          </p:cNvCxnSpPr>
          <p:nvPr/>
        </p:nvCxnSpPr>
        <p:spPr bwMode="auto">
          <a:xfrm>
            <a:off x="5553075" y="1695450"/>
            <a:ext cx="1724025" cy="123825"/>
          </a:xfrm>
          <a:prstGeom prst="line">
            <a:avLst/>
          </a:prstGeom>
          <a:noFill/>
          <a:ln w="25400" algn="ctr">
            <a:solidFill>
              <a:srgbClr val="FF0000"/>
            </a:solidFill>
            <a:round/>
            <a:headEnd type="oval" w="sm" len="sm"/>
            <a:tailEnd type="oval" w="sm" len="sm"/>
          </a:ln>
        </p:spPr>
      </p:cxnSp>
      <p:cxnSp>
        <p:nvCxnSpPr>
          <p:cNvPr id="18447" name="Straight Connector 24"/>
          <p:cNvCxnSpPr>
            <a:cxnSpLocks noChangeShapeType="1"/>
          </p:cNvCxnSpPr>
          <p:nvPr/>
        </p:nvCxnSpPr>
        <p:spPr bwMode="auto">
          <a:xfrm rot="16200000" flipV="1">
            <a:off x="4929187" y="3767138"/>
            <a:ext cx="2486025" cy="1466850"/>
          </a:xfrm>
          <a:prstGeom prst="line">
            <a:avLst/>
          </a:prstGeom>
          <a:noFill/>
          <a:ln w="25400" algn="ctr">
            <a:solidFill>
              <a:srgbClr val="FF0000"/>
            </a:solidFill>
            <a:round/>
            <a:headEnd type="oval" w="sm" len="sm"/>
            <a:tailEnd type="oval" w="sm" len="sm"/>
          </a:ln>
        </p:spPr>
      </p:cxnSp>
      <p:sp>
        <p:nvSpPr>
          <p:cNvPr id="16" name="Slide Number Placeholder 15"/>
          <p:cNvSpPr>
            <a:spLocks noGrp="1"/>
          </p:cNvSpPr>
          <p:nvPr>
            <p:ph type="sldNum" sz="quarter" idx="12"/>
          </p:nvPr>
        </p:nvSpPr>
        <p:spPr/>
        <p:txBody>
          <a:bodyPr/>
          <a:lstStyle/>
          <a:p>
            <a:pPr>
              <a:defRPr/>
            </a:pPr>
            <a:fld id="{FBB02F47-348B-4046-A0AD-9C3A83AC881B}" type="slidenum">
              <a:rPr lang="en-US" smtClean="0"/>
              <a:pPr>
                <a:defRPr/>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872023"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Cumulative Water Balance</a:t>
            </a:r>
            <a:endParaRPr lang="en-US" dirty="0"/>
          </a:p>
        </p:txBody>
      </p:sp>
      <p:pic>
        <p:nvPicPr>
          <p:cNvPr id="19462" name="Picture 2"/>
          <p:cNvPicPr>
            <a:picLocks noChangeAspect="1" noChangeArrowheads="1"/>
          </p:cNvPicPr>
          <p:nvPr/>
        </p:nvPicPr>
        <p:blipFill>
          <a:blip r:embed="rId3" cstate="print"/>
          <a:srcRect/>
          <a:stretch>
            <a:fillRect/>
          </a:stretch>
        </p:blipFill>
        <p:spPr bwMode="auto">
          <a:xfrm>
            <a:off x="614274" y="1650366"/>
            <a:ext cx="7287524" cy="4973014"/>
          </a:xfrm>
          <a:prstGeom prst="rect">
            <a:avLst/>
          </a:prstGeom>
          <a:noFill/>
          <a:ln w="9525">
            <a:noFill/>
            <a:miter lim="800000"/>
            <a:headEnd/>
            <a:tailEnd/>
          </a:ln>
        </p:spPr>
      </p:pic>
      <p:pic>
        <p:nvPicPr>
          <p:cNvPr id="7" name="Picture 4" descr="img-BVTSRCrack"/>
          <p:cNvPicPr>
            <a:picLocks noChangeAspect="1" noChangeArrowheads="1"/>
          </p:cNvPicPr>
          <p:nvPr/>
        </p:nvPicPr>
        <p:blipFill>
          <a:blip r:embed="rId4" cstate="print"/>
          <a:srcRect/>
          <a:stretch>
            <a:fillRect/>
          </a:stretch>
        </p:blipFill>
        <p:spPr bwMode="auto">
          <a:xfrm>
            <a:off x="506909" y="3899140"/>
            <a:ext cx="2331782" cy="1423358"/>
          </a:xfrm>
          <a:prstGeom prst="rect">
            <a:avLst/>
          </a:prstGeom>
          <a:noFill/>
        </p:spPr>
      </p:pic>
      <p:pic>
        <p:nvPicPr>
          <p:cNvPr id="8" name="Picture 4" descr="01_Env_001"/>
          <p:cNvPicPr>
            <a:picLocks noChangeAspect="1" noChangeArrowheads="1"/>
          </p:cNvPicPr>
          <p:nvPr/>
        </p:nvPicPr>
        <p:blipFill>
          <a:blip r:embed="rId5" cstate="print"/>
          <a:srcRect/>
          <a:stretch>
            <a:fillRect/>
          </a:stretch>
        </p:blipFill>
        <p:spPr bwMode="auto">
          <a:xfrm>
            <a:off x="6288654" y="3924282"/>
            <a:ext cx="2103769" cy="1398216"/>
          </a:xfrm>
          <a:prstGeom prst="rect">
            <a:avLst/>
          </a:prstGeom>
          <a:noFill/>
        </p:spPr>
      </p:pic>
      <p:pic>
        <p:nvPicPr>
          <p:cNvPr id="9" name="Picture 7" descr="army_dust_control_soil_stabilization(157)"/>
          <p:cNvPicPr>
            <a:picLocks noChangeAspect="1" noChangeArrowheads="1"/>
          </p:cNvPicPr>
          <p:nvPr/>
        </p:nvPicPr>
        <p:blipFill>
          <a:blip r:embed="rId6" cstate="print"/>
          <a:srcRect/>
          <a:stretch>
            <a:fillRect/>
          </a:stretch>
        </p:blipFill>
        <p:spPr bwMode="auto">
          <a:xfrm>
            <a:off x="5585424" y="856412"/>
            <a:ext cx="2223514" cy="1507225"/>
          </a:xfrm>
          <a:prstGeom prst="rect">
            <a:avLst/>
          </a:prstGeom>
          <a:noFill/>
        </p:spPr>
      </p:pic>
      <p:pic>
        <p:nvPicPr>
          <p:cNvPr id="256002" name="Picture 2"/>
          <p:cNvPicPr>
            <a:picLocks noChangeAspect="1" noChangeArrowheads="1"/>
          </p:cNvPicPr>
          <p:nvPr/>
        </p:nvPicPr>
        <p:blipFill>
          <a:blip r:embed="rId7" cstate="print"/>
          <a:srcRect/>
          <a:stretch>
            <a:fillRect/>
          </a:stretch>
        </p:blipFill>
        <p:spPr bwMode="auto">
          <a:xfrm>
            <a:off x="1026543" y="876867"/>
            <a:ext cx="2439478" cy="1564587"/>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FBB02F47-348B-4046-A0AD-9C3A83AC881B}"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5"/>
          <p:cNvPicPr>
            <a:picLocks noChangeAspect="1" noChangeArrowheads="1"/>
          </p:cNvPicPr>
          <p:nvPr/>
        </p:nvPicPr>
        <p:blipFill>
          <a:blip r:embed="rId3" cstate="print"/>
          <a:srcRect r="1694"/>
          <a:stretch>
            <a:fillRect/>
          </a:stretch>
        </p:blipFill>
        <p:spPr bwMode="auto">
          <a:xfrm>
            <a:off x="4154488" y="898525"/>
            <a:ext cx="4711700" cy="5476875"/>
          </a:xfrm>
          <a:prstGeom prst="rect">
            <a:avLst/>
          </a:prstGeom>
          <a:noFill/>
          <a:ln w="9525">
            <a:noFill/>
            <a:miter lim="800000"/>
            <a:headEnd/>
            <a:tailEnd/>
          </a:ln>
        </p:spPr>
      </p:pic>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4020880"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3. Goldstrike Monitoring System – 15,000 km</a:t>
            </a:r>
            <a:r>
              <a:rPr lang="en-US" sz="3600" baseline="30000" dirty="0" smtClean="0"/>
              <a:t>2</a:t>
            </a:r>
            <a:endParaRPr lang="en-US" baseline="30000" dirty="0" smtClean="0"/>
          </a:p>
        </p:txBody>
      </p:sp>
      <p:pic>
        <p:nvPicPr>
          <p:cNvPr id="20487" name="Picture 3" descr="hombre trabajando"/>
          <p:cNvPicPr>
            <a:picLocks noGrp="1" noChangeAspect="1" noChangeArrowheads="1"/>
          </p:cNvPicPr>
          <p:nvPr/>
        </p:nvPicPr>
        <p:blipFill>
          <a:blip r:embed="rId4" cstate="print"/>
          <a:srcRect/>
          <a:stretch>
            <a:fillRect/>
          </a:stretch>
        </p:blipFill>
        <p:spPr bwMode="auto">
          <a:xfrm>
            <a:off x="0" y="4543425"/>
            <a:ext cx="2133600" cy="1600200"/>
          </a:xfrm>
          <a:prstGeom prst="rect">
            <a:avLst/>
          </a:prstGeom>
          <a:noFill/>
          <a:ln w="9525">
            <a:noFill/>
            <a:miter lim="800000"/>
            <a:headEnd/>
            <a:tailEnd/>
          </a:ln>
        </p:spPr>
      </p:pic>
      <p:pic>
        <p:nvPicPr>
          <p:cNvPr id="20488" name="Picture 4" descr="Picture 016"/>
          <p:cNvPicPr>
            <a:picLocks noChangeAspect="1" noChangeArrowheads="1"/>
          </p:cNvPicPr>
          <p:nvPr/>
        </p:nvPicPr>
        <p:blipFill>
          <a:blip r:embed="rId5" cstate="print"/>
          <a:srcRect/>
          <a:stretch>
            <a:fillRect/>
          </a:stretch>
        </p:blipFill>
        <p:spPr bwMode="auto">
          <a:xfrm>
            <a:off x="2124075" y="4538663"/>
            <a:ext cx="1990725" cy="1604962"/>
          </a:xfrm>
          <a:prstGeom prst="rect">
            <a:avLst/>
          </a:prstGeom>
          <a:noFill/>
          <a:ln w="9525">
            <a:noFill/>
            <a:miter lim="800000"/>
            <a:headEnd/>
            <a:tailEnd/>
          </a:ln>
        </p:spPr>
      </p:pic>
      <p:pic>
        <p:nvPicPr>
          <p:cNvPr id="20489" name="Picture 4" descr="P:\jzTS2a.JPG"/>
          <p:cNvPicPr>
            <a:picLocks noChangeAspect="1" noChangeArrowheads="1"/>
          </p:cNvPicPr>
          <p:nvPr/>
        </p:nvPicPr>
        <p:blipFill>
          <a:blip r:embed="rId6" cstate="print"/>
          <a:srcRect/>
          <a:stretch>
            <a:fillRect/>
          </a:stretch>
        </p:blipFill>
        <p:spPr bwMode="auto">
          <a:xfrm>
            <a:off x="1914525" y="1857375"/>
            <a:ext cx="2076450" cy="1905000"/>
          </a:xfrm>
          <a:prstGeom prst="rect">
            <a:avLst/>
          </a:prstGeom>
          <a:noFill/>
          <a:ln w="9525">
            <a:noFill/>
            <a:miter lim="800000"/>
            <a:headEnd/>
            <a:tailEnd/>
          </a:ln>
        </p:spPr>
      </p:pic>
      <p:pic>
        <p:nvPicPr>
          <p:cNvPr id="20490" name="Picture 4" descr="WL Mont"/>
          <p:cNvPicPr>
            <a:picLocks noChangeAspect="1" noChangeArrowheads="1"/>
          </p:cNvPicPr>
          <p:nvPr/>
        </p:nvPicPr>
        <p:blipFill>
          <a:blip r:embed="rId7" cstate="print"/>
          <a:srcRect/>
          <a:stretch>
            <a:fillRect/>
          </a:stretch>
        </p:blipFill>
        <p:spPr bwMode="auto">
          <a:xfrm>
            <a:off x="114300" y="1724025"/>
            <a:ext cx="1790700" cy="2058988"/>
          </a:xfrm>
          <a:prstGeom prst="rect">
            <a:avLst/>
          </a:prstGeom>
          <a:noFill/>
          <a:ln w="9525">
            <a:noFill/>
            <a:miter lim="800000"/>
            <a:headEnd/>
            <a:tailEnd/>
          </a:ln>
        </p:spPr>
      </p:pic>
      <p:cxnSp>
        <p:nvCxnSpPr>
          <p:cNvPr id="20491" name="Straight Connector 13"/>
          <p:cNvCxnSpPr>
            <a:cxnSpLocks noChangeShapeType="1"/>
          </p:cNvCxnSpPr>
          <p:nvPr/>
        </p:nvCxnSpPr>
        <p:spPr bwMode="auto">
          <a:xfrm flipV="1">
            <a:off x="3248025" y="3975100"/>
            <a:ext cx="1173163" cy="244475"/>
          </a:xfrm>
          <a:prstGeom prst="line">
            <a:avLst/>
          </a:prstGeom>
          <a:noFill/>
          <a:ln w="25400" algn="ctr">
            <a:solidFill>
              <a:srgbClr val="FF0000"/>
            </a:solidFill>
            <a:round/>
            <a:headEnd type="oval" w="sm" len="sm"/>
            <a:tailEnd type="oval" w="sm" len="sm"/>
          </a:ln>
        </p:spPr>
      </p:cxnSp>
      <p:cxnSp>
        <p:nvCxnSpPr>
          <p:cNvPr id="20492" name="Straight Connector 15"/>
          <p:cNvCxnSpPr>
            <a:cxnSpLocks noChangeShapeType="1"/>
            <a:stCxn id="20494" idx="3"/>
          </p:cNvCxnSpPr>
          <p:nvPr/>
        </p:nvCxnSpPr>
        <p:spPr bwMode="auto">
          <a:xfrm flipV="1">
            <a:off x="3409950" y="1408113"/>
            <a:ext cx="2393950" cy="44450"/>
          </a:xfrm>
          <a:prstGeom prst="line">
            <a:avLst/>
          </a:prstGeom>
          <a:noFill/>
          <a:ln w="25400" algn="ctr">
            <a:solidFill>
              <a:srgbClr val="FF0000"/>
            </a:solidFill>
            <a:round/>
            <a:headEnd type="oval" w="sm" len="sm"/>
            <a:tailEnd type="oval" w="sm" len="sm"/>
          </a:ln>
        </p:spPr>
      </p:cxnSp>
      <p:sp>
        <p:nvSpPr>
          <p:cNvPr id="20493" name="TextBox 16"/>
          <p:cNvSpPr txBox="1">
            <a:spLocks noChangeArrowheads="1"/>
          </p:cNvSpPr>
          <p:nvPr/>
        </p:nvSpPr>
        <p:spPr bwMode="auto">
          <a:xfrm>
            <a:off x="685800" y="3971925"/>
            <a:ext cx="2562225" cy="523875"/>
          </a:xfrm>
          <a:prstGeom prst="rect">
            <a:avLst/>
          </a:prstGeom>
          <a:no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t>Manual/Automatic Surface Water  Monitoring </a:t>
            </a:r>
          </a:p>
        </p:txBody>
      </p:sp>
      <p:sp>
        <p:nvSpPr>
          <p:cNvPr id="20494" name="TextBox 19"/>
          <p:cNvSpPr txBox="1">
            <a:spLocks noChangeArrowheads="1"/>
          </p:cNvSpPr>
          <p:nvPr/>
        </p:nvSpPr>
        <p:spPr bwMode="auto">
          <a:xfrm>
            <a:off x="1076325" y="1190625"/>
            <a:ext cx="2333625" cy="523875"/>
          </a:xfrm>
          <a:prstGeom prst="rect">
            <a:avLst/>
          </a:prstGeom>
          <a:no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t>Manual/Automatic Groundwater  Monitoring </a:t>
            </a:r>
          </a:p>
        </p:txBody>
      </p:sp>
      <p:sp>
        <p:nvSpPr>
          <p:cNvPr id="15" name="Slide Number Placeholder 14"/>
          <p:cNvSpPr>
            <a:spLocks noGrp="1"/>
          </p:cNvSpPr>
          <p:nvPr>
            <p:ph type="sldNum" sz="quarter" idx="12"/>
          </p:nvPr>
        </p:nvSpPr>
        <p:spPr/>
        <p:txBody>
          <a:bodyPr/>
          <a:lstStyle/>
          <a:p>
            <a:pPr>
              <a:defRPr/>
            </a:pPr>
            <a:fld id="{FBB02F47-348B-4046-A0AD-9C3A83AC881B}"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204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795215"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Water Level Change To-Date</a:t>
            </a:r>
            <a:endParaRPr lang="en-US" dirty="0"/>
          </a:p>
        </p:txBody>
      </p:sp>
      <p:pic>
        <p:nvPicPr>
          <p:cNvPr id="251905" name="Picture 1"/>
          <p:cNvPicPr>
            <a:picLocks noChangeAspect="1" noChangeArrowheads="1"/>
          </p:cNvPicPr>
          <p:nvPr/>
        </p:nvPicPr>
        <p:blipFill>
          <a:blip r:embed="rId3" cstate="print"/>
          <a:srcRect/>
          <a:stretch>
            <a:fillRect/>
          </a:stretch>
        </p:blipFill>
        <p:spPr bwMode="auto">
          <a:xfrm>
            <a:off x="921214" y="902525"/>
            <a:ext cx="7377686" cy="5427023"/>
          </a:xfrm>
          <a:prstGeom prst="rect">
            <a:avLst/>
          </a:prstGeom>
          <a:noFill/>
          <a:ln w="9525">
            <a:noFill/>
            <a:miter lim="800000"/>
            <a:headEnd/>
            <a:tailEnd/>
          </a:ln>
        </p:spPr>
      </p:pic>
      <p:cxnSp>
        <p:nvCxnSpPr>
          <p:cNvPr id="8" name="Straight Connector 15"/>
          <p:cNvCxnSpPr>
            <a:cxnSpLocks noChangeShapeType="1"/>
            <a:stCxn id="9" idx="3"/>
          </p:cNvCxnSpPr>
          <p:nvPr/>
        </p:nvCxnSpPr>
        <p:spPr bwMode="auto">
          <a:xfrm>
            <a:off x="3291196" y="2698301"/>
            <a:ext cx="900794" cy="68651"/>
          </a:xfrm>
          <a:prstGeom prst="line">
            <a:avLst/>
          </a:prstGeom>
          <a:noFill/>
          <a:ln w="25400" algn="ctr">
            <a:solidFill>
              <a:srgbClr val="FF0000"/>
            </a:solidFill>
            <a:round/>
            <a:headEnd type="oval" w="sm" len="sm"/>
            <a:tailEnd type="oval" w="sm" len="sm"/>
          </a:ln>
        </p:spPr>
      </p:cxnSp>
      <p:sp>
        <p:nvSpPr>
          <p:cNvPr id="9" name="TextBox 19"/>
          <p:cNvSpPr txBox="1">
            <a:spLocks noChangeArrowheads="1"/>
          </p:cNvSpPr>
          <p:nvPr/>
        </p:nvSpPr>
        <p:spPr bwMode="auto">
          <a:xfrm>
            <a:off x="2101931" y="2544412"/>
            <a:ext cx="1189265" cy="307777"/>
          </a:xfrm>
          <a:prstGeom prst="rect">
            <a:avLst/>
          </a:prstGeom>
          <a:solidFill>
            <a:schemeClr val="bg1"/>
          </a:solidFill>
          <a:ln w="25400">
            <a:solidFill>
              <a:schemeClr val="tx1"/>
            </a:solidFill>
            <a:miter lim="800000"/>
            <a:headEnd/>
            <a:tailEnd/>
          </a:ln>
        </p:spPr>
        <p:txBody>
          <a:bodyPr wrap="square">
            <a:spAutoFit/>
          </a:bodyPr>
          <a:lstStyle/>
          <a:p>
            <a:pPr algn="ctr" eaLnBrk="0" hangingPunct="0">
              <a:spcBef>
                <a:spcPct val="20000"/>
              </a:spcBef>
              <a:buClr>
                <a:schemeClr val="accent1"/>
              </a:buClr>
              <a:buSzPct val="75000"/>
              <a:buFont typeface="Monotype Sorts"/>
              <a:buNone/>
            </a:pPr>
            <a:r>
              <a:rPr lang="en-US" sz="1400" dirty="0" smtClean="0">
                <a:solidFill>
                  <a:srgbClr val="FFC000"/>
                </a:solidFill>
              </a:rPr>
              <a:t>Drawdown</a:t>
            </a:r>
            <a:endParaRPr lang="en-US" sz="1400" dirty="0">
              <a:solidFill>
                <a:srgbClr val="FFC000"/>
              </a:solidFill>
            </a:endParaRPr>
          </a:p>
        </p:txBody>
      </p:sp>
      <p:cxnSp>
        <p:nvCxnSpPr>
          <p:cNvPr id="18" name="Straight Connector 15"/>
          <p:cNvCxnSpPr>
            <a:cxnSpLocks noChangeShapeType="1"/>
            <a:stCxn id="19" idx="3"/>
          </p:cNvCxnSpPr>
          <p:nvPr/>
        </p:nvCxnSpPr>
        <p:spPr bwMode="auto">
          <a:xfrm>
            <a:off x="2172936" y="3575096"/>
            <a:ext cx="712768" cy="35003"/>
          </a:xfrm>
          <a:prstGeom prst="line">
            <a:avLst/>
          </a:prstGeom>
          <a:noFill/>
          <a:ln w="25400" algn="ctr">
            <a:solidFill>
              <a:srgbClr val="FF0000"/>
            </a:solidFill>
            <a:round/>
            <a:headEnd type="oval" w="sm" len="sm"/>
            <a:tailEnd type="oval" w="sm" len="sm"/>
          </a:ln>
        </p:spPr>
      </p:cxnSp>
      <p:sp>
        <p:nvSpPr>
          <p:cNvPr id="19" name="TextBox 19"/>
          <p:cNvSpPr txBox="1">
            <a:spLocks noChangeArrowheads="1"/>
          </p:cNvSpPr>
          <p:nvPr/>
        </p:nvSpPr>
        <p:spPr bwMode="auto">
          <a:xfrm>
            <a:off x="890649" y="3421207"/>
            <a:ext cx="1282287" cy="307777"/>
          </a:xfrm>
          <a:prstGeom prst="rect">
            <a:avLst/>
          </a:prstGeom>
          <a:solidFill>
            <a:schemeClr val="bg1"/>
          </a:solidFill>
          <a:ln w="25400">
            <a:solidFill>
              <a:schemeClr val="tx1"/>
            </a:solidFill>
            <a:miter lim="800000"/>
            <a:headEnd/>
            <a:tailEnd/>
          </a:ln>
        </p:spPr>
        <p:txBody>
          <a:bodyPr wrap="square">
            <a:spAutoFit/>
          </a:bodyPr>
          <a:lstStyle/>
          <a:p>
            <a:pPr algn="ctr" eaLnBrk="0" hangingPunct="0">
              <a:spcBef>
                <a:spcPct val="20000"/>
              </a:spcBef>
              <a:buClr>
                <a:schemeClr val="accent1"/>
              </a:buClr>
              <a:buSzPct val="75000"/>
              <a:buFont typeface="Monotype Sorts"/>
              <a:buNone/>
            </a:pPr>
            <a:r>
              <a:rPr lang="en-US" sz="1400" dirty="0" smtClean="0">
                <a:solidFill>
                  <a:srgbClr val="69C2EF"/>
                </a:solidFill>
              </a:rPr>
              <a:t>Mounding</a:t>
            </a:r>
            <a:endParaRPr lang="en-US" sz="1400" dirty="0">
              <a:solidFill>
                <a:srgbClr val="69C2EF"/>
              </a:solidFill>
            </a:endParaRPr>
          </a:p>
        </p:txBody>
      </p:sp>
      <p:sp>
        <p:nvSpPr>
          <p:cNvPr id="11" name="Slide Number Placeholder 10"/>
          <p:cNvSpPr>
            <a:spLocks noGrp="1"/>
          </p:cNvSpPr>
          <p:nvPr>
            <p:ph type="sldNum" sz="quarter" idx="12"/>
          </p:nvPr>
        </p:nvSpPr>
        <p:spPr/>
        <p:txBody>
          <a:bodyPr/>
          <a:lstStyle/>
          <a:p>
            <a:pPr>
              <a:defRPr/>
            </a:pPr>
            <a:fld id="{FBB02F47-348B-4046-A0AD-9C3A83AC881B}" type="slidenum">
              <a:rPr lang="en-US" smtClean="0"/>
              <a:pPr>
                <a:defRPr/>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bwMode="auto">
          <a:xfrm>
            <a:off x="249237" y="115888"/>
            <a:ext cx="8635455" cy="606425"/>
          </a:xfrm>
          <a:prstGeom prst="rect">
            <a:avLst/>
          </a:prstGeom>
          <a:noFill/>
          <a:ln w="9525" algn="ctr">
            <a:noFill/>
            <a:miter lim="800000"/>
            <a:headEnd/>
            <a:tailEnd/>
          </a:ln>
          <a:effectLst>
            <a:outerShdw dist="17961" dir="2700000" algn="ctr" rotWithShape="0">
              <a:schemeClr val="tx1"/>
            </a:outerShdw>
          </a:effectLst>
        </p:spPr>
        <p:txBody>
          <a:bodyPr vert="horz" wrap="square" lIns="0" tIns="0" rIns="0" bIns="0" numCol="1" anchor="t" anchorCtr="0" compatLnSpc="1">
            <a:prstTxWarp prst="textNoShape">
              <a:avLst/>
            </a:prstTxWarp>
          </a:bodyPr>
          <a:lstStyle/>
          <a:p>
            <a:pPr marL="571500" lvl="0" indent="-571500"/>
            <a:r>
              <a:rPr lang="en-US" sz="3200" b="0" kern="0" dirty="0" smtClean="0">
                <a:solidFill>
                  <a:schemeClr val="bg1"/>
                </a:solidFill>
                <a:latin typeface="+mj-lt"/>
                <a:ea typeface="+mj-ea"/>
                <a:cs typeface="+mj-cs"/>
              </a:rPr>
              <a:t>New Tools – Ground Deformation</a:t>
            </a:r>
            <a:endParaRPr kumimoji="0" lang="en-US" sz="32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9" name="Picture 3" descr="massonnet4"/>
          <p:cNvPicPr>
            <a:picLocks noChangeAspect="1" noChangeArrowheads="1"/>
          </p:cNvPicPr>
          <p:nvPr/>
        </p:nvPicPr>
        <p:blipFill>
          <a:blip r:embed="rId3" cstate="print"/>
          <a:srcRect/>
          <a:stretch>
            <a:fillRect/>
          </a:stretch>
        </p:blipFill>
        <p:spPr bwMode="auto">
          <a:xfrm>
            <a:off x="2038350" y="1727200"/>
            <a:ext cx="5391150" cy="4610100"/>
          </a:xfrm>
          <a:prstGeom prst="rect">
            <a:avLst/>
          </a:prstGeom>
          <a:noFill/>
          <a:ln w="9525">
            <a:noFill/>
            <a:miter lim="800000"/>
            <a:headEnd/>
            <a:tailEnd/>
          </a:ln>
        </p:spPr>
      </p:pic>
      <p:sp>
        <p:nvSpPr>
          <p:cNvPr id="10" name="TextBox 10"/>
          <p:cNvSpPr txBox="1">
            <a:spLocks noChangeArrowheads="1"/>
          </p:cNvSpPr>
          <p:nvPr/>
        </p:nvSpPr>
        <p:spPr bwMode="auto">
          <a:xfrm>
            <a:off x="1076325" y="892175"/>
            <a:ext cx="7334250" cy="825500"/>
          </a:xfrm>
          <a:prstGeom prst="rect">
            <a:avLst/>
          </a:prstGeom>
          <a:no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latin typeface="+mn-lt"/>
              </a:rPr>
              <a:t>A New Assessment Tool - </a:t>
            </a:r>
            <a:r>
              <a:rPr lang="en-US" sz="1400" u="sng" dirty="0">
                <a:latin typeface="+mn-lt"/>
              </a:rPr>
              <a:t>In</a:t>
            </a:r>
            <a:r>
              <a:rPr lang="en-US" sz="1400" dirty="0">
                <a:latin typeface="+mn-lt"/>
              </a:rPr>
              <a:t>terferometric </a:t>
            </a:r>
            <a:r>
              <a:rPr lang="en-US" sz="1400" u="sng" dirty="0">
                <a:latin typeface="+mn-lt"/>
              </a:rPr>
              <a:t>S</a:t>
            </a:r>
            <a:r>
              <a:rPr lang="en-US" sz="1400" dirty="0">
                <a:latin typeface="+mn-lt"/>
              </a:rPr>
              <a:t>ynthetic </a:t>
            </a:r>
            <a:r>
              <a:rPr lang="en-US" sz="1400" u="sng" dirty="0">
                <a:latin typeface="+mn-lt"/>
              </a:rPr>
              <a:t>A</a:t>
            </a:r>
            <a:r>
              <a:rPr lang="en-US" sz="1400" dirty="0">
                <a:latin typeface="+mn-lt"/>
              </a:rPr>
              <a:t>perture </a:t>
            </a:r>
            <a:r>
              <a:rPr lang="en-US" sz="1400" u="sng" dirty="0">
                <a:latin typeface="+mn-lt"/>
              </a:rPr>
              <a:t>R</a:t>
            </a:r>
            <a:r>
              <a:rPr lang="en-US" sz="1400" dirty="0">
                <a:latin typeface="+mn-lt"/>
              </a:rPr>
              <a:t>adar (InSAR) </a:t>
            </a:r>
          </a:p>
          <a:p>
            <a:pPr algn="ctr" eaLnBrk="0" hangingPunct="0">
              <a:spcBef>
                <a:spcPct val="20000"/>
              </a:spcBef>
              <a:buClr>
                <a:schemeClr val="accent1"/>
              </a:buClr>
              <a:buSzPct val="75000"/>
              <a:buFont typeface="Monotype Sorts"/>
              <a:buNone/>
            </a:pPr>
            <a:r>
              <a:rPr lang="en-US" sz="1400" dirty="0">
                <a:latin typeface="+mn-lt"/>
              </a:rPr>
              <a:t>Identified </a:t>
            </a:r>
            <a:r>
              <a:rPr lang="en-US" sz="1400" dirty="0" smtClean="0">
                <a:latin typeface="+mn-lt"/>
              </a:rPr>
              <a:t>Subsidence/Uplift  </a:t>
            </a:r>
            <a:r>
              <a:rPr lang="en-US" sz="1400" dirty="0">
                <a:latin typeface="+mn-lt"/>
              </a:rPr>
              <a:t>Associated with Mine Dewatering  </a:t>
            </a:r>
          </a:p>
          <a:p>
            <a:pPr algn="ctr" eaLnBrk="0" hangingPunct="0">
              <a:spcBef>
                <a:spcPct val="20000"/>
              </a:spcBef>
              <a:buClr>
                <a:schemeClr val="accent1"/>
              </a:buClr>
              <a:buSzPct val="75000"/>
              <a:buFont typeface="Monotype Sorts"/>
              <a:buNone/>
            </a:pPr>
            <a:r>
              <a:rPr lang="en-US" sz="1400" dirty="0">
                <a:latin typeface="+mn-lt"/>
              </a:rPr>
              <a:t>100km x 100km coverage at 5m pixel resolution</a:t>
            </a:r>
          </a:p>
        </p:txBody>
      </p:sp>
      <p:sp>
        <p:nvSpPr>
          <p:cNvPr id="5" name="Date Placeholder 3"/>
          <p:cNvSpPr>
            <a:spLocks noGrp="1"/>
          </p:cNvSpPr>
          <p:nvPr>
            <p:ph type="dt" sz="quarter" idx="11"/>
          </p:nvPr>
        </p:nvSpPr>
        <p:spPr>
          <a:xfrm>
            <a:off x="457200" y="6356350"/>
            <a:ext cx="2133600" cy="365125"/>
          </a:xfrm>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7" name="Slide Number Placeholder 4"/>
          <p:cNvSpPr>
            <a:spLocks noGrp="1"/>
          </p:cNvSpPr>
          <p:nvPr>
            <p:ph type="sldNum" sz="quarter" idx="12"/>
          </p:nvPr>
        </p:nvSpPr>
        <p:spPr bwMode="auto">
          <a:xfrm>
            <a:off x="6553200" y="6356350"/>
            <a:ext cx="2133600" cy="365125"/>
          </a:xfrm>
          <a:noFill/>
          <a:ln>
            <a:miter lim="800000"/>
            <a:headEnd/>
            <a:tailEnd/>
          </a:ln>
        </p:spPr>
        <p:txBody>
          <a:bodyPr/>
          <a:lstStyle/>
          <a:p>
            <a:fld id="{FD598ADE-EF4E-4119-A149-C6ED590B5D30}" type="slidenum">
              <a:rPr lang="en-US" smtClean="0"/>
              <a:pPr/>
              <a:t>18</a:t>
            </a:fld>
            <a:endParaRPr lang="en-US" dirty="0" smtClean="0"/>
          </a:p>
        </p:txBody>
      </p:sp>
      <p:sp>
        <p:nvSpPr>
          <p:cNvPr id="8" name="Footer Placeholder 5"/>
          <p:cNvSpPr>
            <a:spLocks noGrp="1"/>
          </p:cNvSpPr>
          <p:nvPr>
            <p:ph type="ftr" sz="quarter" idx="10"/>
          </p:nvPr>
        </p:nvSpPr>
        <p:spPr>
          <a:xfrm>
            <a:off x="3049771" y="6356350"/>
            <a:ext cx="3765699" cy="365125"/>
          </a:xfrm>
        </p:spPr>
        <p:txBody>
          <a:bodyPr/>
          <a:lstStyle/>
          <a:p>
            <a:pPr>
              <a:defRPr/>
            </a:pPr>
            <a:r>
              <a:rPr lang="en-US" smtClean="0"/>
              <a:t>U.S. EPA Hardrock Mining Conference 2012</a:t>
            </a:r>
            <a:endParaRPr lang="en-US" dirty="0"/>
          </a:p>
        </p:txBody>
      </p:sp>
      <p:sp>
        <p:nvSpPr>
          <p:cNvPr id="12" name="Rectangle 11"/>
          <p:cNvSpPr/>
          <p:nvPr/>
        </p:nvSpPr>
        <p:spPr>
          <a:xfrm>
            <a:off x="0" y="2680584"/>
            <a:ext cx="3338423" cy="461665"/>
          </a:xfrm>
          <a:prstGeom prst="rect">
            <a:avLst/>
          </a:prstGeom>
        </p:spPr>
        <p:txBody>
          <a:bodyPr wrap="square">
            <a:spAutoFit/>
          </a:bodyPr>
          <a:lstStyle/>
          <a:p>
            <a:pPr marL="571500" lvl="0" indent="-571500">
              <a:spcBef>
                <a:spcPct val="20000"/>
              </a:spcBef>
            </a:pPr>
            <a:r>
              <a:rPr lang="en-US" b="0" kern="0" dirty="0" smtClean="0"/>
              <a:t>From Massonnet, 1997</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999615"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Ground Deformation – InSAR Results</a:t>
            </a:r>
            <a:endParaRPr lang="en-US" dirty="0"/>
          </a:p>
        </p:txBody>
      </p:sp>
      <p:pic>
        <p:nvPicPr>
          <p:cNvPr id="24582" name="Picture 4" descr="Boulder Valley_920601_001026_stack_aerial_annotaded"/>
          <p:cNvPicPr>
            <a:picLocks noChangeAspect="1" noChangeArrowheads="1"/>
          </p:cNvPicPr>
          <p:nvPr/>
        </p:nvPicPr>
        <p:blipFill>
          <a:blip r:embed="rId3" cstate="print"/>
          <a:srcRect/>
          <a:stretch>
            <a:fillRect/>
          </a:stretch>
        </p:blipFill>
        <p:spPr bwMode="auto">
          <a:xfrm>
            <a:off x="2989263" y="930275"/>
            <a:ext cx="5756275" cy="5438775"/>
          </a:xfrm>
          <a:prstGeom prst="rect">
            <a:avLst/>
          </a:prstGeom>
          <a:noFill/>
          <a:ln w="9525">
            <a:noFill/>
            <a:miter lim="800000"/>
            <a:headEnd/>
            <a:tailEnd/>
          </a:ln>
        </p:spPr>
      </p:pic>
      <p:cxnSp>
        <p:nvCxnSpPr>
          <p:cNvPr id="7" name="Straight Connector 15"/>
          <p:cNvCxnSpPr>
            <a:cxnSpLocks noChangeShapeType="1"/>
            <a:stCxn id="8" idx="3"/>
          </p:cNvCxnSpPr>
          <p:nvPr/>
        </p:nvCxnSpPr>
        <p:spPr bwMode="auto">
          <a:xfrm>
            <a:off x="4431227" y="1938280"/>
            <a:ext cx="900794" cy="68651"/>
          </a:xfrm>
          <a:prstGeom prst="line">
            <a:avLst/>
          </a:prstGeom>
          <a:noFill/>
          <a:ln w="25400" algn="ctr">
            <a:solidFill>
              <a:srgbClr val="FF0000"/>
            </a:solidFill>
            <a:round/>
            <a:headEnd type="oval" w="sm" len="sm"/>
            <a:tailEnd type="oval" w="sm" len="sm"/>
          </a:ln>
        </p:spPr>
      </p:cxnSp>
      <p:sp>
        <p:nvSpPr>
          <p:cNvPr id="8" name="TextBox 19"/>
          <p:cNvSpPr txBox="1">
            <a:spLocks noChangeArrowheads="1"/>
          </p:cNvSpPr>
          <p:nvPr/>
        </p:nvSpPr>
        <p:spPr bwMode="auto">
          <a:xfrm>
            <a:off x="3241962" y="1784391"/>
            <a:ext cx="1189265" cy="307777"/>
          </a:xfrm>
          <a:prstGeom prst="rect">
            <a:avLst/>
          </a:prstGeom>
          <a:solidFill>
            <a:schemeClr val="bg1"/>
          </a:solidFill>
          <a:ln w="25400">
            <a:solidFill>
              <a:srgbClr val="FF0000"/>
            </a:solidFill>
            <a:miter lim="800000"/>
            <a:headEnd/>
            <a:tailEnd/>
          </a:ln>
        </p:spPr>
        <p:txBody>
          <a:bodyPr wrap="square">
            <a:spAutoFit/>
          </a:bodyPr>
          <a:lstStyle/>
          <a:p>
            <a:pPr algn="ctr" eaLnBrk="0" hangingPunct="0">
              <a:spcBef>
                <a:spcPct val="20000"/>
              </a:spcBef>
              <a:buClr>
                <a:schemeClr val="accent1"/>
              </a:buClr>
              <a:buSzPct val="75000"/>
              <a:buFont typeface="Monotype Sorts"/>
              <a:buNone/>
            </a:pPr>
            <a:r>
              <a:rPr lang="en-US" sz="1400" dirty="0" smtClean="0">
                <a:solidFill>
                  <a:srgbClr val="0033CC"/>
                </a:solidFill>
              </a:rPr>
              <a:t>Subsidence</a:t>
            </a:r>
            <a:endParaRPr lang="en-US" sz="1400" dirty="0">
              <a:solidFill>
                <a:srgbClr val="0033CC"/>
              </a:solidFill>
            </a:endParaRPr>
          </a:p>
        </p:txBody>
      </p:sp>
      <p:cxnSp>
        <p:nvCxnSpPr>
          <p:cNvPr id="9" name="Straight Connector 15"/>
          <p:cNvCxnSpPr>
            <a:cxnSpLocks noChangeShapeType="1"/>
          </p:cNvCxnSpPr>
          <p:nvPr/>
        </p:nvCxnSpPr>
        <p:spPr bwMode="auto">
          <a:xfrm>
            <a:off x="4461003" y="3134331"/>
            <a:ext cx="887973" cy="607838"/>
          </a:xfrm>
          <a:prstGeom prst="line">
            <a:avLst/>
          </a:prstGeom>
          <a:noFill/>
          <a:ln w="25400" algn="ctr">
            <a:solidFill>
              <a:srgbClr val="FF0000"/>
            </a:solidFill>
            <a:round/>
            <a:headEnd type="oval" w="sm" len="sm"/>
            <a:tailEnd type="oval" w="sm" len="sm"/>
          </a:ln>
        </p:spPr>
      </p:cxnSp>
      <p:sp>
        <p:nvSpPr>
          <p:cNvPr id="11" name="TextBox 19"/>
          <p:cNvSpPr txBox="1">
            <a:spLocks noChangeArrowheads="1"/>
          </p:cNvSpPr>
          <p:nvPr/>
        </p:nvSpPr>
        <p:spPr bwMode="auto">
          <a:xfrm>
            <a:off x="3679370" y="2815565"/>
            <a:ext cx="1189265" cy="307777"/>
          </a:xfrm>
          <a:prstGeom prst="rect">
            <a:avLst/>
          </a:prstGeom>
          <a:solidFill>
            <a:schemeClr val="bg1"/>
          </a:solidFill>
          <a:ln w="25400">
            <a:solidFill>
              <a:srgbClr val="FF0000"/>
            </a:solidFill>
            <a:miter lim="800000"/>
            <a:headEnd/>
            <a:tailEnd/>
          </a:ln>
        </p:spPr>
        <p:txBody>
          <a:bodyPr wrap="square">
            <a:spAutoFit/>
          </a:bodyPr>
          <a:lstStyle/>
          <a:p>
            <a:pPr algn="ctr" eaLnBrk="0" hangingPunct="0">
              <a:spcBef>
                <a:spcPct val="20000"/>
              </a:spcBef>
              <a:buClr>
                <a:schemeClr val="accent1"/>
              </a:buClr>
              <a:buSzPct val="75000"/>
              <a:buFont typeface="Monotype Sorts"/>
              <a:buNone/>
            </a:pPr>
            <a:r>
              <a:rPr lang="en-US" sz="1400" dirty="0" smtClean="0">
                <a:solidFill>
                  <a:srgbClr val="FF0000"/>
                </a:solidFill>
              </a:rPr>
              <a:t>Uplift</a:t>
            </a:r>
            <a:endParaRPr lang="en-US" sz="1400" dirty="0">
              <a:solidFill>
                <a:srgbClr val="FF0000"/>
              </a:solidFill>
            </a:endParaRPr>
          </a:p>
        </p:txBody>
      </p:sp>
      <p:cxnSp>
        <p:nvCxnSpPr>
          <p:cNvPr id="16" name="Straight Connector 15"/>
          <p:cNvCxnSpPr>
            <a:cxnSpLocks noChangeShapeType="1"/>
          </p:cNvCxnSpPr>
          <p:nvPr/>
        </p:nvCxnSpPr>
        <p:spPr bwMode="auto">
          <a:xfrm rot="16200000" flipH="1">
            <a:off x="3786214" y="3680503"/>
            <a:ext cx="1269414" cy="185875"/>
          </a:xfrm>
          <a:prstGeom prst="line">
            <a:avLst/>
          </a:prstGeom>
          <a:noFill/>
          <a:ln w="25400" algn="ctr">
            <a:solidFill>
              <a:srgbClr val="FF0000"/>
            </a:solidFill>
            <a:round/>
            <a:headEnd type="oval" w="sm" len="sm"/>
            <a:tailEnd type="oval" w="sm" len="sm"/>
          </a:ln>
        </p:spPr>
      </p:cxnSp>
      <p:sp>
        <p:nvSpPr>
          <p:cNvPr id="19" name="TextBox 19"/>
          <p:cNvSpPr txBox="1">
            <a:spLocks noChangeArrowheads="1"/>
          </p:cNvSpPr>
          <p:nvPr/>
        </p:nvSpPr>
        <p:spPr bwMode="auto">
          <a:xfrm>
            <a:off x="202019" y="3370298"/>
            <a:ext cx="2633773" cy="1083374"/>
          </a:xfrm>
          <a:prstGeom prst="rect">
            <a:avLst/>
          </a:prstGeom>
          <a:noFill/>
          <a:ln w="25400">
            <a:solidFill>
              <a:schemeClr val="tx1"/>
            </a:solidFill>
            <a:miter lim="800000"/>
            <a:headEnd/>
            <a:tailEnd/>
          </a:ln>
        </p:spPr>
        <p:txBody>
          <a:bodyPr wrap="square">
            <a:spAutoFit/>
          </a:bodyPr>
          <a:lstStyle/>
          <a:p>
            <a:pPr algn="ctr" eaLnBrk="0" hangingPunct="0">
              <a:spcBef>
                <a:spcPct val="20000"/>
              </a:spcBef>
              <a:buClr>
                <a:schemeClr val="accent1"/>
              </a:buClr>
              <a:buSzPct val="75000"/>
              <a:buFont typeface="Monotype Sorts"/>
              <a:buNone/>
            </a:pPr>
            <a:r>
              <a:rPr lang="en-US" sz="1400" dirty="0" smtClean="0"/>
              <a:t>Subsidence and Uplift</a:t>
            </a:r>
          </a:p>
          <a:p>
            <a:pPr algn="ctr" eaLnBrk="0" hangingPunct="0">
              <a:spcBef>
                <a:spcPct val="20000"/>
              </a:spcBef>
              <a:buClr>
                <a:schemeClr val="accent1"/>
              </a:buClr>
              <a:buSzPct val="75000"/>
              <a:buFont typeface="Monotype Sorts"/>
              <a:buNone/>
            </a:pPr>
            <a:r>
              <a:rPr lang="en-US" sz="1400" dirty="0" smtClean="0"/>
              <a:t>June 1, 1992 – Nov 26, 2000</a:t>
            </a:r>
          </a:p>
          <a:p>
            <a:pPr algn="ctr" eaLnBrk="0" hangingPunct="0">
              <a:spcBef>
                <a:spcPct val="20000"/>
              </a:spcBef>
              <a:buClr>
                <a:schemeClr val="accent1"/>
              </a:buClr>
              <a:buSzPct val="75000"/>
              <a:buFont typeface="Monotype Sorts"/>
              <a:buNone/>
            </a:pPr>
            <a:endParaRPr lang="en-US" sz="1400" dirty="0" smtClean="0"/>
          </a:p>
          <a:p>
            <a:pPr algn="ctr" eaLnBrk="0" hangingPunct="0">
              <a:spcBef>
                <a:spcPct val="20000"/>
              </a:spcBef>
              <a:buClr>
                <a:schemeClr val="accent1"/>
              </a:buClr>
              <a:buSzPct val="75000"/>
              <a:buFont typeface="Monotype Sorts"/>
              <a:buNone/>
            </a:pPr>
            <a:r>
              <a:rPr lang="en-US" sz="1400" dirty="0" smtClean="0"/>
              <a:t>From Katzenstein, 2008 </a:t>
            </a:r>
            <a:endParaRPr lang="en-US" sz="1400" dirty="0"/>
          </a:p>
        </p:txBody>
      </p:sp>
      <p:sp>
        <p:nvSpPr>
          <p:cNvPr id="13" name="Slide Number Placeholder 12"/>
          <p:cNvSpPr>
            <a:spLocks noGrp="1"/>
          </p:cNvSpPr>
          <p:nvPr>
            <p:ph type="sldNum" sz="quarter" idx="12"/>
          </p:nvPr>
        </p:nvSpPr>
        <p:spPr/>
        <p:txBody>
          <a:bodyPr/>
          <a:lstStyle/>
          <a:p>
            <a:pPr>
              <a:defRPr/>
            </a:pPr>
            <a:fld id="{FBB02F47-348B-4046-A0AD-9C3A83AC881B}" type="slidenum">
              <a:rPr lang="en-US" smtClean="0"/>
              <a:pPr>
                <a:defRPr/>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340242" y="1822450"/>
            <a:ext cx="8803758" cy="3338513"/>
          </a:xfrm>
          <a:solidFill>
            <a:srgbClr val="FFFFFF"/>
          </a:solidFill>
        </p:spPr>
        <p:txBody>
          <a:bodyPr/>
          <a:lstStyle/>
          <a:p>
            <a:pPr marL="571500" indent="-571500" eaLnBrk="1" hangingPunct="1">
              <a:buFont typeface="Wingdings" pitchFamily="2" charset="2"/>
              <a:buAutoNum type="arabicPeriod"/>
            </a:pPr>
            <a:r>
              <a:rPr lang="en-US" dirty="0" smtClean="0"/>
              <a:t>Introduction to Barrick and Goldstrike</a:t>
            </a:r>
          </a:p>
          <a:p>
            <a:pPr marL="571500" indent="-571500" eaLnBrk="1" hangingPunct="1">
              <a:buFont typeface="Wingdings" pitchFamily="2" charset="2"/>
              <a:buAutoNum type="arabicPeriod"/>
            </a:pPr>
            <a:r>
              <a:rPr lang="en-US" dirty="0" smtClean="0"/>
              <a:t>Goldstrike Dewatering System</a:t>
            </a:r>
          </a:p>
          <a:p>
            <a:pPr marL="571500" indent="-571500" eaLnBrk="1" hangingPunct="1">
              <a:buFont typeface="Wingdings" pitchFamily="2" charset="2"/>
              <a:buAutoNum type="arabicPeriod"/>
            </a:pPr>
            <a:r>
              <a:rPr lang="en-US" dirty="0" smtClean="0"/>
              <a:t>Goldstrike Monitoring System</a:t>
            </a:r>
          </a:p>
          <a:p>
            <a:pPr marL="571500" indent="-571500" eaLnBrk="1" hangingPunct="1">
              <a:buFont typeface="Wingdings" pitchFamily="2" charset="2"/>
              <a:buAutoNum type="arabicPeriod"/>
            </a:pPr>
            <a:r>
              <a:rPr lang="en-US" dirty="0" smtClean="0"/>
              <a:t>Impact Evaluation</a:t>
            </a:r>
          </a:p>
          <a:p>
            <a:pPr marL="571500" indent="-571500" eaLnBrk="1" hangingPunct="1">
              <a:buFont typeface="Wingdings" pitchFamily="2" charset="2"/>
              <a:buAutoNum type="arabicPeriod"/>
            </a:pPr>
            <a:r>
              <a:rPr lang="en-US" dirty="0" smtClean="0"/>
              <a:t>Conclusions</a:t>
            </a:r>
          </a:p>
          <a:p>
            <a:pPr marL="571500" indent="-571500" eaLnBrk="1" hangingPunct="1">
              <a:buFont typeface="Wingdings" pitchFamily="2" charset="2"/>
              <a:buAutoNum type="arabicPeriod"/>
            </a:pPr>
            <a:endParaRPr lang="en-US" dirty="0" smtClean="0"/>
          </a:p>
        </p:txBody>
      </p:sp>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049771" y="6356350"/>
            <a:ext cx="3765699" cy="365125"/>
          </a:xfrm>
        </p:spPr>
        <p:txBody>
          <a:bodyPr/>
          <a:lstStyle/>
          <a:p>
            <a:pPr>
              <a:defRPr/>
            </a:pPr>
            <a:r>
              <a:rPr lang="en-US" smtClean="0"/>
              <a:t>U.S. EPA Hardrock Mining Conference 2012</a:t>
            </a:r>
            <a:endParaRPr lang="en-US" dirty="0"/>
          </a:p>
        </p:txBody>
      </p:sp>
      <p:sp>
        <p:nvSpPr>
          <p:cNvPr id="8" name="Title 7"/>
          <p:cNvSpPr>
            <a:spLocks noGrp="1"/>
          </p:cNvSpPr>
          <p:nvPr>
            <p:ph type="title"/>
          </p:nvPr>
        </p:nvSpPr>
        <p:spPr/>
        <p:txBody>
          <a:bodyPr/>
          <a:lstStyle/>
          <a:p>
            <a:pPr eaLnBrk="1" hangingPunct="1">
              <a:defRPr/>
            </a:pPr>
            <a:r>
              <a:rPr lang="en-US" dirty="0" smtClean="0"/>
              <a:t>Presentation Contents</a:t>
            </a:r>
            <a:endParaRPr lang="en-US" dirty="0"/>
          </a:p>
        </p:txBody>
      </p:sp>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2000"/>
                                        <p:tgtEl>
                                          <p:spTgt spid="61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744433"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Monitoring System – InSAR Results</a:t>
            </a:r>
            <a:endParaRPr lang="en-US" dirty="0"/>
          </a:p>
        </p:txBody>
      </p:sp>
      <p:pic>
        <p:nvPicPr>
          <p:cNvPr id="2055" name="Picture 10" descr="pumping_history_cropped"/>
          <p:cNvPicPr>
            <a:picLocks noChangeAspect="1" noChangeArrowheads="1"/>
          </p:cNvPicPr>
          <p:nvPr/>
        </p:nvPicPr>
        <p:blipFill>
          <a:blip r:embed="rId4" cstate="print"/>
          <a:srcRect/>
          <a:stretch>
            <a:fillRect/>
          </a:stretch>
        </p:blipFill>
        <p:spPr bwMode="auto">
          <a:xfrm>
            <a:off x="1590675" y="973138"/>
            <a:ext cx="6829425" cy="2366962"/>
          </a:xfrm>
          <a:prstGeom prst="rect">
            <a:avLst/>
          </a:prstGeom>
          <a:noFill/>
          <a:ln w="9525">
            <a:noFill/>
            <a:miter lim="800000"/>
            <a:headEnd/>
            <a:tailEnd/>
          </a:ln>
        </p:spPr>
      </p:pic>
      <p:sp>
        <p:nvSpPr>
          <p:cNvPr id="15" name="Freeform 13"/>
          <p:cNvSpPr>
            <a:spLocks/>
          </p:cNvSpPr>
          <p:nvPr/>
        </p:nvSpPr>
        <p:spPr bwMode="auto">
          <a:xfrm>
            <a:off x="2065338" y="1223963"/>
            <a:ext cx="6013450" cy="1462087"/>
          </a:xfrm>
          <a:custGeom>
            <a:avLst/>
            <a:gdLst>
              <a:gd name="T0" fmla="*/ 0 w 4368"/>
              <a:gd name="T1" fmla="*/ 0 h 1688"/>
              <a:gd name="T2" fmla="*/ 2147483647 w 4368"/>
              <a:gd name="T3" fmla="*/ 2147483647 h 1688"/>
              <a:gd name="T4" fmla="*/ 2147483647 w 4368"/>
              <a:gd name="T5" fmla="*/ 2147483647 h 1688"/>
              <a:gd name="T6" fmla="*/ 2147483647 w 4368"/>
              <a:gd name="T7" fmla="*/ 2147483647 h 1688"/>
              <a:gd name="T8" fmla="*/ 2147483647 w 4368"/>
              <a:gd name="T9" fmla="*/ 2147483647 h 1688"/>
              <a:gd name="T10" fmla="*/ 2147483647 w 4368"/>
              <a:gd name="T11" fmla="*/ 2147483647 h 1688"/>
              <a:gd name="T12" fmla="*/ 2147483647 w 4368"/>
              <a:gd name="T13" fmla="*/ 2147483647 h 1688"/>
              <a:gd name="T14" fmla="*/ 2147483647 w 4368"/>
              <a:gd name="T15" fmla="*/ 2147483647 h 1688"/>
              <a:gd name="T16" fmla="*/ 2147483647 w 4368"/>
              <a:gd name="T17" fmla="*/ 2147483647 h 1688"/>
              <a:gd name="T18" fmla="*/ 2147483647 w 4368"/>
              <a:gd name="T19" fmla="*/ 2147483647 h 1688"/>
              <a:gd name="T20" fmla="*/ 2147483647 w 4368"/>
              <a:gd name="T21" fmla="*/ 2147483647 h 1688"/>
              <a:gd name="T22" fmla="*/ 2147483647 w 4368"/>
              <a:gd name="T23" fmla="*/ 2147483647 h 1688"/>
              <a:gd name="T24" fmla="*/ 2147483647 w 4368"/>
              <a:gd name="T25" fmla="*/ 2147483647 h 1688"/>
              <a:gd name="T26" fmla="*/ 2147483647 w 4368"/>
              <a:gd name="T27" fmla="*/ 2147483647 h 16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68"/>
              <a:gd name="T43" fmla="*/ 0 h 1688"/>
              <a:gd name="T44" fmla="*/ 4368 w 4368"/>
              <a:gd name="T45" fmla="*/ 1688 h 16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68" h="1688">
                <a:moveTo>
                  <a:pt x="0" y="0"/>
                </a:moveTo>
                <a:cubicBezTo>
                  <a:pt x="56" y="4"/>
                  <a:pt x="112" y="8"/>
                  <a:pt x="192" y="48"/>
                </a:cubicBezTo>
                <a:cubicBezTo>
                  <a:pt x="272" y="88"/>
                  <a:pt x="320" y="80"/>
                  <a:pt x="480" y="240"/>
                </a:cubicBezTo>
                <a:cubicBezTo>
                  <a:pt x="640" y="400"/>
                  <a:pt x="968" y="840"/>
                  <a:pt x="1152" y="1008"/>
                </a:cubicBezTo>
                <a:cubicBezTo>
                  <a:pt x="1336" y="1176"/>
                  <a:pt x="1488" y="1208"/>
                  <a:pt x="1584" y="1248"/>
                </a:cubicBezTo>
                <a:cubicBezTo>
                  <a:pt x="1680" y="1288"/>
                  <a:pt x="1656" y="1280"/>
                  <a:pt x="1728" y="1248"/>
                </a:cubicBezTo>
                <a:cubicBezTo>
                  <a:pt x="1800" y="1216"/>
                  <a:pt x="1944" y="1064"/>
                  <a:pt x="2016" y="1056"/>
                </a:cubicBezTo>
                <a:cubicBezTo>
                  <a:pt x="2088" y="1048"/>
                  <a:pt x="2088" y="1128"/>
                  <a:pt x="2160" y="1200"/>
                </a:cubicBezTo>
                <a:cubicBezTo>
                  <a:pt x="2232" y="1272"/>
                  <a:pt x="2360" y="1416"/>
                  <a:pt x="2448" y="1488"/>
                </a:cubicBezTo>
                <a:cubicBezTo>
                  <a:pt x="2536" y="1560"/>
                  <a:pt x="2624" y="1608"/>
                  <a:pt x="2688" y="1632"/>
                </a:cubicBezTo>
                <a:cubicBezTo>
                  <a:pt x="2752" y="1656"/>
                  <a:pt x="2776" y="1624"/>
                  <a:pt x="2832" y="1632"/>
                </a:cubicBezTo>
                <a:cubicBezTo>
                  <a:pt x="2888" y="1640"/>
                  <a:pt x="2944" y="1672"/>
                  <a:pt x="3024" y="1680"/>
                </a:cubicBezTo>
                <a:cubicBezTo>
                  <a:pt x="3104" y="1688"/>
                  <a:pt x="3088" y="1680"/>
                  <a:pt x="3312" y="1680"/>
                </a:cubicBezTo>
                <a:cubicBezTo>
                  <a:pt x="3536" y="1680"/>
                  <a:pt x="4192" y="1680"/>
                  <a:pt x="4368" y="1680"/>
                </a:cubicBezTo>
              </a:path>
            </a:pathLst>
          </a:custGeom>
          <a:noFill/>
          <a:ln w="38100">
            <a:solidFill>
              <a:srgbClr val="FF0000"/>
            </a:solidFill>
            <a:round/>
            <a:headEnd/>
            <a:tailEnd/>
          </a:ln>
        </p:spPr>
        <p:txBody>
          <a:bodyPr/>
          <a:lstStyle/>
          <a:p>
            <a:endParaRPr lang="en-US" dirty="0"/>
          </a:p>
        </p:txBody>
      </p:sp>
      <p:sp>
        <p:nvSpPr>
          <p:cNvPr id="16" name="Line 14"/>
          <p:cNvSpPr>
            <a:spLocks noChangeShapeType="1"/>
          </p:cNvSpPr>
          <p:nvPr/>
        </p:nvSpPr>
        <p:spPr bwMode="auto">
          <a:xfrm>
            <a:off x="8043863" y="2684463"/>
            <a:ext cx="354012" cy="0"/>
          </a:xfrm>
          <a:prstGeom prst="line">
            <a:avLst/>
          </a:prstGeom>
          <a:noFill/>
          <a:ln w="38100">
            <a:solidFill>
              <a:srgbClr val="FF0000"/>
            </a:solidFill>
            <a:round/>
            <a:headEnd/>
            <a:tailEnd/>
          </a:ln>
        </p:spPr>
        <p:txBody>
          <a:bodyPr/>
          <a:lstStyle/>
          <a:p>
            <a:endParaRPr lang="en-US" dirty="0"/>
          </a:p>
        </p:txBody>
      </p:sp>
      <p:graphicFrame>
        <p:nvGraphicFramePr>
          <p:cNvPr id="2050" name="Object 4"/>
          <p:cNvGraphicFramePr>
            <a:graphicFrameLocks noChangeAspect="1"/>
          </p:cNvGraphicFramePr>
          <p:nvPr/>
        </p:nvGraphicFramePr>
        <p:xfrm>
          <a:off x="1384300" y="3259138"/>
          <a:ext cx="7172325" cy="3159125"/>
        </p:xfrm>
        <a:graphic>
          <a:graphicData uri="http://schemas.openxmlformats.org/presentationml/2006/ole">
            <p:oleObj spid="_x0000_s2050" name="Chart" r:id="rId5" imgW="8677156" imgH="3447931" progId="Excel.Sheet.8">
              <p:embed followColorScheme="full"/>
            </p:oleObj>
          </a:graphicData>
        </a:graphic>
      </p:graphicFrame>
      <p:sp>
        <p:nvSpPr>
          <p:cNvPr id="18" name="Freeform 12"/>
          <p:cNvSpPr>
            <a:spLocks/>
          </p:cNvSpPr>
          <p:nvPr/>
        </p:nvSpPr>
        <p:spPr bwMode="auto">
          <a:xfrm>
            <a:off x="2160588" y="4052888"/>
            <a:ext cx="5862637" cy="1425575"/>
          </a:xfrm>
          <a:custGeom>
            <a:avLst/>
            <a:gdLst>
              <a:gd name="T0" fmla="*/ 0 w 4512"/>
              <a:gd name="T1" fmla="*/ 0 h 1136"/>
              <a:gd name="T2" fmla="*/ 2147483647 w 4512"/>
              <a:gd name="T3" fmla="*/ 2147483647 h 1136"/>
              <a:gd name="T4" fmla="*/ 2147483647 w 4512"/>
              <a:gd name="T5" fmla="*/ 2147483647 h 1136"/>
              <a:gd name="T6" fmla="*/ 2147483647 w 4512"/>
              <a:gd name="T7" fmla="*/ 2147483647 h 1136"/>
              <a:gd name="T8" fmla="*/ 2147483647 w 4512"/>
              <a:gd name="T9" fmla="*/ 2147483647 h 1136"/>
              <a:gd name="T10" fmla="*/ 2147483647 w 4512"/>
              <a:gd name="T11" fmla="*/ 2147483647 h 1136"/>
              <a:gd name="T12" fmla="*/ 2147483647 w 4512"/>
              <a:gd name="T13" fmla="*/ 2147483647 h 1136"/>
              <a:gd name="T14" fmla="*/ 2147483647 w 4512"/>
              <a:gd name="T15" fmla="*/ 2147483647 h 1136"/>
              <a:gd name="T16" fmla="*/ 2147483647 w 4512"/>
              <a:gd name="T17" fmla="*/ 2147483647 h 1136"/>
              <a:gd name="T18" fmla="*/ 2147483647 w 4512"/>
              <a:gd name="T19" fmla="*/ 2147483647 h 1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12"/>
              <a:gd name="T31" fmla="*/ 0 h 1136"/>
              <a:gd name="T32" fmla="*/ 4512 w 4512"/>
              <a:gd name="T33" fmla="*/ 1136 h 1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12" h="1136">
                <a:moveTo>
                  <a:pt x="0" y="0"/>
                </a:moveTo>
                <a:cubicBezTo>
                  <a:pt x="364" y="392"/>
                  <a:pt x="728" y="784"/>
                  <a:pt x="1008" y="960"/>
                </a:cubicBezTo>
                <a:cubicBezTo>
                  <a:pt x="1288" y="1136"/>
                  <a:pt x="1528" y="1080"/>
                  <a:pt x="1680" y="1056"/>
                </a:cubicBezTo>
                <a:cubicBezTo>
                  <a:pt x="1832" y="1032"/>
                  <a:pt x="1856" y="864"/>
                  <a:pt x="1920" y="816"/>
                </a:cubicBezTo>
                <a:cubicBezTo>
                  <a:pt x="1984" y="768"/>
                  <a:pt x="2016" y="776"/>
                  <a:pt x="2064" y="768"/>
                </a:cubicBezTo>
                <a:cubicBezTo>
                  <a:pt x="2112" y="760"/>
                  <a:pt x="2136" y="752"/>
                  <a:pt x="2208" y="768"/>
                </a:cubicBezTo>
                <a:cubicBezTo>
                  <a:pt x="2280" y="784"/>
                  <a:pt x="2424" y="840"/>
                  <a:pt x="2496" y="864"/>
                </a:cubicBezTo>
                <a:cubicBezTo>
                  <a:pt x="2568" y="888"/>
                  <a:pt x="2560" y="888"/>
                  <a:pt x="2640" y="912"/>
                </a:cubicBezTo>
                <a:cubicBezTo>
                  <a:pt x="2720" y="936"/>
                  <a:pt x="2664" y="984"/>
                  <a:pt x="2976" y="1008"/>
                </a:cubicBezTo>
                <a:cubicBezTo>
                  <a:pt x="3288" y="1032"/>
                  <a:pt x="4280" y="1040"/>
                  <a:pt x="4512" y="1056"/>
                </a:cubicBezTo>
              </a:path>
            </a:pathLst>
          </a:custGeom>
          <a:noFill/>
          <a:ln w="25400">
            <a:solidFill>
              <a:srgbClr val="0000FF"/>
            </a:solidFill>
            <a:round/>
            <a:headEnd/>
            <a:tailEnd/>
          </a:ln>
        </p:spPr>
        <p:txBody>
          <a:bodyPr/>
          <a:lstStyle/>
          <a:p>
            <a:endParaRPr lang="en-US" dirty="0"/>
          </a:p>
        </p:txBody>
      </p:sp>
      <p:sp>
        <p:nvSpPr>
          <p:cNvPr id="11" name="TextBox 19"/>
          <p:cNvSpPr txBox="1">
            <a:spLocks noChangeArrowheads="1"/>
          </p:cNvSpPr>
          <p:nvPr/>
        </p:nvSpPr>
        <p:spPr bwMode="auto">
          <a:xfrm>
            <a:off x="0" y="3217653"/>
            <a:ext cx="2182483" cy="307777"/>
          </a:xfrm>
          <a:prstGeom prst="rect">
            <a:avLst/>
          </a:prstGeom>
          <a:noFill/>
          <a:ln w="25400">
            <a:noFill/>
            <a:miter lim="800000"/>
            <a:headEnd/>
            <a:tailEnd/>
          </a:ln>
        </p:spPr>
        <p:txBody>
          <a:bodyPr wrap="square" lIns="9144">
            <a:spAutoFit/>
          </a:bodyPr>
          <a:lstStyle/>
          <a:p>
            <a:pPr algn="ctr" eaLnBrk="0" hangingPunct="0">
              <a:spcBef>
                <a:spcPct val="20000"/>
              </a:spcBef>
              <a:buClr>
                <a:schemeClr val="accent1"/>
              </a:buClr>
              <a:buSzPct val="75000"/>
              <a:buFont typeface="Monotype Sorts"/>
              <a:buNone/>
            </a:pPr>
            <a:r>
              <a:rPr lang="en-US" sz="1400" dirty="0" smtClean="0"/>
              <a:t>From Katzenstein, 2008 </a:t>
            </a:r>
            <a:endParaRPr lang="en-US" sz="1400" dirty="0"/>
          </a:p>
        </p:txBody>
      </p:sp>
      <p:sp>
        <p:nvSpPr>
          <p:cNvPr id="12" name="Slide Number Placeholder 11"/>
          <p:cNvSpPr>
            <a:spLocks noGrp="1"/>
          </p:cNvSpPr>
          <p:nvPr>
            <p:ph type="sldNum" sz="quarter" idx="12"/>
          </p:nvPr>
        </p:nvSpPr>
        <p:spPr/>
        <p:txBody>
          <a:bodyPr/>
          <a:lstStyle/>
          <a:p>
            <a:pPr>
              <a:defRPr/>
            </a:pPr>
            <a:fld id="{FBB02F47-348B-4046-A0AD-9C3A83AC881B}" type="slidenum">
              <a:rPr lang="en-US" smtClean="0"/>
              <a:pPr>
                <a:defRPr/>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4010247"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4. Impact Evaluation – Flow Model</a:t>
            </a:r>
            <a:endParaRPr lang="en-US" dirty="0"/>
          </a:p>
        </p:txBody>
      </p:sp>
      <p:pic>
        <p:nvPicPr>
          <p:cNvPr id="25607" name="Picture 4" descr="Microsoft Word - Document1_2"/>
          <p:cNvPicPr>
            <a:picLocks noChangeAspect="1" noChangeArrowheads="1"/>
          </p:cNvPicPr>
          <p:nvPr/>
        </p:nvPicPr>
        <p:blipFill>
          <a:blip r:embed="rId3" cstate="print"/>
          <a:srcRect/>
          <a:stretch>
            <a:fillRect/>
          </a:stretch>
        </p:blipFill>
        <p:spPr bwMode="auto">
          <a:xfrm>
            <a:off x="4632116" y="956843"/>
            <a:ext cx="3960812" cy="5446712"/>
          </a:xfrm>
          <a:prstGeom prst="rect">
            <a:avLst/>
          </a:prstGeom>
          <a:noFill/>
          <a:ln w="9525">
            <a:noFill/>
            <a:miter lim="800000"/>
            <a:headEnd/>
            <a:tailEnd/>
          </a:ln>
        </p:spPr>
      </p:pic>
      <p:pic>
        <p:nvPicPr>
          <p:cNvPr id="25608" name="Picture 6" descr="DSEIS Chapter 3-2-1-2"/>
          <p:cNvPicPr>
            <a:picLocks noChangeAspect="1" noChangeArrowheads="1"/>
          </p:cNvPicPr>
          <p:nvPr/>
        </p:nvPicPr>
        <p:blipFill>
          <a:blip r:embed="rId4" cstate="print"/>
          <a:srcRect t="716" b="1431"/>
          <a:stretch>
            <a:fillRect/>
          </a:stretch>
        </p:blipFill>
        <p:spPr bwMode="auto">
          <a:xfrm>
            <a:off x="301625" y="893763"/>
            <a:ext cx="4238625" cy="5499100"/>
          </a:xfrm>
          <a:prstGeom prst="rect">
            <a:avLst/>
          </a:prstGeom>
          <a:noFill/>
          <a:ln w="9525">
            <a:noFill/>
            <a:miter lim="800000"/>
            <a:headEnd/>
            <a:tailEnd/>
          </a:ln>
        </p:spPr>
      </p:pic>
      <p:sp>
        <p:nvSpPr>
          <p:cNvPr id="25609" name="TextBox 13"/>
          <p:cNvSpPr txBox="1">
            <a:spLocks noChangeArrowheads="1"/>
          </p:cNvSpPr>
          <p:nvPr/>
        </p:nvSpPr>
        <p:spPr bwMode="auto">
          <a:xfrm>
            <a:off x="3179763" y="5549900"/>
            <a:ext cx="1328737" cy="811213"/>
          </a:xfrm>
          <a:prstGeom prst="rect">
            <a:avLst/>
          </a:prstGeom>
          <a:solidFill>
            <a:schemeClr val="bg1"/>
          </a:solid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t>Pre-Mining Water Level</a:t>
            </a:r>
          </a:p>
          <a:p>
            <a:pPr algn="ctr" eaLnBrk="0" hangingPunct="0">
              <a:spcBef>
                <a:spcPct val="20000"/>
              </a:spcBef>
              <a:buClr>
                <a:schemeClr val="accent1"/>
              </a:buClr>
              <a:buSzPct val="75000"/>
              <a:buFont typeface="Monotype Sorts"/>
              <a:buNone/>
            </a:pPr>
            <a:r>
              <a:rPr lang="en-US" sz="1400" dirty="0"/>
              <a:t>(1990-1991)</a:t>
            </a:r>
          </a:p>
        </p:txBody>
      </p:sp>
      <p:sp>
        <p:nvSpPr>
          <p:cNvPr id="25610" name="TextBox 14"/>
          <p:cNvSpPr txBox="1">
            <a:spLocks noChangeArrowheads="1"/>
          </p:cNvSpPr>
          <p:nvPr/>
        </p:nvSpPr>
        <p:spPr bwMode="auto">
          <a:xfrm>
            <a:off x="7212013" y="5446713"/>
            <a:ext cx="1335087" cy="890587"/>
          </a:xfrm>
          <a:prstGeom prst="rect">
            <a:avLst/>
          </a:prstGeom>
          <a:solidFill>
            <a:schemeClr val="bg1"/>
          </a:solidFill>
          <a:ln w="25400">
            <a:solidFill>
              <a:schemeClr val="tx1"/>
            </a:solidFill>
            <a:miter lim="800000"/>
            <a:headEnd/>
            <a:tailEnd/>
          </a:ln>
        </p:spPr>
        <p:txBody>
          <a:bodyPr/>
          <a:lstStyle/>
          <a:p>
            <a:pPr algn="ctr" eaLnBrk="0" hangingPunct="0">
              <a:spcBef>
                <a:spcPct val="20000"/>
              </a:spcBef>
              <a:buClr>
                <a:schemeClr val="accent1"/>
              </a:buClr>
              <a:buSzPct val="75000"/>
              <a:buFont typeface="Monotype Sorts"/>
              <a:buNone/>
            </a:pPr>
            <a:r>
              <a:rPr lang="en-US" sz="1400" dirty="0"/>
              <a:t>MODFLOW</a:t>
            </a:r>
          </a:p>
          <a:p>
            <a:pPr algn="ctr" eaLnBrk="0" hangingPunct="0">
              <a:spcBef>
                <a:spcPct val="20000"/>
              </a:spcBef>
              <a:buClr>
                <a:schemeClr val="accent1"/>
              </a:buClr>
              <a:buSzPct val="75000"/>
              <a:buFont typeface="Monotype Sorts"/>
              <a:buNone/>
            </a:pPr>
            <a:r>
              <a:rPr lang="en-US" sz="1400" dirty="0"/>
              <a:t>Model Grids</a:t>
            </a:r>
          </a:p>
          <a:p>
            <a:pPr algn="ctr" eaLnBrk="0" hangingPunct="0">
              <a:spcBef>
                <a:spcPct val="20000"/>
              </a:spcBef>
              <a:buClr>
                <a:schemeClr val="accent1"/>
              </a:buClr>
              <a:buSzPct val="75000"/>
              <a:buFont typeface="Monotype Sorts"/>
              <a:buNone/>
            </a:pPr>
            <a:endParaRPr lang="en-US" sz="1400" dirty="0"/>
          </a:p>
        </p:txBody>
      </p:sp>
      <p:sp>
        <p:nvSpPr>
          <p:cNvPr id="11" name="TextBox 19"/>
          <p:cNvSpPr txBox="1">
            <a:spLocks noChangeArrowheads="1"/>
          </p:cNvSpPr>
          <p:nvPr/>
        </p:nvSpPr>
        <p:spPr bwMode="auto">
          <a:xfrm>
            <a:off x="733245" y="5995359"/>
            <a:ext cx="2182483" cy="307777"/>
          </a:xfrm>
          <a:prstGeom prst="rect">
            <a:avLst/>
          </a:prstGeom>
          <a:noFill/>
          <a:ln w="25400">
            <a:noFill/>
            <a:miter lim="800000"/>
            <a:headEnd/>
            <a:tailEnd/>
          </a:ln>
        </p:spPr>
        <p:txBody>
          <a:bodyPr wrap="square" lIns="9144">
            <a:spAutoFit/>
          </a:bodyPr>
          <a:lstStyle/>
          <a:p>
            <a:pPr algn="ctr" eaLnBrk="0" hangingPunct="0">
              <a:spcBef>
                <a:spcPct val="20000"/>
              </a:spcBef>
              <a:buClr>
                <a:schemeClr val="accent1"/>
              </a:buClr>
              <a:buSzPct val="75000"/>
              <a:buFont typeface="Monotype Sorts"/>
              <a:buNone/>
            </a:pPr>
            <a:r>
              <a:rPr lang="en-US" sz="1400" dirty="0" smtClean="0"/>
              <a:t>From Maurer et al., 1996</a:t>
            </a:r>
            <a:endParaRPr lang="en-US" sz="1400" dirty="0"/>
          </a:p>
        </p:txBody>
      </p:sp>
      <p:sp>
        <p:nvSpPr>
          <p:cNvPr id="12" name="Slide Number Placeholder 11"/>
          <p:cNvSpPr>
            <a:spLocks noGrp="1"/>
          </p:cNvSpPr>
          <p:nvPr>
            <p:ph type="sldNum" sz="quarter" idx="12"/>
          </p:nvPr>
        </p:nvSpPr>
        <p:spPr/>
        <p:txBody>
          <a:bodyPr/>
          <a:lstStyle/>
          <a:p>
            <a:pPr>
              <a:defRPr/>
            </a:pPr>
            <a:fld id="{FBB02F47-348B-4046-A0AD-9C3A83AC881B}" type="slidenum">
              <a:rPr lang="en-US" smtClean="0"/>
              <a:pPr>
                <a:defRPr/>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6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607"/>
                                        </p:tgtEl>
                                        <p:attrNameLst>
                                          <p:attrName>style.visibility</p:attrName>
                                        </p:attrNameLst>
                                      </p:cBhvr>
                                      <p:to>
                                        <p:strVal val="visible"/>
                                      </p:to>
                                    </p:set>
                                    <p:anim calcmode="lin" valueType="num">
                                      <p:cBhvr additive="base">
                                        <p:cTn id="16" dur="500" fill="hold"/>
                                        <p:tgtEl>
                                          <p:spTgt spid="25607"/>
                                        </p:tgtEl>
                                        <p:attrNameLst>
                                          <p:attrName>ppt_x</p:attrName>
                                        </p:attrNameLst>
                                      </p:cBhvr>
                                      <p:tavLst>
                                        <p:tav tm="0">
                                          <p:val>
                                            <p:strVal val="#ppt_x"/>
                                          </p:val>
                                        </p:tav>
                                        <p:tav tm="100000">
                                          <p:val>
                                            <p:strVal val="#ppt_x"/>
                                          </p:val>
                                        </p:tav>
                                      </p:tavLst>
                                    </p:anim>
                                    <p:anim calcmode="lin" valueType="num">
                                      <p:cBhvr additive="base">
                                        <p:cTn id="17" dur="500" fill="hold"/>
                                        <p:tgtEl>
                                          <p:spTgt spid="25607"/>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25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nimBg="1"/>
      <p:bldP spid="256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967716"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Steady State (Pre-mining)</a:t>
            </a:r>
            <a:endParaRPr lang="en-US" dirty="0"/>
          </a:p>
        </p:txBody>
      </p:sp>
      <p:pic>
        <p:nvPicPr>
          <p:cNvPr id="26630" name="Picture 3"/>
          <p:cNvPicPr>
            <a:picLocks noChangeAspect="1" noChangeArrowheads="1"/>
          </p:cNvPicPr>
          <p:nvPr/>
        </p:nvPicPr>
        <p:blipFill>
          <a:blip r:embed="rId3" cstate="print"/>
          <a:srcRect/>
          <a:stretch>
            <a:fillRect/>
          </a:stretch>
        </p:blipFill>
        <p:spPr bwMode="auto">
          <a:xfrm>
            <a:off x="938213" y="946150"/>
            <a:ext cx="7632700" cy="5319713"/>
          </a:xfrm>
          <a:prstGeom prst="rect">
            <a:avLst/>
          </a:prstGeom>
          <a:noFill/>
          <a:ln w="9525">
            <a:noFill/>
            <a:miter lim="800000"/>
            <a:headEnd/>
            <a:tailEnd/>
          </a:ln>
        </p:spPr>
      </p:pic>
      <p:pic>
        <p:nvPicPr>
          <p:cNvPr id="26631" name="Picture 4"/>
          <p:cNvPicPr>
            <a:picLocks noChangeAspect="1" noChangeArrowheads="1"/>
          </p:cNvPicPr>
          <p:nvPr/>
        </p:nvPicPr>
        <p:blipFill>
          <a:blip r:embed="rId4" cstate="print"/>
          <a:srcRect/>
          <a:stretch>
            <a:fillRect/>
          </a:stretch>
        </p:blipFill>
        <p:spPr bwMode="auto">
          <a:xfrm>
            <a:off x="5111750" y="3614738"/>
            <a:ext cx="3133725" cy="166687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FBB02F47-348B-4046-A0AD-9C3A83AC881B}"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765698"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Transient (Pit Area) </a:t>
            </a:r>
            <a:endParaRPr lang="en-US" dirty="0"/>
          </a:p>
        </p:txBody>
      </p:sp>
      <p:pic>
        <p:nvPicPr>
          <p:cNvPr id="27654" name="Picture 7"/>
          <p:cNvPicPr>
            <a:picLocks noChangeAspect="1" noChangeArrowheads="1"/>
          </p:cNvPicPr>
          <p:nvPr/>
        </p:nvPicPr>
        <p:blipFill>
          <a:blip r:embed="rId3" cstate="print"/>
          <a:srcRect/>
          <a:stretch>
            <a:fillRect/>
          </a:stretch>
        </p:blipFill>
        <p:spPr bwMode="auto">
          <a:xfrm>
            <a:off x="5011738" y="1077913"/>
            <a:ext cx="3998912" cy="4970462"/>
          </a:xfrm>
          <a:prstGeom prst="rect">
            <a:avLst/>
          </a:prstGeom>
          <a:noFill/>
          <a:ln w="9525">
            <a:noFill/>
            <a:miter lim="800000"/>
            <a:headEnd/>
            <a:tailEnd/>
          </a:ln>
        </p:spPr>
      </p:pic>
      <p:pic>
        <p:nvPicPr>
          <p:cNvPr id="27655" name="Picture 9"/>
          <p:cNvPicPr>
            <a:picLocks noChangeAspect="1" noChangeArrowheads="1"/>
          </p:cNvPicPr>
          <p:nvPr/>
        </p:nvPicPr>
        <p:blipFill>
          <a:blip r:embed="rId4" cstate="print"/>
          <a:srcRect/>
          <a:stretch>
            <a:fillRect/>
          </a:stretch>
        </p:blipFill>
        <p:spPr bwMode="auto">
          <a:xfrm>
            <a:off x="119063" y="2290763"/>
            <a:ext cx="4900612" cy="3108325"/>
          </a:xfrm>
          <a:prstGeom prst="rect">
            <a:avLst/>
          </a:prstGeom>
          <a:noFill/>
          <a:ln w="9525">
            <a:noFill/>
            <a:miter lim="800000"/>
            <a:headEnd/>
            <a:tailEnd/>
          </a:ln>
        </p:spPr>
      </p:pic>
      <p:cxnSp>
        <p:nvCxnSpPr>
          <p:cNvPr id="27656" name="Straight Connector 15"/>
          <p:cNvCxnSpPr>
            <a:cxnSpLocks noChangeShapeType="1"/>
          </p:cNvCxnSpPr>
          <p:nvPr/>
        </p:nvCxnSpPr>
        <p:spPr bwMode="auto">
          <a:xfrm flipV="1">
            <a:off x="4857750" y="3095625"/>
            <a:ext cx="2238375" cy="704850"/>
          </a:xfrm>
          <a:prstGeom prst="line">
            <a:avLst/>
          </a:prstGeom>
          <a:noFill/>
          <a:ln w="25400" algn="ctr">
            <a:solidFill>
              <a:srgbClr val="0070C0"/>
            </a:solidFill>
            <a:round/>
            <a:headEnd type="oval" w="sm" len="sm"/>
            <a:tailEnd type="stealth" w="lg" len="lg"/>
          </a:ln>
        </p:spPr>
      </p:cxnSp>
      <p:sp>
        <p:nvSpPr>
          <p:cNvPr id="9" name="Slide Number Placeholder 8"/>
          <p:cNvSpPr>
            <a:spLocks noGrp="1"/>
          </p:cNvSpPr>
          <p:nvPr>
            <p:ph type="sldNum" sz="quarter" idx="12"/>
          </p:nvPr>
        </p:nvSpPr>
        <p:spPr/>
        <p:txBody>
          <a:bodyPr/>
          <a:lstStyle/>
          <a:p>
            <a:pPr>
              <a:defRPr/>
            </a:pPr>
            <a:fld id="{FBB02F47-348B-4046-A0AD-9C3A83AC881B}"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925186" cy="365125"/>
          </a:xfrm>
        </p:spPr>
        <p:txBody>
          <a:bodyPr/>
          <a:lstStyle/>
          <a:p>
            <a:pPr>
              <a:defRPr/>
            </a:pPr>
            <a:r>
              <a:rPr lang="en-US" dirty="0" smtClean="0"/>
              <a:t>U.S. EPA </a:t>
            </a:r>
            <a:r>
              <a:rPr lang="en-US" dirty="0" err="1" smtClean="0"/>
              <a:t>Hardrock</a:t>
            </a:r>
            <a:r>
              <a:rPr lang="en-US" dirty="0" smtClean="0"/>
              <a:t>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Transient (Mountain Block) </a:t>
            </a:r>
            <a:endParaRPr lang="en-US" dirty="0"/>
          </a:p>
        </p:txBody>
      </p:sp>
      <p:pic>
        <p:nvPicPr>
          <p:cNvPr id="28678" name="Picture 2"/>
          <p:cNvPicPr>
            <a:picLocks noChangeAspect="1" noChangeArrowheads="1"/>
          </p:cNvPicPr>
          <p:nvPr/>
        </p:nvPicPr>
        <p:blipFill>
          <a:blip r:embed="rId3" cstate="print"/>
          <a:srcRect/>
          <a:stretch>
            <a:fillRect/>
          </a:stretch>
        </p:blipFill>
        <p:spPr bwMode="auto">
          <a:xfrm>
            <a:off x="142875" y="1979613"/>
            <a:ext cx="4865688" cy="3314700"/>
          </a:xfrm>
          <a:prstGeom prst="rect">
            <a:avLst/>
          </a:prstGeom>
          <a:noFill/>
          <a:ln w="9525">
            <a:noFill/>
            <a:miter lim="800000"/>
            <a:headEnd/>
            <a:tailEnd/>
          </a:ln>
        </p:spPr>
      </p:pic>
      <p:pic>
        <p:nvPicPr>
          <p:cNvPr id="28679" name="Picture 7"/>
          <p:cNvPicPr>
            <a:picLocks noChangeAspect="1" noChangeArrowheads="1"/>
          </p:cNvPicPr>
          <p:nvPr/>
        </p:nvPicPr>
        <p:blipFill>
          <a:blip r:embed="rId4" cstate="print"/>
          <a:srcRect/>
          <a:stretch>
            <a:fillRect/>
          </a:stretch>
        </p:blipFill>
        <p:spPr bwMode="auto">
          <a:xfrm>
            <a:off x="5011738" y="1077913"/>
            <a:ext cx="3998912" cy="4970462"/>
          </a:xfrm>
          <a:prstGeom prst="rect">
            <a:avLst/>
          </a:prstGeom>
          <a:noFill/>
          <a:ln w="9525">
            <a:noFill/>
            <a:miter lim="800000"/>
            <a:headEnd/>
            <a:tailEnd/>
          </a:ln>
        </p:spPr>
      </p:pic>
      <p:cxnSp>
        <p:nvCxnSpPr>
          <p:cNvPr id="28680" name="Straight Connector 15"/>
          <p:cNvCxnSpPr>
            <a:cxnSpLocks noChangeShapeType="1"/>
          </p:cNvCxnSpPr>
          <p:nvPr/>
        </p:nvCxnSpPr>
        <p:spPr bwMode="auto">
          <a:xfrm flipV="1">
            <a:off x="4857750" y="2305050"/>
            <a:ext cx="3686175" cy="1495425"/>
          </a:xfrm>
          <a:prstGeom prst="line">
            <a:avLst/>
          </a:prstGeom>
          <a:noFill/>
          <a:ln w="25400" algn="ctr">
            <a:solidFill>
              <a:srgbClr val="0070C0"/>
            </a:solidFill>
            <a:round/>
            <a:headEnd type="oval" w="sm" len="sm"/>
            <a:tailEnd type="stealth" w="lg" len="lg"/>
          </a:ln>
        </p:spPr>
      </p:cxnSp>
      <p:sp>
        <p:nvSpPr>
          <p:cNvPr id="9" name="Slide Number Placeholder 8"/>
          <p:cNvSpPr>
            <a:spLocks noGrp="1"/>
          </p:cNvSpPr>
          <p:nvPr>
            <p:ph type="sldNum" sz="quarter" idx="12"/>
          </p:nvPr>
        </p:nvSpPr>
        <p:spPr/>
        <p:txBody>
          <a:bodyPr/>
          <a:lstStyle/>
          <a:p>
            <a:pPr>
              <a:defRPr/>
            </a:pPr>
            <a:fld id="{FBB02F47-348B-4046-A0AD-9C3A83AC881B}"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691270"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Transient (Infiltration Basin) </a:t>
            </a:r>
            <a:endParaRPr lang="en-US" dirty="0"/>
          </a:p>
        </p:txBody>
      </p:sp>
      <p:pic>
        <p:nvPicPr>
          <p:cNvPr id="29702" name="Picture 3"/>
          <p:cNvPicPr>
            <a:picLocks noChangeAspect="1" noChangeArrowheads="1"/>
          </p:cNvPicPr>
          <p:nvPr/>
        </p:nvPicPr>
        <p:blipFill>
          <a:blip r:embed="rId3" cstate="print"/>
          <a:srcRect/>
          <a:stretch>
            <a:fillRect/>
          </a:stretch>
        </p:blipFill>
        <p:spPr bwMode="auto">
          <a:xfrm>
            <a:off x="0" y="2098675"/>
            <a:ext cx="4932363" cy="3357563"/>
          </a:xfrm>
          <a:prstGeom prst="rect">
            <a:avLst/>
          </a:prstGeom>
          <a:noFill/>
          <a:ln w="9525">
            <a:noFill/>
            <a:miter lim="800000"/>
            <a:headEnd/>
            <a:tailEnd/>
          </a:ln>
        </p:spPr>
      </p:pic>
      <p:pic>
        <p:nvPicPr>
          <p:cNvPr id="29703" name="Picture 7"/>
          <p:cNvPicPr>
            <a:picLocks noChangeAspect="1" noChangeArrowheads="1"/>
          </p:cNvPicPr>
          <p:nvPr/>
        </p:nvPicPr>
        <p:blipFill>
          <a:blip r:embed="rId4" cstate="print"/>
          <a:srcRect/>
          <a:stretch>
            <a:fillRect/>
          </a:stretch>
        </p:blipFill>
        <p:spPr bwMode="auto">
          <a:xfrm>
            <a:off x="5011738" y="1077913"/>
            <a:ext cx="3998912" cy="4970462"/>
          </a:xfrm>
          <a:prstGeom prst="rect">
            <a:avLst/>
          </a:prstGeom>
          <a:noFill/>
          <a:ln w="9525">
            <a:noFill/>
            <a:miter lim="800000"/>
            <a:headEnd/>
            <a:tailEnd/>
          </a:ln>
        </p:spPr>
      </p:pic>
      <p:cxnSp>
        <p:nvCxnSpPr>
          <p:cNvPr id="29704" name="Straight Connector 15"/>
          <p:cNvCxnSpPr>
            <a:cxnSpLocks noChangeShapeType="1"/>
          </p:cNvCxnSpPr>
          <p:nvPr/>
        </p:nvCxnSpPr>
        <p:spPr bwMode="auto">
          <a:xfrm>
            <a:off x="4857750" y="3800475"/>
            <a:ext cx="1695450" cy="180975"/>
          </a:xfrm>
          <a:prstGeom prst="line">
            <a:avLst/>
          </a:prstGeom>
          <a:noFill/>
          <a:ln w="25400" algn="ctr">
            <a:solidFill>
              <a:srgbClr val="0070C0"/>
            </a:solidFill>
            <a:round/>
            <a:headEnd type="oval" w="sm" len="sm"/>
            <a:tailEnd type="stealth" w="lg" len="lg"/>
          </a:ln>
        </p:spPr>
      </p:cxnSp>
      <p:sp>
        <p:nvSpPr>
          <p:cNvPr id="9" name="Rectangle 3" descr="P5240106"/>
          <p:cNvSpPr>
            <a:spLocks noGrp="1" noChangeAspect="1" noChangeArrowheads="1"/>
          </p:cNvSpPr>
          <p:nvPr isPhoto="1"/>
        </p:nvSpPr>
        <p:spPr bwMode="auto">
          <a:xfrm>
            <a:off x="5240246" y="4200759"/>
            <a:ext cx="2705100" cy="2028825"/>
          </a:xfrm>
          <a:prstGeom prst="rect">
            <a:avLst/>
          </a:prstGeom>
          <a:blipFill dpi="0" rotWithShape="1">
            <a:blip r:embed="rId5" cstate="print"/>
            <a:srcRect/>
            <a:stretch>
              <a:fillRect/>
            </a:stretch>
          </a:blipFill>
          <a:ln w="9525">
            <a:solidFill>
              <a:schemeClr val="tx1"/>
            </a:solidFill>
            <a:miter lim="800000"/>
            <a:headEnd/>
            <a:tailEnd/>
          </a:ln>
        </p:spPr>
        <p:txBody>
          <a:bodyPr/>
          <a:lstStyle/>
          <a:p>
            <a:pPr eaLnBrk="0" hangingPunct="0">
              <a:spcBef>
                <a:spcPct val="20000"/>
              </a:spcBef>
              <a:buClr>
                <a:schemeClr val="accent1"/>
              </a:buClr>
              <a:buSzPct val="75000"/>
              <a:buFont typeface="Monotype Sorts"/>
              <a:buNone/>
            </a:pPr>
            <a:endParaRPr lang="en-US" dirty="0"/>
          </a:p>
        </p:txBody>
      </p:sp>
      <p:sp>
        <p:nvSpPr>
          <p:cNvPr id="11" name="Slide Number Placeholder 10"/>
          <p:cNvSpPr>
            <a:spLocks noGrp="1"/>
          </p:cNvSpPr>
          <p:nvPr>
            <p:ph type="sldNum" sz="quarter" idx="12"/>
          </p:nvPr>
        </p:nvSpPr>
        <p:spPr/>
        <p:txBody>
          <a:bodyPr/>
          <a:lstStyle/>
          <a:p>
            <a:pPr>
              <a:defRPr/>
            </a:pPr>
            <a:fld id="{FBB02F47-348B-4046-A0AD-9C3A83AC881B}" type="slidenum">
              <a:rPr lang="en-US" smtClean="0"/>
              <a:pPr>
                <a:defRPr/>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200" y="6356350"/>
            <a:ext cx="3701902"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Transient (Surface Water) </a:t>
            </a:r>
            <a:endParaRPr lang="en-US" dirty="0"/>
          </a:p>
        </p:txBody>
      </p:sp>
      <p:pic>
        <p:nvPicPr>
          <p:cNvPr id="30726" name="Picture 2"/>
          <p:cNvPicPr>
            <a:picLocks noChangeAspect="1" noChangeArrowheads="1"/>
          </p:cNvPicPr>
          <p:nvPr/>
        </p:nvPicPr>
        <p:blipFill>
          <a:blip r:embed="rId3" cstate="print"/>
          <a:srcRect/>
          <a:stretch>
            <a:fillRect/>
          </a:stretch>
        </p:blipFill>
        <p:spPr bwMode="auto">
          <a:xfrm>
            <a:off x="-1" y="1134686"/>
            <a:ext cx="8343425" cy="5042829"/>
          </a:xfrm>
          <a:prstGeom prst="rect">
            <a:avLst/>
          </a:prstGeom>
          <a:noFill/>
          <a:ln w="9525">
            <a:noFill/>
            <a:miter lim="800000"/>
            <a:headEnd/>
            <a:tailEnd/>
          </a:ln>
        </p:spPr>
      </p:pic>
      <p:pic>
        <p:nvPicPr>
          <p:cNvPr id="7" name="Picture 4" descr="Picture 024"/>
          <p:cNvPicPr>
            <a:picLocks noChangeAspect="1" noChangeArrowheads="1"/>
          </p:cNvPicPr>
          <p:nvPr/>
        </p:nvPicPr>
        <p:blipFill>
          <a:blip r:embed="rId4" cstate="print"/>
          <a:srcRect/>
          <a:stretch>
            <a:fillRect/>
          </a:stretch>
        </p:blipFill>
        <p:spPr bwMode="auto">
          <a:xfrm>
            <a:off x="5917721" y="879894"/>
            <a:ext cx="2993366" cy="2245025"/>
          </a:xfrm>
          <a:prstGeom prst="rect">
            <a:avLst/>
          </a:prstGeom>
          <a:noFill/>
        </p:spPr>
      </p:pic>
      <p:sp>
        <p:nvSpPr>
          <p:cNvPr id="8" name="Slide Number Placeholder 7"/>
          <p:cNvSpPr>
            <a:spLocks noGrp="1"/>
          </p:cNvSpPr>
          <p:nvPr>
            <p:ph type="sldNum" sz="quarter" idx="12"/>
          </p:nvPr>
        </p:nvSpPr>
        <p:spPr/>
        <p:txBody>
          <a:bodyPr/>
          <a:lstStyle/>
          <a:p>
            <a:pPr>
              <a:defRPr/>
            </a:pPr>
            <a:fld id="{FBB02F47-348B-4046-A0AD-9C3A83AC881B}" type="slidenum">
              <a:rPr lang="en-US" smtClean="0"/>
              <a:pPr>
                <a:defRPr/>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914553"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Flow Model – Projection</a:t>
            </a:r>
            <a:endParaRPr lang="en-US" dirty="0"/>
          </a:p>
        </p:txBody>
      </p:sp>
      <p:pic>
        <p:nvPicPr>
          <p:cNvPr id="31750" name="Picture 3" descr="ddn_bpmax_tb"/>
          <p:cNvPicPr>
            <a:picLocks noChangeAspect="1" noChangeArrowheads="1"/>
          </p:cNvPicPr>
          <p:nvPr/>
        </p:nvPicPr>
        <p:blipFill>
          <a:blip r:embed="rId3" cstate="print"/>
          <a:srcRect/>
          <a:stretch>
            <a:fillRect/>
          </a:stretch>
        </p:blipFill>
        <p:spPr bwMode="auto">
          <a:xfrm>
            <a:off x="4405313" y="985838"/>
            <a:ext cx="4276725" cy="5478462"/>
          </a:xfrm>
          <a:prstGeom prst="rect">
            <a:avLst/>
          </a:prstGeom>
          <a:noFill/>
          <a:ln w="9525">
            <a:noFill/>
            <a:miter lim="800000"/>
            <a:headEnd/>
            <a:tailEnd/>
          </a:ln>
        </p:spPr>
      </p:pic>
      <p:pic>
        <p:nvPicPr>
          <p:cNvPr id="31751" name="Picture 4"/>
          <p:cNvPicPr>
            <a:picLocks noChangeAspect="1" noChangeArrowheads="1"/>
          </p:cNvPicPr>
          <p:nvPr/>
        </p:nvPicPr>
        <p:blipFill>
          <a:blip r:embed="rId4" cstate="print"/>
          <a:srcRect/>
          <a:stretch>
            <a:fillRect/>
          </a:stretch>
        </p:blipFill>
        <p:spPr bwMode="auto">
          <a:xfrm>
            <a:off x="0" y="2425700"/>
            <a:ext cx="4437063" cy="3030538"/>
          </a:xfrm>
          <a:prstGeom prst="rect">
            <a:avLst/>
          </a:prstGeom>
          <a:noFill/>
          <a:ln w="9525">
            <a:noFill/>
            <a:miter lim="800000"/>
            <a:headEnd/>
            <a:tailEnd/>
          </a:ln>
        </p:spPr>
      </p:pic>
      <p:sp>
        <p:nvSpPr>
          <p:cNvPr id="31752" name="TextBox 10"/>
          <p:cNvSpPr txBox="1">
            <a:spLocks noChangeArrowheads="1"/>
          </p:cNvSpPr>
          <p:nvPr/>
        </p:nvSpPr>
        <p:spPr bwMode="auto">
          <a:xfrm>
            <a:off x="444500" y="1931988"/>
            <a:ext cx="3046413" cy="307975"/>
          </a:xfrm>
          <a:prstGeom prst="rect">
            <a:avLst/>
          </a:prstGeom>
          <a:solidFill>
            <a:schemeClr val="bg1"/>
          </a:solid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t>Post-Mining Pit Lake Recovery</a:t>
            </a:r>
          </a:p>
        </p:txBody>
      </p:sp>
      <p:sp>
        <p:nvSpPr>
          <p:cNvPr id="31753" name="TextBox 11"/>
          <p:cNvSpPr txBox="1">
            <a:spLocks noChangeArrowheads="1"/>
          </p:cNvSpPr>
          <p:nvPr/>
        </p:nvSpPr>
        <p:spPr bwMode="auto">
          <a:xfrm>
            <a:off x="4619625" y="1384300"/>
            <a:ext cx="3800475" cy="307975"/>
          </a:xfrm>
          <a:prstGeom prst="rect">
            <a:avLst/>
          </a:prstGeom>
          <a:solidFill>
            <a:schemeClr val="bg1"/>
          </a:solidFill>
          <a:ln w="25400">
            <a:solidFill>
              <a:schemeClr val="tx1"/>
            </a:solidFill>
            <a:miter lim="800000"/>
            <a:headEnd/>
            <a:tailEnd/>
          </a:ln>
        </p:spPr>
        <p:txBody>
          <a:bodyPr>
            <a:spAutoFit/>
          </a:bodyPr>
          <a:lstStyle/>
          <a:p>
            <a:pPr algn="ctr" eaLnBrk="0" hangingPunct="0">
              <a:spcBef>
                <a:spcPct val="20000"/>
              </a:spcBef>
              <a:buClr>
                <a:schemeClr val="accent1"/>
              </a:buClr>
              <a:buSzPct val="75000"/>
              <a:buFont typeface="Monotype Sorts"/>
              <a:buNone/>
            </a:pPr>
            <a:r>
              <a:rPr lang="en-US" sz="1400" dirty="0"/>
              <a:t>Simulated Maximum Drawdown (10 feet)</a:t>
            </a:r>
          </a:p>
        </p:txBody>
      </p:sp>
      <p:sp>
        <p:nvSpPr>
          <p:cNvPr id="11" name="Slide Number Placeholder 10"/>
          <p:cNvSpPr>
            <a:spLocks noGrp="1"/>
          </p:cNvSpPr>
          <p:nvPr>
            <p:ph type="sldNum" sz="quarter" idx="12"/>
          </p:nvPr>
        </p:nvSpPr>
        <p:spPr/>
        <p:txBody>
          <a:bodyPr/>
          <a:lstStyle/>
          <a:p>
            <a:pPr>
              <a:defRPr/>
            </a:pPr>
            <a:fld id="{FBB02F47-348B-4046-A0AD-9C3A83AC881B}" type="slidenum">
              <a:rPr lang="en-US" smtClean="0"/>
              <a:pPr>
                <a:defRPr/>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p:bldP spid="317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680637" cy="365125"/>
          </a:xfrm>
        </p:spPr>
        <p:txBody>
          <a:bodyPr/>
          <a:lstStyle/>
          <a:p>
            <a:pPr>
              <a:defRPr/>
            </a:pPr>
            <a:r>
              <a:rPr lang="en-US" smtClean="0"/>
              <a:t>U.S. EPA Hardrock Mining Conference 2012</a:t>
            </a:r>
            <a:endParaRPr lang="en-US" dirty="0"/>
          </a:p>
        </p:txBody>
      </p:sp>
      <p:sp>
        <p:nvSpPr>
          <p:cNvPr id="8" name="Title 7"/>
          <p:cNvSpPr>
            <a:spLocks noGrp="1"/>
          </p:cNvSpPr>
          <p:nvPr>
            <p:ph type="title"/>
          </p:nvPr>
        </p:nvSpPr>
        <p:spPr/>
        <p:txBody>
          <a:bodyPr/>
          <a:lstStyle/>
          <a:p>
            <a:pPr eaLnBrk="1" hangingPunct="1">
              <a:defRPr/>
            </a:pPr>
            <a:r>
              <a:rPr lang="en-US" dirty="0" smtClean="0"/>
              <a:t>5. Conclusions</a:t>
            </a:r>
            <a:endParaRPr lang="en-US" dirty="0"/>
          </a:p>
        </p:txBody>
      </p:sp>
      <p:sp>
        <p:nvSpPr>
          <p:cNvPr id="32774" name="TextBox 9"/>
          <p:cNvSpPr txBox="1">
            <a:spLocks noChangeArrowheads="1"/>
          </p:cNvSpPr>
          <p:nvPr/>
        </p:nvSpPr>
        <p:spPr bwMode="auto">
          <a:xfrm>
            <a:off x="0" y="671691"/>
            <a:ext cx="8898340" cy="5816977"/>
          </a:xfrm>
          <a:prstGeom prst="rect">
            <a:avLst/>
          </a:prstGeom>
          <a:noFill/>
          <a:ln w="9525">
            <a:noFill/>
            <a:miter lim="800000"/>
            <a:headEnd/>
            <a:tailEnd/>
          </a:ln>
        </p:spPr>
        <p:txBody>
          <a:bodyPr wrap="square">
            <a:spAutoFit/>
          </a:bodyPr>
          <a:lstStyle/>
          <a:p>
            <a:endParaRPr lang="en-US" sz="2800" b="0" dirty="0" smtClean="0"/>
          </a:p>
          <a:p>
            <a:pPr>
              <a:buFont typeface="Arial" pitchFamily="34" charset="0"/>
              <a:buChar char="•"/>
            </a:pPr>
            <a:r>
              <a:rPr lang="en-US" sz="2800" b="0" dirty="0" smtClean="0"/>
              <a:t>  	</a:t>
            </a:r>
            <a:r>
              <a:rPr lang="en-US" b="0" dirty="0" smtClean="0"/>
              <a:t>Groundwater pumping at Goldstrike has resulted in 	520 m of drawdown around the mine site.</a:t>
            </a:r>
          </a:p>
          <a:p>
            <a:endParaRPr lang="en-US" b="0" dirty="0" smtClean="0"/>
          </a:p>
          <a:p>
            <a:pPr>
              <a:buFont typeface="Arial" pitchFamily="34" charset="0"/>
              <a:buChar char="•"/>
            </a:pPr>
            <a:r>
              <a:rPr lang="en-US" b="0" dirty="0" smtClean="0"/>
              <a:t> 	Most of the water pumped at the mine has been 	returned to the same hydrologic basin.</a:t>
            </a:r>
          </a:p>
          <a:p>
            <a:endParaRPr lang="en-US" b="0" dirty="0" smtClean="0"/>
          </a:p>
          <a:p>
            <a:pPr>
              <a:buFont typeface="Arial" pitchFamily="34" charset="0"/>
              <a:buChar char="•"/>
            </a:pPr>
            <a:r>
              <a:rPr lang="en-US" b="0" dirty="0" smtClean="0"/>
              <a:t>  	Extensive monitoring program, assisted by modern 	satellite technology and by robust modeling, has 	identified aquifer responses. </a:t>
            </a:r>
          </a:p>
          <a:p>
            <a:endParaRPr lang="en-US" b="0" dirty="0" smtClean="0"/>
          </a:p>
          <a:p>
            <a:pPr>
              <a:buFont typeface="Arial" pitchFamily="34" charset="0"/>
              <a:buChar char="•"/>
            </a:pPr>
            <a:r>
              <a:rPr lang="en-US" b="0" dirty="0" smtClean="0"/>
              <a:t>	</a:t>
            </a:r>
            <a:r>
              <a:rPr lang="en-US" b="0" dirty="0" smtClean="0"/>
              <a:t>Improvement </a:t>
            </a:r>
            <a:r>
              <a:rPr lang="en-US" b="0" dirty="0" smtClean="0"/>
              <a:t>of the </a:t>
            </a:r>
            <a:r>
              <a:rPr lang="en-US" b="0" dirty="0" smtClean="0"/>
              <a:t>water-management system, </a:t>
            </a:r>
            <a:r>
              <a:rPr lang="en-US" b="0" dirty="0" smtClean="0"/>
              <a:t>the </a:t>
            </a:r>
            <a:r>
              <a:rPr lang="en-US" b="0" dirty="0" smtClean="0"/>
              <a:t>	monitoring network</a:t>
            </a:r>
            <a:r>
              <a:rPr lang="en-US" b="0" dirty="0" smtClean="0"/>
              <a:t>, </a:t>
            </a:r>
            <a:r>
              <a:rPr lang="en-US" b="0" dirty="0" smtClean="0"/>
              <a:t>the </a:t>
            </a:r>
            <a:r>
              <a:rPr lang="en-US" b="0" dirty="0" smtClean="0"/>
              <a:t>modeling and analysis </a:t>
            </a:r>
            <a:r>
              <a:rPr lang="en-US" b="0" dirty="0" smtClean="0"/>
              <a:t>	continue 	at Goldstrike</a:t>
            </a:r>
            <a:r>
              <a:rPr lang="en-US" b="0" dirty="0" smtClean="0"/>
              <a:t>.</a:t>
            </a:r>
          </a:p>
          <a:p>
            <a:endParaRPr lang="en-US" sz="2800" b="0" dirty="0"/>
          </a:p>
        </p:txBody>
      </p:sp>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74">
                                            <p:txEl>
                                              <p:pRg st="1" end="1"/>
                                            </p:txEl>
                                          </p:spTgt>
                                        </p:tgtEl>
                                        <p:attrNameLst>
                                          <p:attrName>style.visibility</p:attrName>
                                        </p:attrNameLst>
                                      </p:cBhvr>
                                      <p:to>
                                        <p:strVal val="visible"/>
                                      </p:to>
                                    </p:set>
                                    <p:animEffect transition="in" filter="wipe(down)">
                                      <p:cBhvr>
                                        <p:cTn id="7" dur="500"/>
                                        <p:tgtEl>
                                          <p:spTgt spid="327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774">
                                            <p:txEl>
                                              <p:pRg st="3" end="3"/>
                                            </p:txEl>
                                          </p:spTgt>
                                        </p:tgtEl>
                                        <p:attrNameLst>
                                          <p:attrName>style.visibility</p:attrName>
                                        </p:attrNameLst>
                                      </p:cBhvr>
                                      <p:to>
                                        <p:strVal val="visible"/>
                                      </p:to>
                                    </p:set>
                                    <p:animEffect transition="in" filter="wipe(down)">
                                      <p:cBhvr>
                                        <p:cTn id="12" dur="500"/>
                                        <p:tgtEl>
                                          <p:spTgt spid="3277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774">
                                            <p:txEl>
                                              <p:pRg st="5" end="5"/>
                                            </p:txEl>
                                          </p:spTgt>
                                        </p:tgtEl>
                                        <p:attrNameLst>
                                          <p:attrName>style.visibility</p:attrName>
                                        </p:attrNameLst>
                                      </p:cBhvr>
                                      <p:to>
                                        <p:strVal val="visible"/>
                                      </p:to>
                                    </p:set>
                                    <p:animEffect transition="in" filter="wipe(down)">
                                      <p:cBhvr>
                                        <p:cTn id="17" dur="500"/>
                                        <p:tgtEl>
                                          <p:spTgt spid="3277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774">
                                            <p:txEl>
                                              <p:pRg st="7" end="7"/>
                                            </p:txEl>
                                          </p:spTgt>
                                        </p:tgtEl>
                                        <p:attrNameLst>
                                          <p:attrName>style.visibility</p:attrName>
                                        </p:attrNameLst>
                                      </p:cBhvr>
                                      <p:to>
                                        <p:strVal val="visible"/>
                                      </p:to>
                                    </p:set>
                                    <p:animEffect transition="in" filter="wipe(down)">
                                      <p:cBhvr>
                                        <p:cTn id="22" dur="500"/>
                                        <p:tgtEl>
                                          <p:spTgt spid="327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670005" cy="365125"/>
          </a:xfrm>
        </p:spPr>
        <p:txBody>
          <a:bodyPr/>
          <a:lstStyle/>
          <a:p>
            <a:pPr>
              <a:defRPr/>
            </a:pPr>
            <a:r>
              <a:rPr lang="en-US" smtClean="0"/>
              <a:t>U.S. EPA Hardrock Mining Conference 2012</a:t>
            </a:r>
            <a:endParaRPr lang="en-US" dirty="0"/>
          </a:p>
        </p:txBody>
      </p:sp>
      <p:sp>
        <p:nvSpPr>
          <p:cNvPr id="8" name="Title 7"/>
          <p:cNvSpPr>
            <a:spLocks noGrp="1"/>
          </p:cNvSpPr>
          <p:nvPr>
            <p:ph type="title"/>
          </p:nvPr>
        </p:nvSpPr>
        <p:spPr/>
        <p:txBody>
          <a:bodyPr/>
          <a:lstStyle/>
          <a:p>
            <a:pPr eaLnBrk="1" hangingPunct="1">
              <a:defRPr/>
            </a:pPr>
            <a:r>
              <a:rPr lang="en-US" dirty="0" smtClean="0"/>
              <a:t>Thank You for Your Attention!</a:t>
            </a:r>
            <a:endParaRPr lang="en-US" dirty="0"/>
          </a:p>
        </p:txBody>
      </p:sp>
      <p:pic>
        <p:nvPicPr>
          <p:cNvPr id="33798" name="Picture 5"/>
          <p:cNvPicPr>
            <a:picLocks noChangeAspect="1" noChangeArrowheads="1"/>
          </p:cNvPicPr>
          <p:nvPr/>
        </p:nvPicPr>
        <p:blipFill>
          <a:blip r:embed="rId3" cstate="print"/>
          <a:srcRect/>
          <a:stretch>
            <a:fillRect/>
          </a:stretch>
        </p:blipFill>
        <p:spPr bwMode="auto">
          <a:xfrm>
            <a:off x="0" y="1643063"/>
            <a:ext cx="9144000" cy="450056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677863" y="1100138"/>
            <a:ext cx="8020050" cy="4873625"/>
          </a:xfrm>
          <a:solidFill>
            <a:srgbClr val="FFFFFF"/>
          </a:solidFill>
        </p:spPr>
        <p:txBody>
          <a:bodyPr/>
          <a:lstStyle/>
          <a:p>
            <a:pPr marL="571500" indent="-571500" eaLnBrk="1" hangingPunct="1">
              <a:buFontTx/>
              <a:buNone/>
            </a:pPr>
            <a:r>
              <a:rPr lang="en-US" u="sng" dirty="0" smtClean="0"/>
              <a:t>Distance:</a:t>
            </a:r>
          </a:p>
          <a:p>
            <a:pPr marL="571500" indent="-571500" eaLnBrk="1" hangingPunct="1">
              <a:buFontTx/>
              <a:buNone/>
            </a:pPr>
            <a:r>
              <a:rPr lang="en-US" dirty="0" smtClean="0"/>
              <a:t>1 meter = 3.3 feet</a:t>
            </a:r>
          </a:p>
          <a:p>
            <a:pPr marL="571500" indent="-571500" eaLnBrk="1" hangingPunct="1">
              <a:buFontTx/>
              <a:buNone/>
            </a:pPr>
            <a:endParaRPr lang="en-US" dirty="0" smtClean="0"/>
          </a:p>
          <a:p>
            <a:pPr marL="571500" indent="-571500" eaLnBrk="1" hangingPunct="1">
              <a:buFontTx/>
              <a:buNone/>
            </a:pPr>
            <a:r>
              <a:rPr lang="en-US" u="sng" dirty="0" smtClean="0"/>
              <a:t>Flow rate:</a:t>
            </a:r>
          </a:p>
          <a:p>
            <a:pPr marL="571500" indent="-571500" eaLnBrk="1" hangingPunct="1">
              <a:buFontTx/>
              <a:buNone/>
            </a:pPr>
            <a:r>
              <a:rPr lang="en-US" dirty="0" smtClean="0"/>
              <a:t>1 liters/second = 16 gallons/minute (gpm)</a:t>
            </a:r>
          </a:p>
          <a:p>
            <a:pPr marL="571500" indent="-571500" eaLnBrk="1" hangingPunct="1">
              <a:buFontTx/>
              <a:buNone/>
            </a:pPr>
            <a:endParaRPr lang="en-US" dirty="0" smtClean="0"/>
          </a:p>
          <a:p>
            <a:pPr marL="571500" indent="-571500" eaLnBrk="1" hangingPunct="1">
              <a:buFontTx/>
              <a:buNone/>
            </a:pPr>
            <a:r>
              <a:rPr lang="en-US" u="sng" dirty="0" smtClean="0"/>
              <a:t>Weight (Gold):</a:t>
            </a:r>
          </a:p>
          <a:p>
            <a:pPr marL="571500" indent="-571500" eaLnBrk="1" hangingPunct="1">
              <a:buFontTx/>
              <a:buNone/>
            </a:pPr>
            <a:r>
              <a:rPr lang="en-US" dirty="0" smtClean="0"/>
              <a:t>1 tonne = 32,000 troy ounces</a:t>
            </a:r>
          </a:p>
          <a:p>
            <a:pPr marL="571500" indent="-571500" eaLnBrk="1" hangingPunct="1">
              <a:buFont typeface="Wingdings" pitchFamily="2" charset="2"/>
              <a:buAutoNum type="arabicPeriod"/>
            </a:pPr>
            <a:endParaRPr lang="en-US" dirty="0" smtClean="0"/>
          </a:p>
        </p:txBody>
      </p:sp>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8" name="Title 7"/>
          <p:cNvSpPr>
            <a:spLocks noGrp="1"/>
          </p:cNvSpPr>
          <p:nvPr>
            <p:ph type="title"/>
          </p:nvPr>
        </p:nvSpPr>
        <p:spPr/>
        <p:txBody>
          <a:bodyPr/>
          <a:lstStyle/>
          <a:p>
            <a:pPr eaLnBrk="1" hangingPunct="1">
              <a:defRPr/>
            </a:pPr>
            <a:r>
              <a:rPr lang="en-US" dirty="0" smtClean="0"/>
              <a:t>Unit Conversion</a:t>
            </a:r>
            <a:endParaRPr lang="en-US" dirty="0"/>
          </a:p>
        </p:txBody>
      </p:sp>
      <p:sp>
        <p:nvSpPr>
          <p:cNvPr id="9" name="Footer Placeholder 5"/>
          <p:cNvSpPr>
            <a:spLocks noGrp="1"/>
          </p:cNvSpPr>
          <p:nvPr>
            <p:ph type="ftr" sz="quarter" idx="10"/>
          </p:nvPr>
        </p:nvSpPr>
        <p:spPr>
          <a:xfrm>
            <a:off x="3124199" y="6356350"/>
            <a:ext cx="4244164" cy="365125"/>
          </a:xfrm>
        </p:spPr>
        <p:txBody>
          <a:bodyPr/>
          <a:lstStyle/>
          <a:p>
            <a:pPr>
              <a:defRPr/>
            </a:pPr>
            <a:r>
              <a:rPr lang="en-US" smtClean="0"/>
              <a:t>U.S. EPA Hardrock Mining Conference 2012</a:t>
            </a:r>
            <a:endParaRPr lang="en-US" dirty="0"/>
          </a:p>
        </p:txBody>
      </p:sp>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 name="Title 9"/>
          <p:cNvSpPr txBox="1">
            <a:spLocks/>
          </p:cNvSpPr>
          <p:nvPr/>
        </p:nvSpPr>
        <p:spPr>
          <a:xfrm>
            <a:off x="249238" y="115888"/>
            <a:ext cx="8894762" cy="6064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mj-lt"/>
                <a:ea typeface="+mj-ea"/>
                <a:cs typeface="+mj-cs"/>
              </a:rPr>
              <a:t>1. Introduction – Barrick</a:t>
            </a:r>
            <a:endParaRPr kumimoji="0" lang="en-US" sz="3200" b="0" i="0" u="none" strike="noStrike" kern="0" cap="none" spc="0" normalizeH="0" baseline="0" noProof="0" dirty="0">
              <a:ln>
                <a:noFill/>
              </a:ln>
              <a:solidFill>
                <a:schemeClr val="bg1"/>
              </a:solidFill>
              <a:effectLst/>
              <a:uLnTx/>
              <a:uFillTx/>
              <a:latin typeface="+mj-lt"/>
              <a:ea typeface="+mj-ea"/>
              <a:cs typeface="+mj-cs"/>
            </a:endParaRPr>
          </a:p>
        </p:txBody>
      </p:sp>
      <p:sp>
        <p:nvSpPr>
          <p:cNvPr id="83" name="Date Placeholder 3"/>
          <p:cNvSpPr>
            <a:spLocks noGrp="1"/>
          </p:cNvSpPr>
          <p:nvPr>
            <p:ph type="dt" sz="quarter" idx="11"/>
          </p:nvPr>
        </p:nvSpPr>
        <p:spPr>
          <a:xfrm>
            <a:off x="457200" y="6356350"/>
            <a:ext cx="2133600" cy="365125"/>
          </a:xfrm>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85" name="Footer Placeholder 5"/>
          <p:cNvSpPr>
            <a:spLocks noGrp="1"/>
          </p:cNvSpPr>
          <p:nvPr>
            <p:ph type="ftr" sz="quarter" idx="10"/>
          </p:nvPr>
        </p:nvSpPr>
        <p:spPr>
          <a:xfrm>
            <a:off x="3124199" y="6356350"/>
            <a:ext cx="4244164" cy="365125"/>
          </a:xfrm>
        </p:spPr>
        <p:txBody>
          <a:bodyPr/>
          <a:lstStyle/>
          <a:p>
            <a:pPr>
              <a:defRPr/>
            </a:pPr>
            <a:r>
              <a:rPr lang="en-US" smtClean="0"/>
              <a:t>U.S. EPA Hardrock Mining Conference 2012</a:t>
            </a:r>
            <a:endParaRPr lang="en-US" dirty="0"/>
          </a:p>
        </p:txBody>
      </p:sp>
      <p:sp>
        <p:nvSpPr>
          <p:cNvPr id="86" name="Slide Number Placeholder 85"/>
          <p:cNvSpPr>
            <a:spLocks noGrp="1"/>
          </p:cNvSpPr>
          <p:nvPr>
            <p:ph type="sldNum" sz="quarter" idx="12"/>
          </p:nvPr>
        </p:nvSpPr>
        <p:spPr/>
        <p:txBody>
          <a:bodyPr/>
          <a:lstStyle/>
          <a:p>
            <a:pPr>
              <a:defRPr/>
            </a:pPr>
            <a:fld id="{4D8F395A-BF8F-4523-AC41-E1714BB8FBDC}" type="slidenum">
              <a:rPr lang="en-US" smtClean="0"/>
              <a:pPr>
                <a:defRPr/>
              </a:pPr>
              <a:t>4</a:t>
            </a:fld>
            <a:endParaRPr lang="en-US" dirty="0"/>
          </a:p>
        </p:txBody>
      </p:sp>
      <p:grpSp>
        <p:nvGrpSpPr>
          <p:cNvPr id="84" name="Group 89"/>
          <p:cNvGrpSpPr>
            <a:grpSpLocks/>
          </p:cNvGrpSpPr>
          <p:nvPr/>
        </p:nvGrpSpPr>
        <p:grpSpPr bwMode="auto">
          <a:xfrm>
            <a:off x="809625" y="3573463"/>
            <a:ext cx="2592388" cy="2501900"/>
            <a:chOff x="510" y="2251"/>
            <a:chExt cx="1633" cy="1576"/>
          </a:xfrm>
        </p:grpSpPr>
        <p:pic>
          <p:nvPicPr>
            <p:cNvPr id="87" name="Picture 4" descr="WorldMapBackground"/>
            <p:cNvPicPr>
              <a:picLocks noChangeAspect="1" noChangeArrowheads="1"/>
            </p:cNvPicPr>
            <p:nvPr/>
          </p:nvPicPr>
          <p:blipFill>
            <a:blip r:embed="rId3" cstate="print">
              <a:lum bright="20000" contrast="-14000"/>
            </a:blip>
            <a:srcRect l="14206" t="56525" r="61166"/>
            <a:stretch>
              <a:fillRect/>
            </a:stretch>
          </p:blipFill>
          <p:spPr bwMode="auto">
            <a:xfrm>
              <a:off x="510" y="2251"/>
              <a:ext cx="1633" cy="1576"/>
            </a:xfrm>
            <a:prstGeom prst="rect">
              <a:avLst/>
            </a:prstGeom>
            <a:noFill/>
            <a:ln w="9525">
              <a:solidFill>
                <a:srgbClr val="CC0000"/>
              </a:solidFill>
              <a:miter lim="800000"/>
              <a:headEnd/>
              <a:tailEnd/>
            </a:ln>
          </p:spPr>
        </p:pic>
        <p:sp>
          <p:nvSpPr>
            <p:cNvPr id="88" name="Rectangle 13"/>
            <p:cNvSpPr>
              <a:spLocks noChangeArrowheads="1"/>
            </p:cNvSpPr>
            <p:nvPr/>
          </p:nvSpPr>
          <p:spPr bwMode="auto">
            <a:xfrm>
              <a:off x="1253" y="2508"/>
              <a:ext cx="38" cy="38"/>
            </a:xfrm>
            <a:prstGeom prst="rect">
              <a:avLst/>
            </a:prstGeom>
            <a:solidFill>
              <a:srgbClr val="CC0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89" name="Rectangle 14"/>
            <p:cNvSpPr>
              <a:spLocks noChangeArrowheads="1"/>
            </p:cNvSpPr>
            <p:nvPr/>
          </p:nvSpPr>
          <p:spPr bwMode="auto">
            <a:xfrm>
              <a:off x="1276" y="2587"/>
              <a:ext cx="37" cy="38"/>
            </a:xfrm>
            <a:prstGeom prst="rect">
              <a:avLst/>
            </a:prstGeom>
            <a:solidFill>
              <a:srgbClr val="CC0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90" name="Rectangle 18"/>
            <p:cNvSpPr>
              <a:spLocks noChangeArrowheads="1"/>
            </p:cNvSpPr>
            <p:nvPr/>
          </p:nvSpPr>
          <p:spPr bwMode="auto">
            <a:xfrm>
              <a:off x="1422" y="3069"/>
              <a:ext cx="37" cy="38"/>
            </a:xfrm>
            <a:prstGeom prst="rect">
              <a:avLst/>
            </a:prstGeom>
            <a:solidFill>
              <a:srgbClr val="CC0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91" name="Rectangle 25"/>
            <p:cNvSpPr>
              <a:spLocks noChangeArrowheads="1"/>
            </p:cNvSpPr>
            <p:nvPr/>
          </p:nvSpPr>
          <p:spPr bwMode="auto">
            <a:xfrm>
              <a:off x="1413" y="2879"/>
              <a:ext cx="37" cy="38"/>
            </a:xfrm>
            <a:prstGeom prst="rect">
              <a:avLst/>
            </a:prstGeom>
            <a:solidFill>
              <a:srgbClr val="CC0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92" name="Text Box 28"/>
            <p:cNvSpPr txBox="1">
              <a:spLocks noChangeArrowheads="1"/>
            </p:cNvSpPr>
            <p:nvPr/>
          </p:nvSpPr>
          <p:spPr bwMode="auto">
            <a:xfrm>
              <a:off x="1424" y="2514"/>
              <a:ext cx="526" cy="308"/>
            </a:xfrm>
            <a:prstGeom prst="rect">
              <a:avLst/>
            </a:prstGeom>
            <a:noFill/>
            <a:ln w="9525" algn="ctr">
              <a:noFill/>
              <a:miter lim="800000"/>
              <a:headEnd/>
              <a:tailEnd/>
            </a:ln>
          </p:spPr>
          <p:txBody>
            <a:bodyPr wrap="none" lIns="0" tIns="0" rIns="0" bIns="0">
              <a:spAutoFit/>
            </a:bodyPr>
            <a:lstStyle/>
            <a:p>
              <a:pPr algn="ctr" defTabSz="915988"/>
              <a:r>
                <a:rPr lang="en-US" sz="1600">
                  <a:solidFill>
                    <a:srgbClr val="CC0000"/>
                  </a:solidFill>
                </a:rPr>
                <a:t>South</a:t>
              </a:r>
            </a:p>
            <a:p>
              <a:pPr algn="ctr" defTabSz="915988"/>
              <a:r>
                <a:rPr lang="en-US" sz="1600">
                  <a:solidFill>
                    <a:srgbClr val="CC0000"/>
                  </a:solidFill>
                </a:rPr>
                <a:t>America</a:t>
              </a:r>
            </a:p>
          </p:txBody>
        </p:sp>
        <p:sp>
          <p:nvSpPr>
            <p:cNvPr id="93" name="Oval 48"/>
            <p:cNvSpPr>
              <a:spLocks noChangeArrowheads="1"/>
            </p:cNvSpPr>
            <p:nvPr/>
          </p:nvSpPr>
          <p:spPr bwMode="auto">
            <a:xfrm>
              <a:off x="1382" y="3047"/>
              <a:ext cx="37" cy="37"/>
            </a:xfrm>
            <a:prstGeom prst="ellipse">
              <a:avLst/>
            </a:prstGeom>
            <a:solidFill>
              <a:srgbClr val="CC0000"/>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94" name="Oval 49"/>
            <p:cNvSpPr>
              <a:spLocks noChangeArrowheads="1"/>
            </p:cNvSpPr>
            <p:nvPr/>
          </p:nvSpPr>
          <p:spPr bwMode="auto">
            <a:xfrm>
              <a:off x="1386" y="2965"/>
              <a:ext cx="37" cy="37"/>
            </a:xfrm>
            <a:prstGeom prst="ellipse">
              <a:avLst/>
            </a:prstGeom>
            <a:solidFill>
              <a:srgbClr val="CC0000"/>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95" name="Text Box 58"/>
            <p:cNvSpPr txBox="1">
              <a:spLocks noChangeArrowheads="1"/>
            </p:cNvSpPr>
            <p:nvPr/>
          </p:nvSpPr>
          <p:spPr bwMode="auto">
            <a:xfrm>
              <a:off x="619" y="2450"/>
              <a:ext cx="616" cy="115"/>
            </a:xfrm>
            <a:prstGeom prst="rect">
              <a:avLst/>
            </a:prstGeom>
            <a:noFill/>
            <a:ln w="9525">
              <a:noFill/>
              <a:miter lim="800000"/>
              <a:headEnd/>
              <a:tailEnd/>
            </a:ln>
          </p:spPr>
          <p:txBody>
            <a:bodyPr wrap="none" lIns="0" tIns="0" rIns="0" bIns="0">
              <a:spAutoFit/>
            </a:bodyPr>
            <a:lstStyle/>
            <a:p>
              <a:r>
                <a:rPr lang="en-US" sz="1200" b="0">
                  <a:solidFill>
                    <a:srgbClr val="CC0000"/>
                  </a:solidFill>
                </a:rPr>
                <a:t>Lagunas Norte</a:t>
              </a:r>
            </a:p>
          </p:txBody>
        </p:sp>
        <p:sp>
          <p:nvSpPr>
            <p:cNvPr id="96" name="Text Box 59"/>
            <p:cNvSpPr txBox="1">
              <a:spLocks noChangeArrowheads="1"/>
            </p:cNvSpPr>
            <p:nvPr/>
          </p:nvSpPr>
          <p:spPr bwMode="auto">
            <a:xfrm>
              <a:off x="973" y="2556"/>
              <a:ext cx="287" cy="115"/>
            </a:xfrm>
            <a:prstGeom prst="rect">
              <a:avLst/>
            </a:prstGeom>
            <a:noFill/>
            <a:ln w="9525">
              <a:noFill/>
              <a:miter lim="800000"/>
              <a:headEnd/>
              <a:tailEnd/>
            </a:ln>
          </p:spPr>
          <p:txBody>
            <a:bodyPr wrap="none" lIns="0" tIns="0" rIns="0" bIns="0">
              <a:spAutoFit/>
            </a:bodyPr>
            <a:lstStyle/>
            <a:p>
              <a:r>
                <a:rPr lang="en-US" sz="1200" b="0">
                  <a:solidFill>
                    <a:srgbClr val="CC0000"/>
                  </a:solidFill>
                </a:rPr>
                <a:t>Pierina</a:t>
              </a:r>
            </a:p>
          </p:txBody>
        </p:sp>
        <p:sp>
          <p:nvSpPr>
            <p:cNvPr id="97" name="Text Box 60"/>
            <p:cNvSpPr txBox="1">
              <a:spLocks noChangeArrowheads="1"/>
            </p:cNvSpPr>
            <p:nvPr/>
          </p:nvSpPr>
          <p:spPr bwMode="auto">
            <a:xfrm>
              <a:off x="1053" y="2798"/>
              <a:ext cx="334" cy="115"/>
            </a:xfrm>
            <a:prstGeom prst="rect">
              <a:avLst/>
            </a:prstGeom>
            <a:noFill/>
            <a:ln w="9525">
              <a:noFill/>
              <a:miter lim="800000"/>
              <a:headEnd/>
              <a:tailEnd/>
            </a:ln>
          </p:spPr>
          <p:txBody>
            <a:bodyPr wrap="none" lIns="0" tIns="0" rIns="0" bIns="0">
              <a:spAutoFit/>
            </a:bodyPr>
            <a:lstStyle/>
            <a:p>
              <a:r>
                <a:rPr lang="en-US" sz="1200" b="0">
                  <a:solidFill>
                    <a:srgbClr val="CC0000"/>
                  </a:solidFill>
                </a:rPr>
                <a:t>Zald</a:t>
              </a:r>
              <a:r>
                <a:rPr lang="en-US" sz="1200" b="0">
                  <a:solidFill>
                    <a:srgbClr val="CC0000"/>
                  </a:solidFill>
                  <a:cs typeface="Tahoma" pitchFamily="34" charset="0"/>
                </a:rPr>
                <a:t>í</a:t>
              </a:r>
              <a:r>
                <a:rPr lang="en-US" sz="1200" b="0">
                  <a:solidFill>
                    <a:srgbClr val="CC0000"/>
                  </a:solidFill>
                </a:rPr>
                <a:t>var</a:t>
              </a:r>
            </a:p>
          </p:txBody>
        </p:sp>
        <p:sp>
          <p:nvSpPr>
            <p:cNvPr id="98" name="Text Box 61"/>
            <p:cNvSpPr txBox="1">
              <a:spLocks noChangeArrowheads="1"/>
            </p:cNvSpPr>
            <p:nvPr/>
          </p:nvSpPr>
          <p:spPr bwMode="auto">
            <a:xfrm>
              <a:off x="835" y="2912"/>
              <a:ext cx="535" cy="115"/>
            </a:xfrm>
            <a:prstGeom prst="rect">
              <a:avLst/>
            </a:prstGeom>
            <a:noFill/>
            <a:ln w="9525">
              <a:noFill/>
              <a:miter lim="800000"/>
              <a:headEnd/>
              <a:tailEnd/>
            </a:ln>
          </p:spPr>
          <p:txBody>
            <a:bodyPr wrap="none" lIns="0" tIns="0" rIns="0" bIns="0">
              <a:spAutoFit/>
            </a:bodyPr>
            <a:lstStyle/>
            <a:p>
              <a:r>
                <a:rPr lang="en-US" sz="1200" b="0">
                  <a:solidFill>
                    <a:srgbClr val="CC0000"/>
                  </a:solidFill>
                </a:rPr>
                <a:t>Cerro Casale</a:t>
              </a:r>
            </a:p>
          </p:txBody>
        </p:sp>
        <p:sp>
          <p:nvSpPr>
            <p:cNvPr id="99" name="Text Box 62"/>
            <p:cNvSpPr txBox="1">
              <a:spLocks noChangeArrowheads="1"/>
            </p:cNvSpPr>
            <p:nvPr/>
          </p:nvSpPr>
          <p:spPr bwMode="auto">
            <a:xfrm>
              <a:off x="809" y="3022"/>
              <a:ext cx="558" cy="115"/>
            </a:xfrm>
            <a:prstGeom prst="rect">
              <a:avLst/>
            </a:prstGeom>
            <a:noFill/>
            <a:ln w="9525">
              <a:noFill/>
              <a:miter lim="800000"/>
              <a:headEnd/>
              <a:tailEnd/>
            </a:ln>
          </p:spPr>
          <p:txBody>
            <a:bodyPr wrap="none" lIns="0" tIns="0" rIns="0" bIns="0">
              <a:spAutoFit/>
            </a:bodyPr>
            <a:lstStyle/>
            <a:p>
              <a:r>
                <a:rPr lang="en-US" sz="1200" b="0">
                  <a:solidFill>
                    <a:srgbClr val="CC0000"/>
                  </a:solidFill>
                </a:rPr>
                <a:t>Pascua-Lama</a:t>
              </a:r>
            </a:p>
          </p:txBody>
        </p:sp>
        <p:sp>
          <p:nvSpPr>
            <p:cNvPr id="100" name="Text Box 63"/>
            <p:cNvSpPr txBox="1">
              <a:spLocks noChangeArrowheads="1"/>
            </p:cNvSpPr>
            <p:nvPr/>
          </p:nvSpPr>
          <p:spPr bwMode="auto">
            <a:xfrm>
              <a:off x="1479" y="3030"/>
              <a:ext cx="371" cy="115"/>
            </a:xfrm>
            <a:prstGeom prst="rect">
              <a:avLst/>
            </a:prstGeom>
            <a:noFill/>
            <a:ln w="9525">
              <a:noFill/>
              <a:miter lim="800000"/>
              <a:headEnd/>
              <a:tailEnd/>
            </a:ln>
          </p:spPr>
          <p:txBody>
            <a:bodyPr wrap="none" lIns="0" tIns="0" rIns="0" bIns="0">
              <a:spAutoFit/>
            </a:bodyPr>
            <a:lstStyle/>
            <a:p>
              <a:r>
                <a:rPr lang="en-US" sz="1200" b="0" dirty="0" err="1">
                  <a:solidFill>
                    <a:srgbClr val="CC0000"/>
                  </a:solidFill>
                </a:rPr>
                <a:t>Veladero</a:t>
              </a:r>
              <a:endParaRPr lang="en-US" sz="1200" b="0" dirty="0">
                <a:solidFill>
                  <a:srgbClr val="CC0000"/>
                </a:solidFill>
              </a:endParaRPr>
            </a:p>
          </p:txBody>
        </p:sp>
      </p:grpSp>
      <p:grpSp>
        <p:nvGrpSpPr>
          <p:cNvPr id="101" name="Group 85"/>
          <p:cNvGrpSpPr>
            <a:grpSpLocks/>
          </p:cNvGrpSpPr>
          <p:nvPr/>
        </p:nvGrpSpPr>
        <p:grpSpPr bwMode="auto">
          <a:xfrm>
            <a:off x="152400" y="1171575"/>
            <a:ext cx="3244850" cy="2211388"/>
            <a:chOff x="126" y="1014"/>
            <a:chExt cx="2044" cy="1393"/>
          </a:xfrm>
        </p:grpSpPr>
        <p:pic>
          <p:nvPicPr>
            <p:cNvPr id="102" name="Picture 4" descr="WorldMapBackground"/>
            <p:cNvPicPr>
              <a:picLocks noChangeAspect="1" noChangeArrowheads="1"/>
            </p:cNvPicPr>
            <p:nvPr/>
          </p:nvPicPr>
          <p:blipFill>
            <a:blip r:embed="rId3" cstate="print">
              <a:lum bright="20000" contrast="-14000"/>
            </a:blip>
            <a:srcRect t="14511" r="69174" b="47061"/>
            <a:stretch>
              <a:fillRect/>
            </a:stretch>
          </p:blipFill>
          <p:spPr bwMode="auto">
            <a:xfrm>
              <a:off x="126" y="1014"/>
              <a:ext cx="2044" cy="1393"/>
            </a:xfrm>
            <a:prstGeom prst="rect">
              <a:avLst/>
            </a:prstGeom>
            <a:noFill/>
            <a:ln w="9525">
              <a:solidFill>
                <a:srgbClr val="000099"/>
              </a:solidFill>
              <a:miter lim="800000"/>
              <a:headEnd/>
              <a:tailEnd/>
            </a:ln>
          </p:spPr>
        </p:pic>
        <p:sp>
          <p:nvSpPr>
            <p:cNvPr id="103" name="Rectangle 12"/>
            <p:cNvSpPr>
              <a:spLocks noChangeArrowheads="1"/>
            </p:cNvSpPr>
            <p:nvPr/>
          </p:nvSpPr>
          <p:spPr bwMode="auto">
            <a:xfrm>
              <a:off x="1703" y="1619"/>
              <a:ext cx="37" cy="38"/>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4" name="Rectangle 15"/>
            <p:cNvSpPr>
              <a:spLocks noChangeArrowheads="1"/>
            </p:cNvSpPr>
            <p:nvPr/>
          </p:nvSpPr>
          <p:spPr bwMode="auto">
            <a:xfrm>
              <a:off x="1148" y="1699"/>
              <a:ext cx="36" cy="37"/>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5" name="Rectangle 16"/>
            <p:cNvSpPr>
              <a:spLocks noChangeArrowheads="1"/>
            </p:cNvSpPr>
            <p:nvPr/>
          </p:nvSpPr>
          <p:spPr bwMode="auto">
            <a:xfrm>
              <a:off x="1074" y="1774"/>
              <a:ext cx="38" cy="37"/>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6" name="Rectangle 17"/>
            <p:cNvSpPr>
              <a:spLocks noChangeArrowheads="1"/>
            </p:cNvSpPr>
            <p:nvPr/>
          </p:nvSpPr>
          <p:spPr bwMode="auto">
            <a:xfrm>
              <a:off x="1113" y="1928"/>
              <a:ext cx="38" cy="37"/>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7" name="Rectangle 21"/>
            <p:cNvSpPr>
              <a:spLocks noChangeArrowheads="1"/>
            </p:cNvSpPr>
            <p:nvPr/>
          </p:nvSpPr>
          <p:spPr bwMode="auto">
            <a:xfrm>
              <a:off x="1237" y="1654"/>
              <a:ext cx="37" cy="38"/>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8" name="Rectangle 22"/>
            <p:cNvSpPr>
              <a:spLocks noChangeArrowheads="1"/>
            </p:cNvSpPr>
            <p:nvPr/>
          </p:nvSpPr>
          <p:spPr bwMode="auto">
            <a:xfrm>
              <a:off x="1097" y="1846"/>
              <a:ext cx="37" cy="38"/>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09" name="Rectangle 23"/>
            <p:cNvSpPr>
              <a:spLocks noChangeArrowheads="1"/>
            </p:cNvSpPr>
            <p:nvPr/>
          </p:nvSpPr>
          <p:spPr bwMode="auto">
            <a:xfrm>
              <a:off x="1174" y="1807"/>
              <a:ext cx="37" cy="36"/>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10" name="Rectangle 24"/>
            <p:cNvSpPr>
              <a:spLocks noChangeArrowheads="1"/>
            </p:cNvSpPr>
            <p:nvPr/>
          </p:nvSpPr>
          <p:spPr bwMode="auto">
            <a:xfrm>
              <a:off x="1075" y="1710"/>
              <a:ext cx="38" cy="37"/>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11" name="Rectangle 27"/>
            <p:cNvSpPr>
              <a:spLocks noChangeArrowheads="1"/>
            </p:cNvSpPr>
            <p:nvPr/>
          </p:nvSpPr>
          <p:spPr bwMode="auto">
            <a:xfrm>
              <a:off x="1150" y="1867"/>
              <a:ext cx="37" cy="36"/>
            </a:xfrm>
            <a:prstGeom prst="rect">
              <a:avLst/>
            </a:prstGeom>
            <a:solidFill>
              <a:schemeClr val="accent2"/>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12" name="Text Box 30"/>
            <p:cNvSpPr txBox="1">
              <a:spLocks noChangeArrowheads="1"/>
            </p:cNvSpPr>
            <p:nvPr/>
          </p:nvSpPr>
          <p:spPr bwMode="auto">
            <a:xfrm>
              <a:off x="1157" y="1150"/>
              <a:ext cx="526" cy="308"/>
            </a:xfrm>
            <a:prstGeom prst="rect">
              <a:avLst/>
            </a:prstGeom>
            <a:noFill/>
            <a:ln w="9525" algn="ctr">
              <a:noFill/>
              <a:miter lim="800000"/>
              <a:headEnd/>
              <a:tailEnd/>
            </a:ln>
          </p:spPr>
          <p:txBody>
            <a:bodyPr wrap="none" lIns="0" tIns="0" rIns="0" bIns="0">
              <a:spAutoFit/>
            </a:bodyPr>
            <a:lstStyle/>
            <a:p>
              <a:pPr algn="ctr" defTabSz="915988"/>
              <a:r>
                <a:rPr lang="en-US" sz="1600">
                  <a:solidFill>
                    <a:schemeClr val="accent2"/>
                  </a:solidFill>
                </a:rPr>
                <a:t>North</a:t>
              </a:r>
            </a:p>
            <a:p>
              <a:pPr algn="ctr" defTabSz="915988"/>
              <a:r>
                <a:rPr lang="en-US" sz="1600">
                  <a:solidFill>
                    <a:schemeClr val="accent2"/>
                  </a:solidFill>
                </a:rPr>
                <a:t>America</a:t>
              </a:r>
              <a:endParaRPr lang="en-US" sz="1800">
                <a:solidFill>
                  <a:schemeClr val="accent2"/>
                </a:solidFill>
              </a:endParaRPr>
            </a:p>
          </p:txBody>
        </p:sp>
        <p:sp>
          <p:nvSpPr>
            <p:cNvPr id="113" name="Oval 45"/>
            <p:cNvSpPr>
              <a:spLocks noChangeArrowheads="1"/>
            </p:cNvSpPr>
            <p:nvPr/>
          </p:nvSpPr>
          <p:spPr bwMode="auto">
            <a:xfrm>
              <a:off x="358" y="1195"/>
              <a:ext cx="37" cy="37"/>
            </a:xfrm>
            <a:prstGeom prst="ellipse">
              <a:avLst/>
            </a:prstGeom>
            <a:solidFill>
              <a:schemeClr val="accent2"/>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114" name="Oval 46"/>
            <p:cNvSpPr>
              <a:spLocks noChangeArrowheads="1"/>
            </p:cNvSpPr>
            <p:nvPr/>
          </p:nvSpPr>
          <p:spPr bwMode="auto">
            <a:xfrm>
              <a:off x="1922" y="2277"/>
              <a:ext cx="37" cy="37"/>
            </a:xfrm>
            <a:prstGeom prst="ellipse">
              <a:avLst/>
            </a:prstGeom>
            <a:solidFill>
              <a:schemeClr val="accent2"/>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115" name="Text Box 47"/>
            <p:cNvSpPr txBox="1">
              <a:spLocks noChangeArrowheads="1"/>
            </p:cNvSpPr>
            <p:nvPr/>
          </p:nvSpPr>
          <p:spPr bwMode="auto">
            <a:xfrm>
              <a:off x="431" y="1142"/>
              <a:ext cx="542" cy="115"/>
            </a:xfrm>
            <a:prstGeom prst="rect">
              <a:avLst/>
            </a:prstGeom>
            <a:noFill/>
            <a:ln w="9525">
              <a:noFill/>
              <a:miter lim="800000"/>
              <a:headEnd/>
              <a:tailEnd/>
            </a:ln>
          </p:spPr>
          <p:txBody>
            <a:bodyPr wrap="none" lIns="0" tIns="0" rIns="0" bIns="0">
              <a:spAutoFit/>
            </a:bodyPr>
            <a:lstStyle/>
            <a:p>
              <a:r>
                <a:rPr lang="en-US" sz="1200" b="0">
                  <a:solidFill>
                    <a:srgbClr val="000099"/>
                  </a:solidFill>
                </a:rPr>
                <a:t>Donlin Creek</a:t>
              </a:r>
            </a:p>
          </p:txBody>
        </p:sp>
        <p:sp>
          <p:nvSpPr>
            <p:cNvPr id="116" name="Text Box 48"/>
            <p:cNvSpPr txBox="1">
              <a:spLocks noChangeArrowheads="1"/>
            </p:cNvSpPr>
            <p:nvPr/>
          </p:nvSpPr>
          <p:spPr bwMode="auto">
            <a:xfrm>
              <a:off x="1288" y="1623"/>
              <a:ext cx="344" cy="208"/>
            </a:xfrm>
            <a:prstGeom prst="rect">
              <a:avLst/>
            </a:prstGeom>
            <a:noFill/>
            <a:ln w="9525">
              <a:noFill/>
              <a:miter lim="800000"/>
              <a:headEnd/>
              <a:tailEnd/>
            </a:ln>
          </p:spPr>
          <p:txBody>
            <a:bodyPr wrap="none" lIns="0" tIns="0" rIns="0" bIns="0">
              <a:spAutoFit/>
            </a:bodyPr>
            <a:lstStyle/>
            <a:p>
              <a:pPr>
                <a:lnSpc>
                  <a:spcPct val="90000"/>
                </a:lnSpc>
              </a:pPr>
              <a:r>
                <a:rPr lang="en-US" sz="1200" b="0" dirty="0">
                  <a:solidFill>
                    <a:srgbClr val="000099"/>
                  </a:solidFill>
                </a:rPr>
                <a:t>Golden</a:t>
              </a:r>
            </a:p>
            <a:p>
              <a:pPr>
                <a:lnSpc>
                  <a:spcPct val="90000"/>
                </a:lnSpc>
              </a:pPr>
              <a:r>
                <a:rPr lang="en-US" sz="1200" b="0" dirty="0">
                  <a:solidFill>
                    <a:srgbClr val="000099"/>
                  </a:solidFill>
                </a:rPr>
                <a:t>Sunlight</a:t>
              </a:r>
            </a:p>
          </p:txBody>
        </p:sp>
        <p:sp>
          <p:nvSpPr>
            <p:cNvPr id="117" name="Text Box 49"/>
            <p:cNvSpPr txBox="1">
              <a:spLocks noChangeArrowheads="1"/>
            </p:cNvSpPr>
            <p:nvPr/>
          </p:nvSpPr>
          <p:spPr bwMode="auto">
            <a:xfrm>
              <a:off x="1754" y="1581"/>
              <a:ext cx="271" cy="115"/>
            </a:xfrm>
            <a:prstGeom prst="rect">
              <a:avLst/>
            </a:prstGeom>
            <a:noFill/>
            <a:ln w="9525">
              <a:noFill/>
              <a:miter lim="800000"/>
              <a:headEnd/>
              <a:tailEnd/>
            </a:ln>
          </p:spPr>
          <p:txBody>
            <a:bodyPr wrap="none" lIns="0" tIns="0" rIns="0" bIns="0">
              <a:spAutoFit/>
            </a:bodyPr>
            <a:lstStyle/>
            <a:p>
              <a:r>
                <a:rPr lang="en-US" sz="1200" b="0">
                  <a:solidFill>
                    <a:srgbClr val="000099"/>
                  </a:solidFill>
                </a:rPr>
                <a:t>Hemlo</a:t>
              </a:r>
            </a:p>
          </p:txBody>
        </p:sp>
        <p:sp>
          <p:nvSpPr>
            <p:cNvPr id="118" name="Text Box 50"/>
            <p:cNvSpPr txBox="1">
              <a:spLocks noChangeArrowheads="1"/>
            </p:cNvSpPr>
            <p:nvPr/>
          </p:nvSpPr>
          <p:spPr bwMode="auto">
            <a:xfrm>
              <a:off x="208" y="1437"/>
              <a:ext cx="695" cy="763"/>
            </a:xfrm>
            <a:prstGeom prst="rect">
              <a:avLst/>
            </a:prstGeom>
            <a:noFill/>
            <a:ln w="9525">
              <a:noFill/>
              <a:miter lim="800000"/>
              <a:headEnd/>
              <a:tailEnd/>
            </a:ln>
          </p:spPr>
          <p:txBody>
            <a:bodyPr wrap="none" lIns="0" tIns="0" rIns="0" bIns="0">
              <a:spAutoFit/>
            </a:bodyPr>
            <a:lstStyle/>
            <a:p>
              <a:pPr algn="r">
                <a:lnSpc>
                  <a:spcPct val="95000"/>
                </a:lnSpc>
              </a:pPr>
              <a:r>
                <a:rPr lang="en-US" sz="1200" b="0">
                  <a:solidFill>
                    <a:srgbClr val="000099"/>
                  </a:solidFill>
                </a:rPr>
                <a:t>Goldstrike</a:t>
              </a:r>
            </a:p>
            <a:p>
              <a:pPr algn="r">
                <a:lnSpc>
                  <a:spcPct val="95000"/>
                </a:lnSpc>
              </a:pPr>
              <a:r>
                <a:rPr lang="en-US" sz="1200" b="0">
                  <a:solidFill>
                    <a:srgbClr val="000099"/>
                  </a:solidFill>
                </a:rPr>
                <a:t>Turquoise Ridge</a:t>
              </a:r>
            </a:p>
            <a:p>
              <a:pPr algn="r">
                <a:lnSpc>
                  <a:spcPct val="95000"/>
                </a:lnSpc>
              </a:pPr>
              <a:r>
                <a:rPr lang="en-US" sz="1200" b="0">
                  <a:solidFill>
                    <a:srgbClr val="000099"/>
                  </a:solidFill>
                </a:rPr>
                <a:t>Marigold</a:t>
              </a:r>
            </a:p>
            <a:p>
              <a:pPr algn="r">
                <a:lnSpc>
                  <a:spcPct val="95000"/>
                </a:lnSpc>
              </a:pPr>
              <a:r>
                <a:rPr lang="en-US" sz="1200" b="0">
                  <a:solidFill>
                    <a:srgbClr val="000099"/>
                  </a:solidFill>
                </a:rPr>
                <a:t>Bald Mountain</a:t>
              </a:r>
            </a:p>
            <a:p>
              <a:pPr algn="r">
                <a:lnSpc>
                  <a:spcPct val="95000"/>
                </a:lnSpc>
              </a:pPr>
              <a:r>
                <a:rPr lang="en-US" sz="1200" b="0">
                  <a:solidFill>
                    <a:srgbClr val="000099"/>
                  </a:solidFill>
                </a:rPr>
                <a:t>Cortez</a:t>
              </a:r>
            </a:p>
            <a:p>
              <a:pPr algn="r">
                <a:lnSpc>
                  <a:spcPct val="95000"/>
                </a:lnSpc>
              </a:pPr>
              <a:r>
                <a:rPr lang="en-US" sz="1200" b="0">
                  <a:solidFill>
                    <a:srgbClr val="000099"/>
                  </a:solidFill>
                </a:rPr>
                <a:t>Ruby Hill</a:t>
              </a:r>
            </a:p>
            <a:p>
              <a:pPr algn="r">
                <a:lnSpc>
                  <a:spcPct val="95000"/>
                </a:lnSpc>
              </a:pPr>
              <a:r>
                <a:rPr lang="en-US" sz="1200" b="0">
                  <a:solidFill>
                    <a:srgbClr val="000099"/>
                  </a:solidFill>
                </a:rPr>
                <a:t>Round Mountain</a:t>
              </a:r>
            </a:p>
          </p:txBody>
        </p:sp>
        <p:sp>
          <p:nvSpPr>
            <p:cNvPr id="119" name="Line 51"/>
            <p:cNvSpPr>
              <a:spLocks noChangeShapeType="1"/>
            </p:cNvSpPr>
            <p:nvPr/>
          </p:nvSpPr>
          <p:spPr bwMode="auto">
            <a:xfrm flipH="1">
              <a:off x="921" y="1827"/>
              <a:ext cx="270" cy="0"/>
            </a:xfrm>
            <a:prstGeom prst="line">
              <a:avLst/>
            </a:prstGeom>
            <a:noFill/>
            <a:ln w="9525">
              <a:solidFill>
                <a:srgbClr val="000099"/>
              </a:solidFill>
              <a:round/>
              <a:headEnd/>
              <a:tailEnd/>
            </a:ln>
          </p:spPr>
          <p:txBody>
            <a:bodyPr/>
            <a:lstStyle/>
            <a:p>
              <a:endParaRPr lang="en-US"/>
            </a:p>
          </p:txBody>
        </p:sp>
        <p:sp>
          <p:nvSpPr>
            <p:cNvPr id="120" name="Line 52"/>
            <p:cNvSpPr>
              <a:spLocks noChangeShapeType="1"/>
            </p:cNvSpPr>
            <p:nvPr/>
          </p:nvSpPr>
          <p:spPr bwMode="auto">
            <a:xfrm flipH="1" flipV="1">
              <a:off x="921" y="1716"/>
              <a:ext cx="159" cy="66"/>
            </a:xfrm>
            <a:prstGeom prst="line">
              <a:avLst/>
            </a:prstGeom>
            <a:noFill/>
            <a:ln w="9525">
              <a:solidFill>
                <a:srgbClr val="000099"/>
              </a:solidFill>
              <a:round/>
              <a:headEnd/>
              <a:tailEnd/>
            </a:ln>
          </p:spPr>
          <p:txBody>
            <a:bodyPr/>
            <a:lstStyle/>
            <a:p>
              <a:endParaRPr lang="en-US"/>
            </a:p>
          </p:txBody>
        </p:sp>
        <p:sp>
          <p:nvSpPr>
            <p:cNvPr id="121" name="Line 53"/>
            <p:cNvSpPr>
              <a:spLocks noChangeShapeType="1"/>
            </p:cNvSpPr>
            <p:nvPr/>
          </p:nvSpPr>
          <p:spPr bwMode="auto">
            <a:xfrm flipH="1" flipV="1">
              <a:off x="921" y="1607"/>
              <a:ext cx="170" cy="112"/>
            </a:xfrm>
            <a:prstGeom prst="line">
              <a:avLst/>
            </a:prstGeom>
            <a:noFill/>
            <a:ln w="9525">
              <a:solidFill>
                <a:srgbClr val="000099"/>
              </a:solidFill>
              <a:round/>
              <a:headEnd/>
              <a:tailEnd/>
            </a:ln>
          </p:spPr>
          <p:txBody>
            <a:bodyPr/>
            <a:lstStyle/>
            <a:p>
              <a:endParaRPr lang="en-US"/>
            </a:p>
          </p:txBody>
        </p:sp>
        <p:sp>
          <p:nvSpPr>
            <p:cNvPr id="122" name="Line 54"/>
            <p:cNvSpPr>
              <a:spLocks noChangeShapeType="1"/>
            </p:cNvSpPr>
            <p:nvPr/>
          </p:nvSpPr>
          <p:spPr bwMode="auto">
            <a:xfrm flipH="1" flipV="1">
              <a:off x="921" y="1502"/>
              <a:ext cx="237" cy="207"/>
            </a:xfrm>
            <a:prstGeom prst="line">
              <a:avLst/>
            </a:prstGeom>
            <a:noFill/>
            <a:ln w="9525">
              <a:solidFill>
                <a:srgbClr val="000099"/>
              </a:solidFill>
              <a:round/>
              <a:headEnd/>
              <a:tailEnd/>
            </a:ln>
          </p:spPr>
          <p:txBody>
            <a:bodyPr/>
            <a:lstStyle/>
            <a:p>
              <a:endParaRPr lang="en-US"/>
            </a:p>
          </p:txBody>
        </p:sp>
        <p:sp>
          <p:nvSpPr>
            <p:cNvPr id="123" name="Line 55"/>
            <p:cNvSpPr>
              <a:spLocks noChangeShapeType="1"/>
            </p:cNvSpPr>
            <p:nvPr/>
          </p:nvSpPr>
          <p:spPr bwMode="auto">
            <a:xfrm flipH="1">
              <a:off x="921" y="1867"/>
              <a:ext cx="184" cy="70"/>
            </a:xfrm>
            <a:prstGeom prst="line">
              <a:avLst/>
            </a:prstGeom>
            <a:noFill/>
            <a:ln w="9525">
              <a:solidFill>
                <a:srgbClr val="000099"/>
              </a:solidFill>
              <a:round/>
              <a:headEnd/>
              <a:tailEnd/>
            </a:ln>
          </p:spPr>
          <p:txBody>
            <a:bodyPr/>
            <a:lstStyle/>
            <a:p>
              <a:endParaRPr lang="en-US"/>
            </a:p>
          </p:txBody>
        </p:sp>
        <p:sp>
          <p:nvSpPr>
            <p:cNvPr id="124" name="Line 56"/>
            <p:cNvSpPr>
              <a:spLocks noChangeShapeType="1"/>
            </p:cNvSpPr>
            <p:nvPr/>
          </p:nvSpPr>
          <p:spPr bwMode="auto">
            <a:xfrm flipH="1">
              <a:off x="921" y="1884"/>
              <a:ext cx="242" cy="159"/>
            </a:xfrm>
            <a:prstGeom prst="line">
              <a:avLst/>
            </a:prstGeom>
            <a:noFill/>
            <a:ln w="9525">
              <a:solidFill>
                <a:srgbClr val="000099"/>
              </a:solidFill>
              <a:round/>
              <a:headEnd/>
              <a:tailEnd/>
            </a:ln>
          </p:spPr>
          <p:txBody>
            <a:bodyPr/>
            <a:lstStyle/>
            <a:p>
              <a:endParaRPr lang="en-US"/>
            </a:p>
          </p:txBody>
        </p:sp>
        <p:sp>
          <p:nvSpPr>
            <p:cNvPr id="125" name="Line 57"/>
            <p:cNvSpPr>
              <a:spLocks noChangeShapeType="1"/>
            </p:cNvSpPr>
            <p:nvPr/>
          </p:nvSpPr>
          <p:spPr bwMode="auto">
            <a:xfrm flipH="1">
              <a:off x="921" y="1947"/>
              <a:ext cx="207" cy="207"/>
            </a:xfrm>
            <a:prstGeom prst="line">
              <a:avLst/>
            </a:prstGeom>
            <a:noFill/>
            <a:ln w="9525">
              <a:solidFill>
                <a:srgbClr val="000099"/>
              </a:solidFill>
              <a:round/>
              <a:headEnd/>
              <a:tailEnd/>
            </a:ln>
          </p:spPr>
          <p:txBody>
            <a:bodyPr/>
            <a:lstStyle/>
            <a:p>
              <a:endParaRPr lang="en-US"/>
            </a:p>
          </p:txBody>
        </p:sp>
        <p:sp>
          <p:nvSpPr>
            <p:cNvPr id="126" name="Text Box 82"/>
            <p:cNvSpPr txBox="1">
              <a:spLocks noChangeArrowheads="1"/>
            </p:cNvSpPr>
            <p:nvPr/>
          </p:nvSpPr>
          <p:spPr bwMode="auto">
            <a:xfrm>
              <a:off x="1385" y="2228"/>
              <a:ext cx="524" cy="115"/>
            </a:xfrm>
            <a:prstGeom prst="rect">
              <a:avLst/>
            </a:prstGeom>
            <a:noFill/>
            <a:ln w="9525">
              <a:noFill/>
              <a:miter lim="800000"/>
              <a:headEnd/>
              <a:tailEnd/>
            </a:ln>
          </p:spPr>
          <p:txBody>
            <a:bodyPr wrap="none" lIns="0" tIns="0" rIns="0" bIns="0">
              <a:spAutoFit/>
            </a:bodyPr>
            <a:lstStyle/>
            <a:p>
              <a:r>
                <a:rPr lang="en-US" sz="1200" b="0">
                  <a:solidFill>
                    <a:srgbClr val="000099"/>
                  </a:solidFill>
                </a:rPr>
                <a:t>Pueblo Viejo</a:t>
              </a:r>
            </a:p>
          </p:txBody>
        </p:sp>
      </p:grpSp>
      <p:grpSp>
        <p:nvGrpSpPr>
          <p:cNvPr id="127" name="Group 95"/>
          <p:cNvGrpSpPr>
            <a:grpSpLocks/>
          </p:cNvGrpSpPr>
          <p:nvPr/>
        </p:nvGrpSpPr>
        <p:grpSpPr bwMode="auto">
          <a:xfrm>
            <a:off x="3567113" y="5468938"/>
            <a:ext cx="1168400" cy="168275"/>
            <a:chOff x="2247" y="3445"/>
            <a:chExt cx="736" cy="106"/>
          </a:xfrm>
        </p:grpSpPr>
        <p:sp>
          <p:nvSpPr>
            <p:cNvPr id="128" name="Oval 53"/>
            <p:cNvSpPr>
              <a:spLocks noChangeArrowheads="1"/>
            </p:cNvSpPr>
            <p:nvPr/>
          </p:nvSpPr>
          <p:spPr bwMode="auto">
            <a:xfrm>
              <a:off x="2653" y="3481"/>
              <a:ext cx="40" cy="40"/>
            </a:xfrm>
            <a:prstGeom prst="ellipse">
              <a:avLst/>
            </a:prstGeom>
            <a:solidFill>
              <a:schemeClr val="tx1"/>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129" name="Rectangle 54"/>
            <p:cNvSpPr>
              <a:spLocks noChangeArrowheads="1"/>
            </p:cNvSpPr>
            <p:nvPr/>
          </p:nvSpPr>
          <p:spPr bwMode="auto">
            <a:xfrm>
              <a:off x="2247" y="3480"/>
              <a:ext cx="40" cy="41"/>
            </a:xfrm>
            <a:prstGeom prst="rect">
              <a:avLst/>
            </a:prstGeom>
            <a:solidFill>
              <a:schemeClr val="tx1"/>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30" name="Text Box 55"/>
            <p:cNvSpPr txBox="1">
              <a:spLocks noChangeArrowheads="1"/>
            </p:cNvSpPr>
            <p:nvPr/>
          </p:nvSpPr>
          <p:spPr bwMode="auto">
            <a:xfrm>
              <a:off x="2713" y="3445"/>
              <a:ext cx="270" cy="106"/>
            </a:xfrm>
            <a:prstGeom prst="rect">
              <a:avLst/>
            </a:prstGeom>
            <a:noFill/>
            <a:ln w="9525" algn="ctr">
              <a:noFill/>
              <a:miter lim="800000"/>
              <a:headEnd/>
              <a:tailEnd/>
            </a:ln>
          </p:spPr>
          <p:txBody>
            <a:bodyPr wrap="none" lIns="0" tIns="0" rIns="0" bIns="0">
              <a:spAutoFit/>
            </a:bodyPr>
            <a:lstStyle/>
            <a:p>
              <a:r>
                <a:rPr lang="en-US" sz="1100" b="0">
                  <a:solidFill>
                    <a:schemeClr val="tx1"/>
                  </a:solidFill>
                </a:rPr>
                <a:t>Project</a:t>
              </a:r>
            </a:p>
          </p:txBody>
        </p:sp>
        <p:sp>
          <p:nvSpPr>
            <p:cNvPr id="131" name="Text Box 56"/>
            <p:cNvSpPr txBox="1">
              <a:spLocks noChangeArrowheads="1"/>
            </p:cNvSpPr>
            <p:nvPr/>
          </p:nvSpPr>
          <p:spPr bwMode="auto">
            <a:xfrm>
              <a:off x="2305" y="3445"/>
              <a:ext cx="183" cy="106"/>
            </a:xfrm>
            <a:prstGeom prst="rect">
              <a:avLst/>
            </a:prstGeom>
            <a:noFill/>
            <a:ln w="9525" algn="ctr">
              <a:noFill/>
              <a:miter lim="800000"/>
              <a:headEnd/>
              <a:tailEnd/>
            </a:ln>
          </p:spPr>
          <p:txBody>
            <a:bodyPr wrap="none" lIns="0" tIns="0" rIns="0" bIns="0">
              <a:spAutoFit/>
            </a:bodyPr>
            <a:lstStyle/>
            <a:p>
              <a:r>
                <a:rPr lang="en-US" sz="1100" b="0">
                  <a:solidFill>
                    <a:schemeClr val="tx1"/>
                  </a:solidFill>
                </a:rPr>
                <a:t>Mine</a:t>
              </a:r>
            </a:p>
          </p:txBody>
        </p:sp>
      </p:grpSp>
      <p:grpSp>
        <p:nvGrpSpPr>
          <p:cNvPr id="132" name="Group 131"/>
          <p:cNvGrpSpPr/>
          <p:nvPr/>
        </p:nvGrpSpPr>
        <p:grpSpPr>
          <a:xfrm>
            <a:off x="3557588" y="2595563"/>
            <a:ext cx="5416550" cy="2767012"/>
            <a:chOff x="3557588" y="2595563"/>
            <a:chExt cx="5416550" cy="2767012"/>
          </a:xfrm>
        </p:grpSpPr>
        <p:pic>
          <p:nvPicPr>
            <p:cNvPr id="133" name="Picture 4" descr="WorldMapBackground"/>
            <p:cNvPicPr>
              <a:picLocks noChangeAspect="1" noChangeArrowheads="1"/>
            </p:cNvPicPr>
            <p:nvPr/>
          </p:nvPicPr>
          <p:blipFill>
            <a:blip r:embed="rId3" cstate="print">
              <a:lum bright="20000" contrast="-14000"/>
            </a:blip>
            <a:srcRect l="41336" t="39145" r="39873" b="12772"/>
            <a:stretch>
              <a:fillRect/>
            </a:stretch>
          </p:blipFill>
          <p:spPr bwMode="auto">
            <a:xfrm>
              <a:off x="3557588" y="2595563"/>
              <a:ext cx="1978025" cy="2767012"/>
            </a:xfrm>
            <a:prstGeom prst="rect">
              <a:avLst/>
            </a:prstGeom>
            <a:noFill/>
            <a:ln w="9525">
              <a:solidFill>
                <a:srgbClr val="800080"/>
              </a:solidFill>
              <a:miter lim="800000"/>
              <a:headEnd/>
              <a:tailEnd/>
            </a:ln>
          </p:spPr>
        </p:pic>
        <p:sp>
          <p:nvSpPr>
            <p:cNvPr id="134" name="Text Box 29"/>
            <p:cNvSpPr txBox="1">
              <a:spLocks noChangeArrowheads="1"/>
            </p:cNvSpPr>
            <p:nvPr/>
          </p:nvSpPr>
          <p:spPr bwMode="auto">
            <a:xfrm>
              <a:off x="3886452" y="2985629"/>
              <a:ext cx="738984" cy="492443"/>
            </a:xfrm>
            <a:prstGeom prst="rect">
              <a:avLst/>
            </a:prstGeom>
            <a:noFill/>
            <a:ln w="9525" algn="ctr">
              <a:noFill/>
              <a:miter lim="800000"/>
              <a:headEnd/>
              <a:tailEnd/>
            </a:ln>
          </p:spPr>
          <p:txBody>
            <a:bodyPr wrap="none" lIns="0" tIns="0" rIns="0" bIns="0">
              <a:spAutoFit/>
            </a:bodyPr>
            <a:lstStyle/>
            <a:p>
              <a:pPr algn="ctr" defTabSz="915988"/>
              <a:r>
                <a:rPr lang="en-US" sz="1600" dirty="0" smtClean="0">
                  <a:solidFill>
                    <a:srgbClr val="990099"/>
                  </a:solidFill>
                </a:rPr>
                <a:t>African</a:t>
              </a:r>
            </a:p>
            <a:p>
              <a:pPr algn="ctr" defTabSz="915988"/>
              <a:r>
                <a:rPr lang="en-US" sz="1600" dirty="0" smtClean="0">
                  <a:solidFill>
                    <a:srgbClr val="990099"/>
                  </a:solidFill>
                </a:rPr>
                <a:t>Barrick</a:t>
              </a:r>
              <a:endParaRPr lang="en-US" sz="1600" dirty="0">
                <a:solidFill>
                  <a:srgbClr val="990099"/>
                </a:solidFill>
              </a:endParaRPr>
            </a:p>
          </p:txBody>
        </p:sp>
        <p:sp>
          <p:nvSpPr>
            <p:cNvPr id="135" name="Rectangle 18"/>
            <p:cNvSpPr>
              <a:spLocks noChangeArrowheads="1"/>
            </p:cNvSpPr>
            <p:nvPr/>
          </p:nvSpPr>
          <p:spPr bwMode="auto">
            <a:xfrm>
              <a:off x="5149851" y="3840163"/>
              <a:ext cx="58738" cy="60325"/>
            </a:xfrm>
            <a:prstGeom prst="rect">
              <a:avLst/>
            </a:prstGeom>
            <a:solidFill>
              <a:srgbClr val="990099"/>
            </a:solidFill>
            <a:ln w="6350" algn="ctr">
              <a:solidFill>
                <a:schemeClr val="bg1"/>
              </a:solidFill>
              <a:miter lim="800000"/>
              <a:headEnd/>
              <a:tailEnd/>
            </a:ln>
          </p:spPr>
          <p:txBody>
            <a:bodyPr wrap="none" anchor="ctr"/>
            <a:lstStyle/>
            <a:p>
              <a:pPr algn="ctr"/>
              <a:endParaRPr lang="en-US"/>
            </a:p>
          </p:txBody>
        </p:sp>
        <p:sp>
          <p:nvSpPr>
            <p:cNvPr id="136" name="Oval 48"/>
            <p:cNvSpPr>
              <a:spLocks noChangeArrowheads="1"/>
            </p:cNvSpPr>
            <p:nvPr/>
          </p:nvSpPr>
          <p:spPr bwMode="auto">
            <a:xfrm>
              <a:off x="5010151" y="3868738"/>
              <a:ext cx="58738" cy="58737"/>
            </a:xfrm>
            <a:prstGeom prst="ellipse">
              <a:avLst/>
            </a:prstGeom>
            <a:solidFill>
              <a:srgbClr val="990099"/>
            </a:solidFill>
            <a:ln w="6350" algn="ctr">
              <a:solidFill>
                <a:schemeClr val="bg1"/>
              </a:solidFill>
              <a:round/>
              <a:headEnd/>
              <a:tailEnd/>
            </a:ln>
          </p:spPr>
          <p:txBody>
            <a:bodyPr wrap="none" anchor="ctr"/>
            <a:lstStyle/>
            <a:p>
              <a:pPr algn="ctr"/>
              <a:endParaRPr lang="en-US"/>
            </a:p>
          </p:txBody>
        </p:sp>
        <p:sp>
          <p:nvSpPr>
            <p:cNvPr id="137" name="Rectangle 18"/>
            <p:cNvSpPr>
              <a:spLocks noChangeArrowheads="1"/>
            </p:cNvSpPr>
            <p:nvPr/>
          </p:nvSpPr>
          <p:spPr bwMode="auto">
            <a:xfrm>
              <a:off x="5070476" y="3916363"/>
              <a:ext cx="58738" cy="60325"/>
            </a:xfrm>
            <a:prstGeom prst="rect">
              <a:avLst/>
            </a:prstGeom>
            <a:solidFill>
              <a:srgbClr val="990099"/>
            </a:solidFill>
            <a:ln w="6350" algn="ctr">
              <a:solidFill>
                <a:schemeClr val="bg1"/>
              </a:solidFill>
              <a:miter lim="800000"/>
              <a:headEnd/>
              <a:tailEnd/>
            </a:ln>
          </p:spPr>
          <p:txBody>
            <a:bodyPr wrap="none" anchor="ctr"/>
            <a:lstStyle/>
            <a:p>
              <a:pPr algn="ctr"/>
              <a:endParaRPr lang="en-US"/>
            </a:p>
          </p:txBody>
        </p:sp>
        <p:sp>
          <p:nvSpPr>
            <p:cNvPr id="138" name="Rectangle 18"/>
            <p:cNvSpPr>
              <a:spLocks noChangeArrowheads="1"/>
            </p:cNvSpPr>
            <p:nvPr/>
          </p:nvSpPr>
          <p:spPr bwMode="auto">
            <a:xfrm>
              <a:off x="5141913" y="3951288"/>
              <a:ext cx="58738" cy="60325"/>
            </a:xfrm>
            <a:prstGeom prst="rect">
              <a:avLst/>
            </a:prstGeom>
            <a:solidFill>
              <a:srgbClr val="990099"/>
            </a:solidFill>
            <a:ln w="6350" algn="ctr">
              <a:solidFill>
                <a:schemeClr val="bg1"/>
              </a:solidFill>
              <a:miter lim="800000"/>
              <a:headEnd/>
              <a:tailEnd/>
            </a:ln>
          </p:spPr>
          <p:txBody>
            <a:bodyPr wrap="none" anchor="ctr"/>
            <a:lstStyle/>
            <a:p>
              <a:pPr algn="ctr"/>
              <a:endParaRPr lang="en-US"/>
            </a:p>
          </p:txBody>
        </p:sp>
        <p:sp>
          <p:nvSpPr>
            <p:cNvPr id="139" name="Rectangle 18"/>
            <p:cNvSpPr>
              <a:spLocks noChangeArrowheads="1"/>
            </p:cNvSpPr>
            <p:nvPr/>
          </p:nvSpPr>
          <p:spPr bwMode="auto">
            <a:xfrm>
              <a:off x="5165726" y="4030663"/>
              <a:ext cx="58738" cy="60325"/>
            </a:xfrm>
            <a:prstGeom prst="rect">
              <a:avLst/>
            </a:prstGeom>
            <a:solidFill>
              <a:srgbClr val="990099"/>
            </a:solidFill>
            <a:ln w="6350" algn="ctr">
              <a:solidFill>
                <a:schemeClr val="bg1"/>
              </a:solidFill>
              <a:miter lim="800000"/>
              <a:headEnd/>
              <a:tailEnd/>
            </a:ln>
          </p:spPr>
          <p:txBody>
            <a:bodyPr wrap="none" anchor="ctr"/>
            <a:lstStyle/>
            <a:p>
              <a:pPr algn="ctr"/>
              <a:endParaRPr lang="en-US"/>
            </a:p>
          </p:txBody>
        </p:sp>
        <p:sp>
          <p:nvSpPr>
            <p:cNvPr id="140" name="Text Box 69"/>
            <p:cNvSpPr txBox="1">
              <a:spLocks noChangeArrowheads="1"/>
            </p:cNvSpPr>
            <p:nvPr/>
          </p:nvSpPr>
          <p:spPr bwMode="auto">
            <a:xfrm>
              <a:off x="3844926" y="3498850"/>
              <a:ext cx="755650" cy="865187"/>
            </a:xfrm>
            <a:prstGeom prst="rect">
              <a:avLst/>
            </a:prstGeom>
            <a:noFill/>
            <a:ln w="9525" algn="ctr">
              <a:noFill/>
              <a:miter lim="800000"/>
              <a:headEnd/>
              <a:tailEnd/>
            </a:ln>
          </p:spPr>
          <p:txBody>
            <a:bodyPr wrap="none" lIns="0" tIns="0" rIns="0" bIns="0">
              <a:spAutoFit/>
            </a:bodyPr>
            <a:lstStyle/>
            <a:p>
              <a:pPr algn="r">
                <a:lnSpc>
                  <a:spcPct val="95000"/>
                </a:lnSpc>
              </a:pPr>
              <a:r>
                <a:rPr lang="en-US" sz="1200" b="0">
                  <a:solidFill>
                    <a:srgbClr val="800080"/>
                  </a:solidFill>
                </a:rPr>
                <a:t>North Mara</a:t>
              </a:r>
            </a:p>
            <a:p>
              <a:pPr algn="r">
                <a:lnSpc>
                  <a:spcPct val="95000"/>
                </a:lnSpc>
              </a:pPr>
              <a:r>
                <a:rPr lang="en-US" sz="1200" b="0">
                  <a:solidFill>
                    <a:srgbClr val="800080"/>
                  </a:solidFill>
                </a:rPr>
                <a:t>Kabanga</a:t>
              </a:r>
            </a:p>
            <a:p>
              <a:pPr algn="r">
                <a:lnSpc>
                  <a:spcPct val="95000"/>
                </a:lnSpc>
              </a:pPr>
              <a:r>
                <a:rPr lang="en-US" sz="1200" b="0">
                  <a:solidFill>
                    <a:srgbClr val="800080"/>
                  </a:solidFill>
                </a:rPr>
                <a:t>Tulawaka</a:t>
              </a:r>
            </a:p>
            <a:p>
              <a:pPr algn="r">
                <a:lnSpc>
                  <a:spcPct val="95000"/>
                </a:lnSpc>
              </a:pPr>
              <a:r>
                <a:rPr lang="en-US" sz="1200" b="0">
                  <a:solidFill>
                    <a:srgbClr val="800080"/>
                  </a:solidFill>
                </a:rPr>
                <a:t>Bulyanhulu</a:t>
              </a:r>
            </a:p>
            <a:p>
              <a:pPr algn="r">
                <a:lnSpc>
                  <a:spcPct val="95000"/>
                </a:lnSpc>
              </a:pPr>
              <a:r>
                <a:rPr lang="en-US" sz="1200" b="0">
                  <a:solidFill>
                    <a:srgbClr val="800080"/>
                  </a:solidFill>
                </a:rPr>
                <a:t>Buzwagi</a:t>
              </a:r>
            </a:p>
          </p:txBody>
        </p:sp>
        <p:sp>
          <p:nvSpPr>
            <p:cNvPr id="141" name="Line 70"/>
            <p:cNvSpPr>
              <a:spLocks noChangeShapeType="1"/>
            </p:cNvSpPr>
            <p:nvPr/>
          </p:nvSpPr>
          <p:spPr bwMode="auto">
            <a:xfrm flipH="1">
              <a:off x="4659313" y="3946525"/>
              <a:ext cx="428625" cy="0"/>
            </a:xfrm>
            <a:prstGeom prst="line">
              <a:avLst/>
            </a:prstGeom>
            <a:noFill/>
            <a:ln w="9525">
              <a:solidFill>
                <a:srgbClr val="800080"/>
              </a:solidFill>
              <a:round/>
              <a:headEnd/>
              <a:tailEnd/>
            </a:ln>
          </p:spPr>
          <p:txBody>
            <a:bodyPr/>
            <a:lstStyle/>
            <a:p>
              <a:endParaRPr lang="en-US"/>
            </a:p>
          </p:txBody>
        </p:sp>
        <p:sp>
          <p:nvSpPr>
            <p:cNvPr id="142" name="Line 71"/>
            <p:cNvSpPr>
              <a:spLocks noChangeShapeType="1"/>
            </p:cNvSpPr>
            <p:nvPr/>
          </p:nvSpPr>
          <p:spPr bwMode="auto">
            <a:xfrm flipH="1" flipV="1">
              <a:off x="4659313" y="3762375"/>
              <a:ext cx="361950" cy="130175"/>
            </a:xfrm>
            <a:prstGeom prst="line">
              <a:avLst/>
            </a:prstGeom>
            <a:noFill/>
            <a:ln w="9525">
              <a:solidFill>
                <a:srgbClr val="800080"/>
              </a:solidFill>
              <a:round/>
              <a:headEnd/>
              <a:tailEnd/>
            </a:ln>
          </p:spPr>
          <p:txBody>
            <a:bodyPr/>
            <a:lstStyle/>
            <a:p>
              <a:endParaRPr lang="en-US"/>
            </a:p>
          </p:txBody>
        </p:sp>
        <p:sp>
          <p:nvSpPr>
            <p:cNvPr id="143" name="Line 72"/>
            <p:cNvSpPr>
              <a:spLocks noChangeShapeType="1"/>
            </p:cNvSpPr>
            <p:nvPr/>
          </p:nvSpPr>
          <p:spPr bwMode="auto">
            <a:xfrm flipH="1" flipV="1">
              <a:off x="4659313" y="3597275"/>
              <a:ext cx="511175" cy="276225"/>
            </a:xfrm>
            <a:prstGeom prst="line">
              <a:avLst/>
            </a:prstGeom>
            <a:noFill/>
            <a:ln w="9525">
              <a:solidFill>
                <a:srgbClr val="800080"/>
              </a:solidFill>
              <a:round/>
              <a:headEnd/>
              <a:tailEnd/>
            </a:ln>
          </p:spPr>
          <p:txBody>
            <a:bodyPr/>
            <a:lstStyle/>
            <a:p>
              <a:endParaRPr lang="en-US"/>
            </a:p>
          </p:txBody>
        </p:sp>
        <p:sp>
          <p:nvSpPr>
            <p:cNvPr id="144" name="Line 73"/>
            <p:cNvSpPr>
              <a:spLocks noChangeShapeType="1"/>
            </p:cNvSpPr>
            <p:nvPr/>
          </p:nvSpPr>
          <p:spPr bwMode="auto">
            <a:xfrm flipH="1">
              <a:off x="4659313" y="3987800"/>
              <a:ext cx="501650" cy="130175"/>
            </a:xfrm>
            <a:prstGeom prst="line">
              <a:avLst/>
            </a:prstGeom>
            <a:noFill/>
            <a:ln w="9525">
              <a:solidFill>
                <a:srgbClr val="800080"/>
              </a:solidFill>
              <a:round/>
              <a:headEnd/>
              <a:tailEnd/>
            </a:ln>
          </p:spPr>
          <p:txBody>
            <a:bodyPr/>
            <a:lstStyle/>
            <a:p>
              <a:endParaRPr lang="en-US"/>
            </a:p>
          </p:txBody>
        </p:sp>
        <p:sp>
          <p:nvSpPr>
            <p:cNvPr id="145" name="Line 74"/>
            <p:cNvSpPr>
              <a:spLocks noChangeShapeType="1"/>
            </p:cNvSpPr>
            <p:nvPr/>
          </p:nvSpPr>
          <p:spPr bwMode="auto">
            <a:xfrm flipH="1">
              <a:off x="4659313" y="4067175"/>
              <a:ext cx="517525" cy="231775"/>
            </a:xfrm>
            <a:prstGeom prst="line">
              <a:avLst/>
            </a:prstGeom>
            <a:noFill/>
            <a:ln w="9525">
              <a:solidFill>
                <a:srgbClr val="800080"/>
              </a:solidFill>
              <a:round/>
              <a:headEnd/>
              <a:tailEnd/>
            </a:ln>
          </p:spPr>
          <p:txBody>
            <a:bodyPr/>
            <a:lstStyle/>
            <a:p>
              <a:endParaRPr lang="en-US"/>
            </a:p>
          </p:txBody>
        </p:sp>
        <p:pic>
          <p:nvPicPr>
            <p:cNvPr id="146" name="Picture 3" descr="WorldMapBackground"/>
            <p:cNvPicPr>
              <a:picLocks noChangeAspect="1" noChangeArrowheads="1"/>
            </p:cNvPicPr>
            <p:nvPr/>
          </p:nvPicPr>
          <p:blipFill>
            <a:blip r:embed="rId3" cstate="print">
              <a:lum bright="20000" contrast="-14000"/>
            </a:blip>
            <a:srcRect l="62708" t="39255" r="6108" b="12828"/>
            <a:stretch>
              <a:fillRect/>
            </a:stretch>
          </p:blipFill>
          <p:spPr bwMode="auto">
            <a:xfrm>
              <a:off x="5691188" y="2595563"/>
              <a:ext cx="3282950" cy="2767012"/>
            </a:xfrm>
            <a:prstGeom prst="rect">
              <a:avLst/>
            </a:prstGeom>
            <a:noFill/>
            <a:ln w="9525">
              <a:solidFill>
                <a:srgbClr val="008000"/>
              </a:solidFill>
              <a:miter lim="800000"/>
              <a:headEnd/>
              <a:tailEnd/>
            </a:ln>
          </p:spPr>
        </p:pic>
        <p:sp>
          <p:nvSpPr>
            <p:cNvPr id="147" name="Rectangle 10"/>
            <p:cNvSpPr>
              <a:spLocks noChangeArrowheads="1"/>
            </p:cNvSpPr>
            <p:nvPr/>
          </p:nvSpPr>
          <p:spPr bwMode="auto">
            <a:xfrm>
              <a:off x="8174038" y="3970338"/>
              <a:ext cx="58738" cy="61912"/>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48" name="Text Box 11"/>
            <p:cNvSpPr txBox="1">
              <a:spLocks noChangeArrowheads="1"/>
            </p:cNvSpPr>
            <p:nvPr/>
          </p:nvSpPr>
          <p:spPr bwMode="auto">
            <a:xfrm>
              <a:off x="7488238" y="3290888"/>
              <a:ext cx="915988" cy="488950"/>
            </a:xfrm>
            <a:prstGeom prst="rect">
              <a:avLst/>
            </a:prstGeom>
            <a:solidFill>
              <a:srgbClr val="FFFFFF">
                <a:alpha val="50195"/>
              </a:srgbClr>
            </a:solidFill>
            <a:ln w="9525" algn="ctr">
              <a:noFill/>
              <a:miter lim="800000"/>
              <a:headEnd/>
              <a:tailEnd/>
            </a:ln>
          </p:spPr>
          <p:txBody>
            <a:bodyPr wrap="none" lIns="0" tIns="0" rIns="0" bIns="0">
              <a:spAutoFit/>
            </a:bodyPr>
            <a:lstStyle/>
            <a:p>
              <a:pPr algn="ctr" defTabSz="915988"/>
              <a:r>
                <a:rPr lang="en-US" sz="1600">
                  <a:solidFill>
                    <a:srgbClr val="008000"/>
                  </a:solidFill>
                </a:rPr>
                <a:t>Australia</a:t>
              </a:r>
            </a:p>
            <a:p>
              <a:pPr algn="ctr" defTabSz="915988"/>
              <a:r>
                <a:rPr lang="en-US" sz="1600">
                  <a:solidFill>
                    <a:srgbClr val="008000"/>
                  </a:solidFill>
                </a:rPr>
                <a:t>Pacific</a:t>
              </a:r>
            </a:p>
          </p:txBody>
        </p:sp>
        <p:sp>
          <p:nvSpPr>
            <p:cNvPr id="149" name="Rectangle 59"/>
            <p:cNvSpPr>
              <a:spLocks noChangeArrowheads="1"/>
            </p:cNvSpPr>
            <p:nvPr/>
          </p:nvSpPr>
          <p:spPr bwMode="auto">
            <a:xfrm>
              <a:off x="7453313" y="4576763"/>
              <a:ext cx="58738" cy="60325"/>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0" name="Rectangle 60"/>
            <p:cNvSpPr>
              <a:spLocks noChangeArrowheads="1"/>
            </p:cNvSpPr>
            <p:nvPr/>
          </p:nvSpPr>
          <p:spPr bwMode="auto">
            <a:xfrm>
              <a:off x="7558088" y="4651375"/>
              <a:ext cx="57150" cy="60325"/>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1" name="Rectangle 61"/>
            <p:cNvSpPr>
              <a:spLocks noChangeArrowheads="1"/>
            </p:cNvSpPr>
            <p:nvPr/>
          </p:nvSpPr>
          <p:spPr bwMode="auto">
            <a:xfrm>
              <a:off x="7473951" y="4694238"/>
              <a:ext cx="57150" cy="58737"/>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2" name="Rectangle 62"/>
            <p:cNvSpPr>
              <a:spLocks noChangeArrowheads="1"/>
            </p:cNvSpPr>
            <p:nvPr/>
          </p:nvSpPr>
          <p:spPr bwMode="auto">
            <a:xfrm>
              <a:off x="7597776" y="4808538"/>
              <a:ext cx="58738" cy="60325"/>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3" name="Rectangle 65"/>
            <p:cNvSpPr>
              <a:spLocks noChangeArrowheads="1"/>
            </p:cNvSpPr>
            <p:nvPr/>
          </p:nvSpPr>
          <p:spPr bwMode="auto">
            <a:xfrm>
              <a:off x="7518401" y="4811713"/>
              <a:ext cx="58738" cy="58737"/>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4" name="Rectangle 66"/>
            <p:cNvSpPr>
              <a:spLocks noChangeArrowheads="1"/>
            </p:cNvSpPr>
            <p:nvPr/>
          </p:nvSpPr>
          <p:spPr bwMode="auto">
            <a:xfrm>
              <a:off x="7631113" y="4713288"/>
              <a:ext cx="58738" cy="60325"/>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5" name="Rectangle 67"/>
            <p:cNvSpPr>
              <a:spLocks noChangeArrowheads="1"/>
            </p:cNvSpPr>
            <p:nvPr/>
          </p:nvSpPr>
          <p:spPr bwMode="auto">
            <a:xfrm>
              <a:off x="8308976" y="4879975"/>
              <a:ext cx="58738" cy="61912"/>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56" name="Text Box 39"/>
            <p:cNvSpPr txBox="1">
              <a:spLocks noChangeArrowheads="1"/>
            </p:cNvSpPr>
            <p:nvPr/>
          </p:nvSpPr>
          <p:spPr bwMode="auto">
            <a:xfrm>
              <a:off x="7621588" y="3898900"/>
              <a:ext cx="522288" cy="182562"/>
            </a:xfrm>
            <a:prstGeom prst="rect">
              <a:avLst/>
            </a:prstGeom>
            <a:noFill/>
            <a:ln w="9525">
              <a:noFill/>
              <a:miter lim="800000"/>
              <a:headEnd/>
              <a:tailEnd/>
            </a:ln>
          </p:spPr>
          <p:txBody>
            <a:bodyPr wrap="none" lIns="0" tIns="0" rIns="0" bIns="0">
              <a:spAutoFit/>
            </a:bodyPr>
            <a:lstStyle/>
            <a:p>
              <a:r>
                <a:rPr lang="en-US" sz="1200" b="0">
                  <a:solidFill>
                    <a:srgbClr val="008000"/>
                  </a:solidFill>
                </a:rPr>
                <a:t>Porgera</a:t>
              </a:r>
            </a:p>
          </p:txBody>
        </p:sp>
        <p:sp>
          <p:nvSpPr>
            <p:cNvPr id="157" name="Text Box 40"/>
            <p:cNvSpPr txBox="1">
              <a:spLocks noChangeArrowheads="1"/>
            </p:cNvSpPr>
            <p:nvPr/>
          </p:nvSpPr>
          <p:spPr bwMode="auto">
            <a:xfrm>
              <a:off x="8450263" y="4797425"/>
              <a:ext cx="401638" cy="182562"/>
            </a:xfrm>
            <a:prstGeom prst="rect">
              <a:avLst/>
            </a:prstGeom>
            <a:noFill/>
            <a:ln w="9525">
              <a:noFill/>
              <a:miter lim="800000"/>
              <a:headEnd/>
              <a:tailEnd/>
            </a:ln>
          </p:spPr>
          <p:txBody>
            <a:bodyPr wrap="none" lIns="0" tIns="0" rIns="0" bIns="0">
              <a:spAutoFit/>
            </a:bodyPr>
            <a:lstStyle/>
            <a:p>
              <a:r>
                <a:rPr lang="en-US" sz="1200" b="0">
                  <a:solidFill>
                    <a:srgbClr val="008000"/>
                  </a:solidFill>
                </a:rPr>
                <a:t>Cowal</a:t>
              </a:r>
            </a:p>
          </p:txBody>
        </p:sp>
        <p:sp>
          <p:nvSpPr>
            <p:cNvPr id="158" name="Text Box 41"/>
            <p:cNvSpPr txBox="1">
              <a:spLocks noChangeArrowheads="1"/>
            </p:cNvSpPr>
            <p:nvPr/>
          </p:nvSpPr>
          <p:spPr bwMode="auto">
            <a:xfrm>
              <a:off x="7716838" y="4625975"/>
              <a:ext cx="915988" cy="182562"/>
            </a:xfrm>
            <a:prstGeom prst="rect">
              <a:avLst/>
            </a:prstGeom>
            <a:noFill/>
            <a:ln w="9525">
              <a:noFill/>
              <a:miter lim="800000"/>
              <a:headEnd/>
              <a:tailEnd/>
            </a:ln>
          </p:spPr>
          <p:txBody>
            <a:bodyPr wrap="none" lIns="0" tIns="0" rIns="0" bIns="0">
              <a:spAutoFit/>
            </a:bodyPr>
            <a:lstStyle/>
            <a:p>
              <a:r>
                <a:rPr lang="en-US" sz="1200" b="0">
                  <a:solidFill>
                    <a:srgbClr val="008000"/>
                  </a:solidFill>
                </a:rPr>
                <a:t>Granny Smith</a:t>
              </a:r>
            </a:p>
          </p:txBody>
        </p:sp>
        <p:sp>
          <p:nvSpPr>
            <p:cNvPr id="159" name="Text Box 42"/>
            <p:cNvSpPr txBox="1">
              <a:spLocks noChangeArrowheads="1"/>
            </p:cNvSpPr>
            <p:nvPr/>
          </p:nvSpPr>
          <p:spPr bwMode="auto">
            <a:xfrm>
              <a:off x="7561263" y="4875213"/>
              <a:ext cx="658813" cy="182562"/>
            </a:xfrm>
            <a:prstGeom prst="rect">
              <a:avLst/>
            </a:prstGeom>
            <a:noFill/>
            <a:ln w="9525">
              <a:noFill/>
              <a:miter lim="800000"/>
              <a:headEnd/>
              <a:tailEnd/>
            </a:ln>
          </p:spPr>
          <p:txBody>
            <a:bodyPr wrap="none" lIns="0" tIns="0" rIns="0" bIns="0">
              <a:spAutoFit/>
            </a:bodyPr>
            <a:lstStyle/>
            <a:p>
              <a:r>
                <a:rPr lang="en-US" sz="1200" b="0">
                  <a:solidFill>
                    <a:srgbClr val="008000"/>
                  </a:solidFill>
                </a:rPr>
                <a:t>Kalgoorlie</a:t>
              </a:r>
            </a:p>
          </p:txBody>
        </p:sp>
        <p:sp>
          <p:nvSpPr>
            <p:cNvPr id="160" name="Text Box 43"/>
            <p:cNvSpPr txBox="1">
              <a:spLocks noChangeArrowheads="1"/>
            </p:cNvSpPr>
            <p:nvPr/>
          </p:nvSpPr>
          <p:spPr bwMode="auto">
            <a:xfrm>
              <a:off x="6894513" y="4768850"/>
              <a:ext cx="614363" cy="182562"/>
            </a:xfrm>
            <a:prstGeom prst="rect">
              <a:avLst/>
            </a:prstGeom>
            <a:noFill/>
            <a:ln w="9525">
              <a:noFill/>
              <a:miter lim="800000"/>
              <a:headEnd/>
              <a:tailEnd/>
            </a:ln>
          </p:spPr>
          <p:txBody>
            <a:bodyPr wrap="none" lIns="0" tIns="0" rIns="0" bIns="0">
              <a:spAutoFit/>
            </a:bodyPr>
            <a:lstStyle/>
            <a:p>
              <a:r>
                <a:rPr lang="en-US" sz="1200" b="0">
                  <a:solidFill>
                    <a:srgbClr val="008000"/>
                  </a:solidFill>
                </a:rPr>
                <a:t>Kanowna</a:t>
              </a:r>
            </a:p>
          </p:txBody>
        </p:sp>
        <p:sp>
          <p:nvSpPr>
            <p:cNvPr id="161" name="Text Box 44"/>
            <p:cNvSpPr txBox="1">
              <a:spLocks noChangeArrowheads="1"/>
            </p:cNvSpPr>
            <p:nvPr/>
          </p:nvSpPr>
          <p:spPr bwMode="auto">
            <a:xfrm>
              <a:off x="7013576" y="4392613"/>
              <a:ext cx="528638" cy="182562"/>
            </a:xfrm>
            <a:prstGeom prst="rect">
              <a:avLst/>
            </a:prstGeom>
            <a:noFill/>
            <a:ln w="9525">
              <a:noFill/>
              <a:miter lim="800000"/>
              <a:headEnd/>
              <a:tailEnd/>
            </a:ln>
          </p:spPr>
          <p:txBody>
            <a:bodyPr wrap="none" lIns="0" tIns="0" rIns="0" bIns="0">
              <a:spAutoFit/>
            </a:bodyPr>
            <a:lstStyle/>
            <a:p>
              <a:r>
                <a:rPr lang="en-US" sz="1200" b="0">
                  <a:solidFill>
                    <a:srgbClr val="008000"/>
                  </a:solidFill>
                </a:rPr>
                <a:t>Plutonic</a:t>
              </a:r>
            </a:p>
          </p:txBody>
        </p:sp>
        <p:sp>
          <p:nvSpPr>
            <p:cNvPr id="162" name="Text Box 45"/>
            <p:cNvSpPr txBox="1">
              <a:spLocks noChangeArrowheads="1"/>
            </p:cNvSpPr>
            <p:nvPr/>
          </p:nvSpPr>
          <p:spPr bwMode="auto">
            <a:xfrm>
              <a:off x="7596188" y="4471988"/>
              <a:ext cx="406400" cy="182562"/>
            </a:xfrm>
            <a:prstGeom prst="rect">
              <a:avLst/>
            </a:prstGeom>
            <a:noFill/>
            <a:ln w="9525">
              <a:noFill/>
              <a:miter lim="800000"/>
              <a:headEnd/>
              <a:tailEnd/>
            </a:ln>
          </p:spPr>
          <p:txBody>
            <a:bodyPr wrap="none" lIns="0" tIns="0" rIns="0" bIns="0">
              <a:spAutoFit/>
            </a:bodyPr>
            <a:lstStyle/>
            <a:p>
              <a:r>
                <a:rPr lang="en-US" sz="1200" b="0">
                  <a:solidFill>
                    <a:srgbClr val="008000"/>
                  </a:solidFill>
                </a:rPr>
                <a:t>Darlot</a:t>
              </a:r>
            </a:p>
          </p:txBody>
        </p:sp>
        <p:sp>
          <p:nvSpPr>
            <p:cNvPr id="163" name="Text Box 46"/>
            <p:cNvSpPr txBox="1">
              <a:spLocks noChangeArrowheads="1"/>
            </p:cNvSpPr>
            <p:nvPr/>
          </p:nvSpPr>
          <p:spPr bwMode="auto">
            <a:xfrm>
              <a:off x="6948488" y="4611688"/>
              <a:ext cx="508000" cy="182562"/>
            </a:xfrm>
            <a:prstGeom prst="rect">
              <a:avLst/>
            </a:prstGeom>
            <a:noFill/>
            <a:ln w="9525">
              <a:noFill/>
              <a:miter lim="800000"/>
              <a:headEnd/>
              <a:tailEnd/>
            </a:ln>
          </p:spPr>
          <p:txBody>
            <a:bodyPr wrap="none" lIns="0" tIns="0" rIns="0" bIns="0">
              <a:spAutoFit/>
            </a:bodyPr>
            <a:lstStyle/>
            <a:p>
              <a:r>
                <a:rPr lang="en-US" sz="1200" b="0">
                  <a:solidFill>
                    <a:srgbClr val="008000"/>
                  </a:solidFill>
                </a:rPr>
                <a:t>Lawlers</a:t>
              </a:r>
            </a:p>
          </p:txBody>
        </p:sp>
        <p:sp>
          <p:nvSpPr>
            <p:cNvPr id="164" name="Oval 48"/>
            <p:cNvSpPr>
              <a:spLocks noChangeArrowheads="1"/>
            </p:cNvSpPr>
            <p:nvPr/>
          </p:nvSpPr>
          <p:spPr bwMode="auto">
            <a:xfrm>
              <a:off x="5846763" y="2841625"/>
              <a:ext cx="58738" cy="58737"/>
            </a:xfrm>
            <a:prstGeom prst="ellipse">
              <a:avLst/>
            </a:prstGeom>
            <a:solidFill>
              <a:srgbClr val="008000"/>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165" name="Text Box 90"/>
            <p:cNvSpPr txBox="1">
              <a:spLocks noChangeArrowheads="1"/>
            </p:cNvSpPr>
            <p:nvPr/>
          </p:nvSpPr>
          <p:spPr bwMode="auto">
            <a:xfrm>
              <a:off x="5940426" y="2779713"/>
              <a:ext cx="604838" cy="182562"/>
            </a:xfrm>
            <a:prstGeom prst="rect">
              <a:avLst/>
            </a:prstGeom>
            <a:noFill/>
            <a:ln w="9525">
              <a:noFill/>
              <a:miter lim="800000"/>
              <a:headEnd/>
              <a:tailEnd/>
            </a:ln>
          </p:spPr>
          <p:txBody>
            <a:bodyPr wrap="none" lIns="0" tIns="0" rIns="0" bIns="0">
              <a:spAutoFit/>
            </a:bodyPr>
            <a:lstStyle/>
            <a:p>
              <a:r>
                <a:rPr lang="en-US" sz="1200" b="0" dirty="0" err="1">
                  <a:solidFill>
                    <a:srgbClr val="008000"/>
                  </a:solidFill>
                </a:rPr>
                <a:t>Reko</a:t>
              </a:r>
              <a:r>
                <a:rPr lang="en-US" sz="1200" b="0" dirty="0">
                  <a:solidFill>
                    <a:srgbClr val="008000"/>
                  </a:solidFill>
                </a:rPr>
                <a:t> </a:t>
              </a:r>
              <a:r>
                <a:rPr lang="en-US" sz="1200" b="0" dirty="0" err="1">
                  <a:solidFill>
                    <a:srgbClr val="008000"/>
                  </a:solidFill>
                </a:rPr>
                <a:t>Diq</a:t>
              </a:r>
              <a:endParaRPr lang="en-US" sz="1200" b="0" dirty="0">
                <a:solidFill>
                  <a:srgbClr val="008000"/>
                </a:solidFill>
              </a:endParaRPr>
            </a:p>
          </p:txBody>
        </p:sp>
        <p:sp>
          <p:nvSpPr>
            <p:cNvPr id="166" name="Oval 48"/>
            <p:cNvSpPr>
              <a:spLocks noChangeArrowheads="1"/>
            </p:cNvSpPr>
            <p:nvPr/>
          </p:nvSpPr>
          <p:spPr bwMode="auto">
            <a:xfrm>
              <a:off x="5313363" y="3060700"/>
              <a:ext cx="58738" cy="58737"/>
            </a:xfrm>
            <a:prstGeom prst="ellipse">
              <a:avLst/>
            </a:prstGeom>
            <a:solidFill>
              <a:srgbClr val="008000"/>
            </a:solidFill>
            <a:ln w="6350" algn="ctr">
              <a:solidFill>
                <a:schemeClr val="bg1"/>
              </a:solidFill>
              <a:round/>
              <a:headEnd/>
              <a:tailEnd/>
            </a:ln>
          </p:spPr>
          <p:txBody>
            <a:bodyPr wrap="none" anchor="ctr"/>
            <a:lstStyle/>
            <a:p>
              <a:pPr algn="ctr"/>
              <a:endParaRPr lang="en-US" sz="2500" b="0">
                <a:solidFill>
                  <a:srgbClr val="035073"/>
                </a:solidFill>
                <a:latin typeface="Interstate-RegularCondensed" pitchFamily="2" charset="0"/>
              </a:endParaRPr>
            </a:p>
          </p:txBody>
        </p:sp>
        <p:sp>
          <p:nvSpPr>
            <p:cNvPr id="167" name="Text Box 90"/>
            <p:cNvSpPr txBox="1">
              <a:spLocks noChangeArrowheads="1"/>
            </p:cNvSpPr>
            <p:nvPr/>
          </p:nvSpPr>
          <p:spPr bwMode="auto">
            <a:xfrm>
              <a:off x="4695962" y="2807441"/>
              <a:ext cx="753989" cy="184666"/>
            </a:xfrm>
            <a:prstGeom prst="rect">
              <a:avLst/>
            </a:prstGeom>
            <a:noFill/>
            <a:ln w="9525">
              <a:noFill/>
              <a:miter lim="800000"/>
              <a:headEnd/>
              <a:tailEnd/>
            </a:ln>
          </p:spPr>
          <p:txBody>
            <a:bodyPr wrap="none" lIns="0" tIns="0" rIns="0" bIns="0">
              <a:spAutoFit/>
            </a:bodyPr>
            <a:lstStyle/>
            <a:p>
              <a:r>
                <a:rPr lang="en-US" sz="1200" b="0" dirty="0" err="1" smtClean="0">
                  <a:solidFill>
                    <a:srgbClr val="008000"/>
                  </a:solidFill>
                </a:rPr>
                <a:t>Jabal</a:t>
              </a:r>
              <a:r>
                <a:rPr lang="en-US" sz="1200" b="0" dirty="0" smtClean="0">
                  <a:solidFill>
                    <a:srgbClr val="008000"/>
                  </a:solidFill>
                </a:rPr>
                <a:t> </a:t>
              </a:r>
              <a:r>
                <a:rPr lang="en-US" sz="1200" b="0" dirty="0" err="1" smtClean="0">
                  <a:solidFill>
                    <a:srgbClr val="008000"/>
                  </a:solidFill>
                </a:rPr>
                <a:t>Sayid</a:t>
              </a:r>
              <a:endParaRPr lang="en-US" sz="1200" b="0" dirty="0">
                <a:solidFill>
                  <a:srgbClr val="008000"/>
                </a:solidFill>
              </a:endParaRPr>
            </a:p>
          </p:txBody>
        </p:sp>
        <p:sp>
          <p:nvSpPr>
            <p:cNvPr id="168" name="Rectangle 10"/>
            <p:cNvSpPr>
              <a:spLocks noChangeArrowheads="1"/>
            </p:cNvSpPr>
            <p:nvPr/>
          </p:nvSpPr>
          <p:spPr bwMode="auto">
            <a:xfrm>
              <a:off x="4916488" y="4203701"/>
              <a:ext cx="58738" cy="61912"/>
            </a:xfrm>
            <a:prstGeom prst="rect">
              <a:avLst/>
            </a:prstGeom>
            <a:solidFill>
              <a:srgbClr val="008000"/>
            </a:solidFill>
            <a:ln w="6350" algn="ctr">
              <a:solidFill>
                <a:schemeClr val="bg1"/>
              </a:solidFill>
              <a:miter lim="800000"/>
              <a:headEnd/>
              <a:tailEnd/>
            </a:ln>
          </p:spPr>
          <p:txBody>
            <a:bodyPr wrap="none" anchor="ctr"/>
            <a:lstStyle/>
            <a:p>
              <a:pPr algn="ctr"/>
              <a:endParaRPr lang="en-US" sz="2500" b="0">
                <a:solidFill>
                  <a:srgbClr val="035073"/>
                </a:solidFill>
                <a:latin typeface="Interstate-RegularCondensed" pitchFamily="2" charset="0"/>
              </a:endParaRPr>
            </a:p>
          </p:txBody>
        </p:sp>
        <p:sp>
          <p:nvSpPr>
            <p:cNvPr id="169" name="Text Box 90"/>
            <p:cNvSpPr txBox="1">
              <a:spLocks noChangeArrowheads="1"/>
            </p:cNvSpPr>
            <p:nvPr/>
          </p:nvSpPr>
          <p:spPr bwMode="auto">
            <a:xfrm>
              <a:off x="4807921" y="4296436"/>
              <a:ext cx="651910" cy="184666"/>
            </a:xfrm>
            <a:prstGeom prst="rect">
              <a:avLst/>
            </a:prstGeom>
            <a:noFill/>
            <a:ln w="9525">
              <a:noFill/>
              <a:miter lim="800000"/>
              <a:headEnd/>
              <a:tailEnd/>
            </a:ln>
          </p:spPr>
          <p:txBody>
            <a:bodyPr wrap="none" lIns="0" tIns="0" rIns="0" bIns="0">
              <a:spAutoFit/>
            </a:bodyPr>
            <a:lstStyle/>
            <a:p>
              <a:r>
                <a:rPr lang="en-US" sz="1200" b="0" dirty="0" err="1" smtClean="0">
                  <a:solidFill>
                    <a:srgbClr val="008000"/>
                  </a:solidFill>
                </a:rPr>
                <a:t>Lumwana</a:t>
              </a:r>
              <a:endParaRPr lang="en-US" sz="1200" b="0" dirty="0">
                <a:solidFill>
                  <a:srgbClr val="008000"/>
                </a:solidFill>
              </a:endParaRPr>
            </a:p>
          </p:txBody>
        </p:sp>
        <p:cxnSp>
          <p:nvCxnSpPr>
            <p:cNvPr id="170" name="Straight Connector 169"/>
            <p:cNvCxnSpPr/>
            <p:nvPr/>
          </p:nvCxnSpPr>
          <p:spPr bwMode="auto">
            <a:xfrm flipH="1">
              <a:off x="5133975" y="4224338"/>
              <a:ext cx="590550" cy="0"/>
            </a:xfrm>
            <a:prstGeom prst="line">
              <a:avLst/>
            </a:prstGeom>
            <a:noFill/>
            <a:ln w="9525" cap="flat" cmpd="sng" algn="ctr">
              <a:noFill/>
              <a:prstDash val="solid"/>
              <a:round/>
              <a:headEnd type="none" w="med" len="med"/>
              <a:tailEnd type="none" w="med" len="med"/>
            </a:ln>
            <a:effectLst/>
          </p:spPr>
        </p:cxn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 name="Title 9"/>
          <p:cNvSpPr txBox="1">
            <a:spLocks/>
          </p:cNvSpPr>
          <p:nvPr/>
        </p:nvSpPr>
        <p:spPr>
          <a:xfrm>
            <a:off x="249238" y="115888"/>
            <a:ext cx="8894762" cy="6064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mj-lt"/>
                <a:ea typeface="+mj-ea"/>
                <a:cs typeface="+mj-cs"/>
              </a:rPr>
              <a:t>Barrick Global Operations – Equinox</a:t>
            </a:r>
            <a:r>
              <a:rPr kumimoji="0" lang="en-US" sz="3200" b="0" i="0" u="none" strike="noStrike" kern="0" cap="none" spc="0" normalizeH="0" noProof="0" dirty="0" smtClean="0">
                <a:ln>
                  <a:noFill/>
                </a:ln>
                <a:solidFill>
                  <a:schemeClr val="bg1"/>
                </a:solidFill>
                <a:effectLst/>
                <a:uLnTx/>
                <a:uFillTx/>
                <a:latin typeface="+mj-lt"/>
                <a:ea typeface="+mj-ea"/>
                <a:cs typeface="+mj-cs"/>
              </a:rPr>
              <a:t> Addition</a:t>
            </a:r>
            <a:endParaRPr kumimoji="0" lang="en-US" sz="3200" b="0" i="0" u="none" strike="noStrike" kern="0" cap="none" spc="0" normalizeH="0" baseline="0" noProof="0" dirty="0">
              <a:ln>
                <a:noFill/>
              </a:ln>
              <a:solidFill>
                <a:schemeClr val="bg1"/>
              </a:solidFill>
              <a:effectLst/>
              <a:uLnTx/>
              <a:uFillTx/>
              <a:latin typeface="+mj-lt"/>
              <a:ea typeface="+mj-ea"/>
              <a:cs typeface="+mj-cs"/>
            </a:endParaRPr>
          </a:p>
        </p:txBody>
      </p:sp>
      <p:pic>
        <p:nvPicPr>
          <p:cNvPr id="89" name="Picture 3" descr="AustraliaMap copy"/>
          <p:cNvPicPr>
            <a:picLocks noChangeAspect="1" noChangeArrowheads="1"/>
          </p:cNvPicPr>
          <p:nvPr/>
        </p:nvPicPr>
        <p:blipFill>
          <a:blip r:embed="rId3" cstate="print">
            <a:lum bright="12000" contrast="-10000"/>
          </a:blip>
          <a:srcRect l="14050" t="2979" r="28481"/>
          <a:stretch>
            <a:fillRect/>
          </a:stretch>
        </p:blipFill>
        <p:spPr bwMode="auto">
          <a:xfrm>
            <a:off x="3887788" y="1036638"/>
            <a:ext cx="5254625" cy="5821362"/>
          </a:xfrm>
          <a:prstGeom prst="rect">
            <a:avLst/>
          </a:prstGeom>
          <a:noFill/>
          <a:ln w="9525">
            <a:noFill/>
            <a:miter lim="800000"/>
            <a:headEnd/>
            <a:tailEnd/>
          </a:ln>
        </p:spPr>
      </p:pic>
      <p:pic>
        <p:nvPicPr>
          <p:cNvPr id="90" name="Picture 43" descr="2011Africa"/>
          <p:cNvPicPr>
            <a:picLocks noChangeAspect="1" noChangeArrowheads="1"/>
          </p:cNvPicPr>
          <p:nvPr/>
        </p:nvPicPr>
        <p:blipFill>
          <a:blip r:embed="rId4" cstate="print">
            <a:lum bright="12000" contrast="-10000"/>
          </a:blip>
          <a:srcRect l="48103" t="8269" r="11037" b="26758"/>
          <a:stretch>
            <a:fillRect/>
          </a:stretch>
        </p:blipFill>
        <p:spPr bwMode="auto">
          <a:xfrm>
            <a:off x="0" y="1033463"/>
            <a:ext cx="4086225" cy="5824537"/>
          </a:xfrm>
          <a:prstGeom prst="rect">
            <a:avLst/>
          </a:prstGeom>
          <a:noFill/>
          <a:ln w="9525">
            <a:noFill/>
            <a:miter lim="800000"/>
            <a:headEnd/>
            <a:tailEnd/>
          </a:ln>
        </p:spPr>
      </p:pic>
      <p:sp>
        <p:nvSpPr>
          <p:cNvPr id="91" name="Rectangle 2"/>
          <p:cNvSpPr>
            <a:spLocks noChangeArrowheads="1"/>
          </p:cNvSpPr>
          <p:nvPr/>
        </p:nvSpPr>
        <p:spPr bwMode="auto">
          <a:xfrm>
            <a:off x="5257800" y="3763963"/>
            <a:ext cx="1588" cy="365125"/>
          </a:xfrm>
          <a:prstGeom prst="rect">
            <a:avLst/>
          </a:prstGeom>
          <a:solidFill>
            <a:srgbClr val="F6FFFF"/>
          </a:solidFill>
          <a:ln w="9525" algn="ctr">
            <a:noFill/>
            <a:miter lim="800000"/>
            <a:headEnd/>
            <a:tailEnd/>
          </a:ln>
        </p:spPr>
        <p:txBody>
          <a:bodyPr wrap="none" lIns="0" tIns="0" rIns="0" bIns="0" anchor="ctr">
            <a:spAutoFit/>
          </a:bodyPr>
          <a:lstStyle/>
          <a:p>
            <a:pPr algn="ctr"/>
            <a:endParaRPr lang="en-US"/>
          </a:p>
        </p:txBody>
      </p:sp>
      <p:sp>
        <p:nvSpPr>
          <p:cNvPr id="92" name="Text Box 5"/>
          <p:cNvSpPr txBox="1">
            <a:spLocks noChangeArrowheads="1"/>
          </p:cNvSpPr>
          <p:nvPr/>
        </p:nvSpPr>
        <p:spPr bwMode="auto">
          <a:xfrm>
            <a:off x="5245100" y="3776663"/>
            <a:ext cx="788988" cy="274637"/>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Plutonic</a:t>
            </a:r>
          </a:p>
        </p:txBody>
      </p:sp>
      <p:sp>
        <p:nvSpPr>
          <p:cNvPr id="93" name="Text Box 6"/>
          <p:cNvSpPr txBox="1">
            <a:spLocks noChangeArrowheads="1"/>
          </p:cNvSpPr>
          <p:nvPr/>
        </p:nvSpPr>
        <p:spPr bwMode="auto">
          <a:xfrm>
            <a:off x="5461000" y="4013200"/>
            <a:ext cx="611188" cy="274638"/>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Darlot</a:t>
            </a:r>
          </a:p>
        </p:txBody>
      </p:sp>
      <p:sp>
        <p:nvSpPr>
          <p:cNvPr id="94" name="Text Box 7"/>
          <p:cNvSpPr txBox="1">
            <a:spLocks noChangeArrowheads="1"/>
          </p:cNvSpPr>
          <p:nvPr/>
        </p:nvSpPr>
        <p:spPr bwMode="auto">
          <a:xfrm>
            <a:off x="5495925" y="4465638"/>
            <a:ext cx="990600" cy="274637"/>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Kalgoorlie</a:t>
            </a:r>
          </a:p>
        </p:txBody>
      </p:sp>
      <p:sp>
        <p:nvSpPr>
          <p:cNvPr id="95" name="Text Box 8"/>
          <p:cNvSpPr txBox="1">
            <a:spLocks noChangeArrowheads="1"/>
          </p:cNvSpPr>
          <p:nvPr/>
        </p:nvSpPr>
        <p:spPr bwMode="auto">
          <a:xfrm>
            <a:off x="4440238" y="4092575"/>
            <a:ext cx="762000" cy="274638"/>
          </a:xfrm>
          <a:prstGeom prst="rect">
            <a:avLst/>
          </a:prstGeom>
          <a:noFill/>
          <a:ln w="15875" algn="ctr">
            <a:noFill/>
            <a:miter lim="800000"/>
            <a:headEnd/>
            <a:tailEnd/>
          </a:ln>
        </p:spPr>
        <p:txBody>
          <a:bodyPr wrap="none" lIns="0" tIns="0" rIns="0" bIns="0">
            <a:spAutoFit/>
          </a:bodyPr>
          <a:lstStyle/>
          <a:p>
            <a:pPr algn="r" defTabSz="820738"/>
            <a:r>
              <a:rPr lang="en-US" sz="1800" b="0">
                <a:solidFill>
                  <a:srgbClr val="035073"/>
                </a:solidFill>
              </a:rPr>
              <a:t>Lawlers</a:t>
            </a:r>
          </a:p>
        </p:txBody>
      </p:sp>
      <p:sp>
        <p:nvSpPr>
          <p:cNvPr id="96" name="Text Box 9"/>
          <p:cNvSpPr txBox="1">
            <a:spLocks noChangeArrowheads="1"/>
          </p:cNvSpPr>
          <p:nvPr/>
        </p:nvSpPr>
        <p:spPr bwMode="auto">
          <a:xfrm>
            <a:off x="8251825" y="4749800"/>
            <a:ext cx="603250" cy="274638"/>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Cowal</a:t>
            </a:r>
          </a:p>
        </p:txBody>
      </p:sp>
      <p:sp>
        <p:nvSpPr>
          <p:cNvPr id="97" name="Text Box 10"/>
          <p:cNvSpPr txBox="1">
            <a:spLocks noChangeArrowheads="1"/>
          </p:cNvSpPr>
          <p:nvPr/>
        </p:nvSpPr>
        <p:spPr bwMode="auto">
          <a:xfrm>
            <a:off x="4360863" y="4384675"/>
            <a:ext cx="923925" cy="274638"/>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Kanowna</a:t>
            </a:r>
          </a:p>
        </p:txBody>
      </p:sp>
      <p:sp>
        <p:nvSpPr>
          <p:cNvPr id="98" name="Text Box 11"/>
          <p:cNvSpPr txBox="1">
            <a:spLocks noChangeArrowheads="1"/>
          </p:cNvSpPr>
          <p:nvPr/>
        </p:nvSpPr>
        <p:spPr bwMode="auto">
          <a:xfrm>
            <a:off x="5548313" y="4230688"/>
            <a:ext cx="1370012" cy="274637"/>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Granny Smith</a:t>
            </a:r>
          </a:p>
        </p:txBody>
      </p:sp>
      <p:sp>
        <p:nvSpPr>
          <p:cNvPr id="99" name="Text Box 13"/>
          <p:cNvSpPr txBox="1">
            <a:spLocks noChangeArrowheads="1"/>
          </p:cNvSpPr>
          <p:nvPr/>
        </p:nvSpPr>
        <p:spPr bwMode="auto">
          <a:xfrm>
            <a:off x="6759575" y="1677988"/>
            <a:ext cx="782638" cy="274637"/>
          </a:xfrm>
          <a:prstGeom prst="rect">
            <a:avLst/>
          </a:prstGeom>
          <a:noFill/>
          <a:ln w="15875" algn="ctr">
            <a:noFill/>
            <a:miter lim="800000"/>
            <a:headEnd/>
            <a:tailEnd/>
          </a:ln>
        </p:spPr>
        <p:txBody>
          <a:bodyPr wrap="none" lIns="0" tIns="0" rIns="0" bIns="0">
            <a:spAutoFit/>
          </a:bodyPr>
          <a:lstStyle/>
          <a:p>
            <a:pPr algn="r" defTabSz="820738"/>
            <a:r>
              <a:rPr lang="en-US" sz="1800" b="0">
                <a:solidFill>
                  <a:srgbClr val="035073"/>
                </a:solidFill>
              </a:rPr>
              <a:t>Porgera</a:t>
            </a:r>
          </a:p>
        </p:txBody>
      </p:sp>
      <p:sp>
        <p:nvSpPr>
          <p:cNvPr id="100" name="Text Box 14"/>
          <p:cNvSpPr txBox="1">
            <a:spLocks noChangeArrowheads="1"/>
          </p:cNvSpPr>
          <p:nvPr/>
        </p:nvSpPr>
        <p:spPr bwMode="auto">
          <a:xfrm>
            <a:off x="5403850" y="3360738"/>
            <a:ext cx="1858963" cy="311150"/>
          </a:xfrm>
          <a:prstGeom prst="rect">
            <a:avLst/>
          </a:prstGeom>
          <a:noFill/>
          <a:ln w="19050" algn="ctr">
            <a:noFill/>
            <a:miter lim="800000"/>
            <a:headEnd/>
            <a:tailEnd/>
          </a:ln>
        </p:spPr>
        <p:txBody>
          <a:bodyPr wrap="none" lIns="63951" tIns="31974" rIns="63951" bIns="31974">
            <a:spAutoFit/>
          </a:bodyPr>
          <a:lstStyle/>
          <a:p>
            <a:pPr algn="ctr" defTabSz="639763">
              <a:lnSpc>
                <a:spcPct val="90000"/>
              </a:lnSpc>
            </a:pPr>
            <a:r>
              <a:rPr lang="en-US" sz="1800" b="0">
                <a:solidFill>
                  <a:srgbClr val="D88100"/>
                </a:solidFill>
              </a:rPr>
              <a:t>A U S T R A L I A</a:t>
            </a:r>
          </a:p>
        </p:txBody>
      </p:sp>
      <p:sp>
        <p:nvSpPr>
          <p:cNvPr id="101" name="Text Box 15"/>
          <p:cNvSpPr txBox="1">
            <a:spLocks noChangeArrowheads="1"/>
          </p:cNvSpPr>
          <p:nvPr/>
        </p:nvSpPr>
        <p:spPr bwMode="auto">
          <a:xfrm>
            <a:off x="6669088" y="1169988"/>
            <a:ext cx="2133600" cy="558800"/>
          </a:xfrm>
          <a:prstGeom prst="rect">
            <a:avLst/>
          </a:prstGeom>
          <a:noFill/>
          <a:ln w="19050" algn="ctr">
            <a:noFill/>
            <a:miter lim="800000"/>
            <a:headEnd/>
            <a:tailEnd/>
          </a:ln>
        </p:spPr>
        <p:txBody>
          <a:bodyPr wrap="none" lIns="63951" tIns="31974" rIns="63951" bIns="31974">
            <a:spAutoFit/>
          </a:bodyPr>
          <a:lstStyle/>
          <a:p>
            <a:pPr algn="ctr" defTabSz="639763">
              <a:lnSpc>
                <a:spcPct val="90000"/>
              </a:lnSpc>
            </a:pPr>
            <a:r>
              <a:rPr lang="en-US" sz="1800" b="0">
                <a:solidFill>
                  <a:srgbClr val="D88100"/>
                </a:solidFill>
              </a:rPr>
              <a:t>P A P U A</a:t>
            </a:r>
            <a:br>
              <a:rPr lang="en-US" sz="1800" b="0">
                <a:solidFill>
                  <a:srgbClr val="D88100"/>
                </a:solidFill>
              </a:rPr>
            </a:br>
            <a:r>
              <a:rPr lang="en-US" sz="1800" b="0">
                <a:solidFill>
                  <a:srgbClr val="D88100"/>
                </a:solidFill>
              </a:rPr>
              <a:t>N E W   G U I N E A</a:t>
            </a:r>
          </a:p>
        </p:txBody>
      </p:sp>
      <p:sp>
        <p:nvSpPr>
          <p:cNvPr id="102" name="Text Box 16"/>
          <p:cNvSpPr txBox="1">
            <a:spLocks noChangeArrowheads="1"/>
          </p:cNvSpPr>
          <p:nvPr/>
        </p:nvSpPr>
        <p:spPr bwMode="auto">
          <a:xfrm>
            <a:off x="7175500" y="6419850"/>
            <a:ext cx="577850" cy="274638"/>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Mines</a:t>
            </a:r>
          </a:p>
        </p:txBody>
      </p:sp>
      <p:sp>
        <p:nvSpPr>
          <p:cNvPr id="103" name="Rectangle 17"/>
          <p:cNvSpPr>
            <a:spLocks noChangeArrowheads="1"/>
          </p:cNvSpPr>
          <p:nvPr/>
        </p:nvSpPr>
        <p:spPr bwMode="auto">
          <a:xfrm flipH="1" flipV="1">
            <a:off x="7072313" y="6542088"/>
            <a:ext cx="65087"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04" name="Oval 18"/>
          <p:cNvSpPr>
            <a:spLocks noChangeArrowheads="1"/>
          </p:cNvSpPr>
          <p:nvPr/>
        </p:nvSpPr>
        <p:spPr bwMode="auto">
          <a:xfrm>
            <a:off x="7900988" y="6532563"/>
            <a:ext cx="76200" cy="74612"/>
          </a:xfrm>
          <a:prstGeom prst="ellipse">
            <a:avLst/>
          </a:prstGeom>
          <a:solidFill>
            <a:srgbClr val="CC0000"/>
          </a:solidFill>
          <a:ln w="9525">
            <a:noFill/>
            <a:round/>
            <a:headEnd/>
            <a:tailEnd/>
          </a:ln>
        </p:spPr>
        <p:txBody>
          <a:bodyPr wrap="none" anchor="ctr"/>
          <a:lstStyle/>
          <a:p>
            <a:pPr algn="ctr"/>
            <a:endParaRPr lang="en-US"/>
          </a:p>
        </p:txBody>
      </p:sp>
      <p:sp>
        <p:nvSpPr>
          <p:cNvPr id="105" name="Text Box 19"/>
          <p:cNvSpPr txBox="1">
            <a:spLocks noChangeArrowheads="1"/>
          </p:cNvSpPr>
          <p:nvPr/>
        </p:nvSpPr>
        <p:spPr bwMode="auto">
          <a:xfrm>
            <a:off x="8042275" y="6418263"/>
            <a:ext cx="800100" cy="274637"/>
          </a:xfrm>
          <a:prstGeom prst="rect">
            <a:avLst/>
          </a:prstGeom>
          <a:noFill/>
          <a:ln w="15875" algn="ctr">
            <a:noFill/>
            <a:miter lim="800000"/>
            <a:headEnd/>
            <a:tailEnd/>
          </a:ln>
        </p:spPr>
        <p:txBody>
          <a:bodyPr wrap="none" lIns="0" tIns="0" rIns="0" bIns="0">
            <a:spAutoFit/>
          </a:bodyPr>
          <a:lstStyle/>
          <a:p>
            <a:pPr defTabSz="820738"/>
            <a:r>
              <a:rPr lang="en-US" sz="1800" b="0">
                <a:solidFill>
                  <a:srgbClr val="CC0000"/>
                </a:solidFill>
              </a:rPr>
              <a:t>Projects</a:t>
            </a:r>
            <a:endParaRPr lang="en-US" sz="1800" b="0" i="1">
              <a:solidFill>
                <a:srgbClr val="CC0000"/>
              </a:solidFill>
            </a:endParaRPr>
          </a:p>
        </p:txBody>
      </p:sp>
      <p:sp>
        <p:nvSpPr>
          <p:cNvPr id="106" name="Rectangle 20"/>
          <p:cNvSpPr>
            <a:spLocks noChangeArrowheads="1"/>
          </p:cNvSpPr>
          <p:nvPr/>
        </p:nvSpPr>
        <p:spPr bwMode="auto">
          <a:xfrm flipH="1" flipV="1">
            <a:off x="5140325" y="3946525"/>
            <a:ext cx="65088"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07" name="Rectangle 21"/>
          <p:cNvSpPr>
            <a:spLocks noChangeArrowheads="1"/>
          </p:cNvSpPr>
          <p:nvPr/>
        </p:nvSpPr>
        <p:spPr bwMode="auto">
          <a:xfrm flipH="1" flipV="1">
            <a:off x="5241925" y="4230688"/>
            <a:ext cx="65088"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08" name="Rectangle 22"/>
          <p:cNvSpPr>
            <a:spLocks noChangeArrowheads="1"/>
          </p:cNvSpPr>
          <p:nvPr/>
        </p:nvSpPr>
        <p:spPr bwMode="auto">
          <a:xfrm flipH="1" flipV="1">
            <a:off x="5345113" y="4175125"/>
            <a:ext cx="65087"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09" name="Rectangle 23"/>
          <p:cNvSpPr>
            <a:spLocks noChangeArrowheads="1"/>
          </p:cNvSpPr>
          <p:nvPr/>
        </p:nvSpPr>
        <p:spPr bwMode="auto">
          <a:xfrm flipH="1" flipV="1">
            <a:off x="5416550" y="4337050"/>
            <a:ext cx="65088"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0" name="Rectangle 24"/>
          <p:cNvSpPr>
            <a:spLocks noChangeArrowheads="1"/>
          </p:cNvSpPr>
          <p:nvPr/>
        </p:nvSpPr>
        <p:spPr bwMode="auto">
          <a:xfrm flipH="1" flipV="1">
            <a:off x="5402263" y="4527550"/>
            <a:ext cx="65087"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1" name="Rectangle 25"/>
          <p:cNvSpPr>
            <a:spLocks noChangeArrowheads="1"/>
          </p:cNvSpPr>
          <p:nvPr/>
        </p:nvSpPr>
        <p:spPr bwMode="auto">
          <a:xfrm flipH="1" flipV="1">
            <a:off x="5322888" y="4527550"/>
            <a:ext cx="65087"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2" name="Rectangle 27"/>
          <p:cNvSpPr>
            <a:spLocks noChangeArrowheads="1"/>
          </p:cNvSpPr>
          <p:nvPr/>
        </p:nvSpPr>
        <p:spPr bwMode="auto">
          <a:xfrm flipH="1" flipV="1">
            <a:off x="8128000" y="4876800"/>
            <a:ext cx="65088"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3" name="Rectangle 28"/>
          <p:cNvSpPr>
            <a:spLocks noChangeArrowheads="1"/>
          </p:cNvSpPr>
          <p:nvPr/>
        </p:nvSpPr>
        <p:spPr bwMode="auto">
          <a:xfrm flipH="1" flipV="1">
            <a:off x="7600950" y="1816100"/>
            <a:ext cx="65088"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4" name="Text Box 5"/>
          <p:cNvSpPr txBox="1">
            <a:spLocks noChangeArrowheads="1"/>
          </p:cNvSpPr>
          <p:nvPr/>
        </p:nvSpPr>
        <p:spPr bwMode="auto">
          <a:xfrm>
            <a:off x="766763" y="4957763"/>
            <a:ext cx="971550" cy="274637"/>
          </a:xfrm>
          <a:prstGeom prst="rect">
            <a:avLst/>
          </a:prstGeom>
          <a:noFill/>
          <a:ln w="15875" algn="ctr">
            <a:noFill/>
            <a:miter lim="800000"/>
            <a:headEnd/>
            <a:tailEnd/>
          </a:ln>
        </p:spPr>
        <p:txBody>
          <a:bodyPr wrap="none" lIns="0" tIns="0" rIns="0" bIns="0">
            <a:spAutoFit/>
          </a:bodyPr>
          <a:lstStyle/>
          <a:p>
            <a:pPr defTabSz="820738"/>
            <a:r>
              <a:rPr lang="en-US" sz="1800" b="0">
                <a:solidFill>
                  <a:srgbClr val="035073"/>
                </a:solidFill>
              </a:rPr>
              <a:t>Lumwana</a:t>
            </a:r>
          </a:p>
        </p:txBody>
      </p:sp>
      <p:sp>
        <p:nvSpPr>
          <p:cNvPr id="115" name="Rectangle 20"/>
          <p:cNvSpPr>
            <a:spLocks noChangeArrowheads="1"/>
          </p:cNvSpPr>
          <p:nvPr/>
        </p:nvSpPr>
        <p:spPr bwMode="auto">
          <a:xfrm flipH="1" flipV="1">
            <a:off x="661988" y="5127625"/>
            <a:ext cx="65087" cy="63500"/>
          </a:xfrm>
          <a:prstGeom prst="rect">
            <a:avLst/>
          </a:prstGeom>
          <a:solidFill>
            <a:srgbClr val="035073"/>
          </a:solidFill>
          <a:ln w="9525">
            <a:noFill/>
            <a:miter lim="800000"/>
            <a:headEnd/>
            <a:tailEnd/>
          </a:ln>
        </p:spPr>
        <p:txBody>
          <a:bodyPr rot="10800000" wrap="none" anchor="ctr"/>
          <a:lstStyle/>
          <a:p>
            <a:pPr algn="ctr"/>
            <a:endParaRPr lang="en-US"/>
          </a:p>
        </p:txBody>
      </p:sp>
      <p:sp>
        <p:nvSpPr>
          <p:cNvPr id="116" name="Oval 18"/>
          <p:cNvSpPr>
            <a:spLocks noChangeArrowheads="1"/>
          </p:cNvSpPr>
          <p:nvPr/>
        </p:nvSpPr>
        <p:spPr bwMode="auto">
          <a:xfrm>
            <a:off x="2100263" y="1233488"/>
            <a:ext cx="76200" cy="74612"/>
          </a:xfrm>
          <a:prstGeom prst="ellipse">
            <a:avLst/>
          </a:prstGeom>
          <a:solidFill>
            <a:srgbClr val="CC0000"/>
          </a:solidFill>
          <a:ln w="9525">
            <a:solidFill>
              <a:schemeClr val="bg1"/>
            </a:solidFill>
            <a:round/>
            <a:headEnd/>
            <a:tailEnd/>
          </a:ln>
        </p:spPr>
        <p:txBody>
          <a:bodyPr wrap="none" anchor="ctr"/>
          <a:lstStyle/>
          <a:p>
            <a:pPr algn="ctr"/>
            <a:endParaRPr lang="en-US"/>
          </a:p>
        </p:txBody>
      </p:sp>
      <p:sp>
        <p:nvSpPr>
          <p:cNvPr id="117" name="Text Box 19"/>
          <p:cNvSpPr txBox="1">
            <a:spLocks noChangeArrowheads="1"/>
          </p:cNvSpPr>
          <p:nvPr/>
        </p:nvSpPr>
        <p:spPr bwMode="auto">
          <a:xfrm>
            <a:off x="2252663" y="1135063"/>
            <a:ext cx="1138237" cy="276225"/>
          </a:xfrm>
          <a:prstGeom prst="rect">
            <a:avLst/>
          </a:prstGeom>
          <a:noFill/>
          <a:ln w="15875" algn="ctr">
            <a:noFill/>
            <a:miter lim="800000"/>
            <a:headEnd/>
            <a:tailEnd/>
          </a:ln>
        </p:spPr>
        <p:txBody>
          <a:bodyPr wrap="none" lIns="0" tIns="0" rIns="0" bIns="0">
            <a:spAutoFit/>
          </a:bodyPr>
          <a:lstStyle/>
          <a:p>
            <a:pPr defTabSz="820738"/>
            <a:r>
              <a:rPr lang="en-US" sz="1800" b="0">
                <a:solidFill>
                  <a:srgbClr val="CC0000"/>
                </a:solidFill>
              </a:rPr>
              <a:t>Jabal Sayid</a:t>
            </a:r>
            <a:endParaRPr lang="en-US" sz="1800" b="0" i="1">
              <a:solidFill>
                <a:srgbClr val="CC0000"/>
              </a:solidFill>
            </a:endParaRPr>
          </a:p>
        </p:txBody>
      </p:sp>
      <p:sp>
        <p:nvSpPr>
          <p:cNvPr id="118" name="Text Box 14"/>
          <p:cNvSpPr txBox="1">
            <a:spLocks noChangeArrowheads="1"/>
          </p:cNvSpPr>
          <p:nvPr/>
        </p:nvSpPr>
        <p:spPr bwMode="auto">
          <a:xfrm>
            <a:off x="187325" y="5257800"/>
            <a:ext cx="925513" cy="311150"/>
          </a:xfrm>
          <a:prstGeom prst="rect">
            <a:avLst/>
          </a:prstGeom>
          <a:noFill/>
          <a:ln w="19050" algn="ctr">
            <a:noFill/>
            <a:miter lim="800000"/>
            <a:headEnd/>
            <a:tailEnd/>
          </a:ln>
        </p:spPr>
        <p:txBody>
          <a:bodyPr wrap="none" lIns="63951" tIns="31974" rIns="63951" bIns="31974">
            <a:spAutoFit/>
          </a:bodyPr>
          <a:lstStyle/>
          <a:p>
            <a:pPr algn="ctr" defTabSz="639763">
              <a:lnSpc>
                <a:spcPct val="90000"/>
              </a:lnSpc>
            </a:pPr>
            <a:r>
              <a:rPr lang="en-US" sz="1800" b="0">
                <a:solidFill>
                  <a:srgbClr val="D88100"/>
                </a:solidFill>
              </a:rPr>
              <a:t>ZAMBIA</a:t>
            </a:r>
          </a:p>
        </p:txBody>
      </p:sp>
      <p:sp>
        <p:nvSpPr>
          <p:cNvPr id="119" name="Text Box 14"/>
          <p:cNvSpPr txBox="1">
            <a:spLocks noChangeArrowheads="1"/>
          </p:cNvSpPr>
          <p:nvPr/>
        </p:nvSpPr>
        <p:spPr bwMode="auto">
          <a:xfrm>
            <a:off x="2162175" y="1479550"/>
            <a:ext cx="1624013" cy="311150"/>
          </a:xfrm>
          <a:prstGeom prst="rect">
            <a:avLst/>
          </a:prstGeom>
          <a:noFill/>
          <a:ln w="19050" algn="ctr">
            <a:noFill/>
            <a:miter lim="800000"/>
            <a:headEnd/>
            <a:tailEnd/>
          </a:ln>
        </p:spPr>
        <p:txBody>
          <a:bodyPr wrap="none" lIns="63951" tIns="31974" rIns="63951" bIns="31974">
            <a:spAutoFit/>
          </a:bodyPr>
          <a:lstStyle/>
          <a:p>
            <a:pPr algn="ctr" defTabSz="639763">
              <a:lnSpc>
                <a:spcPct val="90000"/>
              </a:lnSpc>
            </a:pPr>
            <a:r>
              <a:rPr lang="en-US" sz="1800" b="0">
                <a:solidFill>
                  <a:srgbClr val="D88100"/>
                </a:solidFill>
              </a:rPr>
              <a:t>SAUDI ARABIA</a:t>
            </a:r>
          </a:p>
        </p:txBody>
      </p:sp>
      <p:grpSp>
        <p:nvGrpSpPr>
          <p:cNvPr id="120" name="Group 47"/>
          <p:cNvGrpSpPr>
            <a:grpSpLocks/>
          </p:cNvGrpSpPr>
          <p:nvPr/>
        </p:nvGrpSpPr>
        <p:grpSpPr bwMode="auto">
          <a:xfrm>
            <a:off x="3562350" y="1028700"/>
            <a:ext cx="727075" cy="5980113"/>
            <a:chOff x="2178" y="648"/>
            <a:chExt cx="563" cy="3711"/>
          </a:xfrm>
        </p:grpSpPr>
        <p:sp>
          <p:nvSpPr>
            <p:cNvPr id="121" name="Freeform 46"/>
            <p:cNvSpPr>
              <a:spLocks/>
            </p:cNvSpPr>
            <p:nvPr/>
          </p:nvSpPr>
          <p:spPr bwMode="auto">
            <a:xfrm>
              <a:off x="2178" y="651"/>
              <a:ext cx="561" cy="3708"/>
            </a:xfrm>
            <a:custGeom>
              <a:avLst/>
              <a:gdLst>
                <a:gd name="T0" fmla="*/ 405 w 561"/>
                <a:gd name="T1" fmla="*/ 0 h 3708"/>
                <a:gd name="T2" fmla="*/ 218 w 561"/>
                <a:gd name="T3" fmla="*/ 600 h 3708"/>
                <a:gd name="T4" fmla="*/ 386 w 561"/>
                <a:gd name="T5" fmla="*/ 1149 h 3708"/>
                <a:gd name="T6" fmla="*/ 102 w 561"/>
                <a:gd name="T7" fmla="*/ 1845 h 3708"/>
                <a:gd name="T8" fmla="*/ 336 w 561"/>
                <a:gd name="T9" fmla="*/ 2535 h 3708"/>
                <a:gd name="T10" fmla="*/ 0 w 561"/>
                <a:gd name="T11" fmla="*/ 3189 h 3708"/>
                <a:gd name="T12" fmla="*/ 143 w 561"/>
                <a:gd name="T13" fmla="*/ 3708 h 3708"/>
                <a:gd name="T14" fmla="*/ 298 w 561"/>
                <a:gd name="T15" fmla="*/ 3708 h 3708"/>
                <a:gd name="T16" fmla="*/ 290 w 561"/>
                <a:gd name="T17" fmla="*/ 3669 h 3708"/>
                <a:gd name="T18" fmla="*/ 158 w 561"/>
                <a:gd name="T19" fmla="*/ 3188 h 3708"/>
                <a:gd name="T20" fmla="*/ 491 w 561"/>
                <a:gd name="T21" fmla="*/ 2534 h 3708"/>
                <a:gd name="T22" fmla="*/ 258 w 561"/>
                <a:gd name="T23" fmla="*/ 1845 h 3708"/>
                <a:gd name="T24" fmla="*/ 547 w 561"/>
                <a:gd name="T25" fmla="*/ 1143 h 3708"/>
                <a:gd name="T26" fmla="*/ 375 w 561"/>
                <a:gd name="T27" fmla="*/ 595 h 3708"/>
                <a:gd name="T28" fmla="*/ 561 w 561"/>
                <a:gd name="T29" fmla="*/ 0 h 3708"/>
                <a:gd name="T30" fmla="*/ 405 w 561"/>
                <a:gd name="T31" fmla="*/ 0 h 37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1"/>
                <a:gd name="T49" fmla="*/ 0 h 3708"/>
                <a:gd name="T50" fmla="*/ 561 w 561"/>
                <a:gd name="T51" fmla="*/ 3708 h 37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1" h="3708">
                  <a:moveTo>
                    <a:pt x="405" y="0"/>
                  </a:moveTo>
                  <a:lnTo>
                    <a:pt x="218" y="600"/>
                  </a:lnTo>
                  <a:lnTo>
                    <a:pt x="386" y="1149"/>
                  </a:lnTo>
                  <a:lnTo>
                    <a:pt x="102" y="1845"/>
                  </a:lnTo>
                  <a:lnTo>
                    <a:pt x="336" y="2535"/>
                  </a:lnTo>
                  <a:lnTo>
                    <a:pt x="0" y="3189"/>
                  </a:lnTo>
                  <a:lnTo>
                    <a:pt x="143" y="3708"/>
                  </a:lnTo>
                  <a:lnTo>
                    <a:pt x="298" y="3708"/>
                  </a:lnTo>
                  <a:lnTo>
                    <a:pt x="290" y="3669"/>
                  </a:lnTo>
                  <a:lnTo>
                    <a:pt x="158" y="3188"/>
                  </a:lnTo>
                  <a:lnTo>
                    <a:pt x="491" y="2534"/>
                  </a:lnTo>
                  <a:lnTo>
                    <a:pt x="258" y="1845"/>
                  </a:lnTo>
                  <a:lnTo>
                    <a:pt x="547" y="1143"/>
                  </a:lnTo>
                  <a:lnTo>
                    <a:pt x="375" y="595"/>
                  </a:lnTo>
                  <a:lnTo>
                    <a:pt x="561" y="0"/>
                  </a:lnTo>
                  <a:lnTo>
                    <a:pt x="405" y="0"/>
                  </a:lnTo>
                  <a:close/>
                </a:path>
              </a:pathLst>
            </a:custGeom>
            <a:solidFill>
              <a:schemeClr val="bg1"/>
            </a:solidFill>
            <a:ln w="9525">
              <a:noFill/>
              <a:round/>
              <a:headEnd/>
              <a:tailEnd/>
            </a:ln>
          </p:spPr>
          <p:txBody>
            <a:bodyPr/>
            <a:lstStyle/>
            <a:p>
              <a:endParaRPr lang="en-US"/>
            </a:p>
          </p:txBody>
        </p:sp>
        <p:sp>
          <p:nvSpPr>
            <p:cNvPr id="122" name="Freeform 44"/>
            <p:cNvSpPr>
              <a:spLocks/>
            </p:cNvSpPr>
            <p:nvPr/>
          </p:nvSpPr>
          <p:spPr bwMode="auto">
            <a:xfrm>
              <a:off x="2181" y="648"/>
              <a:ext cx="405" cy="3683"/>
            </a:xfrm>
            <a:custGeom>
              <a:avLst/>
              <a:gdLst>
                <a:gd name="T0" fmla="*/ 405 w 405"/>
                <a:gd name="T1" fmla="*/ 0 h 3683"/>
                <a:gd name="T2" fmla="*/ 216 w 405"/>
                <a:gd name="T3" fmla="*/ 598 h 3683"/>
                <a:gd name="T4" fmla="*/ 388 w 405"/>
                <a:gd name="T5" fmla="*/ 1152 h 3683"/>
                <a:gd name="T6" fmla="*/ 100 w 405"/>
                <a:gd name="T7" fmla="*/ 1850 h 3683"/>
                <a:gd name="T8" fmla="*/ 333 w 405"/>
                <a:gd name="T9" fmla="*/ 2537 h 3683"/>
                <a:gd name="T10" fmla="*/ 0 w 405"/>
                <a:gd name="T11" fmla="*/ 3190 h 3683"/>
                <a:gd name="T12" fmla="*/ 133 w 405"/>
                <a:gd name="T13" fmla="*/ 3683 h 3683"/>
                <a:gd name="T14" fmla="*/ 0 60000 65536"/>
                <a:gd name="T15" fmla="*/ 0 60000 65536"/>
                <a:gd name="T16" fmla="*/ 0 60000 65536"/>
                <a:gd name="T17" fmla="*/ 0 60000 65536"/>
                <a:gd name="T18" fmla="*/ 0 60000 65536"/>
                <a:gd name="T19" fmla="*/ 0 60000 65536"/>
                <a:gd name="T20" fmla="*/ 0 60000 65536"/>
                <a:gd name="T21" fmla="*/ 0 w 405"/>
                <a:gd name="T22" fmla="*/ 0 h 3683"/>
                <a:gd name="T23" fmla="*/ 405 w 405"/>
                <a:gd name="T24" fmla="*/ 3683 h 36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3683">
                  <a:moveTo>
                    <a:pt x="405" y="0"/>
                  </a:moveTo>
                  <a:lnTo>
                    <a:pt x="216" y="598"/>
                  </a:lnTo>
                  <a:lnTo>
                    <a:pt x="388" y="1152"/>
                  </a:lnTo>
                  <a:lnTo>
                    <a:pt x="100" y="1850"/>
                  </a:lnTo>
                  <a:lnTo>
                    <a:pt x="333" y="2537"/>
                  </a:lnTo>
                  <a:lnTo>
                    <a:pt x="0" y="3190"/>
                  </a:lnTo>
                  <a:lnTo>
                    <a:pt x="133" y="3683"/>
                  </a:lnTo>
                </a:path>
              </a:pathLst>
            </a:custGeom>
            <a:noFill/>
            <a:ln w="9525">
              <a:solidFill>
                <a:schemeClr val="accent1"/>
              </a:solidFill>
              <a:round/>
              <a:headEnd/>
              <a:tailEnd/>
            </a:ln>
          </p:spPr>
          <p:txBody>
            <a:bodyPr/>
            <a:lstStyle/>
            <a:p>
              <a:endParaRPr lang="en-US"/>
            </a:p>
          </p:txBody>
        </p:sp>
        <p:sp>
          <p:nvSpPr>
            <p:cNvPr id="123" name="Freeform 45"/>
            <p:cNvSpPr>
              <a:spLocks/>
            </p:cNvSpPr>
            <p:nvPr/>
          </p:nvSpPr>
          <p:spPr bwMode="auto">
            <a:xfrm>
              <a:off x="2336" y="648"/>
              <a:ext cx="405" cy="3683"/>
            </a:xfrm>
            <a:custGeom>
              <a:avLst/>
              <a:gdLst>
                <a:gd name="T0" fmla="*/ 405 w 405"/>
                <a:gd name="T1" fmla="*/ 0 h 3683"/>
                <a:gd name="T2" fmla="*/ 216 w 405"/>
                <a:gd name="T3" fmla="*/ 598 h 3683"/>
                <a:gd name="T4" fmla="*/ 388 w 405"/>
                <a:gd name="T5" fmla="*/ 1152 h 3683"/>
                <a:gd name="T6" fmla="*/ 100 w 405"/>
                <a:gd name="T7" fmla="*/ 1850 h 3683"/>
                <a:gd name="T8" fmla="*/ 333 w 405"/>
                <a:gd name="T9" fmla="*/ 2537 h 3683"/>
                <a:gd name="T10" fmla="*/ 0 w 405"/>
                <a:gd name="T11" fmla="*/ 3190 h 3683"/>
                <a:gd name="T12" fmla="*/ 133 w 405"/>
                <a:gd name="T13" fmla="*/ 3683 h 3683"/>
                <a:gd name="T14" fmla="*/ 0 60000 65536"/>
                <a:gd name="T15" fmla="*/ 0 60000 65536"/>
                <a:gd name="T16" fmla="*/ 0 60000 65536"/>
                <a:gd name="T17" fmla="*/ 0 60000 65536"/>
                <a:gd name="T18" fmla="*/ 0 60000 65536"/>
                <a:gd name="T19" fmla="*/ 0 60000 65536"/>
                <a:gd name="T20" fmla="*/ 0 60000 65536"/>
                <a:gd name="T21" fmla="*/ 0 w 405"/>
                <a:gd name="T22" fmla="*/ 0 h 3683"/>
                <a:gd name="T23" fmla="*/ 405 w 405"/>
                <a:gd name="T24" fmla="*/ 3683 h 36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3683">
                  <a:moveTo>
                    <a:pt x="405" y="0"/>
                  </a:moveTo>
                  <a:lnTo>
                    <a:pt x="216" y="598"/>
                  </a:lnTo>
                  <a:lnTo>
                    <a:pt x="388" y="1152"/>
                  </a:lnTo>
                  <a:lnTo>
                    <a:pt x="100" y="1850"/>
                  </a:lnTo>
                  <a:lnTo>
                    <a:pt x="333" y="2537"/>
                  </a:lnTo>
                  <a:lnTo>
                    <a:pt x="0" y="3190"/>
                  </a:lnTo>
                  <a:lnTo>
                    <a:pt x="133" y="3683"/>
                  </a:lnTo>
                </a:path>
              </a:pathLst>
            </a:custGeom>
            <a:noFill/>
            <a:ln w="9525">
              <a:solidFill>
                <a:schemeClr val="accent1"/>
              </a:solidFill>
              <a:round/>
              <a:headEnd/>
              <a:tailEnd/>
            </a:ln>
          </p:spPr>
          <p:txBody>
            <a:bodyPr/>
            <a:lstStyle/>
            <a:p>
              <a:endParaRPr lang="en-US"/>
            </a:p>
          </p:txBody>
        </p:sp>
      </p:grpSp>
      <p:sp>
        <p:nvSpPr>
          <p:cNvPr id="124" name="Date Placeholder 123"/>
          <p:cNvSpPr>
            <a:spLocks noGrp="1"/>
          </p:cNvSpPr>
          <p:nvPr>
            <p:ph type="dt" sz="half" idx="11"/>
          </p:nvPr>
        </p:nvSpPr>
        <p:spPr/>
        <p:txBody>
          <a:bodyPr/>
          <a:lstStyle/>
          <a:p>
            <a:pPr>
              <a:defRPr/>
            </a:pPr>
            <a:r>
              <a:rPr lang="en-US" smtClean="0"/>
              <a:t>April 3-5, 2012</a:t>
            </a:r>
            <a:endParaRPr lang="en-US" dirty="0"/>
          </a:p>
        </p:txBody>
      </p:sp>
      <p:sp>
        <p:nvSpPr>
          <p:cNvPr id="125" name="Slide Number Placeholder 124"/>
          <p:cNvSpPr>
            <a:spLocks noGrp="1"/>
          </p:cNvSpPr>
          <p:nvPr>
            <p:ph type="sldNum" sz="quarter" idx="12"/>
          </p:nvPr>
        </p:nvSpPr>
        <p:spPr/>
        <p:txBody>
          <a:bodyPr/>
          <a:lstStyle/>
          <a:p>
            <a:pPr>
              <a:defRPr/>
            </a:pPr>
            <a:fld id="{4D8F395A-BF8F-4523-AC41-E1714BB8FBDC}" type="slidenum">
              <a:rPr lang="en-US" smtClean="0"/>
              <a:pPr>
                <a:defRPr/>
              </a:pPr>
              <a:t>5</a:t>
            </a:fld>
            <a:endParaRPr lang="en-US" dirty="0"/>
          </a:p>
        </p:txBody>
      </p:sp>
      <p:sp>
        <p:nvSpPr>
          <p:cNvPr id="126" name="Footer Placeholder 125"/>
          <p:cNvSpPr>
            <a:spLocks noGrp="1"/>
          </p:cNvSpPr>
          <p:nvPr>
            <p:ph type="ftr" sz="quarter" idx="10"/>
          </p:nvPr>
        </p:nvSpPr>
        <p:spPr/>
        <p:txBody>
          <a:bodyPr/>
          <a:lstStyle/>
          <a:p>
            <a:pPr>
              <a:defRPr/>
            </a:pPr>
            <a:r>
              <a:rPr lang="en-US" smtClean="0"/>
              <a:t>U.S. EPA Hardrock Mining Conference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P spid="96" grpId="0"/>
      <p:bldP spid="97" grpId="0"/>
      <p:bldP spid="98" grpId="0"/>
      <p:bldP spid="99" grpId="0"/>
      <p:bldP spid="1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755065"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lvl="0" eaLnBrk="1" hangingPunct="1">
              <a:defRPr/>
            </a:pPr>
            <a:r>
              <a:rPr lang="en-US" dirty="0" smtClean="0"/>
              <a:t>1. Introduction – Goldstrike Mine</a:t>
            </a:r>
            <a:br>
              <a:rPr lang="en-US" dirty="0" smtClean="0"/>
            </a:br>
            <a:endParaRPr lang="en-US" dirty="0"/>
          </a:p>
        </p:txBody>
      </p:sp>
      <p:pic>
        <p:nvPicPr>
          <p:cNvPr id="10246" name="Picture 13"/>
          <p:cNvPicPr>
            <a:picLocks noChangeAspect="1" noChangeArrowheads="1"/>
          </p:cNvPicPr>
          <p:nvPr/>
        </p:nvPicPr>
        <p:blipFill>
          <a:blip r:embed="rId3" cstate="print"/>
          <a:srcRect r="1935" b="1949"/>
          <a:stretch>
            <a:fillRect/>
          </a:stretch>
        </p:blipFill>
        <p:spPr bwMode="auto">
          <a:xfrm>
            <a:off x="368300" y="933450"/>
            <a:ext cx="8297863" cy="53721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882657"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Open Pit</a:t>
            </a:r>
            <a:endParaRPr lang="en-US" dirty="0"/>
          </a:p>
        </p:txBody>
      </p:sp>
      <p:pic>
        <p:nvPicPr>
          <p:cNvPr id="11270" name="Picture 4" descr="C:\@ Multimedia Folder\Work In Progress\Barrick WIP Folder\1849_Barrick_Goldstrike\reference images (photos, etc.)\mine images from Julian\BetzeEmpty_1 copy.jpg"/>
          <p:cNvPicPr>
            <a:picLocks noChangeAspect="1" noChangeArrowheads="1"/>
          </p:cNvPicPr>
          <p:nvPr/>
        </p:nvPicPr>
        <p:blipFill>
          <a:blip r:embed="rId3" cstate="print"/>
          <a:srcRect/>
          <a:stretch>
            <a:fillRect/>
          </a:stretch>
        </p:blipFill>
        <p:spPr bwMode="auto">
          <a:xfrm>
            <a:off x="714375" y="928688"/>
            <a:ext cx="8062913" cy="5500687"/>
          </a:xfrm>
          <a:prstGeom prst="rect">
            <a:avLst/>
          </a:prstGeom>
          <a:noFill/>
          <a:ln w="9525">
            <a:noFill/>
            <a:miter lim="800000"/>
            <a:headEnd/>
            <a:tailEnd/>
          </a:ln>
        </p:spPr>
      </p:pic>
      <p:grpSp>
        <p:nvGrpSpPr>
          <p:cNvPr id="2" name="Group 5"/>
          <p:cNvGrpSpPr>
            <a:grpSpLocks/>
          </p:cNvGrpSpPr>
          <p:nvPr/>
        </p:nvGrpSpPr>
        <p:grpSpPr bwMode="auto">
          <a:xfrm>
            <a:off x="1709738" y="2211388"/>
            <a:ext cx="5218112" cy="2471737"/>
            <a:chOff x="1624" y="1624"/>
            <a:chExt cx="2856" cy="1616"/>
          </a:xfrm>
        </p:grpSpPr>
        <p:sp>
          <p:nvSpPr>
            <p:cNvPr id="15" name="Text Box 6"/>
            <p:cNvSpPr txBox="1">
              <a:spLocks noChangeArrowheads="1"/>
            </p:cNvSpPr>
            <p:nvPr/>
          </p:nvSpPr>
          <p:spPr bwMode="auto">
            <a:xfrm>
              <a:off x="3543" y="2326"/>
              <a:ext cx="606" cy="221"/>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1600" dirty="0">
                  <a:solidFill>
                    <a:schemeClr val="bg1"/>
                  </a:solidFill>
                  <a:latin typeface="Tahoma" pitchFamily="34" charset="0"/>
                </a:rPr>
                <a:t>400 m</a:t>
              </a:r>
              <a:endParaRPr lang="en-CA" sz="1600" b="0" dirty="0">
                <a:solidFill>
                  <a:schemeClr val="bg1"/>
                </a:solidFill>
                <a:latin typeface="Tahoma" pitchFamily="34" charset="0"/>
              </a:endParaRPr>
            </a:p>
          </p:txBody>
        </p:sp>
        <p:sp>
          <p:nvSpPr>
            <p:cNvPr id="16" name="Line 7"/>
            <p:cNvSpPr>
              <a:spLocks noChangeShapeType="1"/>
            </p:cNvSpPr>
            <p:nvPr/>
          </p:nvSpPr>
          <p:spPr bwMode="auto">
            <a:xfrm flipH="1" flipV="1">
              <a:off x="2208" y="1624"/>
              <a:ext cx="568" cy="408"/>
            </a:xfrm>
            <a:prstGeom prst="line">
              <a:avLst/>
            </a:prstGeom>
            <a:noFill/>
            <a:ln w="28575">
              <a:solidFill>
                <a:schemeClr val="bg1"/>
              </a:solidFill>
              <a:round/>
              <a:headEnd/>
              <a:tailEnd type="triangle" w="med" len="med"/>
            </a:ln>
            <a:effectLst>
              <a:outerShdw dist="35921" dir="2700000" algn="ctr" rotWithShape="0">
                <a:srgbClr val="000000"/>
              </a:outerShdw>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sp>
          <p:nvSpPr>
            <p:cNvPr id="20" name="Line 8"/>
            <p:cNvSpPr>
              <a:spLocks noChangeShapeType="1"/>
            </p:cNvSpPr>
            <p:nvPr/>
          </p:nvSpPr>
          <p:spPr bwMode="auto">
            <a:xfrm>
              <a:off x="3032" y="2216"/>
              <a:ext cx="1448" cy="1024"/>
            </a:xfrm>
            <a:prstGeom prst="line">
              <a:avLst/>
            </a:prstGeom>
            <a:noFill/>
            <a:ln w="28575">
              <a:solidFill>
                <a:schemeClr val="bg1"/>
              </a:solidFill>
              <a:round/>
              <a:headEnd/>
              <a:tailEnd type="triangle" w="med" len="med"/>
            </a:ln>
            <a:effectLst>
              <a:outerShdw dist="35921" dir="2700000" algn="ctr" rotWithShape="0">
                <a:srgbClr val="000000"/>
              </a:outerShdw>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sp>
          <p:nvSpPr>
            <p:cNvPr id="25" name="Text Box 9"/>
            <p:cNvSpPr txBox="1">
              <a:spLocks noChangeArrowheads="1"/>
            </p:cNvSpPr>
            <p:nvPr/>
          </p:nvSpPr>
          <p:spPr bwMode="auto">
            <a:xfrm>
              <a:off x="2656" y="2008"/>
              <a:ext cx="573" cy="211"/>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1500" dirty="0">
                  <a:solidFill>
                    <a:schemeClr val="bg1"/>
                  </a:solidFill>
                  <a:latin typeface="Tahoma" pitchFamily="34" charset="0"/>
                </a:rPr>
                <a:t>3,700 m</a:t>
              </a:r>
              <a:endParaRPr lang="en-CA" sz="1500" dirty="0">
                <a:solidFill>
                  <a:schemeClr val="bg1"/>
                </a:solidFill>
                <a:latin typeface="Tahoma" pitchFamily="34" charset="0"/>
              </a:endParaRPr>
            </a:p>
          </p:txBody>
        </p:sp>
        <p:sp>
          <p:nvSpPr>
            <p:cNvPr id="26" name="Text Box 10"/>
            <p:cNvSpPr txBox="1">
              <a:spLocks noChangeArrowheads="1"/>
            </p:cNvSpPr>
            <p:nvPr/>
          </p:nvSpPr>
          <p:spPr bwMode="auto">
            <a:xfrm>
              <a:off x="2296" y="2358"/>
              <a:ext cx="582" cy="221"/>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1600" dirty="0">
                  <a:solidFill>
                    <a:schemeClr val="bg1"/>
                  </a:solidFill>
                  <a:latin typeface="Tahoma" pitchFamily="34" charset="0"/>
                </a:rPr>
                <a:t>2,000 m</a:t>
              </a:r>
              <a:endParaRPr lang="en-CA" sz="1600" dirty="0">
                <a:solidFill>
                  <a:schemeClr val="bg1"/>
                </a:solidFill>
                <a:latin typeface="Tahoma" pitchFamily="34" charset="0"/>
              </a:endParaRPr>
            </a:p>
          </p:txBody>
        </p:sp>
        <p:sp>
          <p:nvSpPr>
            <p:cNvPr id="27" name="Line 11"/>
            <p:cNvSpPr>
              <a:spLocks noChangeShapeType="1"/>
            </p:cNvSpPr>
            <p:nvPr/>
          </p:nvSpPr>
          <p:spPr bwMode="auto">
            <a:xfrm flipH="1">
              <a:off x="1624" y="2520"/>
              <a:ext cx="696" cy="216"/>
            </a:xfrm>
            <a:prstGeom prst="line">
              <a:avLst/>
            </a:prstGeom>
            <a:noFill/>
            <a:ln w="28575">
              <a:solidFill>
                <a:schemeClr val="bg1"/>
              </a:solidFill>
              <a:round/>
              <a:headEnd/>
              <a:tailEnd type="triangle" w="med" len="med"/>
            </a:ln>
            <a:effectLst>
              <a:outerShdw dist="35921" dir="2700000" algn="ctr" rotWithShape="0">
                <a:srgbClr val="000000"/>
              </a:outerShdw>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sp>
          <p:nvSpPr>
            <p:cNvPr id="28" name="Line 12"/>
            <p:cNvSpPr>
              <a:spLocks noChangeShapeType="1"/>
            </p:cNvSpPr>
            <p:nvPr/>
          </p:nvSpPr>
          <p:spPr bwMode="auto">
            <a:xfrm flipV="1">
              <a:off x="2728" y="1952"/>
              <a:ext cx="1408" cy="432"/>
            </a:xfrm>
            <a:prstGeom prst="line">
              <a:avLst/>
            </a:prstGeom>
            <a:noFill/>
            <a:ln w="28575">
              <a:solidFill>
                <a:schemeClr val="bg1"/>
              </a:solidFill>
              <a:round/>
              <a:headEnd/>
              <a:tailEnd type="triangle" w="med" len="med"/>
            </a:ln>
            <a:effectLst>
              <a:outerShdw dist="35921" dir="2700000" algn="ctr" rotWithShape="0">
                <a:srgbClr val="000000"/>
              </a:outerShdw>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sp>
          <p:nvSpPr>
            <p:cNvPr id="29" name="Line 13"/>
            <p:cNvSpPr>
              <a:spLocks noChangeShapeType="1"/>
            </p:cNvSpPr>
            <p:nvPr/>
          </p:nvSpPr>
          <p:spPr bwMode="auto">
            <a:xfrm flipH="1" flipV="1">
              <a:off x="3504" y="2140"/>
              <a:ext cx="19" cy="939"/>
            </a:xfrm>
            <a:prstGeom prst="line">
              <a:avLst/>
            </a:prstGeom>
            <a:noFill/>
            <a:ln w="28575">
              <a:solidFill>
                <a:schemeClr val="bg1"/>
              </a:solidFill>
              <a:round/>
              <a:headEnd type="triangle" w="med" len="med"/>
              <a:tailEnd type="triangle" w="med" len="med"/>
            </a:ln>
            <a:effectLst>
              <a:outerShdw dist="35921" dir="2700000" algn="ctr" rotWithShape="0">
                <a:srgbClr val="000000"/>
              </a:outerShdw>
            </a:effectLst>
          </p:spPr>
          <p:txBody>
            <a:bodyPr/>
            <a:lstStyle/>
            <a:p>
              <a:pPr eaLnBrk="0" hangingPunct="0">
                <a:spcBef>
                  <a:spcPct val="20000"/>
                </a:spcBef>
                <a:buClr>
                  <a:schemeClr val="accent1"/>
                </a:buClr>
                <a:buSzPct val="75000"/>
                <a:buFont typeface="Monotype Sorts" pitchFamily="2" charset="2"/>
                <a:buNone/>
                <a:defRPr/>
              </a:pPr>
              <a:endParaRPr lang="en-US" dirty="0"/>
            </a:p>
          </p:txBody>
        </p:sp>
      </p:grpSp>
      <p:grpSp>
        <p:nvGrpSpPr>
          <p:cNvPr id="11272" name="Group 20"/>
          <p:cNvGrpSpPr>
            <a:grpSpLocks/>
          </p:cNvGrpSpPr>
          <p:nvPr/>
        </p:nvGrpSpPr>
        <p:grpSpPr bwMode="auto">
          <a:xfrm>
            <a:off x="5091113" y="3006725"/>
            <a:ext cx="173037" cy="1731963"/>
            <a:chOff x="4760913" y="2986088"/>
            <a:chExt cx="173406" cy="1731261"/>
          </a:xfrm>
        </p:grpSpPr>
        <p:pic>
          <p:nvPicPr>
            <p:cNvPr id="11273" name="Picture 14" descr="C:\@ Multimedia Folder\Work In Progress\Barrick WIP Folder\1849_Barrick_Goldstrike\StatOfLiberty copy.jpg"/>
            <p:cNvPicPr>
              <a:picLocks noChangeAspect="1" noChangeArrowheads="1"/>
            </p:cNvPicPr>
            <p:nvPr/>
          </p:nvPicPr>
          <p:blipFill>
            <a:blip r:embed="rId4" cstate="print">
              <a:clrChange>
                <a:clrFrom>
                  <a:srgbClr val="595045"/>
                </a:clrFrom>
                <a:clrTo>
                  <a:srgbClr val="595045">
                    <a:alpha val="0"/>
                  </a:srgbClr>
                </a:clrTo>
              </a:clrChange>
            </a:blip>
            <a:srcRect/>
            <a:stretch>
              <a:fillRect/>
            </a:stretch>
          </p:blipFill>
          <p:spPr bwMode="auto">
            <a:xfrm>
              <a:off x="4760913" y="3887788"/>
              <a:ext cx="169862" cy="473075"/>
            </a:xfrm>
            <a:prstGeom prst="rect">
              <a:avLst/>
            </a:prstGeom>
            <a:noFill/>
            <a:ln w="9525">
              <a:noFill/>
              <a:miter lim="800000"/>
              <a:headEnd/>
              <a:tailEnd/>
            </a:ln>
          </p:spPr>
        </p:pic>
        <p:pic>
          <p:nvPicPr>
            <p:cNvPr id="11274" name="Picture 15" descr="C:\@ Multimedia Folder\Work In Progress\Barrick WIP Folder\1849_Barrick_Goldstrike\StatOfLiberty copy.jpg"/>
            <p:cNvPicPr>
              <a:picLocks noChangeAspect="1" noChangeArrowheads="1"/>
            </p:cNvPicPr>
            <p:nvPr/>
          </p:nvPicPr>
          <p:blipFill>
            <a:blip r:embed="rId4" cstate="print">
              <a:clrChange>
                <a:clrFrom>
                  <a:srgbClr val="595045"/>
                </a:clrFrom>
                <a:clrTo>
                  <a:srgbClr val="595045">
                    <a:alpha val="0"/>
                  </a:srgbClr>
                </a:clrTo>
              </a:clrChange>
            </a:blip>
            <a:srcRect/>
            <a:stretch>
              <a:fillRect/>
            </a:stretch>
          </p:blipFill>
          <p:spPr bwMode="auto">
            <a:xfrm>
              <a:off x="4760913" y="3424238"/>
              <a:ext cx="169862" cy="473075"/>
            </a:xfrm>
            <a:prstGeom prst="rect">
              <a:avLst/>
            </a:prstGeom>
            <a:noFill/>
            <a:ln w="9525">
              <a:noFill/>
              <a:miter lim="800000"/>
              <a:headEnd/>
              <a:tailEnd/>
            </a:ln>
          </p:spPr>
        </p:pic>
        <p:pic>
          <p:nvPicPr>
            <p:cNvPr id="11275" name="Picture 16" descr="C:\@ Multimedia Folder\Work In Progress\Barrick WIP Folder\1849_Barrick_Goldstrike\StatOfLiberty copy.jpg"/>
            <p:cNvPicPr>
              <a:picLocks noChangeAspect="1" noChangeArrowheads="1"/>
            </p:cNvPicPr>
            <p:nvPr/>
          </p:nvPicPr>
          <p:blipFill>
            <a:blip r:embed="rId4" cstate="print">
              <a:clrChange>
                <a:clrFrom>
                  <a:srgbClr val="595045"/>
                </a:clrFrom>
                <a:clrTo>
                  <a:srgbClr val="595045">
                    <a:alpha val="0"/>
                  </a:srgbClr>
                </a:clrTo>
              </a:clrChange>
            </a:blip>
            <a:srcRect/>
            <a:stretch>
              <a:fillRect/>
            </a:stretch>
          </p:blipFill>
          <p:spPr bwMode="auto">
            <a:xfrm>
              <a:off x="4760913" y="2986088"/>
              <a:ext cx="169862" cy="473075"/>
            </a:xfrm>
            <a:prstGeom prst="rect">
              <a:avLst/>
            </a:prstGeom>
            <a:noFill/>
            <a:ln w="9525">
              <a:noFill/>
              <a:miter lim="800000"/>
              <a:headEnd/>
              <a:tailEnd/>
            </a:ln>
          </p:spPr>
        </p:pic>
        <p:pic>
          <p:nvPicPr>
            <p:cNvPr id="11276" name="Picture 16" descr="C:\@ Multimedia Folder\Work In Progress\Barrick WIP Folder\1849_Barrick_Goldstrike\StatOfLiberty copy.jpg"/>
            <p:cNvPicPr>
              <a:picLocks noChangeAspect="1" noChangeArrowheads="1"/>
            </p:cNvPicPr>
            <p:nvPr/>
          </p:nvPicPr>
          <p:blipFill>
            <a:blip r:embed="rId4" cstate="print">
              <a:clrChange>
                <a:clrFrom>
                  <a:srgbClr val="595045"/>
                </a:clrFrom>
                <a:clrTo>
                  <a:srgbClr val="595045">
                    <a:alpha val="0"/>
                  </a:srgbClr>
                </a:clrTo>
              </a:clrChange>
            </a:blip>
            <a:srcRect/>
            <a:stretch>
              <a:fillRect/>
            </a:stretch>
          </p:blipFill>
          <p:spPr bwMode="auto">
            <a:xfrm>
              <a:off x="4764457" y="4244274"/>
              <a:ext cx="169862" cy="473075"/>
            </a:xfrm>
            <a:prstGeom prst="rect">
              <a:avLst/>
            </a:prstGeom>
            <a:noFill/>
            <a:ln w="9525">
              <a:noFill/>
              <a:miter lim="800000"/>
              <a:headEnd/>
              <a:tailEnd/>
            </a:ln>
          </p:spPr>
        </p:pic>
      </p:grpSp>
      <p:sp>
        <p:nvSpPr>
          <p:cNvPr id="21" name="Slide Number Placeholder 20"/>
          <p:cNvSpPr>
            <a:spLocks noGrp="1"/>
          </p:cNvSpPr>
          <p:nvPr>
            <p:ph type="sldNum" sz="quarter" idx="12"/>
          </p:nvPr>
        </p:nvSpPr>
        <p:spPr/>
        <p:txBody>
          <a:bodyPr/>
          <a:lstStyle/>
          <a:p>
            <a:pPr>
              <a:defRPr/>
            </a:pPr>
            <a:fld id="{FBB02F47-348B-4046-A0AD-9C3A83AC881B}"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829493"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Underground Mines</a:t>
            </a:r>
            <a:endParaRPr lang="en-US" dirty="0"/>
          </a:p>
        </p:txBody>
      </p:sp>
      <p:pic>
        <p:nvPicPr>
          <p:cNvPr id="12294" name="Picture 4" descr="2008reservesStopes_Below_3600section"/>
          <p:cNvPicPr>
            <a:picLocks noGrp="1" noChangeAspect="1" noChangeArrowheads="1"/>
          </p:cNvPicPr>
          <p:nvPr>
            <p:ph sz="half" idx="1"/>
          </p:nvPr>
        </p:nvPicPr>
        <p:blipFill>
          <a:blip r:embed="rId3" cstate="print"/>
          <a:srcRect/>
          <a:stretch>
            <a:fillRect/>
          </a:stretch>
        </p:blipFill>
        <p:spPr>
          <a:xfrm>
            <a:off x="74613" y="1000125"/>
            <a:ext cx="9069387" cy="2608263"/>
          </a:xfrm>
        </p:spPr>
      </p:pic>
      <p:cxnSp>
        <p:nvCxnSpPr>
          <p:cNvPr id="12295" name="Straight Connector 21"/>
          <p:cNvCxnSpPr>
            <a:cxnSpLocks noChangeShapeType="1"/>
          </p:cNvCxnSpPr>
          <p:nvPr/>
        </p:nvCxnSpPr>
        <p:spPr bwMode="auto">
          <a:xfrm flipV="1">
            <a:off x="71438" y="1352550"/>
            <a:ext cx="9072562" cy="76200"/>
          </a:xfrm>
          <a:prstGeom prst="line">
            <a:avLst/>
          </a:prstGeom>
          <a:noFill/>
          <a:ln w="12700" algn="ctr">
            <a:solidFill>
              <a:srgbClr val="00B0F0"/>
            </a:solidFill>
            <a:prstDash val="lgDashDotDot"/>
            <a:round/>
            <a:headEnd type="none" w="sm" len="sm"/>
            <a:tailEnd type="none" w="sm" len="sm"/>
          </a:ln>
        </p:spPr>
      </p:cxnSp>
      <p:sp>
        <p:nvSpPr>
          <p:cNvPr id="12296" name="Line Callout 2 32"/>
          <p:cNvSpPr>
            <a:spLocks/>
          </p:cNvSpPr>
          <p:nvPr/>
        </p:nvSpPr>
        <p:spPr bwMode="auto">
          <a:xfrm>
            <a:off x="7099870" y="3607490"/>
            <a:ext cx="1931987" cy="468312"/>
          </a:xfrm>
          <a:prstGeom prst="borderCallout2">
            <a:avLst>
              <a:gd name="adj1" fmla="val 18750"/>
              <a:gd name="adj2" fmla="val -8333"/>
              <a:gd name="adj3" fmla="val 18750"/>
              <a:gd name="adj4" fmla="val -16667"/>
              <a:gd name="adj5" fmla="val -475000"/>
              <a:gd name="adj6" fmla="val -35065"/>
            </a:avLst>
          </a:prstGeom>
          <a:solidFill>
            <a:schemeClr val="bg1"/>
          </a:solidFill>
          <a:ln w="12700" algn="ctr">
            <a:solidFill>
              <a:schemeClr val="tx1"/>
            </a:solidFill>
            <a:round/>
            <a:headEnd type="none" w="sm" len="sm"/>
            <a:tailEnd type="none" w="sm" len="sm"/>
          </a:ln>
        </p:spPr>
        <p:txBody>
          <a:bodyPr lIns="92075" tIns="46038" rIns="92075" bIns="46038"/>
          <a:lstStyle/>
          <a:p>
            <a:pPr eaLnBrk="0" hangingPunct="0">
              <a:spcBef>
                <a:spcPct val="20000"/>
              </a:spcBef>
              <a:buClr>
                <a:schemeClr val="accent1"/>
              </a:buClr>
              <a:buSzPct val="75000"/>
              <a:buFont typeface="Monotype Sorts"/>
              <a:buNone/>
            </a:pPr>
            <a:r>
              <a:rPr lang="en-US" sz="1100" dirty="0"/>
              <a:t>Pre-mining water table</a:t>
            </a:r>
          </a:p>
          <a:p>
            <a:pPr eaLnBrk="0" hangingPunct="0">
              <a:spcBef>
                <a:spcPct val="20000"/>
              </a:spcBef>
              <a:buClr>
                <a:schemeClr val="accent1"/>
              </a:buClr>
              <a:buSzPct val="75000"/>
              <a:buFont typeface="Monotype Sorts"/>
              <a:buNone/>
            </a:pPr>
            <a:r>
              <a:rPr lang="en-US" sz="1100" dirty="0"/>
              <a:t>1600 m amsl</a:t>
            </a:r>
          </a:p>
        </p:txBody>
      </p:sp>
      <p:sp>
        <p:nvSpPr>
          <p:cNvPr id="12297" name="Line Callout 2 33"/>
          <p:cNvSpPr>
            <a:spLocks/>
          </p:cNvSpPr>
          <p:nvPr/>
        </p:nvSpPr>
        <p:spPr bwMode="auto">
          <a:xfrm>
            <a:off x="7094208" y="4180097"/>
            <a:ext cx="1946275" cy="608013"/>
          </a:xfrm>
          <a:prstGeom prst="borderCallout2">
            <a:avLst>
              <a:gd name="adj1" fmla="val 18750"/>
              <a:gd name="adj2" fmla="val -8333"/>
              <a:gd name="adj3" fmla="val 18750"/>
              <a:gd name="adj4" fmla="val -16667"/>
              <a:gd name="adj5" fmla="val -273231"/>
              <a:gd name="adj6" fmla="val -43421"/>
            </a:avLst>
          </a:prstGeom>
          <a:solidFill>
            <a:schemeClr val="bg1"/>
          </a:solidFill>
          <a:ln w="12700" algn="ctr">
            <a:solidFill>
              <a:schemeClr val="tx1"/>
            </a:solidFill>
            <a:round/>
            <a:headEnd type="none" w="sm" len="sm"/>
            <a:tailEnd type="none" w="sm" len="sm"/>
          </a:ln>
        </p:spPr>
        <p:txBody>
          <a:bodyPr lIns="92075" tIns="46038" rIns="92075" bIns="46038"/>
          <a:lstStyle/>
          <a:p>
            <a:pPr eaLnBrk="0" hangingPunct="0">
              <a:spcBef>
                <a:spcPct val="20000"/>
              </a:spcBef>
              <a:buClr>
                <a:schemeClr val="accent1"/>
              </a:buClr>
              <a:buSzPct val="75000"/>
              <a:buFont typeface="Monotype Sorts"/>
              <a:buNone/>
            </a:pPr>
            <a:r>
              <a:rPr lang="en-US" sz="1100" dirty="0"/>
              <a:t>Current water table</a:t>
            </a:r>
          </a:p>
          <a:p>
            <a:pPr eaLnBrk="0" hangingPunct="0">
              <a:spcBef>
                <a:spcPct val="20000"/>
              </a:spcBef>
              <a:buClr>
                <a:schemeClr val="accent1"/>
              </a:buClr>
              <a:buSzPct val="75000"/>
              <a:buFont typeface="Monotype Sorts"/>
              <a:buNone/>
            </a:pPr>
            <a:r>
              <a:rPr lang="en-US" sz="1100" dirty="0"/>
              <a:t>1100 m amsl </a:t>
            </a:r>
          </a:p>
          <a:p>
            <a:pPr eaLnBrk="0" hangingPunct="0">
              <a:spcBef>
                <a:spcPct val="20000"/>
              </a:spcBef>
              <a:buClr>
                <a:schemeClr val="accent1"/>
              </a:buClr>
              <a:buSzPct val="75000"/>
              <a:buFont typeface="Monotype Sorts"/>
              <a:buNone/>
            </a:pPr>
            <a:r>
              <a:rPr lang="en-US" sz="1100" dirty="0"/>
              <a:t>with a drawdown of 500 m</a:t>
            </a:r>
          </a:p>
        </p:txBody>
      </p:sp>
      <p:pic>
        <p:nvPicPr>
          <p:cNvPr id="12298" name="Picture 2"/>
          <p:cNvPicPr>
            <a:picLocks noChangeAspect="1" noChangeArrowheads="1"/>
          </p:cNvPicPr>
          <p:nvPr/>
        </p:nvPicPr>
        <p:blipFill>
          <a:blip r:embed="rId4" cstate="print"/>
          <a:srcRect/>
          <a:stretch>
            <a:fillRect/>
          </a:stretch>
        </p:blipFill>
        <p:spPr bwMode="auto">
          <a:xfrm>
            <a:off x="219075" y="3519488"/>
            <a:ext cx="4352925" cy="2786062"/>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FBB02F47-348B-4046-A0AD-9C3A83AC881B}"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2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rtlCol="0"/>
          <a:lstStyle/>
          <a:p>
            <a:pPr>
              <a:buFont typeface="Monotype Sorts" pitchFamily="2" charset="2"/>
              <a:buNone/>
              <a:defRPr/>
            </a:pPr>
            <a:r>
              <a:rPr lang="en-US" smtClean="0">
                <a:solidFill>
                  <a:schemeClr val="tx1">
                    <a:tint val="75000"/>
                  </a:schemeClr>
                </a:solidFill>
              </a:rPr>
              <a:t>April 3-5, 2012</a:t>
            </a:r>
            <a:endParaRPr lang="en-US" dirty="0">
              <a:solidFill>
                <a:schemeClr val="tx1">
                  <a:tint val="75000"/>
                </a:schemeClr>
              </a:solidFill>
            </a:endParaRPr>
          </a:p>
        </p:txBody>
      </p:sp>
      <p:sp>
        <p:nvSpPr>
          <p:cNvPr id="6" name="Footer Placeholder 5"/>
          <p:cNvSpPr>
            <a:spLocks noGrp="1"/>
          </p:cNvSpPr>
          <p:nvPr>
            <p:ph type="ftr" sz="quarter" idx="10"/>
          </p:nvPr>
        </p:nvSpPr>
        <p:spPr>
          <a:xfrm>
            <a:off x="3124199" y="6356350"/>
            <a:ext cx="3712535" cy="365125"/>
          </a:xfrm>
        </p:spPr>
        <p:txBody>
          <a:bodyPr/>
          <a:lstStyle/>
          <a:p>
            <a:pPr>
              <a:defRPr/>
            </a:pPr>
            <a:r>
              <a:rPr lang="en-US" smtClean="0"/>
              <a:t>U.S. EPA Hardrock Mining Conference 2012</a:t>
            </a:r>
            <a:endParaRPr lang="en-US" dirty="0"/>
          </a:p>
        </p:txBody>
      </p:sp>
      <p:sp>
        <p:nvSpPr>
          <p:cNvPr id="10" name="Title 9"/>
          <p:cNvSpPr>
            <a:spLocks noGrp="1"/>
          </p:cNvSpPr>
          <p:nvPr>
            <p:ph type="title"/>
          </p:nvPr>
        </p:nvSpPr>
        <p:spPr>
          <a:xfrm>
            <a:off x="249238" y="115888"/>
            <a:ext cx="8894762" cy="606425"/>
          </a:xfrm>
        </p:spPr>
        <p:txBody>
          <a:bodyPr/>
          <a:lstStyle/>
          <a:p>
            <a:pPr eaLnBrk="1" hangingPunct="1">
              <a:defRPr/>
            </a:pPr>
            <a:r>
              <a:rPr lang="en-US" dirty="0" smtClean="0"/>
              <a:t>2. Goldstrike Dewatering System</a:t>
            </a:r>
            <a:endParaRPr lang="en-US" dirty="0"/>
          </a:p>
        </p:txBody>
      </p:sp>
      <p:pic>
        <p:nvPicPr>
          <p:cNvPr id="13318" name="Picture 7"/>
          <p:cNvPicPr>
            <a:picLocks noChangeAspect="1" noChangeArrowheads="1"/>
          </p:cNvPicPr>
          <p:nvPr/>
        </p:nvPicPr>
        <p:blipFill>
          <a:blip r:embed="rId3" cstate="print"/>
          <a:srcRect/>
          <a:stretch>
            <a:fillRect/>
          </a:stretch>
        </p:blipFill>
        <p:spPr bwMode="auto">
          <a:xfrm>
            <a:off x="0" y="866775"/>
            <a:ext cx="9144000" cy="55181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BB02F47-348B-4046-A0AD-9C3A83AC881B}"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16151</TotalTime>
  <Words>2067</Words>
  <Application>Microsoft Office PowerPoint</Application>
  <PresentationFormat>On-screen Show (4:3)</PresentationFormat>
  <Paragraphs>303</Paragraphs>
  <Slides>29</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 Design</vt:lpstr>
      <vt:lpstr>Chart</vt:lpstr>
      <vt:lpstr>Slide 1</vt:lpstr>
      <vt:lpstr>Presentation Contents</vt:lpstr>
      <vt:lpstr>Unit Conversion</vt:lpstr>
      <vt:lpstr>Slide 4</vt:lpstr>
      <vt:lpstr>Slide 5</vt:lpstr>
      <vt:lpstr>1. Introduction – Goldstrike Mine </vt:lpstr>
      <vt:lpstr>Open Pit</vt:lpstr>
      <vt:lpstr>Underground Mines</vt:lpstr>
      <vt:lpstr>2. Goldstrike Dewatering System</vt:lpstr>
      <vt:lpstr>Dewatering System - Active</vt:lpstr>
      <vt:lpstr>Dewatering System - Active</vt:lpstr>
      <vt:lpstr>Dewatering System - Passive</vt:lpstr>
      <vt:lpstr>Dewatering System - Passive</vt:lpstr>
      <vt:lpstr>Water Management System </vt:lpstr>
      <vt:lpstr>Cumulative Water Balance</vt:lpstr>
      <vt:lpstr>3. Goldstrike Monitoring System – 15,000 km2</vt:lpstr>
      <vt:lpstr>Water Level Change To-Date</vt:lpstr>
      <vt:lpstr>Slide 18</vt:lpstr>
      <vt:lpstr>Ground Deformation – InSAR Results</vt:lpstr>
      <vt:lpstr>Monitoring System – InSAR Results</vt:lpstr>
      <vt:lpstr>4. Impact Evaluation – Flow Model</vt:lpstr>
      <vt:lpstr>Flow Model – Steady State (Pre-mining)</vt:lpstr>
      <vt:lpstr>Flow Model – Transient (Pit Area) </vt:lpstr>
      <vt:lpstr>Flow Model – Transient (Mountain Block) </vt:lpstr>
      <vt:lpstr>Flow Model – Transient (Infiltration Basin) </vt:lpstr>
      <vt:lpstr>Flow Model – Transient (Surface Water) </vt:lpstr>
      <vt:lpstr>Flow Model – Projection</vt:lpstr>
      <vt:lpstr>5. Conclusions</vt:lpstr>
      <vt:lpstr>Thank You for Your Attention!</vt:lpstr>
    </vt:vector>
  </TitlesOfParts>
  <Company>Barrick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and Theoretical Studies on Leach Pad Hydraulics and Transport Behavior During Rinsing  &amp;  Leach Pad Cover Design </dc:title>
  <dc:creator>OEM</dc:creator>
  <cp:lastModifiedBy>Johnny Zhan</cp:lastModifiedBy>
  <cp:revision>541</cp:revision>
  <cp:lastPrinted>1999-11-23T20:38:15Z</cp:lastPrinted>
  <dcterms:created xsi:type="dcterms:W3CDTF">1999-07-22T04:15:35Z</dcterms:created>
  <dcterms:modified xsi:type="dcterms:W3CDTF">2012-03-05T20:57:36Z</dcterms:modified>
</cp:coreProperties>
</file>