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63" r:id="rId4"/>
    <p:sldId id="264" r:id="rId5"/>
    <p:sldId id="260" r:id="rId6"/>
    <p:sldId id="261" r:id="rId7"/>
    <p:sldId id="262" r:id="rId8"/>
    <p:sldId id="258" r:id="rId9"/>
    <p:sldId id="259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78" r:id="rId26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DSConsultingIncFiles\SnakeRiverWatershedPlan\PCDZnLdsSRWP(TDSFinalRev2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Univers (W1)"/>
                <a:ea typeface="Univers (W1)"/>
                <a:cs typeface="Univers (W1)"/>
              </a:defRPr>
            </a:pPr>
            <a:r>
              <a:rPr lang="en-US" sz="1400"/>
              <a:t>Figure</a:t>
            </a:r>
            <a:r>
              <a:rPr lang="en-US" sz="1400" baseline="0"/>
              <a:t> 3A -- </a:t>
            </a:r>
            <a:r>
              <a:rPr lang="en-US" sz="1400"/>
              <a:t>Clear Creek at Kermits below Idaho Springs </a:t>
            </a:r>
          </a:p>
          <a:p>
            <a:pPr>
              <a:defRPr sz="1400" b="1" i="0" u="none" strike="noStrike" baseline="0">
                <a:solidFill>
                  <a:srgbClr val="000000"/>
                </a:solidFill>
                <a:latin typeface="Univers (W1)"/>
                <a:ea typeface="Univers (W1)"/>
                <a:cs typeface="Univers (W1)"/>
              </a:defRPr>
            </a:pPr>
            <a:r>
              <a:rPr lang="en-US" sz="1400"/>
              <a:t>(Site CC-40), Specific Conductances, 1994-2011 (N = 179)</a:t>
            </a:r>
          </a:p>
        </c:rich>
      </c:tx>
      <c:layout>
        <c:manualLayout>
          <c:xMode val="edge"/>
          <c:yMode val="edge"/>
          <c:x val="0.1719745222929937"/>
          <c:y val="2.3529411764705879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4012738853503195"/>
          <c:y val="0.1680673648136857"/>
          <c:w val="0.83184713375796149"/>
          <c:h val="0.63361396534759495"/>
        </c:manualLayout>
      </c:layout>
      <c:lineChart>
        <c:grouping val="standard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96"/>
              <c:layout>
                <c:manualLayout>
                  <c:x val="-1.3588110403397035E-2"/>
                  <c:y val="-5.4945054945054986E-2"/>
                </c:manualLayout>
              </c:layout>
              <c:tx>
                <c:rich>
                  <a:bodyPr/>
                  <a:lstStyle/>
                  <a:p>
                    <a:pPr>
                      <a:defRPr sz="1000"/>
                    </a:pPr>
                    <a:r>
                      <a:rPr lang="en-US" sz="1000"/>
                      <a:t>Starting</a:t>
                    </a:r>
                    <a:r>
                      <a:rPr lang="en-US" sz="1000" baseline="0"/>
                      <a:t> in 2006, CC-49 AS data have been included.</a:t>
                    </a:r>
                    <a:endParaRPr lang="en-US" sz="1200"/>
                  </a:p>
                </c:rich>
              </c:tx>
              <c:spPr/>
              <c:dLblPos val="r"/>
            </c:dLbl>
            <c:dLbl>
              <c:idx val="103"/>
              <c:layout>
                <c:manualLayout>
                  <c:x val="-1.6985138004246292E-3"/>
                  <c:y val="1.7582417582417582E-2"/>
                </c:manualLayout>
              </c:layout>
              <c:tx>
                <c:rich>
                  <a:bodyPr/>
                  <a:lstStyle/>
                  <a:p>
                    <a:pPr>
                      <a:defRPr sz="1000"/>
                    </a:pPr>
                    <a:r>
                      <a:rPr lang="en-US"/>
                      <a:t>No</a:t>
                    </a:r>
                    <a:r>
                      <a:rPr lang="en-US" baseline="0"/>
                      <a:t> significant time trend.</a:t>
                    </a:r>
                    <a:endParaRPr lang="en-US"/>
                  </a:p>
                </c:rich>
              </c:tx>
              <c:spPr/>
              <c:dLblPos val="r"/>
            </c:dLbl>
            <c:delete val="1"/>
          </c:dLbls>
          <c:trendline>
            <c:spPr>
              <a:ln w="25400">
                <a:solidFill>
                  <a:srgbClr val="FF0000"/>
                </a:solidFill>
                <a:prstDash val="lgDash"/>
              </a:ln>
            </c:spPr>
            <c:trendlineType val="linear"/>
            <c:dispRSqr val="1"/>
            <c:dispEq val="1"/>
            <c:trendlineLbl>
              <c:layout>
                <c:manualLayout>
                  <c:x val="-0.60534189277295769"/>
                  <c:y val="-0.27153223154797956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rgbClr val="000000"/>
                        </a:solidFill>
                        <a:latin typeface="Univers (W1)"/>
                        <a:ea typeface="Univers (W1)"/>
                        <a:cs typeface="Univers (W1)"/>
                      </a:defRPr>
                    </a:pPr>
                    <a:r>
                      <a:rPr lang="en-US" sz="900" baseline="0"/>
                      <a:t>y = -0.0328x + 200.46
R² = 0.00</a:t>
                    </a:r>
                    <a:endParaRPr lang="en-US" sz="900"/>
                  </a:p>
                </c:rich>
              </c:tx>
              <c:numFmt formatCode="General" sourceLinked="0"/>
              <c:spPr>
                <a:noFill/>
                <a:ln w="25400">
                  <a:noFill/>
                </a:ln>
              </c:spPr>
            </c:trendlineLbl>
          </c:trendline>
          <c:cat>
            <c:strRef>
              <c:f>'[Chart in Microsoft PowerPoint]CCWQData'!$X:$X</c:f>
              <c:strCache>
                <c:ptCount val="242"/>
                <c:pt idx="0">
                  <c:v>Date</c:v>
                </c:pt>
                <c:pt idx="1">
                  <c:v>2/7/1994</c:v>
                </c:pt>
                <c:pt idx="2">
                  <c:v>4/5/1994</c:v>
                </c:pt>
                <c:pt idx="3">
                  <c:v>5/26/1994</c:v>
                </c:pt>
                <c:pt idx="4">
                  <c:v>6/15/1994</c:v>
                </c:pt>
                <c:pt idx="5">
                  <c:v>7/11/1994</c:v>
                </c:pt>
                <c:pt idx="6">
                  <c:v>8/16/1994</c:v>
                </c:pt>
                <c:pt idx="7">
                  <c:v>10/12/1994</c:v>
                </c:pt>
                <c:pt idx="8">
                  <c:v>12/8/1994</c:v>
                </c:pt>
                <c:pt idx="9">
                  <c:v>2/6/1995</c:v>
                </c:pt>
                <c:pt idx="10">
                  <c:v>4/4/1995</c:v>
                </c:pt>
                <c:pt idx="11">
                  <c:v>5/25/1995</c:v>
                </c:pt>
                <c:pt idx="12">
                  <c:v>6/14/1995</c:v>
                </c:pt>
                <c:pt idx="13">
                  <c:v>7/10/1995</c:v>
                </c:pt>
                <c:pt idx="14">
                  <c:v>8/15/1995</c:v>
                </c:pt>
                <c:pt idx="15">
                  <c:v>10/11/1995</c:v>
                </c:pt>
                <c:pt idx="16">
                  <c:v>12/7/1995</c:v>
                </c:pt>
                <c:pt idx="17">
                  <c:v>2/5/1996</c:v>
                </c:pt>
                <c:pt idx="18">
                  <c:v>4/2/1996</c:v>
                </c:pt>
                <c:pt idx="19">
                  <c:v>5/23/1996</c:v>
                </c:pt>
                <c:pt idx="20">
                  <c:v>6/19/1996</c:v>
                </c:pt>
                <c:pt idx="21">
                  <c:v>7/15/1996</c:v>
                </c:pt>
                <c:pt idx="22">
                  <c:v>8/20/1996</c:v>
                </c:pt>
                <c:pt idx="23">
                  <c:v>10/9/1996</c:v>
                </c:pt>
                <c:pt idx="24">
                  <c:v>12/5/1996</c:v>
                </c:pt>
                <c:pt idx="25">
                  <c:v>2/24/1997</c:v>
                </c:pt>
                <c:pt idx="26">
                  <c:v>4/1/1997</c:v>
                </c:pt>
                <c:pt idx="27">
                  <c:v>5/22/1997</c:v>
                </c:pt>
                <c:pt idx="28">
                  <c:v>6/18/1997</c:v>
                </c:pt>
                <c:pt idx="29">
                  <c:v>7/14/1997</c:v>
                </c:pt>
                <c:pt idx="30">
                  <c:v>8/12/1997</c:v>
                </c:pt>
                <c:pt idx="31">
                  <c:v>10/8/1997</c:v>
                </c:pt>
                <c:pt idx="32">
                  <c:v>12/4/1997</c:v>
                </c:pt>
                <c:pt idx="33">
                  <c:v>2/9/1998</c:v>
                </c:pt>
                <c:pt idx="34">
                  <c:v>4/7/1998</c:v>
                </c:pt>
                <c:pt idx="35">
                  <c:v>5/21/1998</c:v>
                </c:pt>
                <c:pt idx="36">
                  <c:v>6/18/1998</c:v>
                </c:pt>
                <c:pt idx="37">
                  <c:v>7/13/1998</c:v>
                </c:pt>
                <c:pt idx="38">
                  <c:v>8/18/1998</c:v>
                </c:pt>
                <c:pt idx="39">
                  <c:v>10/14/1998</c:v>
                </c:pt>
                <c:pt idx="40">
                  <c:v>12/10/1998</c:v>
                </c:pt>
                <c:pt idx="41">
                  <c:v>2/8/1999</c:v>
                </c:pt>
                <c:pt idx="42">
                  <c:v>4/7/1999</c:v>
                </c:pt>
                <c:pt idx="43">
                  <c:v>5/12/1999</c:v>
                </c:pt>
                <c:pt idx="44">
                  <c:v>6/17/1999</c:v>
                </c:pt>
                <c:pt idx="45">
                  <c:v>7/12/1999</c:v>
                </c:pt>
                <c:pt idx="46">
                  <c:v>8/17/1999</c:v>
                </c:pt>
                <c:pt idx="47">
                  <c:v>10/13/1999</c:v>
                </c:pt>
                <c:pt idx="48">
                  <c:v>12/9/99</c:v>
                </c:pt>
                <c:pt idx="49">
                  <c:v>2/7/2000</c:v>
                </c:pt>
                <c:pt idx="50">
                  <c:v>4/4/2000</c:v>
                </c:pt>
                <c:pt idx="51">
                  <c:v>5/17/2000</c:v>
                </c:pt>
                <c:pt idx="52">
                  <c:v>6/15/2000</c:v>
                </c:pt>
                <c:pt idx="53">
                  <c:v>7/17/2000</c:v>
                </c:pt>
                <c:pt idx="54">
                  <c:v>8/22/2000</c:v>
                </c:pt>
                <c:pt idx="55">
                  <c:v>10/11/2000</c:v>
                </c:pt>
                <c:pt idx="56">
                  <c:v>12/7/2000</c:v>
                </c:pt>
                <c:pt idx="57">
                  <c:v>2/5/2001</c:v>
                </c:pt>
                <c:pt idx="58">
                  <c:v>4/3/2001</c:v>
                </c:pt>
                <c:pt idx="59">
                  <c:v>5/9/2001</c:v>
                </c:pt>
                <c:pt idx="60">
                  <c:v>6/14/2001</c:v>
                </c:pt>
                <c:pt idx="61">
                  <c:v>7/16/2001</c:v>
                </c:pt>
                <c:pt idx="62">
                  <c:v>8/21/2001</c:v>
                </c:pt>
                <c:pt idx="63">
                  <c:v>10/10/2001</c:v>
                </c:pt>
                <c:pt idx="64">
                  <c:v>12/6/2001</c:v>
                </c:pt>
                <c:pt idx="65">
                  <c:v>2/4/2002</c:v>
                </c:pt>
                <c:pt idx="66">
                  <c:v>4/2/2002</c:v>
                </c:pt>
                <c:pt idx="67">
                  <c:v>5/23/2002</c:v>
                </c:pt>
                <c:pt idx="68">
                  <c:v>6/12/2002</c:v>
                </c:pt>
                <c:pt idx="69">
                  <c:v>7/15/2002</c:v>
                </c:pt>
                <c:pt idx="70">
                  <c:v>8/13/2002</c:v>
                </c:pt>
                <c:pt idx="71">
                  <c:v>10/16/2002</c:v>
                </c:pt>
                <c:pt idx="72">
                  <c:v>12/5/2002</c:v>
                </c:pt>
                <c:pt idx="73">
                  <c:v>2/3/2003</c:v>
                </c:pt>
                <c:pt idx="74">
                  <c:v>4/1/2003</c:v>
                </c:pt>
                <c:pt idx="75">
                  <c:v>5/15/2003</c:v>
                </c:pt>
                <c:pt idx="76">
                  <c:v>6/11/2003</c:v>
                </c:pt>
                <c:pt idx="77">
                  <c:v>7/14/2003</c:v>
                </c:pt>
                <c:pt idx="78">
                  <c:v>8/12/2003</c:v>
                </c:pt>
                <c:pt idx="79">
                  <c:v>10/8/2003</c:v>
                </c:pt>
                <c:pt idx="80">
                  <c:v>12/4/2003</c:v>
                </c:pt>
                <c:pt idx="81">
                  <c:v>2/2/2004</c:v>
                </c:pt>
                <c:pt idx="82">
                  <c:v>4/6/2004</c:v>
                </c:pt>
                <c:pt idx="83">
                  <c:v>5/19/2004</c:v>
                </c:pt>
                <c:pt idx="84">
                  <c:v>6/8/2004</c:v>
                </c:pt>
                <c:pt idx="85">
                  <c:v>7/12/2004</c:v>
                </c:pt>
                <c:pt idx="86">
                  <c:v>8/10/2004</c:v>
                </c:pt>
                <c:pt idx="87">
                  <c:v>10/6/2004</c:v>
                </c:pt>
                <c:pt idx="88">
                  <c:v>12/1/2004</c:v>
                </c:pt>
                <c:pt idx="89">
                  <c:v>2/7/2005</c:v>
                </c:pt>
                <c:pt idx="90">
                  <c:v>4/5/2005</c:v>
                </c:pt>
                <c:pt idx="91">
                  <c:v>5/26/2005</c:v>
                </c:pt>
                <c:pt idx="92">
                  <c:v>6/15/2005</c:v>
                </c:pt>
                <c:pt idx="93">
                  <c:v>7/18/2005</c:v>
                </c:pt>
                <c:pt idx="94">
                  <c:v>8/30/2005</c:v>
                </c:pt>
                <c:pt idx="95">
                  <c:v>10/13/2005</c:v>
                </c:pt>
                <c:pt idx="96">
                  <c:v>12/1/2005</c:v>
                </c:pt>
                <c:pt idx="97">
                  <c:v>2/6/2006</c:v>
                </c:pt>
                <c:pt idx="98">
                  <c:v>4/4/2006</c:v>
                </c:pt>
                <c:pt idx="99">
                  <c:v>4/16/2006</c:v>
                </c:pt>
                <c:pt idx="100">
                  <c:v>4/17/2006</c:v>
                </c:pt>
                <c:pt idx="101">
                  <c:v>5/25/2006</c:v>
                </c:pt>
                <c:pt idx="102">
                  <c:v>5/29/2006</c:v>
                </c:pt>
                <c:pt idx="103">
                  <c:v>5/30/2006</c:v>
                </c:pt>
                <c:pt idx="104">
                  <c:v>6/14/2006</c:v>
                </c:pt>
                <c:pt idx="105">
                  <c:v>6/19/2006</c:v>
                </c:pt>
                <c:pt idx="106">
                  <c:v>6/20/2006</c:v>
                </c:pt>
                <c:pt idx="107">
                  <c:v>7/10/2006</c:v>
                </c:pt>
                <c:pt idx="108">
                  <c:v>7/26/2006</c:v>
                </c:pt>
                <c:pt idx="109">
                  <c:v>7/27/2006</c:v>
                </c:pt>
                <c:pt idx="110">
                  <c:v>7/27/2006</c:v>
                </c:pt>
                <c:pt idx="111">
                  <c:v>8/15/2006</c:v>
                </c:pt>
                <c:pt idx="112">
                  <c:v>8/29/2006</c:v>
                </c:pt>
                <c:pt idx="113">
                  <c:v>9/24/2006</c:v>
                </c:pt>
                <c:pt idx="114">
                  <c:v>9/25/2006</c:v>
                </c:pt>
                <c:pt idx="115">
                  <c:v>10/18/2006</c:v>
                </c:pt>
                <c:pt idx="116">
                  <c:v>10/26/2006</c:v>
                </c:pt>
                <c:pt idx="117">
                  <c:v>10/27/2006</c:v>
                </c:pt>
                <c:pt idx="118">
                  <c:v>12/7/2006</c:v>
                </c:pt>
                <c:pt idx="119">
                  <c:v>2/5/2007</c:v>
                </c:pt>
                <c:pt idx="120">
                  <c:v>4/11/2007</c:v>
                </c:pt>
                <c:pt idx="121">
                  <c:v>4/23/2007</c:v>
                </c:pt>
                <c:pt idx="122">
                  <c:v>4/23/2007</c:v>
                </c:pt>
                <c:pt idx="123">
                  <c:v>4/24/2007</c:v>
                </c:pt>
                <c:pt idx="124">
                  <c:v>5/24/2007</c:v>
                </c:pt>
                <c:pt idx="125">
                  <c:v>5/28/2007</c:v>
                </c:pt>
                <c:pt idx="126">
                  <c:v>5/29/2007</c:v>
                </c:pt>
                <c:pt idx="127">
                  <c:v>5/29/2007</c:v>
                </c:pt>
                <c:pt idx="128">
                  <c:v>6/13/2007</c:v>
                </c:pt>
                <c:pt idx="129">
                  <c:v>6/25/2007</c:v>
                </c:pt>
                <c:pt idx="130">
                  <c:v>6/26/2007</c:v>
                </c:pt>
                <c:pt idx="131">
                  <c:v>7/12/2007</c:v>
                </c:pt>
                <c:pt idx="132">
                  <c:v>7/12/2007</c:v>
                </c:pt>
                <c:pt idx="133">
                  <c:v>7/16/2007</c:v>
                </c:pt>
                <c:pt idx="134">
                  <c:v>7/17/2007</c:v>
                </c:pt>
                <c:pt idx="135">
                  <c:v>7/24/2007</c:v>
                </c:pt>
                <c:pt idx="136">
                  <c:v>7/25/2007</c:v>
                </c:pt>
                <c:pt idx="137">
                  <c:v>8/2/2007</c:v>
                </c:pt>
                <c:pt idx="138">
                  <c:v>8/2/2007</c:v>
                </c:pt>
                <c:pt idx="139">
                  <c:v>8/4/2007</c:v>
                </c:pt>
                <c:pt idx="140">
                  <c:v>8/14/2007</c:v>
                </c:pt>
                <c:pt idx="141">
                  <c:v>8/17/2007</c:v>
                </c:pt>
                <c:pt idx="142">
                  <c:v>8/17/2007</c:v>
                </c:pt>
                <c:pt idx="143">
                  <c:v>8/27/2007</c:v>
                </c:pt>
                <c:pt idx="144">
                  <c:v>8/28/2007</c:v>
                </c:pt>
                <c:pt idx="145">
                  <c:v>9/24/2007</c:v>
                </c:pt>
                <c:pt idx="146">
                  <c:v>9/25/2007</c:v>
                </c:pt>
                <c:pt idx="147">
                  <c:v>10/17/2007</c:v>
                </c:pt>
                <c:pt idx="148">
                  <c:v>10/23/2007</c:v>
                </c:pt>
                <c:pt idx="149">
                  <c:v>10/24/2007</c:v>
                </c:pt>
                <c:pt idx="150">
                  <c:v>12/6/2007</c:v>
                </c:pt>
                <c:pt idx="151">
                  <c:v>2/11/2008</c:v>
                </c:pt>
                <c:pt idx="152">
                  <c:v>4/8/2008</c:v>
                </c:pt>
                <c:pt idx="153">
                  <c:v>4/30/2008</c:v>
                </c:pt>
                <c:pt idx="154">
                  <c:v>5/1/2008</c:v>
                </c:pt>
                <c:pt idx="155">
                  <c:v>5/22/2008</c:v>
                </c:pt>
                <c:pt idx="156">
                  <c:v>5/26/2008</c:v>
                </c:pt>
                <c:pt idx="157">
                  <c:v>5/27/2008</c:v>
                </c:pt>
                <c:pt idx="158">
                  <c:v>6/18/2008</c:v>
                </c:pt>
                <c:pt idx="159">
                  <c:v>6/29/2008</c:v>
                </c:pt>
                <c:pt idx="160">
                  <c:v>6/30/2008</c:v>
                </c:pt>
                <c:pt idx="161">
                  <c:v>7/23/2008</c:v>
                </c:pt>
                <c:pt idx="162">
                  <c:v>7/24/2008</c:v>
                </c:pt>
                <c:pt idx="163">
                  <c:v>7/28/2008</c:v>
                </c:pt>
                <c:pt idx="164">
                  <c:v>8/6/2008</c:v>
                </c:pt>
                <c:pt idx="165">
                  <c:v>8/6/2008</c:v>
                </c:pt>
                <c:pt idx="166">
                  <c:v>8/16/2008</c:v>
                </c:pt>
                <c:pt idx="167">
                  <c:v>8/17/2008</c:v>
                </c:pt>
                <c:pt idx="168">
                  <c:v>8/19/2008</c:v>
                </c:pt>
                <c:pt idx="169">
                  <c:v>8/26/2027</c:v>
                </c:pt>
                <c:pt idx="170">
                  <c:v>8/27/2008</c:v>
                </c:pt>
                <c:pt idx="171">
                  <c:v>9/27/2008</c:v>
                </c:pt>
                <c:pt idx="172">
                  <c:v>9/28/2008</c:v>
                </c:pt>
                <c:pt idx="173">
                  <c:v>10/15/2008</c:v>
                </c:pt>
                <c:pt idx="174">
                  <c:v>10/18/2008</c:v>
                </c:pt>
                <c:pt idx="175">
                  <c:v>10/19/2008</c:v>
                </c:pt>
                <c:pt idx="176">
                  <c:v>12/4/2008</c:v>
                </c:pt>
                <c:pt idx="177">
                  <c:v>2/2/2009</c:v>
                </c:pt>
                <c:pt idx="178">
                  <c:v>4/7/2009</c:v>
                </c:pt>
                <c:pt idx="179">
                  <c:v>4/26/2009</c:v>
                </c:pt>
                <c:pt idx="180">
                  <c:v>4/27/2009</c:v>
                </c:pt>
                <c:pt idx="181">
                  <c:v>5/27/2009</c:v>
                </c:pt>
                <c:pt idx="182">
                  <c:v>5/28/2009</c:v>
                </c:pt>
                <c:pt idx="183">
                  <c:v>6/1/2009</c:v>
                </c:pt>
                <c:pt idx="184">
                  <c:v>6/16/2009</c:v>
                </c:pt>
                <c:pt idx="185">
                  <c:v>6/20/2009</c:v>
                </c:pt>
                <c:pt idx="186">
                  <c:v>6/21/2009</c:v>
                </c:pt>
                <c:pt idx="187">
                  <c:v>6/22/2009</c:v>
                </c:pt>
                <c:pt idx="188">
                  <c:v>7/13/2009</c:v>
                </c:pt>
                <c:pt idx="189">
                  <c:v>7/20/2009</c:v>
                </c:pt>
                <c:pt idx="190">
                  <c:v>7/21/2009</c:v>
                </c:pt>
                <c:pt idx="191">
                  <c:v>7/26/2009A</c:v>
                </c:pt>
                <c:pt idx="192">
                  <c:v>7/26/2009B</c:v>
                </c:pt>
                <c:pt idx="193">
                  <c:v>7/27/2009</c:v>
                </c:pt>
                <c:pt idx="194">
                  <c:v>7/29/2009</c:v>
                </c:pt>
                <c:pt idx="195">
                  <c:v>8/6/2009</c:v>
                </c:pt>
                <c:pt idx="196">
                  <c:v>8/6/2009</c:v>
                </c:pt>
                <c:pt idx="197">
                  <c:v>8/11/2009</c:v>
                </c:pt>
                <c:pt idx="198">
                  <c:v>10/14/2009</c:v>
                </c:pt>
                <c:pt idx="199">
                  <c:v>12/7/2009</c:v>
                </c:pt>
                <c:pt idx="200">
                  <c:v>2/1/2010</c:v>
                </c:pt>
                <c:pt idx="201">
                  <c:v>4/21/2010</c:v>
                </c:pt>
                <c:pt idx="202">
                  <c:v>4/22/2010</c:v>
                </c:pt>
                <c:pt idx="203">
                  <c:v>5/27/2010</c:v>
                </c:pt>
                <c:pt idx="204">
                  <c:v>5/31/2010</c:v>
                </c:pt>
                <c:pt idx="205">
                  <c:v>6/1/2010</c:v>
                </c:pt>
                <c:pt idx="206">
                  <c:v>6/7/2019</c:v>
                </c:pt>
                <c:pt idx="207">
                  <c:v>6/11/2010</c:v>
                </c:pt>
                <c:pt idx="208">
                  <c:v>6/12/2010</c:v>
                </c:pt>
                <c:pt idx="209">
                  <c:v>6/12/2010</c:v>
                </c:pt>
                <c:pt idx="210">
                  <c:v>6/20/2010</c:v>
                </c:pt>
                <c:pt idx="211">
                  <c:v>6/21/2010</c:v>
                </c:pt>
                <c:pt idx="212">
                  <c:v>7/27/2010</c:v>
                </c:pt>
                <c:pt idx="213">
                  <c:v>7/28/2010</c:v>
                </c:pt>
                <c:pt idx="214">
                  <c:v>7/29/2010</c:v>
                </c:pt>
                <c:pt idx="215">
                  <c:v>7/31/2010</c:v>
                </c:pt>
                <c:pt idx="216">
                  <c:v>8/4/2010</c:v>
                </c:pt>
                <c:pt idx="217">
                  <c:v>8/28/2010</c:v>
                </c:pt>
                <c:pt idx="218">
                  <c:v>8/29/2010</c:v>
                </c:pt>
                <c:pt idx="219">
                  <c:v>10/11/2010</c:v>
                </c:pt>
                <c:pt idx="220">
                  <c:v>10/12/2010</c:v>
                </c:pt>
                <c:pt idx="221">
                  <c:v>10/13/2010</c:v>
                </c:pt>
                <c:pt idx="222">
                  <c:v>12/2/2010</c:v>
                </c:pt>
                <c:pt idx="223">
                  <c:v>2/7/2011</c:v>
                </c:pt>
                <c:pt idx="224">
                  <c:v>4/5/2011</c:v>
                </c:pt>
                <c:pt idx="225">
                  <c:v>4/23/2011</c:v>
                </c:pt>
                <c:pt idx="226">
                  <c:v>4/24/2011</c:v>
                </c:pt>
                <c:pt idx="227">
                  <c:v>5/26/2011</c:v>
                </c:pt>
                <c:pt idx="228">
                  <c:v>5/31/2011</c:v>
                </c:pt>
                <c:pt idx="229">
                  <c:v>6/1/2011</c:v>
                </c:pt>
                <c:pt idx="230">
                  <c:v>6/26/2011</c:v>
                </c:pt>
                <c:pt idx="231">
                  <c:v>6/27/2011</c:v>
                </c:pt>
                <c:pt idx="232">
                  <c:v>7/8/2011</c:v>
                </c:pt>
                <c:pt idx="233">
                  <c:v>7/11/2011</c:v>
                </c:pt>
                <c:pt idx="234">
                  <c:v>7/14/2011</c:v>
                </c:pt>
                <c:pt idx="235">
                  <c:v>7/26/2011</c:v>
                </c:pt>
                <c:pt idx="236">
                  <c:v>7/27/2011</c:v>
                </c:pt>
                <c:pt idx="237">
                  <c:v>8/3/2011</c:v>
                </c:pt>
                <c:pt idx="238">
                  <c:v>8/29/2011</c:v>
                </c:pt>
                <c:pt idx="239">
                  <c:v>8/30/2011</c:v>
                </c:pt>
                <c:pt idx="240">
                  <c:v>9/27/2011</c:v>
                </c:pt>
                <c:pt idx="241">
                  <c:v>9/28/2011</c:v>
                </c:pt>
              </c:strCache>
            </c:strRef>
          </c:cat>
          <c:val>
            <c:numRef>
              <c:f>'C:\Users\Timothy D. Steele\Documents\TDSConsultingInc\UCCWA\[UCCWQ9411.xls]CCWQData'!$G$848:$G$1098</c:f>
              <c:numCache>
                <c:formatCode>General</c:formatCode>
                <c:ptCount val="251"/>
                <c:pt idx="0">
                  <c:v>175</c:v>
                </c:pt>
                <c:pt idx="1">
                  <c:v>324</c:v>
                </c:pt>
                <c:pt idx="2">
                  <c:v>104</c:v>
                </c:pt>
                <c:pt idx="4">
                  <c:v>119</c:v>
                </c:pt>
                <c:pt idx="5">
                  <c:v>152</c:v>
                </c:pt>
                <c:pt idx="6">
                  <c:v>215</c:v>
                </c:pt>
                <c:pt idx="7">
                  <c:v>241</c:v>
                </c:pt>
                <c:pt idx="8">
                  <c:v>344</c:v>
                </c:pt>
                <c:pt idx="9">
                  <c:v>263</c:v>
                </c:pt>
                <c:pt idx="10">
                  <c:v>223</c:v>
                </c:pt>
                <c:pt idx="11">
                  <c:v>129</c:v>
                </c:pt>
                <c:pt idx="12">
                  <c:v>74.400000000000006</c:v>
                </c:pt>
                <c:pt idx="13">
                  <c:v>114.6</c:v>
                </c:pt>
                <c:pt idx="14">
                  <c:v>197.5</c:v>
                </c:pt>
                <c:pt idx="15">
                  <c:v>259</c:v>
                </c:pt>
                <c:pt idx="16">
                  <c:v>322</c:v>
                </c:pt>
                <c:pt idx="17">
                  <c:v>297</c:v>
                </c:pt>
                <c:pt idx="18">
                  <c:v>94</c:v>
                </c:pt>
                <c:pt idx="19">
                  <c:v>70.400000000000006</c:v>
                </c:pt>
                <c:pt idx="20">
                  <c:v>93.4</c:v>
                </c:pt>
                <c:pt idx="21">
                  <c:v>149.80000000000001</c:v>
                </c:pt>
                <c:pt idx="22">
                  <c:v>141</c:v>
                </c:pt>
                <c:pt idx="23">
                  <c:v>296</c:v>
                </c:pt>
                <c:pt idx="24">
                  <c:v>342</c:v>
                </c:pt>
                <c:pt idx="25">
                  <c:v>306</c:v>
                </c:pt>
                <c:pt idx="26">
                  <c:v>119</c:v>
                </c:pt>
                <c:pt idx="27">
                  <c:v>83</c:v>
                </c:pt>
                <c:pt idx="28">
                  <c:v>99</c:v>
                </c:pt>
                <c:pt idx="29">
                  <c:v>114</c:v>
                </c:pt>
                <c:pt idx="30">
                  <c:v>188</c:v>
                </c:pt>
                <c:pt idx="31">
                  <c:v>279</c:v>
                </c:pt>
                <c:pt idx="32">
                  <c:v>303</c:v>
                </c:pt>
                <c:pt idx="33">
                  <c:v>338</c:v>
                </c:pt>
                <c:pt idx="34">
                  <c:v>138</c:v>
                </c:pt>
                <c:pt idx="35">
                  <c:v>99</c:v>
                </c:pt>
                <c:pt idx="36">
                  <c:v>90</c:v>
                </c:pt>
                <c:pt idx="37">
                  <c:v>143</c:v>
                </c:pt>
                <c:pt idx="38">
                  <c:v>193</c:v>
                </c:pt>
                <c:pt idx="39">
                  <c:v>312</c:v>
                </c:pt>
                <c:pt idx="40">
                  <c:v>327</c:v>
                </c:pt>
                <c:pt idx="41">
                  <c:v>345</c:v>
                </c:pt>
                <c:pt idx="42">
                  <c:v>270</c:v>
                </c:pt>
                <c:pt idx="43">
                  <c:v>90</c:v>
                </c:pt>
                <c:pt idx="44">
                  <c:v>93</c:v>
                </c:pt>
                <c:pt idx="45">
                  <c:v>124</c:v>
                </c:pt>
                <c:pt idx="46">
                  <c:v>230</c:v>
                </c:pt>
                <c:pt idx="47">
                  <c:v>321</c:v>
                </c:pt>
                <c:pt idx="48">
                  <c:v>154</c:v>
                </c:pt>
                <c:pt idx="49">
                  <c:v>349</c:v>
                </c:pt>
                <c:pt idx="50">
                  <c:v>138</c:v>
                </c:pt>
                <c:pt idx="51">
                  <c:v>103</c:v>
                </c:pt>
                <c:pt idx="52">
                  <c:v>113</c:v>
                </c:pt>
                <c:pt idx="53">
                  <c:v>170</c:v>
                </c:pt>
                <c:pt idx="54">
                  <c:v>194</c:v>
                </c:pt>
                <c:pt idx="55">
                  <c:v>276</c:v>
                </c:pt>
                <c:pt idx="56">
                  <c:v>304</c:v>
                </c:pt>
                <c:pt idx="57">
                  <c:v>294</c:v>
                </c:pt>
                <c:pt idx="58">
                  <c:v>379</c:v>
                </c:pt>
                <c:pt idx="59">
                  <c:v>83</c:v>
                </c:pt>
                <c:pt idx="60">
                  <c:v>113</c:v>
                </c:pt>
                <c:pt idx="61">
                  <c:v>156</c:v>
                </c:pt>
                <c:pt idx="62">
                  <c:v>173</c:v>
                </c:pt>
                <c:pt idx="63">
                  <c:v>274</c:v>
                </c:pt>
                <c:pt idx="64">
                  <c:v>364</c:v>
                </c:pt>
                <c:pt idx="65">
                  <c:v>183</c:v>
                </c:pt>
                <c:pt idx="66">
                  <c:v>153</c:v>
                </c:pt>
                <c:pt idx="67">
                  <c:v>102</c:v>
                </c:pt>
                <c:pt idx="68">
                  <c:v>199</c:v>
                </c:pt>
                <c:pt idx="69">
                  <c:v>237</c:v>
                </c:pt>
                <c:pt idx="70">
                  <c:v>259</c:v>
                </c:pt>
                <c:pt idx="71">
                  <c:v>188</c:v>
                </c:pt>
                <c:pt idx="72">
                  <c:v>376</c:v>
                </c:pt>
                <c:pt idx="73">
                  <c:v>446</c:v>
                </c:pt>
                <c:pt idx="74">
                  <c:v>282</c:v>
                </c:pt>
                <c:pt idx="75">
                  <c:v>94</c:v>
                </c:pt>
                <c:pt idx="76">
                  <c:v>99</c:v>
                </c:pt>
                <c:pt idx="77">
                  <c:v>142</c:v>
                </c:pt>
                <c:pt idx="78">
                  <c:v>185</c:v>
                </c:pt>
                <c:pt idx="79">
                  <c:v>61</c:v>
                </c:pt>
                <c:pt idx="80">
                  <c:v>338</c:v>
                </c:pt>
                <c:pt idx="81">
                  <c:v>325</c:v>
                </c:pt>
                <c:pt idx="82">
                  <c:v>145</c:v>
                </c:pt>
                <c:pt idx="83">
                  <c:v>94</c:v>
                </c:pt>
                <c:pt idx="84">
                  <c:v>127</c:v>
                </c:pt>
                <c:pt idx="85">
                  <c:v>144</c:v>
                </c:pt>
                <c:pt idx="86">
                  <c:v>199</c:v>
                </c:pt>
                <c:pt idx="87">
                  <c:v>159</c:v>
                </c:pt>
                <c:pt idx="88">
                  <c:v>358</c:v>
                </c:pt>
                <c:pt idx="89">
                  <c:v>352</c:v>
                </c:pt>
                <c:pt idx="90">
                  <c:v>104</c:v>
                </c:pt>
                <c:pt idx="91">
                  <c:v>121</c:v>
                </c:pt>
                <c:pt idx="92">
                  <c:v>110</c:v>
                </c:pt>
                <c:pt idx="93">
                  <c:v>145</c:v>
                </c:pt>
                <c:pt idx="94">
                  <c:v>222</c:v>
                </c:pt>
                <c:pt idx="95">
                  <c:v>304</c:v>
                </c:pt>
                <c:pt idx="96">
                  <c:v>385</c:v>
                </c:pt>
                <c:pt idx="97">
                  <c:v>361</c:v>
                </c:pt>
                <c:pt idx="98">
                  <c:v>359</c:v>
                </c:pt>
                <c:pt idx="99">
                  <c:v>371</c:v>
                </c:pt>
                <c:pt idx="100">
                  <c:v>102</c:v>
                </c:pt>
                <c:pt idx="101">
                  <c:v>114</c:v>
                </c:pt>
                <c:pt idx="102">
                  <c:v>115</c:v>
                </c:pt>
                <c:pt idx="103">
                  <c:v>69</c:v>
                </c:pt>
                <c:pt idx="104">
                  <c:v>106.3</c:v>
                </c:pt>
                <c:pt idx="105">
                  <c:v>111</c:v>
                </c:pt>
                <c:pt idx="106">
                  <c:v>122</c:v>
                </c:pt>
                <c:pt idx="107">
                  <c:v>115.1</c:v>
                </c:pt>
                <c:pt idx="108">
                  <c:v>160</c:v>
                </c:pt>
                <c:pt idx="109">
                  <c:v>170</c:v>
                </c:pt>
                <c:pt idx="110">
                  <c:v>138</c:v>
                </c:pt>
                <c:pt idx="111">
                  <c:v>199</c:v>
                </c:pt>
                <c:pt idx="112">
                  <c:v>237</c:v>
                </c:pt>
                <c:pt idx="113">
                  <c:v>215</c:v>
                </c:pt>
                <c:pt idx="114">
                  <c:v>166</c:v>
                </c:pt>
                <c:pt idx="115">
                  <c:v>188.4</c:v>
                </c:pt>
                <c:pt idx="116">
                  <c:v>190.5</c:v>
                </c:pt>
                <c:pt idx="117">
                  <c:v>299</c:v>
                </c:pt>
                <c:pt idx="119">
                  <c:v>340</c:v>
                </c:pt>
                <c:pt idx="120">
                  <c:v>312</c:v>
                </c:pt>
                <c:pt idx="122">
                  <c:v>316</c:v>
                </c:pt>
                <c:pt idx="123">
                  <c:v>123</c:v>
                </c:pt>
                <c:pt idx="124">
                  <c:v>110.2</c:v>
                </c:pt>
                <c:pt idx="125">
                  <c:v>104.7</c:v>
                </c:pt>
                <c:pt idx="126">
                  <c:v>108.5</c:v>
                </c:pt>
                <c:pt idx="127">
                  <c:v>88</c:v>
                </c:pt>
                <c:pt idx="128">
                  <c:v>94</c:v>
                </c:pt>
                <c:pt idx="129">
                  <c:v>93</c:v>
                </c:pt>
                <c:pt idx="130">
                  <c:v>124.6</c:v>
                </c:pt>
                <c:pt idx="131">
                  <c:v>109.5</c:v>
                </c:pt>
                <c:pt idx="132">
                  <c:v>100</c:v>
                </c:pt>
                <c:pt idx="133">
                  <c:v>138.19999999999999</c:v>
                </c:pt>
                <c:pt idx="134">
                  <c:v>129</c:v>
                </c:pt>
                <c:pt idx="135">
                  <c:v>132.4</c:v>
                </c:pt>
                <c:pt idx="136">
                  <c:v>134.4</c:v>
                </c:pt>
                <c:pt idx="137">
                  <c:v>148</c:v>
                </c:pt>
                <c:pt idx="138">
                  <c:v>168.3</c:v>
                </c:pt>
                <c:pt idx="139">
                  <c:v>132</c:v>
                </c:pt>
                <c:pt idx="140">
                  <c:v>237</c:v>
                </c:pt>
                <c:pt idx="141">
                  <c:v>186.3</c:v>
                </c:pt>
                <c:pt idx="142">
                  <c:v>183.3</c:v>
                </c:pt>
                <c:pt idx="143">
                  <c:v>180.6</c:v>
                </c:pt>
                <c:pt idx="144">
                  <c:v>224</c:v>
                </c:pt>
                <c:pt idx="145">
                  <c:v>219</c:v>
                </c:pt>
                <c:pt idx="146">
                  <c:v>242</c:v>
                </c:pt>
                <c:pt idx="147">
                  <c:v>248</c:v>
                </c:pt>
                <c:pt idx="148">
                  <c:v>245</c:v>
                </c:pt>
                <c:pt idx="150">
                  <c:v>327</c:v>
                </c:pt>
                <c:pt idx="151">
                  <c:v>376</c:v>
                </c:pt>
                <c:pt idx="152">
                  <c:v>339</c:v>
                </c:pt>
                <c:pt idx="153">
                  <c:v>332</c:v>
                </c:pt>
                <c:pt idx="154">
                  <c:v>151</c:v>
                </c:pt>
                <c:pt idx="155">
                  <c:v>183</c:v>
                </c:pt>
                <c:pt idx="156">
                  <c:v>184</c:v>
                </c:pt>
                <c:pt idx="157">
                  <c:v>84</c:v>
                </c:pt>
                <c:pt idx="158">
                  <c:v>81.900000000000006</c:v>
                </c:pt>
                <c:pt idx="159">
                  <c:v>79.900000000000006</c:v>
                </c:pt>
                <c:pt idx="160">
                  <c:v>110</c:v>
                </c:pt>
                <c:pt idx="161">
                  <c:v>111</c:v>
                </c:pt>
                <c:pt idx="162">
                  <c:v>114</c:v>
                </c:pt>
                <c:pt idx="163">
                  <c:v>129</c:v>
                </c:pt>
                <c:pt idx="164">
                  <c:v>127</c:v>
                </c:pt>
                <c:pt idx="165">
                  <c:v>147</c:v>
                </c:pt>
                <c:pt idx="166">
                  <c:v>151</c:v>
                </c:pt>
                <c:pt idx="167">
                  <c:v>147</c:v>
                </c:pt>
                <c:pt idx="168">
                  <c:v>157</c:v>
                </c:pt>
                <c:pt idx="169">
                  <c:v>154</c:v>
                </c:pt>
                <c:pt idx="170">
                  <c:v>206</c:v>
                </c:pt>
                <c:pt idx="171">
                  <c:v>204</c:v>
                </c:pt>
                <c:pt idx="172">
                  <c:v>203</c:v>
                </c:pt>
                <c:pt idx="173">
                  <c:v>231</c:v>
                </c:pt>
                <c:pt idx="174">
                  <c:v>231</c:v>
                </c:pt>
                <c:pt idx="175">
                  <c:v>320</c:v>
                </c:pt>
                <c:pt idx="176">
                  <c:v>355</c:v>
                </c:pt>
                <c:pt idx="177">
                  <c:v>359</c:v>
                </c:pt>
                <c:pt idx="178">
                  <c:v>337</c:v>
                </c:pt>
                <c:pt idx="179">
                  <c:v>351</c:v>
                </c:pt>
                <c:pt idx="180">
                  <c:v>113</c:v>
                </c:pt>
                <c:pt idx="181">
                  <c:v>110</c:v>
                </c:pt>
                <c:pt idx="182">
                  <c:v>99</c:v>
                </c:pt>
                <c:pt idx="183">
                  <c:v>90</c:v>
                </c:pt>
                <c:pt idx="184">
                  <c:v>96</c:v>
                </c:pt>
                <c:pt idx="185">
                  <c:v>90</c:v>
                </c:pt>
                <c:pt idx="186">
                  <c:v>86</c:v>
                </c:pt>
                <c:pt idx="187">
                  <c:v>93</c:v>
                </c:pt>
                <c:pt idx="188">
                  <c:v>126</c:v>
                </c:pt>
                <c:pt idx="189">
                  <c:v>122</c:v>
                </c:pt>
                <c:pt idx="190">
                  <c:v>154</c:v>
                </c:pt>
                <c:pt idx="191">
                  <c:v>165</c:v>
                </c:pt>
                <c:pt idx="192">
                  <c:v>142</c:v>
                </c:pt>
                <c:pt idx="193">
                  <c:v>142</c:v>
                </c:pt>
                <c:pt idx="194">
                  <c:v>161</c:v>
                </c:pt>
                <c:pt idx="195">
                  <c:v>168</c:v>
                </c:pt>
                <c:pt idx="196">
                  <c:v>126</c:v>
                </c:pt>
                <c:pt idx="197">
                  <c:v>162</c:v>
                </c:pt>
                <c:pt idx="198">
                  <c:v>171</c:v>
                </c:pt>
                <c:pt idx="199">
                  <c:v>208</c:v>
                </c:pt>
                <c:pt idx="200">
                  <c:v>210</c:v>
                </c:pt>
                <c:pt idx="201">
                  <c:v>208</c:v>
                </c:pt>
                <c:pt idx="202">
                  <c:v>254</c:v>
                </c:pt>
                <c:pt idx="203">
                  <c:v>238</c:v>
                </c:pt>
                <c:pt idx="205">
                  <c:v>347</c:v>
                </c:pt>
                <c:pt idx="206">
                  <c:v>391</c:v>
                </c:pt>
                <c:pt idx="207">
                  <c:v>319</c:v>
                </c:pt>
                <c:pt idx="208">
                  <c:v>281</c:v>
                </c:pt>
                <c:pt idx="209">
                  <c:v>159</c:v>
                </c:pt>
                <c:pt idx="210">
                  <c:v>109</c:v>
                </c:pt>
                <c:pt idx="211">
                  <c:v>109</c:v>
                </c:pt>
                <c:pt idx="212">
                  <c:v>81</c:v>
                </c:pt>
                <c:pt idx="213">
                  <c:v>99</c:v>
                </c:pt>
                <c:pt idx="214">
                  <c:v>89</c:v>
                </c:pt>
                <c:pt idx="215">
                  <c:v>87</c:v>
                </c:pt>
                <c:pt idx="216">
                  <c:v>101</c:v>
                </c:pt>
                <c:pt idx="217">
                  <c:v>99</c:v>
                </c:pt>
                <c:pt idx="218">
                  <c:v>157</c:v>
                </c:pt>
                <c:pt idx="219">
                  <c:v>154</c:v>
                </c:pt>
                <c:pt idx="220">
                  <c:v>152</c:v>
                </c:pt>
                <c:pt idx="221">
                  <c:v>168</c:v>
                </c:pt>
                <c:pt idx="222">
                  <c:v>145</c:v>
                </c:pt>
                <c:pt idx="223">
                  <c:v>190</c:v>
                </c:pt>
                <c:pt idx="224">
                  <c:v>188</c:v>
                </c:pt>
                <c:pt idx="225">
                  <c:v>215</c:v>
                </c:pt>
                <c:pt idx="226">
                  <c:v>228</c:v>
                </c:pt>
                <c:pt idx="227">
                  <c:v>237</c:v>
                </c:pt>
                <c:pt idx="228">
                  <c:v>335</c:v>
                </c:pt>
                <c:pt idx="229">
                  <c:v>374</c:v>
                </c:pt>
                <c:pt idx="230">
                  <c:v>442</c:v>
                </c:pt>
                <c:pt idx="231">
                  <c:v>393</c:v>
                </c:pt>
                <c:pt idx="232">
                  <c:v>395</c:v>
                </c:pt>
                <c:pt idx="233">
                  <c:v>270</c:v>
                </c:pt>
                <c:pt idx="234">
                  <c:v>220</c:v>
                </c:pt>
                <c:pt idx="235">
                  <c:v>198</c:v>
                </c:pt>
                <c:pt idx="236">
                  <c:v>116</c:v>
                </c:pt>
                <c:pt idx="237">
                  <c:v>85</c:v>
                </c:pt>
                <c:pt idx="238">
                  <c:v>89</c:v>
                </c:pt>
                <c:pt idx="239">
                  <c:v>79</c:v>
                </c:pt>
                <c:pt idx="240">
                  <c:v>92</c:v>
                </c:pt>
                <c:pt idx="243">
                  <c:v>147</c:v>
                </c:pt>
                <c:pt idx="244">
                  <c:v>130</c:v>
                </c:pt>
                <c:pt idx="245">
                  <c:v>130</c:v>
                </c:pt>
                <c:pt idx="246">
                  <c:v>176</c:v>
                </c:pt>
                <c:pt idx="247">
                  <c:v>172</c:v>
                </c:pt>
                <c:pt idx="248">
                  <c:v>223</c:v>
                </c:pt>
                <c:pt idx="249">
                  <c:v>194</c:v>
                </c:pt>
              </c:numCache>
            </c:numRef>
          </c:val>
        </c:ser>
        <c:marker val="1"/>
        <c:axId val="153128320"/>
        <c:axId val="153135744"/>
      </c:lineChart>
      <c:catAx>
        <c:axId val="1531283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Univers (W1)"/>
                    <a:ea typeface="Univers (W1)"/>
                    <a:cs typeface="Univers (W1)"/>
                  </a:defRPr>
                </a:pPr>
                <a:r>
                  <a:rPr lang="en-US"/>
                  <a:t>Survey Date</a:t>
                </a:r>
              </a:p>
            </c:rich>
          </c:tx>
          <c:layout>
            <c:manualLayout>
              <c:xMode val="edge"/>
              <c:yMode val="edge"/>
              <c:x val="0.5121019108280257"/>
              <c:y val="0.89747969739076761"/>
            </c:manualLayout>
          </c:layout>
          <c:spPr>
            <a:noFill/>
            <a:ln w="25400">
              <a:noFill/>
            </a:ln>
          </c:spPr>
        </c:title>
        <c:numFmt formatCode="m/d/yy;@" sourceLinked="0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Univers (W1)"/>
                <a:ea typeface="Univers (W1)"/>
                <a:cs typeface="Univers (W1)"/>
              </a:defRPr>
            </a:pPr>
            <a:endParaRPr lang="en-US"/>
          </a:p>
        </c:txPr>
        <c:crossAx val="153135744"/>
        <c:crosses val="autoZero"/>
        <c:lblAlgn val="ctr"/>
        <c:lblOffset val="100"/>
        <c:tickLblSkip val="8"/>
        <c:tickMarkSkip val="2"/>
      </c:catAx>
      <c:valAx>
        <c:axId val="153135744"/>
        <c:scaling>
          <c:orientation val="minMax"/>
          <c:max val="500"/>
        </c:scaling>
        <c:axPos val="l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Univers (W1)"/>
                    <a:ea typeface="Univers (W1)"/>
                    <a:cs typeface="Univers (W1)"/>
                  </a:defRPr>
                </a:pPr>
                <a:r>
                  <a:rPr lang="en-US"/>
                  <a:t>Specific Conductance, uS/cm</a:t>
                </a:r>
              </a:p>
            </c:rich>
          </c:tx>
          <c:layout>
            <c:manualLayout>
              <c:xMode val="edge"/>
              <c:yMode val="edge"/>
              <c:x val="5.0955414012738898E-2"/>
              <c:y val="0.3478995125609297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Univers (W1)"/>
                <a:ea typeface="Univers (W1)"/>
                <a:cs typeface="Univers (W1)"/>
              </a:defRPr>
            </a:pPr>
            <a:endParaRPr lang="en-US"/>
          </a:p>
        </c:txPr>
        <c:crossAx val="153128320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Univers (W1)"/>
          <a:ea typeface="Univers (W1)"/>
          <a:cs typeface="Univers (W1)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 smtClean="0"/>
              <a:t>Figure</a:t>
            </a:r>
            <a:r>
              <a:rPr lang="en-US" baseline="0" dirty="0" smtClean="0"/>
              <a:t> 9 - </a:t>
            </a:r>
            <a:r>
              <a:rPr lang="en-US" dirty="0" smtClean="0"/>
              <a:t> </a:t>
            </a:r>
            <a:r>
              <a:rPr lang="en-US" dirty="0"/>
              <a:t>Upper Stream Sites</a:t>
            </a:r>
          </a:p>
        </c:rich>
      </c:tx>
      <c:layout>
        <c:manualLayout>
          <c:xMode val="edge"/>
          <c:yMode val="edge"/>
          <c:x val="0.35169536011388408"/>
          <c:y val="1.4705882352941176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4265556400010482"/>
          <c:y val="0.13655462184873943"/>
          <c:w val="0.78813668031741058"/>
          <c:h val="0.67016806722689093"/>
        </c:manualLayout>
      </c:layout>
      <c:barChart>
        <c:barDir val="col"/>
        <c:grouping val="clustered"/>
        <c:ser>
          <c:idx val="0"/>
          <c:order val="0"/>
          <c:tx>
            <c:strRef>
              <c:f>AnnZnPlts!$B$31</c:f>
              <c:strCache>
                <c:ptCount val="1"/>
                <c:pt idx="0">
                  <c:v>CC-25</c:v>
                </c:pt>
              </c:strCache>
            </c:strRef>
          </c:tx>
          <c:spPr>
            <a:solidFill>
              <a:srgbClr val="8080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AnnZnPlts!$A$32:$A$48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AnnZnPlts!$B$32:$B$48</c:f>
              <c:numCache>
                <c:formatCode>General</c:formatCode>
                <c:ptCount val="17"/>
                <c:pt idx="0">
                  <c:v>43554</c:v>
                </c:pt>
                <c:pt idx="1">
                  <c:v>28313</c:v>
                </c:pt>
                <c:pt idx="2">
                  <c:v>35086</c:v>
                </c:pt>
                <c:pt idx="3">
                  <c:v>27317</c:v>
                </c:pt>
                <c:pt idx="4">
                  <c:v>32955</c:v>
                </c:pt>
                <c:pt idx="5">
                  <c:v>16477</c:v>
                </c:pt>
                <c:pt idx="6">
                  <c:v>15324</c:v>
                </c:pt>
                <c:pt idx="7">
                  <c:v>8089</c:v>
                </c:pt>
                <c:pt idx="8">
                  <c:v>20317</c:v>
                </c:pt>
                <c:pt idx="9">
                  <c:v>10379</c:v>
                </c:pt>
                <c:pt idx="10">
                  <c:v>11787</c:v>
                </c:pt>
                <c:pt idx="11">
                  <c:v>12893</c:v>
                </c:pt>
                <c:pt idx="12">
                  <c:v>18595</c:v>
                </c:pt>
                <c:pt idx="13">
                  <c:v>14985</c:v>
                </c:pt>
                <c:pt idx="14">
                  <c:v>16856</c:v>
                </c:pt>
                <c:pt idx="15">
                  <c:v>13536</c:v>
                </c:pt>
                <c:pt idx="16">
                  <c:v>25854</c:v>
                </c:pt>
              </c:numCache>
            </c:numRef>
          </c:val>
        </c:ser>
        <c:ser>
          <c:idx val="1"/>
          <c:order val="1"/>
          <c:tx>
            <c:strRef>
              <c:f>AnnZnPlts!$C$31</c:f>
              <c:strCache>
                <c:ptCount val="1"/>
                <c:pt idx="0">
                  <c:v>CC-20</c:v>
                </c:pt>
              </c:strCache>
            </c:strRef>
          </c:tx>
          <c:spPr>
            <a:solidFill>
              <a:srgbClr val="80206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AnnZnPlts!$A$32:$A$48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AnnZnPlts!$C$32:$C$48</c:f>
              <c:numCache>
                <c:formatCode>General</c:formatCode>
                <c:ptCount val="17"/>
                <c:pt idx="0">
                  <c:v>6550</c:v>
                </c:pt>
                <c:pt idx="1">
                  <c:v>5452</c:v>
                </c:pt>
                <c:pt idx="2">
                  <c:v>7882</c:v>
                </c:pt>
                <c:pt idx="3">
                  <c:v>3727</c:v>
                </c:pt>
                <c:pt idx="4">
                  <c:v>10288</c:v>
                </c:pt>
                <c:pt idx="5">
                  <c:v>5370</c:v>
                </c:pt>
                <c:pt idx="6">
                  <c:v>4597</c:v>
                </c:pt>
                <c:pt idx="7">
                  <c:v>1277</c:v>
                </c:pt>
                <c:pt idx="8">
                  <c:v>4389</c:v>
                </c:pt>
                <c:pt idx="9">
                  <c:v>2087</c:v>
                </c:pt>
                <c:pt idx="10">
                  <c:v>2892</c:v>
                </c:pt>
                <c:pt idx="11">
                  <c:v>3768</c:v>
                </c:pt>
                <c:pt idx="12">
                  <c:v>3552</c:v>
                </c:pt>
                <c:pt idx="13">
                  <c:v>3467</c:v>
                </c:pt>
                <c:pt idx="14">
                  <c:v>3398</c:v>
                </c:pt>
                <c:pt idx="15">
                  <c:v>3786</c:v>
                </c:pt>
                <c:pt idx="16">
                  <c:v>6874</c:v>
                </c:pt>
              </c:numCache>
            </c:numRef>
          </c:val>
        </c:ser>
        <c:ser>
          <c:idx val="2"/>
          <c:order val="2"/>
          <c:tx>
            <c:strRef>
              <c:f>AnnZnPlts!$D$31</c:f>
              <c:strCache>
                <c:ptCount val="1"/>
                <c:pt idx="0">
                  <c:v>CC-26</c:v>
                </c:pt>
              </c:strCache>
            </c:strRef>
          </c:tx>
          <c:spPr>
            <a:solidFill>
              <a:srgbClr val="FFFFC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AnnZnPlts!$A$32:$A$48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AnnZnPlts!$D$32:$D$48</c:f>
              <c:numCache>
                <c:formatCode>0</c:formatCode>
                <c:ptCount val="17"/>
                <c:pt idx="0">
                  <c:v>45239</c:v>
                </c:pt>
                <c:pt idx="1">
                  <c:v>30426</c:v>
                </c:pt>
                <c:pt idx="2">
                  <c:v>42480</c:v>
                </c:pt>
                <c:pt idx="3">
                  <c:v>27431</c:v>
                </c:pt>
                <c:pt idx="4" formatCode="General">
                  <c:v>36416</c:v>
                </c:pt>
                <c:pt idx="5" formatCode="General">
                  <c:v>19763</c:v>
                </c:pt>
                <c:pt idx="6" formatCode="General">
                  <c:v>18719</c:v>
                </c:pt>
                <c:pt idx="7" formatCode="General">
                  <c:v>8398</c:v>
                </c:pt>
                <c:pt idx="8" formatCode="General">
                  <c:v>22333</c:v>
                </c:pt>
                <c:pt idx="9" formatCode="General">
                  <c:v>12104</c:v>
                </c:pt>
                <c:pt idx="10" formatCode="General">
                  <c:v>15049</c:v>
                </c:pt>
                <c:pt idx="11" formatCode="General">
                  <c:v>15223</c:v>
                </c:pt>
                <c:pt idx="12" formatCode="General">
                  <c:v>21963</c:v>
                </c:pt>
                <c:pt idx="13" formatCode="General">
                  <c:v>19283</c:v>
                </c:pt>
                <c:pt idx="14" formatCode="General">
                  <c:v>20185</c:v>
                </c:pt>
                <c:pt idx="15" formatCode="General">
                  <c:v>17869</c:v>
                </c:pt>
                <c:pt idx="16" formatCode="General">
                  <c:v>33268</c:v>
                </c:pt>
              </c:numCache>
            </c:numRef>
          </c:val>
        </c:ser>
        <c:axId val="132026368"/>
        <c:axId val="132028288"/>
      </c:barChart>
      <c:lineChart>
        <c:grouping val="standard"/>
        <c:ser>
          <c:idx val="3"/>
          <c:order val="3"/>
          <c:tx>
            <c:strRef>
              <c:f>AnnZnPlts!$E$30:$E$31</c:f>
              <c:strCache>
                <c:ptCount val="1"/>
                <c:pt idx="0">
                  <c:v>CC-26 Average</c:v>
                </c:pt>
              </c:strCache>
            </c:strRef>
          </c:tx>
          <c:spPr>
            <a:ln w="12700">
              <a:solidFill>
                <a:srgbClr val="000000"/>
              </a:solidFill>
              <a:prstDash val="lgDash"/>
            </a:ln>
          </c:spPr>
          <c:marker>
            <c:symbol val="none"/>
          </c:marker>
          <c:dLbls>
            <c:dLbl>
              <c:idx val="1"/>
              <c:layout>
                <c:manualLayout>
                  <c:x val="-2.7748290631067211E-2"/>
                  <c:y val="-3.12691060676239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Val val="1"/>
            </c:dLbl>
            <c:dLbl>
              <c:idx val="7"/>
              <c:layout>
                <c:manualLayout>
                  <c:x val="-3.3751123896293131E-2"/>
                  <c:y val="-2.492644301815217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Val val="1"/>
            </c:dLbl>
            <c:delete val="1"/>
          </c:dLbls>
          <c:cat>
            <c:numRef>
              <c:f>AnnZnPlts!$A$32:$A$48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AnnZnPlts!$E$32:$E$48</c:f>
              <c:numCache>
                <c:formatCode>General</c:formatCode>
                <c:ptCount val="17"/>
                <c:pt idx="0">
                  <c:v>36398</c:v>
                </c:pt>
                <c:pt idx="1">
                  <c:v>36398</c:v>
                </c:pt>
                <c:pt idx="2">
                  <c:v>36398</c:v>
                </c:pt>
                <c:pt idx="3">
                  <c:v>36398</c:v>
                </c:pt>
                <c:pt idx="4">
                  <c:v>36398</c:v>
                </c:pt>
                <c:pt idx="5">
                  <c:v>18680</c:v>
                </c:pt>
                <c:pt idx="6">
                  <c:v>18680</c:v>
                </c:pt>
                <c:pt idx="7">
                  <c:v>18680</c:v>
                </c:pt>
                <c:pt idx="8">
                  <c:v>18680</c:v>
                </c:pt>
                <c:pt idx="9">
                  <c:v>18680</c:v>
                </c:pt>
                <c:pt idx="10">
                  <c:v>18680</c:v>
                </c:pt>
                <c:pt idx="11">
                  <c:v>18680</c:v>
                </c:pt>
                <c:pt idx="12">
                  <c:v>18680</c:v>
                </c:pt>
                <c:pt idx="13">
                  <c:v>18680</c:v>
                </c:pt>
                <c:pt idx="14">
                  <c:v>18680</c:v>
                </c:pt>
                <c:pt idx="15">
                  <c:v>18680</c:v>
                </c:pt>
                <c:pt idx="16">
                  <c:v>18680</c:v>
                </c:pt>
              </c:numCache>
            </c:numRef>
          </c:val>
        </c:ser>
        <c:marker val="1"/>
        <c:axId val="132026368"/>
        <c:axId val="132028288"/>
      </c:lineChart>
      <c:catAx>
        <c:axId val="1320263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Water Year</a:t>
                </a:r>
              </a:p>
            </c:rich>
          </c:tx>
          <c:layout>
            <c:manualLayout>
              <c:xMode val="edge"/>
              <c:yMode val="edge"/>
              <c:x val="0.47881415246822956"/>
              <c:y val="0.8718487394957987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2028288"/>
        <c:crosses val="autoZero"/>
        <c:auto val="1"/>
        <c:lblAlgn val="ctr"/>
        <c:lblOffset val="100"/>
        <c:tickLblSkip val="1"/>
        <c:tickMarkSkip val="1"/>
      </c:catAx>
      <c:valAx>
        <c:axId val="13202828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Annual D-Zn Load, lbs/yr</a:t>
                </a:r>
              </a:p>
            </c:rich>
          </c:tx>
          <c:layout>
            <c:manualLayout>
              <c:xMode val="edge"/>
              <c:yMode val="edge"/>
              <c:x val="4.2372881355932236E-2"/>
              <c:y val="0.2899159663865548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2026368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257062146892659"/>
          <c:y val="0.19537815126050417"/>
          <c:w val="0.19632768361581918"/>
          <c:h val="0.17857142857142869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A.  Lower Stream Sites</a:t>
            </a:r>
          </a:p>
        </c:rich>
      </c:tx>
      <c:layout>
        <c:manualLayout>
          <c:xMode val="edge"/>
          <c:yMode val="edge"/>
          <c:x val="0.35077793493635084"/>
          <c:y val="1.4861995753715504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5417256011315417"/>
          <c:y val="0.13588138576786798"/>
          <c:w val="0.77793493635077837"/>
          <c:h val="0.66879119557622513"/>
        </c:manualLayout>
      </c:layout>
      <c:barChart>
        <c:barDir val="col"/>
        <c:grouping val="clustered"/>
        <c:ser>
          <c:idx val="0"/>
          <c:order val="0"/>
          <c:tx>
            <c:strRef>
              <c:f>AnnZnPlts!$B$3</c:f>
              <c:strCache>
                <c:ptCount val="1"/>
                <c:pt idx="0">
                  <c:v>CC-40</c:v>
                </c:pt>
              </c:strCache>
            </c:strRef>
          </c:tx>
          <c:spPr>
            <a:solidFill>
              <a:srgbClr val="8080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AnnZnPlts!$A$4:$A$20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AnnZnPlts!$B$4:$B$20</c:f>
              <c:numCache>
                <c:formatCode>General</c:formatCode>
                <c:ptCount val="17"/>
                <c:pt idx="0">
                  <c:v>204361</c:v>
                </c:pt>
                <c:pt idx="1">
                  <c:v>97858</c:v>
                </c:pt>
                <c:pt idx="2">
                  <c:v>122877</c:v>
                </c:pt>
                <c:pt idx="3">
                  <c:v>85490</c:v>
                </c:pt>
                <c:pt idx="4">
                  <c:v>174911</c:v>
                </c:pt>
                <c:pt idx="5">
                  <c:v>51325</c:v>
                </c:pt>
                <c:pt idx="6">
                  <c:v>40919</c:v>
                </c:pt>
                <c:pt idx="7">
                  <c:v>20388</c:v>
                </c:pt>
                <c:pt idx="8">
                  <c:v>61718</c:v>
                </c:pt>
                <c:pt idx="9">
                  <c:v>36085</c:v>
                </c:pt>
                <c:pt idx="10">
                  <c:v>33699</c:v>
                </c:pt>
                <c:pt idx="11">
                  <c:v>27081</c:v>
                </c:pt>
                <c:pt idx="12">
                  <c:v>52706</c:v>
                </c:pt>
                <c:pt idx="13">
                  <c:v>30757</c:v>
                </c:pt>
                <c:pt idx="14">
                  <c:v>32817</c:v>
                </c:pt>
                <c:pt idx="15">
                  <c:v>42682</c:v>
                </c:pt>
                <c:pt idx="16">
                  <c:v>52552</c:v>
                </c:pt>
              </c:numCache>
            </c:numRef>
          </c:val>
        </c:ser>
        <c:ser>
          <c:idx val="1"/>
          <c:order val="1"/>
          <c:tx>
            <c:strRef>
              <c:f>AnnZnPlts!$C$3</c:f>
              <c:strCache>
                <c:ptCount val="1"/>
                <c:pt idx="0">
                  <c:v>CC-50</c:v>
                </c:pt>
              </c:strCache>
            </c:strRef>
          </c:tx>
          <c:spPr>
            <a:solidFill>
              <a:srgbClr val="80206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AnnZnPlts!$A$4:$A$20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AnnZnPlts!$C$4:$C$20</c:f>
              <c:numCache>
                <c:formatCode>General</c:formatCode>
                <c:ptCount val="17"/>
                <c:pt idx="0">
                  <c:v>80217</c:v>
                </c:pt>
                <c:pt idx="1">
                  <c:v>14982</c:v>
                </c:pt>
                <c:pt idx="2">
                  <c:v>26858</c:v>
                </c:pt>
                <c:pt idx="3">
                  <c:v>28429</c:v>
                </c:pt>
                <c:pt idx="4">
                  <c:v>103271</c:v>
                </c:pt>
                <c:pt idx="5">
                  <c:v>18756</c:v>
                </c:pt>
                <c:pt idx="6">
                  <c:v>11729</c:v>
                </c:pt>
                <c:pt idx="7">
                  <c:v>7533</c:v>
                </c:pt>
                <c:pt idx="8">
                  <c:v>14389</c:v>
                </c:pt>
                <c:pt idx="9">
                  <c:v>6015</c:v>
                </c:pt>
                <c:pt idx="10">
                  <c:v>8763</c:v>
                </c:pt>
                <c:pt idx="11">
                  <c:v>5151</c:v>
                </c:pt>
                <c:pt idx="12">
                  <c:v>22423</c:v>
                </c:pt>
                <c:pt idx="13">
                  <c:v>11331</c:v>
                </c:pt>
                <c:pt idx="14">
                  <c:v>8327</c:v>
                </c:pt>
                <c:pt idx="15">
                  <c:v>13112</c:v>
                </c:pt>
                <c:pt idx="16">
                  <c:v>14979</c:v>
                </c:pt>
              </c:numCache>
            </c:numRef>
          </c:val>
        </c:ser>
        <c:ser>
          <c:idx val="2"/>
          <c:order val="2"/>
          <c:tx>
            <c:strRef>
              <c:f>AnnZnPlts!$D$3</c:f>
              <c:strCache>
                <c:ptCount val="1"/>
                <c:pt idx="0">
                  <c:v>CC-60</c:v>
                </c:pt>
              </c:strCache>
            </c:strRef>
          </c:tx>
          <c:spPr>
            <a:solidFill>
              <a:srgbClr val="FFFFC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AnnZnPlts!$A$4:$A$20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AnnZnPlts!$D$4:$D$20</c:f>
              <c:numCache>
                <c:formatCode>General</c:formatCode>
                <c:ptCount val="17"/>
                <c:pt idx="0">
                  <c:v>162827</c:v>
                </c:pt>
                <c:pt idx="1">
                  <c:v>75255</c:v>
                </c:pt>
                <c:pt idx="2">
                  <c:v>109849</c:v>
                </c:pt>
                <c:pt idx="3">
                  <c:v>77937</c:v>
                </c:pt>
                <c:pt idx="4">
                  <c:v>162327</c:v>
                </c:pt>
                <c:pt idx="5">
                  <c:v>50915</c:v>
                </c:pt>
                <c:pt idx="6">
                  <c:v>36593</c:v>
                </c:pt>
                <c:pt idx="7">
                  <c:v>18946</c:v>
                </c:pt>
                <c:pt idx="8">
                  <c:v>44617</c:v>
                </c:pt>
                <c:pt idx="9">
                  <c:v>31067</c:v>
                </c:pt>
                <c:pt idx="10">
                  <c:v>36030</c:v>
                </c:pt>
                <c:pt idx="11">
                  <c:v>22821</c:v>
                </c:pt>
                <c:pt idx="12">
                  <c:v>59471</c:v>
                </c:pt>
                <c:pt idx="13">
                  <c:v>30884</c:v>
                </c:pt>
                <c:pt idx="14">
                  <c:v>30825</c:v>
                </c:pt>
                <c:pt idx="15">
                  <c:v>40114</c:v>
                </c:pt>
                <c:pt idx="16">
                  <c:v>51779</c:v>
                </c:pt>
              </c:numCache>
            </c:numRef>
          </c:val>
        </c:ser>
        <c:axId val="148160512"/>
        <c:axId val="148162432"/>
      </c:barChart>
      <c:lineChart>
        <c:grouping val="standard"/>
        <c:ser>
          <c:idx val="3"/>
          <c:order val="3"/>
          <c:tx>
            <c:strRef>
              <c:f>AnnZnPlts!$E$2:$E$3</c:f>
              <c:strCache>
                <c:ptCount val="1"/>
                <c:pt idx="0">
                  <c:v>CC-60 Average</c:v>
                </c:pt>
              </c:strCache>
            </c:strRef>
          </c:tx>
          <c:spPr>
            <a:ln w="12700">
              <a:solidFill>
                <a:srgbClr val="000000"/>
              </a:solidFill>
              <a:prstDash val="lgDash"/>
            </a:ln>
          </c:spPr>
          <c:marker>
            <c:symbol val="none"/>
          </c:marker>
          <c:dLbls>
            <c:dLbl>
              <c:idx val="2"/>
              <c:layout>
                <c:manualLayout>
                  <c:x val="-9.3735312788871775E-2"/>
                  <c:y val="-5.2324701450535284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CC-60 Avg: 117639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7"/>
              <c:layout>
                <c:manualLayout>
                  <c:x val="4.3640980520999226E-2"/>
                  <c:y val="-4.3190620280745183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CC-60 Avg: 37839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elete val="1"/>
          </c:dLbls>
          <c:cat>
            <c:numRef>
              <c:f>AnnZnPlts!$A$4:$A$20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AnnZnPlts!$E$4:$E$20</c:f>
              <c:numCache>
                <c:formatCode>General</c:formatCode>
                <c:ptCount val="17"/>
                <c:pt idx="0">
                  <c:v>117639</c:v>
                </c:pt>
                <c:pt idx="1">
                  <c:v>117639</c:v>
                </c:pt>
                <c:pt idx="2">
                  <c:v>117639</c:v>
                </c:pt>
                <c:pt idx="3">
                  <c:v>117639</c:v>
                </c:pt>
                <c:pt idx="4">
                  <c:v>117639</c:v>
                </c:pt>
                <c:pt idx="5">
                  <c:v>37839</c:v>
                </c:pt>
                <c:pt idx="6">
                  <c:v>37839</c:v>
                </c:pt>
                <c:pt idx="7">
                  <c:v>37839</c:v>
                </c:pt>
                <c:pt idx="8">
                  <c:v>37839</c:v>
                </c:pt>
                <c:pt idx="9">
                  <c:v>37839</c:v>
                </c:pt>
                <c:pt idx="10">
                  <c:v>37839</c:v>
                </c:pt>
                <c:pt idx="11">
                  <c:v>37839</c:v>
                </c:pt>
                <c:pt idx="12">
                  <c:v>37839</c:v>
                </c:pt>
                <c:pt idx="13">
                  <c:v>37839</c:v>
                </c:pt>
                <c:pt idx="14">
                  <c:v>37839</c:v>
                </c:pt>
                <c:pt idx="15">
                  <c:v>37839</c:v>
                </c:pt>
                <c:pt idx="16">
                  <c:v>37839</c:v>
                </c:pt>
              </c:numCache>
            </c:numRef>
          </c:val>
        </c:ser>
        <c:marker val="1"/>
        <c:axId val="148160512"/>
        <c:axId val="148162432"/>
      </c:lineChart>
      <c:catAx>
        <c:axId val="1481605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Water Year</a:t>
                </a:r>
              </a:p>
            </c:rich>
          </c:tx>
          <c:layout>
            <c:manualLayout>
              <c:xMode val="edge"/>
              <c:yMode val="edge"/>
              <c:x val="0.48514851485148525"/>
              <c:y val="0.87049010593421039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8162432"/>
        <c:crosses val="autoZero"/>
        <c:auto val="1"/>
        <c:lblAlgn val="ctr"/>
        <c:lblOffset val="100"/>
        <c:tickLblSkip val="1"/>
        <c:tickMarkSkip val="1"/>
      </c:catAx>
      <c:valAx>
        <c:axId val="148162432"/>
        <c:scaling>
          <c:orientation val="minMax"/>
          <c:max val="21000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Annual D-Zn Load, lbs/yr</a:t>
                </a:r>
              </a:p>
            </c:rich>
          </c:tx>
          <c:layout>
            <c:manualLayout>
              <c:xMode val="edge"/>
              <c:yMode val="edge"/>
              <c:x val="4.3847241867043869E-2"/>
              <c:y val="0.28662487252787694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8160512"/>
        <c:crosses val="autoZero"/>
        <c:crossBetween val="between"/>
        <c:majorUnit val="30000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8741159830268739"/>
          <c:y val="0.2165609553582872"/>
          <c:w val="7.9207920792079167E-2"/>
          <c:h val="0.13588132693604377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8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Univers (W1)"/>
                <a:ea typeface="Univers (W1)"/>
                <a:cs typeface="Univers (W1)"/>
              </a:defRPr>
            </a:pPr>
            <a:r>
              <a:rPr lang="en-US" sz="1000" b="1" i="0" u="none" strike="noStrike" baseline="0">
                <a:solidFill>
                  <a:srgbClr val="000000"/>
                </a:solidFill>
                <a:latin typeface="Univers (W1)"/>
              </a:rPr>
              <a:t>Figure 10 -- Black Hawk/Central City WWTPs (CC-13a/CC-13b, Total Nitrogen, 1994-2011</a:t>
            </a:r>
          </a:p>
          <a:p>
            <a:pPr>
              <a:defRPr sz="800" b="0" i="0" u="none" strike="noStrike" baseline="0">
                <a:solidFill>
                  <a:srgbClr val="000000"/>
                </a:solidFill>
                <a:latin typeface="Univers (W1)"/>
                <a:ea typeface="Univers (W1)"/>
                <a:cs typeface="Univers (W1)"/>
              </a:defRPr>
            </a:pPr>
            <a:r>
              <a:rPr lang="en-US" sz="1000" b="1" i="1" u="none" strike="noStrike" baseline="0">
                <a:solidFill>
                  <a:srgbClr val="000000"/>
                </a:solidFill>
                <a:latin typeface="Univers (W1)"/>
              </a:rPr>
              <a:t>(New facility on line beginning in August 2005</a:t>
            </a:r>
            <a:r>
              <a:rPr lang="en-US" sz="1000" b="1" i="0" u="none" strike="noStrike" baseline="0">
                <a:solidFill>
                  <a:srgbClr val="000000"/>
                </a:solidFill>
                <a:latin typeface="Univers (W1)"/>
              </a:rPr>
              <a:t>)</a:t>
            </a:r>
          </a:p>
        </c:rich>
      </c:tx>
      <c:layout>
        <c:manualLayout>
          <c:xMode val="edge"/>
          <c:yMode val="edge"/>
          <c:x val="0.24882364159992376"/>
          <c:y val="4.1537454881123828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513147851530634"/>
          <c:y val="0.12237762237762241"/>
          <c:w val="0.8785987847350597"/>
          <c:h val="0.71853146853146854"/>
        </c:manualLayout>
      </c:layout>
      <c:lineChart>
        <c:grouping val="standard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78"/>
              <c:layout>
                <c:manualLayout>
                  <c:x val="-6.6750104297037963E-3"/>
                  <c:y val="5.8275058275058252E-2"/>
                </c:manualLayout>
              </c:layout>
              <c:tx>
                <c:rich>
                  <a:bodyPr/>
                  <a:lstStyle/>
                  <a:p>
                    <a:pPr>
                      <a:defRPr sz="900"/>
                    </a:pPr>
                    <a:r>
                      <a:rPr lang="en-US" sz="900"/>
                      <a:t>Old</a:t>
                    </a:r>
                    <a:r>
                      <a:rPr lang="en-US" sz="900" baseline="0"/>
                      <a:t> WWTP</a:t>
                    </a:r>
                    <a:endParaRPr lang="en-US" sz="900"/>
                  </a:p>
                </c:rich>
              </c:tx>
              <c:spPr/>
              <c:showVal val="1"/>
            </c:dLbl>
            <c:dLbl>
              <c:idx val="93"/>
              <c:layout>
                <c:manualLayout>
                  <c:x val="-1.33500208594076E-2"/>
                  <c:y val="8.1585081585081598E-2"/>
                </c:manualLayout>
              </c:layout>
              <c:tx>
                <c:rich>
                  <a:bodyPr/>
                  <a:lstStyle/>
                  <a:p>
                    <a:pPr>
                      <a:defRPr sz="900"/>
                    </a:pPr>
                    <a:r>
                      <a:rPr lang="en-US" sz="900"/>
                      <a:t>New</a:t>
                    </a:r>
                    <a:r>
                      <a:rPr lang="en-US" sz="900" baseline="0"/>
                      <a:t> WWTP</a:t>
                    </a:r>
                    <a:endParaRPr lang="en-US" sz="900"/>
                  </a:p>
                </c:rich>
              </c:tx>
              <c:spPr/>
              <c:showVal val="1"/>
            </c:dLbl>
            <c:delete val="1"/>
          </c:dLbls>
          <c:trendline>
            <c:spPr>
              <a:ln w="25400">
                <a:solidFill>
                  <a:srgbClr val="FF0000"/>
                </a:solidFill>
                <a:prstDash val="sysDash"/>
              </a:ln>
            </c:spPr>
            <c:trendlineType val="linear"/>
          </c:trendline>
          <c:cat>
            <c:numRef>
              <c:f>'WWTP Data'!$B$718:$B$859</c:f>
              <c:numCache>
                <c:formatCode>m/d/yyyy</c:formatCode>
                <c:ptCount val="142"/>
                <c:pt idx="0">
                  <c:v>34372</c:v>
                </c:pt>
                <c:pt idx="1">
                  <c:v>34429</c:v>
                </c:pt>
                <c:pt idx="2">
                  <c:v>34480</c:v>
                </c:pt>
                <c:pt idx="3">
                  <c:v>34500</c:v>
                </c:pt>
                <c:pt idx="4">
                  <c:v>34526</c:v>
                </c:pt>
                <c:pt idx="5">
                  <c:v>34562</c:v>
                </c:pt>
                <c:pt idx="6">
                  <c:v>34619</c:v>
                </c:pt>
                <c:pt idx="7">
                  <c:v>34676</c:v>
                </c:pt>
                <c:pt idx="8">
                  <c:v>34736</c:v>
                </c:pt>
                <c:pt idx="9">
                  <c:v>34793</c:v>
                </c:pt>
                <c:pt idx="10">
                  <c:v>34844</c:v>
                </c:pt>
                <c:pt idx="11">
                  <c:v>34864</c:v>
                </c:pt>
                <c:pt idx="12">
                  <c:v>34890</c:v>
                </c:pt>
                <c:pt idx="13">
                  <c:v>34926</c:v>
                </c:pt>
                <c:pt idx="14">
                  <c:v>34983</c:v>
                </c:pt>
                <c:pt idx="15">
                  <c:v>35040</c:v>
                </c:pt>
                <c:pt idx="16">
                  <c:v>35100</c:v>
                </c:pt>
                <c:pt idx="17">
                  <c:v>35157</c:v>
                </c:pt>
                <c:pt idx="18">
                  <c:v>35208</c:v>
                </c:pt>
                <c:pt idx="19">
                  <c:v>35235</c:v>
                </c:pt>
                <c:pt idx="20">
                  <c:v>35261</c:v>
                </c:pt>
                <c:pt idx="21">
                  <c:v>35297</c:v>
                </c:pt>
                <c:pt idx="22">
                  <c:v>35347</c:v>
                </c:pt>
                <c:pt idx="23">
                  <c:v>35404</c:v>
                </c:pt>
                <c:pt idx="24">
                  <c:v>35485</c:v>
                </c:pt>
                <c:pt idx="25">
                  <c:v>35521</c:v>
                </c:pt>
                <c:pt idx="26">
                  <c:v>35572</c:v>
                </c:pt>
                <c:pt idx="27">
                  <c:v>35599</c:v>
                </c:pt>
                <c:pt idx="28">
                  <c:v>35625</c:v>
                </c:pt>
                <c:pt idx="29">
                  <c:v>35654</c:v>
                </c:pt>
                <c:pt idx="30">
                  <c:v>35711</c:v>
                </c:pt>
                <c:pt idx="31">
                  <c:v>35768</c:v>
                </c:pt>
                <c:pt idx="32">
                  <c:v>35835</c:v>
                </c:pt>
                <c:pt idx="33">
                  <c:v>35892</c:v>
                </c:pt>
                <c:pt idx="34">
                  <c:v>35936</c:v>
                </c:pt>
                <c:pt idx="35">
                  <c:v>35964</c:v>
                </c:pt>
                <c:pt idx="36">
                  <c:v>35989</c:v>
                </c:pt>
                <c:pt idx="37">
                  <c:v>36025</c:v>
                </c:pt>
                <c:pt idx="38">
                  <c:v>36082</c:v>
                </c:pt>
                <c:pt idx="39">
                  <c:v>36139</c:v>
                </c:pt>
                <c:pt idx="40">
                  <c:v>36199</c:v>
                </c:pt>
                <c:pt idx="41">
                  <c:v>36257</c:v>
                </c:pt>
                <c:pt idx="42">
                  <c:v>36292</c:v>
                </c:pt>
                <c:pt idx="43">
                  <c:v>36328</c:v>
                </c:pt>
                <c:pt idx="44">
                  <c:v>36353</c:v>
                </c:pt>
                <c:pt idx="45">
                  <c:v>36389</c:v>
                </c:pt>
                <c:pt idx="46">
                  <c:v>36446</c:v>
                </c:pt>
                <c:pt idx="47">
                  <c:v>36503</c:v>
                </c:pt>
                <c:pt idx="48">
                  <c:v>36563</c:v>
                </c:pt>
                <c:pt idx="49">
                  <c:v>36620</c:v>
                </c:pt>
                <c:pt idx="50">
                  <c:v>36663</c:v>
                </c:pt>
                <c:pt idx="51">
                  <c:v>36692</c:v>
                </c:pt>
                <c:pt idx="52">
                  <c:v>36724</c:v>
                </c:pt>
                <c:pt idx="53">
                  <c:v>36760</c:v>
                </c:pt>
                <c:pt idx="54">
                  <c:v>36810</c:v>
                </c:pt>
                <c:pt idx="55">
                  <c:v>36867</c:v>
                </c:pt>
                <c:pt idx="56">
                  <c:v>36927</c:v>
                </c:pt>
                <c:pt idx="57">
                  <c:v>36984</c:v>
                </c:pt>
                <c:pt idx="58">
                  <c:v>37020</c:v>
                </c:pt>
                <c:pt idx="59">
                  <c:v>37056</c:v>
                </c:pt>
                <c:pt idx="60">
                  <c:v>37088</c:v>
                </c:pt>
                <c:pt idx="61">
                  <c:v>37124</c:v>
                </c:pt>
                <c:pt idx="62">
                  <c:v>37174</c:v>
                </c:pt>
                <c:pt idx="63">
                  <c:v>37231</c:v>
                </c:pt>
                <c:pt idx="64">
                  <c:v>37291</c:v>
                </c:pt>
                <c:pt idx="65">
                  <c:v>37348</c:v>
                </c:pt>
                <c:pt idx="66">
                  <c:v>37399</c:v>
                </c:pt>
                <c:pt idx="67">
                  <c:v>37419</c:v>
                </c:pt>
                <c:pt idx="68">
                  <c:v>37452</c:v>
                </c:pt>
                <c:pt idx="69">
                  <c:v>37481</c:v>
                </c:pt>
                <c:pt idx="70">
                  <c:v>37545</c:v>
                </c:pt>
                <c:pt idx="71">
                  <c:v>37595</c:v>
                </c:pt>
                <c:pt idx="72">
                  <c:v>37655</c:v>
                </c:pt>
                <c:pt idx="73">
                  <c:v>37712</c:v>
                </c:pt>
                <c:pt idx="74">
                  <c:v>37756</c:v>
                </c:pt>
                <c:pt idx="75">
                  <c:v>37783</c:v>
                </c:pt>
                <c:pt idx="76">
                  <c:v>37816</c:v>
                </c:pt>
                <c:pt idx="77">
                  <c:v>37845</c:v>
                </c:pt>
                <c:pt idx="78">
                  <c:v>37902</c:v>
                </c:pt>
                <c:pt idx="79">
                  <c:v>37959</c:v>
                </c:pt>
                <c:pt idx="80">
                  <c:v>38019</c:v>
                </c:pt>
                <c:pt idx="81">
                  <c:v>38083</c:v>
                </c:pt>
                <c:pt idx="82">
                  <c:v>38126</c:v>
                </c:pt>
                <c:pt idx="83">
                  <c:v>38146</c:v>
                </c:pt>
                <c:pt idx="84">
                  <c:v>38180</c:v>
                </c:pt>
                <c:pt idx="85">
                  <c:v>38209</c:v>
                </c:pt>
                <c:pt idx="86">
                  <c:v>38266</c:v>
                </c:pt>
                <c:pt idx="87">
                  <c:v>38322</c:v>
                </c:pt>
                <c:pt idx="88" formatCode="mm/dd/yy;@">
                  <c:v>38390</c:v>
                </c:pt>
                <c:pt idx="89" formatCode="mm/dd/yy;@">
                  <c:v>38447</c:v>
                </c:pt>
                <c:pt idx="90" formatCode="mm/dd/yy;@">
                  <c:v>38498</c:v>
                </c:pt>
                <c:pt idx="91" formatCode="mm/dd/yy;@">
                  <c:v>38518</c:v>
                </c:pt>
                <c:pt idx="92" formatCode="mm/dd/yy;@">
                  <c:v>38551</c:v>
                </c:pt>
                <c:pt idx="93" formatCode="mm/dd/yy;@">
                  <c:v>38594</c:v>
                </c:pt>
                <c:pt idx="94" formatCode="mm/dd/yy;@">
                  <c:v>38638</c:v>
                </c:pt>
                <c:pt idx="95" formatCode="mm/dd/yy;@">
                  <c:v>38687</c:v>
                </c:pt>
                <c:pt idx="96" formatCode="mm/dd/yy;@">
                  <c:v>38755</c:v>
                </c:pt>
                <c:pt idx="97" formatCode="mm/dd/yy;@">
                  <c:v>38811</c:v>
                </c:pt>
                <c:pt idx="98" formatCode="mm/dd/yy;@">
                  <c:v>38862</c:v>
                </c:pt>
                <c:pt idx="99" formatCode="mm/dd/yy;@">
                  <c:v>38882</c:v>
                </c:pt>
                <c:pt idx="100" formatCode="mm/dd/yy;@">
                  <c:v>38908</c:v>
                </c:pt>
                <c:pt idx="101" formatCode="mm/dd/yy;@">
                  <c:v>38944</c:v>
                </c:pt>
                <c:pt idx="102" formatCode="mm/dd/yy;@">
                  <c:v>39008</c:v>
                </c:pt>
                <c:pt idx="103" formatCode="mm/dd/yy;@">
                  <c:v>39058</c:v>
                </c:pt>
                <c:pt idx="104" formatCode="mm/dd/yy;@">
                  <c:v>39118</c:v>
                </c:pt>
                <c:pt idx="105" formatCode="mm/dd/yy;@">
                  <c:v>39182</c:v>
                </c:pt>
                <c:pt idx="106" formatCode="mm/dd/yy;@">
                  <c:v>39226</c:v>
                </c:pt>
                <c:pt idx="107" formatCode="mm/dd/yy;@">
                  <c:v>39246</c:v>
                </c:pt>
                <c:pt idx="108" formatCode="mm/dd/yy;@">
                  <c:v>39279</c:v>
                </c:pt>
                <c:pt idx="109" formatCode="mm/dd/yy;@">
                  <c:v>39308</c:v>
                </c:pt>
                <c:pt idx="110" formatCode="mm/dd/yy;@">
                  <c:v>39372</c:v>
                </c:pt>
                <c:pt idx="111" formatCode="mm/dd/yy;@">
                  <c:v>39422</c:v>
                </c:pt>
                <c:pt idx="112" formatCode="mm/dd/yy;@">
                  <c:v>39489</c:v>
                </c:pt>
                <c:pt idx="113" formatCode="mm/dd/yy;@">
                  <c:v>39546</c:v>
                </c:pt>
                <c:pt idx="114" formatCode="mm/dd/yy;@">
                  <c:v>39590</c:v>
                </c:pt>
                <c:pt idx="115" formatCode="mm/dd/yy;@">
                  <c:v>39617</c:v>
                </c:pt>
                <c:pt idx="116" formatCode="mm/dd/yy;@">
                  <c:v>39657</c:v>
                </c:pt>
                <c:pt idx="117" formatCode="mm/dd/yy;@">
                  <c:v>39679</c:v>
                </c:pt>
                <c:pt idx="118" formatCode="mm/dd/yy;@">
                  <c:v>39736</c:v>
                </c:pt>
                <c:pt idx="119" formatCode="mm/dd/yy;@">
                  <c:v>39786</c:v>
                </c:pt>
                <c:pt idx="120" formatCode="mm/dd/yy;@">
                  <c:v>39846</c:v>
                </c:pt>
                <c:pt idx="121" formatCode="mm/dd/yy;@">
                  <c:v>39910</c:v>
                </c:pt>
                <c:pt idx="122" formatCode="mm/dd/yy;@">
                  <c:v>39961</c:v>
                </c:pt>
                <c:pt idx="123" formatCode="mm/dd/yy;@">
                  <c:v>39981</c:v>
                </c:pt>
                <c:pt idx="124" formatCode="mm/dd/yy;@">
                  <c:v>40007</c:v>
                </c:pt>
                <c:pt idx="125" formatCode="mm/dd/yy;@">
                  <c:v>40036</c:v>
                </c:pt>
                <c:pt idx="126" formatCode="mm/dd/yy;@">
                  <c:v>40100</c:v>
                </c:pt>
                <c:pt idx="127" formatCode="mm/dd/yy;@">
                  <c:v>40150</c:v>
                </c:pt>
                <c:pt idx="128" formatCode="mm/dd/yy;@">
                  <c:v>40210</c:v>
                </c:pt>
                <c:pt idx="129" formatCode="mm/dd/yy;@">
                  <c:v>40273</c:v>
                </c:pt>
                <c:pt idx="130" formatCode="mm/dd/yy;@">
                  <c:v>40325</c:v>
                </c:pt>
                <c:pt idx="131" formatCode="mm/dd/yy;@">
                  <c:v>40345</c:v>
                </c:pt>
                <c:pt idx="132" formatCode="mm/dd/yy;@">
                  <c:v>40371</c:v>
                </c:pt>
                <c:pt idx="133" formatCode="mm/dd/yy;@">
                  <c:v>40407</c:v>
                </c:pt>
                <c:pt idx="134" formatCode="mm/dd/yy;@">
                  <c:v>40464</c:v>
                </c:pt>
                <c:pt idx="135" formatCode="mm/dd/yy;@">
                  <c:v>40514</c:v>
                </c:pt>
                <c:pt idx="136" formatCode="mm/dd/yy;@">
                  <c:v>40581</c:v>
                </c:pt>
                <c:pt idx="137" formatCode="mm/dd/yy;@">
                  <c:v>40638</c:v>
                </c:pt>
                <c:pt idx="138" formatCode="mm/dd/yy;@">
                  <c:v>40689</c:v>
                </c:pt>
                <c:pt idx="139" formatCode="mm/dd/yy;@">
                  <c:v>40709</c:v>
                </c:pt>
                <c:pt idx="140" formatCode="mm/dd/yy;@">
                  <c:v>40735</c:v>
                </c:pt>
                <c:pt idx="141" formatCode="mm/dd/yy;@">
                  <c:v>40771</c:v>
                </c:pt>
              </c:numCache>
            </c:numRef>
          </c:cat>
          <c:val>
            <c:numRef>
              <c:f>'WWTP Data'!$N$718:$N$859</c:f>
              <c:numCache>
                <c:formatCode>General</c:formatCode>
                <c:ptCount val="142"/>
                <c:pt idx="0">
                  <c:v>31.2</c:v>
                </c:pt>
                <c:pt idx="2">
                  <c:v>22.1</c:v>
                </c:pt>
                <c:pt idx="3">
                  <c:v>18.2</c:v>
                </c:pt>
                <c:pt idx="4">
                  <c:v>12.8</c:v>
                </c:pt>
                <c:pt idx="5" formatCode="0.00">
                  <c:v>9.92</c:v>
                </c:pt>
                <c:pt idx="6" formatCode="0.0">
                  <c:v>34.1</c:v>
                </c:pt>
                <c:pt idx="7" formatCode="0.00">
                  <c:v>16.72</c:v>
                </c:pt>
                <c:pt idx="8" formatCode="0.0">
                  <c:v>24.6</c:v>
                </c:pt>
                <c:pt idx="9" formatCode="0.0">
                  <c:v>27.8</c:v>
                </c:pt>
                <c:pt idx="10" formatCode="0.0">
                  <c:v>16.5</c:v>
                </c:pt>
                <c:pt idx="11" formatCode="0.0">
                  <c:v>22.6</c:v>
                </c:pt>
                <c:pt idx="12" formatCode="0.00">
                  <c:v>36.92</c:v>
                </c:pt>
                <c:pt idx="13" formatCode="0.0">
                  <c:v>30</c:v>
                </c:pt>
                <c:pt idx="14" formatCode="0.00">
                  <c:v>4.87</c:v>
                </c:pt>
                <c:pt idx="15" formatCode="0.00">
                  <c:v>6.4</c:v>
                </c:pt>
                <c:pt idx="16" formatCode="0.0">
                  <c:v>27</c:v>
                </c:pt>
                <c:pt idx="17">
                  <c:v>8.44</c:v>
                </c:pt>
                <c:pt idx="18">
                  <c:v>6.42</c:v>
                </c:pt>
                <c:pt idx="19">
                  <c:v>6.2700000000000014</c:v>
                </c:pt>
                <c:pt idx="20">
                  <c:v>11.5</c:v>
                </c:pt>
                <c:pt idx="21">
                  <c:v>2.0499999999999998</c:v>
                </c:pt>
                <c:pt idx="22">
                  <c:v>6.6199999999999983</c:v>
                </c:pt>
                <c:pt idx="23">
                  <c:v>5.48</c:v>
                </c:pt>
                <c:pt idx="24">
                  <c:v>11.1</c:v>
                </c:pt>
                <c:pt idx="25">
                  <c:v>5.01</c:v>
                </c:pt>
                <c:pt idx="26" formatCode="0.00">
                  <c:v>4.0999999999999996</c:v>
                </c:pt>
                <c:pt idx="27">
                  <c:v>2.3299999999999992</c:v>
                </c:pt>
                <c:pt idx="28">
                  <c:v>10.350000000000003</c:v>
                </c:pt>
                <c:pt idx="29">
                  <c:v>8.51</c:v>
                </c:pt>
                <c:pt idx="30">
                  <c:v>6.52</c:v>
                </c:pt>
                <c:pt idx="31" formatCode="0.00">
                  <c:v>4.4000000000000004</c:v>
                </c:pt>
                <c:pt idx="32">
                  <c:v>14.3</c:v>
                </c:pt>
                <c:pt idx="33">
                  <c:v>12.3</c:v>
                </c:pt>
                <c:pt idx="34">
                  <c:v>4.3199999999999985</c:v>
                </c:pt>
                <c:pt idx="35" formatCode="0.00">
                  <c:v>8.4</c:v>
                </c:pt>
                <c:pt idx="36" formatCode="0.0">
                  <c:v>17</c:v>
                </c:pt>
                <c:pt idx="37">
                  <c:v>19.3</c:v>
                </c:pt>
                <c:pt idx="38">
                  <c:v>16.989999999999984</c:v>
                </c:pt>
                <c:pt idx="39">
                  <c:v>3.8299999999999992</c:v>
                </c:pt>
                <c:pt idx="40">
                  <c:v>12.96</c:v>
                </c:pt>
                <c:pt idx="41">
                  <c:v>18.399999999999999</c:v>
                </c:pt>
                <c:pt idx="42">
                  <c:v>3.8299999999999992</c:v>
                </c:pt>
                <c:pt idx="43">
                  <c:v>7.96</c:v>
                </c:pt>
                <c:pt idx="44" formatCode="0.0">
                  <c:v>12</c:v>
                </c:pt>
                <c:pt idx="45">
                  <c:v>8.4600000000000026</c:v>
                </c:pt>
                <c:pt idx="46">
                  <c:v>11.75</c:v>
                </c:pt>
                <c:pt idx="47" formatCode="0.00">
                  <c:v>7</c:v>
                </c:pt>
                <c:pt idx="48">
                  <c:v>10.77</c:v>
                </c:pt>
                <c:pt idx="49">
                  <c:v>6.74</c:v>
                </c:pt>
                <c:pt idx="50">
                  <c:v>4.29</c:v>
                </c:pt>
                <c:pt idx="51">
                  <c:v>5.41</c:v>
                </c:pt>
                <c:pt idx="52">
                  <c:v>8.27</c:v>
                </c:pt>
                <c:pt idx="53">
                  <c:v>10.39</c:v>
                </c:pt>
                <c:pt idx="54">
                  <c:v>5.26</c:v>
                </c:pt>
                <c:pt idx="55">
                  <c:v>5.98</c:v>
                </c:pt>
                <c:pt idx="56" formatCode="0.00">
                  <c:v>13.5</c:v>
                </c:pt>
                <c:pt idx="63" formatCode="0.00">
                  <c:v>6.4300000000000015</c:v>
                </c:pt>
                <c:pt idx="64">
                  <c:v>14.42</c:v>
                </c:pt>
                <c:pt idx="65">
                  <c:v>7.92</c:v>
                </c:pt>
                <c:pt idx="66">
                  <c:v>9.09</c:v>
                </c:pt>
                <c:pt idx="67">
                  <c:v>5.8599999999999985</c:v>
                </c:pt>
                <c:pt idx="68" formatCode="0.00">
                  <c:v>6.9</c:v>
                </c:pt>
                <c:pt idx="69">
                  <c:v>6.58</c:v>
                </c:pt>
                <c:pt idx="70">
                  <c:v>7.06</c:v>
                </c:pt>
                <c:pt idx="71" formatCode="0.00">
                  <c:v>6.21</c:v>
                </c:pt>
                <c:pt idx="72">
                  <c:v>8.0300000000000011</c:v>
                </c:pt>
                <c:pt idx="73">
                  <c:v>7.83</c:v>
                </c:pt>
                <c:pt idx="74">
                  <c:v>7.87</c:v>
                </c:pt>
                <c:pt idx="75">
                  <c:v>6.7</c:v>
                </c:pt>
                <c:pt idx="76">
                  <c:v>7.71</c:v>
                </c:pt>
                <c:pt idx="77">
                  <c:v>9.0500000000000007</c:v>
                </c:pt>
                <c:pt idx="78">
                  <c:v>5.13</c:v>
                </c:pt>
                <c:pt idx="80">
                  <c:v>7.17</c:v>
                </c:pt>
                <c:pt idx="81">
                  <c:v>6.57</c:v>
                </c:pt>
                <c:pt idx="82">
                  <c:v>5.7700000000000014</c:v>
                </c:pt>
                <c:pt idx="83">
                  <c:v>10.4</c:v>
                </c:pt>
                <c:pt idx="84">
                  <c:v>10.4</c:v>
                </c:pt>
                <c:pt idx="85">
                  <c:v>8.0500000000000007</c:v>
                </c:pt>
                <c:pt idx="86">
                  <c:v>7.87</c:v>
                </c:pt>
                <c:pt idx="87">
                  <c:v>5.4700000000000015</c:v>
                </c:pt>
                <c:pt idx="88">
                  <c:v>11.1</c:v>
                </c:pt>
                <c:pt idx="89">
                  <c:v>7.78</c:v>
                </c:pt>
                <c:pt idx="90">
                  <c:v>21.8</c:v>
                </c:pt>
                <c:pt idx="91">
                  <c:v>5.67</c:v>
                </c:pt>
                <c:pt idx="92">
                  <c:v>13.2</c:v>
                </c:pt>
                <c:pt idx="93">
                  <c:v>6.17</c:v>
                </c:pt>
                <c:pt idx="94">
                  <c:v>5.0599999999999996</c:v>
                </c:pt>
                <c:pt idx="95">
                  <c:v>3.48</c:v>
                </c:pt>
                <c:pt idx="96" formatCode="0.00">
                  <c:v>5.2</c:v>
                </c:pt>
                <c:pt idx="97">
                  <c:v>7.94</c:v>
                </c:pt>
                <c:pt idx="98">
                  <c:v>6.58</c:v>
                </c:pt>
                <c:pt idx="99">
                  <c:v>5.78</c:v>
                </c:pt>
                <c:pt idx="100" formatCode="0.00">
                  <c:v>6.3</c:v>
                </c:pt>
                <c:pt idx="101">
                  <c:v>4.26</c:v>
                </c:pt>
                <c:pt idx="102">
                  <c:v>3.65</c:v>
                </c:pt>
                <c:pt idx="103">
                  <c:v>4.24</c:v>
                </c:pt>
                <c:pt idx="104">
                  <c:v>11.2</c:v>
                </c:pt>
                <c:pt idx="105">
                  <c:v>8.0500000000000007</c:v>
                </c:pt>
                <c:pt idx="106">
                  <c:v>7.17</c:v>
                </c:pt>
                <c:pt idx="107">
                  <c:v>4.45</c:v>
                </c:pt>
                <c:pt idx="108">
                  <c:v>6.1599999999999984</c:v>
                </c:pt>
                <c:pt idx="109">
                  <c:v>5.78</c:v>
                </c:pt>
                <c:pt idx="110" formatCode="0.00">
                  <c:v>5.5</c:v>
                </c:pt>
                <c:pt idx="111">
                  <c:v>2.4099999999999997</c:v>
                </c:pt>
                <c:pt idx="112">
                  <c:v>6.31</c:v>
                </c:pt>
                <c:pt idx="113">
                  <c:v>4.53</c:v>
                </c:pt>
                <c:pt idx="114">
                  <c:v>4.29</c:v>
                </c:pt>
                <c:pt idx="115">
                  <c:v>4.7699999999999996</c:v>
                </c:pt>
                <c:pt idx="116" formatCode="0.00">
                  <c:v>6</c:v>
                </c:pt>
                <c:pt idx="117" formatCode="0.00">
                  <c:v>4.18</c:v>
                </c:pt>
                <c:pt idx="118">
                  <c:v>4.03</c:v>
                </c:pt>
                <c:pt idx="119">
                  <c:v>8.16</c:v>
                </c:pt>
                <c:pt idx="120">
                  <c:v>6.67</c:v>
                </c:pt>
                <c:pt idx="121" formatCode="0.00">
                  <c:v>6.7</c:v>
                </c:pt>
                <c:pt idx="122">
                  <c:v>3.56</c:v>
                </c:pt>
                <c:pt idx="123">
                  <c:v>3.88</c:v>
                </c:pt>
                <c:pt idx="124">
                  <c:v>5.71</c:v>
                </c:pt>
                <c:pt idx="125">
                  <c:v>4.2699999999999996</c:v>
                </c:pt>
                <c:pt idx="126" formatCode="0.00">
                  <c:v>3.7</c:v>
                </c:pt>
                <c:pt idx="127">
                  <c:v>4.8099999999999996</c:v>
                </c:pt>
                <c:pt idx="128">
                  <c:v>5.48</c:v>
                </c:pt>
                <c:pt idx="129">
                  <c:v>5.51</c:v>
                </c:pt>
                <c:pt idx="130">
                  <c:v>5.51</c:v>
                </c:pt>
                <c:pt idx="131">
                  <c:v>4.4700000000000015</c:v>
                </c:pt>
                <c:pt idx="132">
                  <c:v>8.56</c:v>
                </c:pt>
                <c:pt idx="133">
                  <c:v>8.3500000000000032</c:v>
                </c:pt>
                <c:pt idx="134">
                  <c:v>6.8199999999999985</c:v>
                </c:pt>
                <c:pt idx="135">
                  <c:v>3.3699999999999997</c:v>
                </c:pt>
                <c:pt idx="136">
                  <c:v>4.4000000000000004</c:v>
                </c:pt>
                <c:pt idx="137">
                  <c:v>4.5</c:v>
                </c:pt>
                <c:pt idx="138">
                  <c:v>7.2</c:v>
                </c:pt>
                <c:pt idx="139">
                  <c:v>5.0999999999999996</c:v>
                </c:pt>
                <c:pt idx="140">
                  <c:v>5.7</c:v>
                </c:pt>
                <c:pt idx="141">
                  <c:v>4.8</c:v>
                </c:pt>
              </c:numCache>
            </c:numRef>
          </c:val>
        </c:ser>
        <c:marker val="1"/>
        <c:axId val="149165184"/>
        <c:axId val="149167104"/>
      </c:lineChart>
      <c:catAx>
        <c:axId val="1491651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Univers (W1)"/>
                    <a:ea typeface="Univers (W1)"/>
                    <a:cs typeface="Univers (W1)"/>
                  </a:defRPr>
                </a:pPr>
                <a:r>
                  <a:rPr lang="en-US"/>
                  <a:t>Survey Date</a:t>
                </a:r>
              </a:p>
            </c:rich>
          </c:tx>
          <c:layout>
            <c:manualLayout>
              <c:xMode val="edge"/>
              <c:yMode val="edge"/>
              <c:x val="0.50438073839017949"/>
              <c:y val="0.93137437365783815"/>
            </c:manualLayout>
          </c:layout>
          <c:spPr>
            <a:noFill/>
            <a:ln w="25400">
              <a:noFill/>
            </a:ln>
          </c:spPr>
        </c:title>
        <c:numFmt formatCode="m/d/yyyy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Univers (W1)"/>
                <a:ea typeface="Univers (W1)"/>
                <a:cs typeface="Univers (W1)"/>
              </a:defRPr>
            </a:pPr>
            <a:endParaRPr lang="en-US"/>
          </a:p>
        </c:txPr>
        <c:crossAx val="149167104"/>
        <c:crosses val="autoZero"/>
        <c:lblAlgn val="ctr"/>
        <c:lblOffset val="100"/>
        <c:tickLblSkip val="8"/>
        <c:tickMarkSkip val="2"/>
      </c:catAx>
      <c:valAx>
        <c:axId val="14916710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Univers (W1)"/>
                    <a:ea typeface="Univers (W1)"/>
                    <a:cs typeface="Univers (W1)"/>
                  </a:defRPr>
                </a:pPr>
                <a:r>
                  <a:rPr lang="en-US"/>
                  <a:t>Total-Nitrogen Concentration, mg/L</a:t>
                </a:r>
              </a:p>
            </c:rich>
          </c:tx>
          <c:layout>
            <c:manualLayout>
              <c:xMode val="edge"/>
              <c:yMode val="edge"/>
              <c:x val="2.8785982478097629E-2"/>
              <c:y val="0.29370629370629381"/>
            </c:manualLayout>
          </c:layout>
          <c:spPr>
            <a:noFill/>
            <a:ln w="25400">
              <a:noFill/>
            </a:ln>
          </c:spPr>
        </c:title>
        <c:numFmt formatCode="0.0" sourceLinked="0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Univers (W1)"/>
                <a:ea typeface="Univers (W1)"/>
                <a:cs typeface="Univers (W1)"/>
              </a:defRPr>
            </a:pPr>
            <a:endParaRPr lang="en-US"/>
          </a:p>
        </c:txPr>
        <c:crossAx val="149165184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Univers (W1)"/>
          <a:ea typeface="Univers (W1)"/>
          <a:cs typeface="Univers (W1)"/>
        </a:defRPr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Figure 90 -- D-Zinc Concentration Reductions, Remedial Actions, Snake River below Peru Creek (SW-050)</a:t>
            </a:r>
          </a:p>
        </c:rich>
      </c:tx>
      <c:layout>
        <c:manualLayout>
          <c:xMode val="edge"/>
          <c:yMode val="edge"/>
          <c:x val="0.15057283142389524"/>
          <c:y val="3.2786972728218747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5548281505728323"/>
          <c:y val="0.19125734091460925"/>
          <c:w val="0.7332242225859249"/>
          <c:h val="0.55737853637971868"/>
        </c:manualLayout>
      </c:layout>
      <c:barChart>
        <c:barDir val="col"/>
        <c:grouping val="clustered"/>
        <c:ser>
          <c:idx val="0"/>
          <c:order val="0"/>
          <c:tx>
            <c:strRef>
              <c:f>'Figs90G13Remed(Zn)'!$M$212</c:f>
              <c:strCache>
                <c:ptCount val="1"/>
                <c:pt idx="0">
                  <c:v>Ambient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5"/>
              <c:layout>
                <c:manualLayout>
                  <c:x val="8.8688823880648263E-2"/>
                  <c:y val="7.3420136508280859E-2"/>
                </c:manualLayout>
              </c:layout>
              <c:tx>
                <c:rich>
                  <a:bodyPr/>
                  <a:lstStyle/>
                  <a:p>
                    <a:pPr>
                      <a:defRPr sz="875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1994-2005 WY Period of Record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</c:dLbl>
            <c:dLbl>
              <c:idx val="19"/>
              <c:layout>
                <c:manualLayout>
                  <c:x val="6.8596122702338183E-2"/>
                  <c:y val="5.7011046865448394E-3"/>
                </c:manualLayout>
              </c:layout>
              <c:tx>
                <c:rich>
                  <a:bodyPr/>
                  <a:lstStyle/>
                  <a:p>
                    <a:pPr>
                      <a:defRPr sz="875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2006-2008 Period 
of Record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</c:dLbl>
            <c:delete val="1"/>
          </c:dLbls>
          <c:cat>
            <c:strRef>
              <c:f>'Figs90G13Remed(Zn)'!$L$213:$L$237</c:f>
              <c:strCache>
                <c:ptCount val="25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March</c:v>
                </c:pt>
                <c:pt idx="6">
                  <c:v>April</c:v>
                </c:pt>
                <c:pt idx="7">
                  <c:v>May</c:v>
                </c:pt>
                <c:pt idx="8">
                  <c:v>June</c:v>
                </c:pt>
                <c:pt idx="9">
                  <c:v>July</c:v>
                </c:pt>
                <c:pt idx="10">
                  <c:v>Aug</c:v>
                </c:pt>
                <c:pt idx="11">
                  <c:v>Sept</c:v>
                </c:pt>
                <c:pt idx="13">
                  <c:v>Oct</c:v>
                </c:pt>
                <c:pt idx="14">
                  <c:v>Nov</c:v>
                </c:pt>
                <c:pt idx="15">
                  <c:v>Dec</c:v>
                </c:pt>
                <c:pt idx="16">
                  <c:v>Jan</c:v>
                </c:pt>
                <c:pt idx="17">
                  <c:v>Feb</c:v>
                </c:pt>
                <c:pt idx="18">
                  <c:v>March</c:v>
                </c:pt>
                <c:pt idx="19">
                  <c:v>April</c:v>
                </c:pt>
                <c:pt idx="20">
                  <c:v>May</c:v>
                </c:pt>
                <c:pt idx="21">
                  <c:v>June</c:v>
                </c:pt>
                <c:pt idx="22">
                  <c:v>July</c:v>
                </c:pt>
                <c:pt idx="23">
                  <c:v>Aug</c:v>
                </c:pt>
                <c:pt idx="24">
                  <c:v>Sept</c:v>
                </c:pt>
              </c:strCache>
            </c:strRef>
          </c:cat>
          <c:val>
            <c:numRef>
              <c:f>'Figs90G13Remed(Zn)'!$M$213:$M$237</c:f>
              <c:numCache>
                <c:formatCode>0</c:formatCode>
                <c:ptCount val="25"/>
                <c:pt idx="0">
                  <c:v>817.85806451612893</c:v>
                </c:pt>
                <c:pt idx="1">
                  <c:v>776</c:v>
                </c:pt>
                <c:pt idx="2">
                  <c:v>829.99999999999898</c:v>
                </c:pt>
                <c:pt idx="3">
                  <c:v>850</c:v>
                </c:pt>
                <c:pt idx="4">
                  <c:v>870</c:v>
                </c:pt>
                <c:pt idx="5">
                  <c:v>851.29032258064592</c:v>
                </c:pt>
                <c:pt idx="6">
                  <c:v>640</c:v>
                </c:pt>
                <c:pt idx="7">
                  <c:v>414.58064516129002</c:v>
                </c:pt>
                <c:pt idx="8">
                  <c:v>402.96666666666698</c:v>
                </c:pt>
                <c:pt idx="9">
                  <c:v>534.83870967741893</c:v>
                </c:pt>
                <c:pt idx="10">
                  <c:v>573.40322580645193</c:v>
                </c:pt>
                <c:pt idx="11">
                  <c:v>742</c:v>
                </c:pt>
                <c:pt idx="13">
                  <c:v>899</c:v>
                </c:pt>
                <c:pt idx="14">
                  <c:v>896</c:v>
                </c:pt>
                <c:pt idx="15">
                  <c:v>1090</c:v>
                </c:pt>
                <c:pt idx="16">
                  <c:v>1327</c:v>
                </c:pt>
                <c:pt idx="17">
                  <c:v>1316</c:v>
                </c:pt>
                <c:pt idx="18">
                  <c:v>1304</c:v>
                </c:pt>
                <c:pt idx="19">
                  <c:v>1141</c:v>
                </c:pt>
                <c:pt idx="20">
                  <c:v>700</c:v>
                </c:pt>
                <c:pt idx="21">
                  <c:v>510</c:v>
                </c:pt>
                <c:pt idx="22">
                  <c:v>652</c:v>
                </c:pt>
                <c:pt idx="23">
                  <c:v>660</c:v>
                </c:pt>
                <c:pt idx="24">
                  <c:v>1090</c:v>
                </c:pt>
              </c:numCache>
            </c:numRef>
          </c:val>
        </c:ser>
        <c:ser>
          <c:idx val="1"/>
          <c:order val="1"/>
          <c:tx>
            <c:strRef>
              <c:f>'Figs90G13Remed(Zn)'!$N$212</c:f>
              <c:strCache>
                <c:ptCount val="1"/>
                <c:pt idx="0">
                  <c:v>Target RA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'Figs90G13Remed(Zn)'!$L$213:$L$237</c:f>
              <c:strCache>
                <c:ptCount val="25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March</c:v>
                </c:pt>
                <c:pt idx="6">
                  <c:v>April</c:v>
                </c:pt>
                <c:pt idx="7">
                  <c:v>May</c:v>
                </c:pt>
                <c:pt idx="8">
                  <c:v>June</c:v>
                </c:pt>
                <c:pt idx="9">
                  <c:v>July</c:v>
                </c:pt>
                <c:pt idx="10">
                  <c:v>Aug</c:v>
                </c:pt>
                <c:pt idx="11">
                  <c:v>Sept</c:v>
                </c:pt>
                <c:pt idx="13">
                  <c:v>Oct</c:v>
                </c:pt>
                <c:pt idx="14">
                  <c:v>Nov</c:v>
                </c:pt>
                <c:pt idx="15">
                  <c:v>Dec</c:v>
                </c:pt>
                <c:pt idx="16">
                  <c:v>Jan</c:v>
                </c:pt>
                <c:pt idx="17">
                  <c:v>Feb</c:v>
                </c:pt>
                <c:pt idx="18">
                  <c:v>March</c:v>
                </c:pt>
                <c:pt idx="19">
                  <c:v>April</c:v>
                </c:pt>
                <c:pt idx="20">
                  <c:v>May</c:v>
                </c:pt>
                <c:pt idx="21">
                  <c:v>June</c:v>
                </c:pt>
                <c:pt idx="22">
                  <c:v>July</c:v>
                </c:pt>
                <c:pt idx="23">
                  <c:v>Aug</c:v>
                </c:pt>
                <c:pt idx="24">
                  <c:v>Sept</c:v>
                </c:pt>
              </c:strCache>
            </c:strRef>
          </c:cat>
          <c:val>
            <c:numRef>
              <c:f>'Figs90G13Remed(Zn)'!$N$213:$N$237</c:f>
              <c:numCache>
                <c:formatCode>0</c:formatCode>
                <c:ptCount val="25"/>
                <c:pt idx="0">
                  <c:v>318.96464516129026</c:v>
                </c:pt>
                <c:pt idx="1">
                  <c:v>302.64</c:v>
                </c:pt>
                <c:pt idx="2">
                  <c:v>323.7</c:v>
                </c:pt>
                <c:pt idx="3">
                  <c:v>331.5</c:v>
                </c:pt>
                <c:pt idx="4">
                  <c:v>339.3</c:v>
                </c:pt>
                <c:pt idx="5">
                  <c:v>332.00322580645189</c:v>
                </c:pt>
                <c:pt idx="6">
                  <c:v>249.6</c:v>
                </c:pt>
                <c:pt idx="7">
                  <c:v>265.33161290322562</c:v>
                </c:pt>
                <c:pt idx="8">
                  <c:v>257.89866666666688</c:v>
                </c:pt>
                <c:pt idx="9">
                  <c:v>342.29677419354812</c:v>
                </c:pt>
                <c:pt idx="10">
                  <c:v>223.62725806451624</c:v>
                </c:pt>
                <c:pt idx="11">
                  <c:v>289.38</c:v>
                </c:pt>
                <c:pt idx="13">
                  <c:v>350.61</c:v>
                </c:pt>
                <c:pt idx="14">
                  <c:v>349.44</c:v>
                </c:pt>
                <c:pt idx="15">
                  <c:v>425.1</c:v>
                </c:pt>
                <c:pt idx="16">
                  <c:v>517.53</c:v>
                </c:pt>
                <c:pt idx="17">
                  <c:v>513.24</c:v>
                </c:pt>
                <c:pt idx="18">
                  <c:v>508.56</c:v>
                </c:pt>
                <c:pt idx="19">
                  <c:v>444.99</c:v>
                </c:pt>
                <c:pt idx="20">
                  <c:v>448</c:v>
                </c:pt>
                <c:pt idx="21">
                  <c:v>326.39999999999998</c:v>
                </c:pt>
                <c:pt idx="22">
                  <c:v>417.28</c:v>
                </c:pt>
                <c:pt idx="23">
                  <c:v>257.39999999999998</c:v>
                </c:pt>
                <c:pt idx="24">
                  <c:v>425.1</c:v>
                </c:pt>
              </c:numCache>
            </c:numRef>
          </c:val>
        </c:ser>
        <c:ser>
          <c:idx val="2"/>
          <c:order val="2"/>
          <c:tx>
            <c:strRef>
              <c:f>'Figs90G13Remed(Zn)'!$O$212</c:f>
              <c:strCache>
                <c:ptCount val="1"/>
                <c:pt idx="0">
                  <c:v>Alternate RA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'Figs90G13Remed(Zn)'!$L$213:$L$237</c:f>
              <c:strCache>
                <c:ptCount val="25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March</c:v>
                </c:pt>
                <c:pt idx="6">
                  <c:v>April</c:v>
                </c:pt>
                <c:pt idx="7">
                  <c:v>May</c:v>
                </c:pt>
                <c:pt idx="8">
                  <c:v>June</c:v>
                </c:pt>
                <c:pt idx="9">
                  <c:v>July</c:v>
                </c:pt>
                <c:pt idx="10">
                  <c:v>Aug</c:v>
                </c:pt>
                <c:pt idx="11">
                  <c:v>Sept</c:v>
                </c:pt>
                <c:pt idx="13">
                  <c:v>Oct</c:v>
                </c:pt>
                <c:pt idx="14">
                  <c:v>Nov</c:v>
                </c:pt>
                <c:pt idx="15">
                  <c:v>Dec</c:v>
                </c:pt>
                <c:pt idx="16">
                  <c:v>Jan</c:v>
                </c:pt>
                <c:pt idx="17">
                  <c:v>Feb</c:v>
                </c:pt>
                <c:pt idx="18">
                  <c:v>March</c:v>
                </c:pt>
                <c:pt idx="19">
                  <c:v>April</c:v>
                </c:pt>
                <c:pt idx="20">
                  <c:v>May</c:v>
                </c:pt>
                <c:pt idx="21">
                  <c:v>June</c:v>
                </c:pt>
                <c:pt idx="22">
                  <c:v>July</c:v>
                </c:pt>
                <c:pt idx="23">
                  <c:v>Aug</c:v>
                </c:pt>
                <c:pt idx="24">
                  <c:v>Sept</c:v>
                </c:pt>
              </c:strCache>
            </c:strRef>
          </c:cat>
          <c:val>
            <c:numRef>
              <c:f>'Figs90G13Remed(Zn)'!$O$213:$O$237</c:f>
              <c:numCache>
                <c:formatCode>0</c:formatCode>
                <c:ptCount val="25"/>
                <c:pt idx="0">
                  <c:v>261.71458064516128</c:v>
                </c:pt>
                <c:pt idx="1">
                  <c:v>248.32</c:v>
                </c:pt>
                <c:pt idx="2">
                  <c:v>265.60000000000002</c:v>
                </c:pt>
                <c:pt idx="3">
                  <c:v>272</c:v>
                </c:pt>
                <c:pt idx="4">
                  <c:v>278.39999999999998</c:v>
                </c:pt>
                <c:pt idx="5">
                  <c:v>272.41290322580676</c:v>
                </c:pt>
                <c:pt idx="6">
                  <c:v>204.8</c:v>
                </c:pt>
                <c:pt idx="7">
                  <c:v>281.91483870967721</c:v>
                </c:pt>
                <c:pt idx="8">
                  <c:v>274.01733333333357</c:v>
                </c:pt>
                <c:pt idx="9">
                  <c:v>363.69032258064487</c:v>
                </c:pt>
                <c:pt idx="10">
                  <c:v>183.48903225806461</c:v>
                </c:pt>
                <c:pt idx="11">
                  <c:v>237.44</c:v>
                </c:pt>
                <c:pt idx="13">
                  <c:v>287.68</c:v>
                </c:pt>
                <c:pt idx="14">
                  <c:v>286.72000000000003</c:v>
                </c:pt>
                <c:pt idx="15">
                  <c:v>348.8</c:v>
                </c:pt>
                <c:pt idx="16">
                  <c:v>424.64</c:v>
                </c:pt>
                <c:pt idx="17">
                  <c:v>421.12</c:v>
                </c:pt>
                <c:pt idx="18">
                  <c:v>417.28</c:v>
                </c:pt>
                <c:pt idx="19">
                  <c:v>365.12</c:v>
                </c:pt>
                <c:pt idx="20">
                  <c:v>476</c:v>
                </c:pt>
                <c:pt idx="21">
                  <c:v>346.8</c:v>
                </c:pt>
                <c:pt idx="22">
                  <c:v>443.36</c:v>
                </c:pt>
                <c:pt idx="23">
                  <c:v>211.2</c:v>
                </c:pt>
                <c:pt idx="24">
                  <c:v>348.8</c:v>
                </c:pt>
              </c:numCache>
            </c:numRef>
          </c:val>
        </c:ser>
        <c:axId val="152303488"/>
        <c:axId val="152339200"/>
      </c:barChart>
      <c:catAx>
        <c:axId val="1523034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8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Month of Year</a:t>
                </a:r>
              </a:p>
            </c:rich>
          </c:tx>
          <c:layout>
            <c:manualLayout>
              <c:xMode val="edge"/>
              <c:yMode val="edge"/>
              <c:x val="0.45499181669394434"/>
              <c:y val="0.8825160159345538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8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339200"/>
        <c:crosses val="autoZero"/>
        <c:auto val="1"/>
        <c:lblAlgn val="ctr"/>
        <c:lblOffset val="100"/>
        <c:tickLblSkip val="1"/>
        <c:tickMarkSkip val="1"/>
      </c:catAx>
      <c:valAx>
        <c:axId val="152339200"/>
        <c:scaling>
          <c:orientation val="minMax"/>
          <c:max val="140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Dissolved-Zinc Concentration, ug/L</a:t>
                </a:r>
              </a:p>
            </c:rich>
          </c:tx>
          <c:layout>
            <c:manualLayout>
              <c:xMode val="edge"/>
              <c:yMode val="edge"/>
              <c:x val="4.2553191489361715E-2"/>
              <c:y val="0.19945408409666399"/>
            </c:manualLayout>
          </c:layout>
          <c:spPr>
            <a:noFill/>
            <a:ln w="25400">
              <a:noFill/>
            </a:ln>
          </c:spPr>
        </c:title>
        <c:numFmt formatCode="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303488"/>
        <c:crosses val="autoZero"/>
        <c:crossBetween val="between"/>
        <c:majorUnit val="200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322422258592474"/>
          <c:y val="0.19398958864196086"/>
          <c:w val="0.14238952536824873"/>
          <c:h val="0.166667111368445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2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Figure 4 -- Argo</a:t>
            </a:r>
            <a:r>
              <a:rPr lang="en-US" baseline="0" dirty="0"/>
              <a:t> Tunnel, Pre-Treatment D-TMs Concentrations </a:t>
            </a:r>
            <a:endParaRPr lang="en-US" baseline="0" dirty="0" smtClean="0"/>
          </a:p>
          <a:p>
            <a:pPr>
              <a:defRPr/>
            </a:pPr>
            <a:r>
              <a:rPr lang="en-US" i="1" baseline="0" dirty="0" smtClean="0"/>
              <a:t>(</a:t>
            </a:r>
            <a:r>
              <a:rPr lang="en-US" i="1" baseline="0" dirty="0"/>
              <a:t>1973-1997) </a:t>
            </a:r>
            <a:r>
              <a:rPr lang="en-US" sz="1400" i="1" baseline="0" dirty="0"/>
              <a:t>Sources: </a:t>
            </a:r>
            <a:r>
              <a:rPr lang="en-US" sz="1400" i="1" baseline="0" dirty="0" smtClean="0"/>
              <a:t>USGS (Wentz/Moran), CSM (</a:t>
            </a:r>
            <a:r>
              <a:rPr lang="en-US" sz="1400" i="1" baseline="0" dirty="0" err="1" smtClean="0"/>
              <a:t>Wildeman</a:t>
            </a:r>
            <a:r>
              <a:rPr lang="en-US" sz="1400" i="1" baseline="0" dirty="0" smtClean="0"/>
              <a:t>/Cain), </a:t>
            </a:r>
            <a:r>
              <a:rPr lang="en-US" sz="1400" i="1" baseline="0" dirty="0"/>
              <a:t>other</a:t>
            </a:r>
            <a:endParaRPr lang="en-US" sz="1400" i="1" dirty="0"/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873097112860897"/>
          <c:y val="0.18999632837929253"/>
          <c:w val="0.7930633202099735"/>
          <c:h val="0.65566644119988216"/>
        </c:manualLayout>
      </c:layout>
      <c:lineChart>
        <c:grouping val="standard"/>
        <c:ser>
          <c:idx val="0"/>
          <c:order val="0"/>
          <c:tx>
            <c:strRef>
              <c:f>ArgoDischg!$DH$1</c:f>
              <c:strCache>
                <c:ptCount val="1"/>
                <c:pt idx="0">
                  <c:v>D-Mn, mg/L</c:v>
                </c:pt>
              </c:strCache>
            </c:strRef>
          </c:tx>
          <c:dPt>
            <c:idx val="3"/>
            <c:spPr>
              <a:ln>
                <a:prstDash val="dash"/>
              </a:ln>
            </c:spPr>
          </c:dPt>
          <c:dPt>
            <c:idx val="17"/>
            <c:spPr>
              <a:ln>
                <a:prstDash val="dash"/>
              </a:ln>
            </c:spPr>
          </c:dPt>
          <c:dPt>
            <c:idx val="19"/>
            <c:spPr>
              <a:ln>
                <a:prstDash val="solid"/>
              </a:ln>
            </c:spPr>
          </c:dPt>
          <c:dPt>
            <c:idx val="23"/>
            <c:spPr>
              <a:ln>
                <a:prstDash val="dash"/>
              </a:ln>
            </c:spPr>
          </c:dPt>
          <c:dPt>
            <c:idx val="27"/>
            <c:spPr>
              <a:ln>
                <a:prstDash val="dash"/>
              </a:ln>
            </c:spPr>
          </c:dPt>
          <c:dPt>
            <c:idx val="29"/>
            <c:spPr>
              <a:ln>
                <a:prstDash val="dash"/>
              </a:ln>
            </c:spPr>
          </c:dPt>
          <c:dPt>
            <c:idx val="33"/>
            <c:spPr>
              <a:ln>
                <a:prstDash val="dash"/>
              </a:ln>
            </c:spPr>
          </c:dPt>
          <c:dLbls>
            <c:dLbl>
              <c:idx val="17"/>
              <c:layout>
                <c:manualLayout>
                  <c:x val="6.9490587870064652E-2"/>
                  <c:y val="0.19968543224278509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sz="1400" baseline="0"/>
                      <a:t>Average D-Zn, 49.8 mg/L; </a:t>
                    </a:r>
                  </a:p>
                  <a:p>
                    <a:pPr>
                      <a:defRPr sz="1400"/>
                    </a:pPr>
                    <a:r>
                      <a:rPr lang="en-US" sz="1400" baseline="0"/>
                      <a:t># Values = 37</a:t>
                    </a:r>
                    <a:endParaRPr lang="en-US" sz="1400"/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elete val="1"/>
          </c:dLbls>
          <c:cat>
            <c:numRef>
              <c:f>ArgoDischg!$DG$2:$DG$38</c:f>
              <c:numCache>
                <c:formatCode>m/d/yyyy</c:formatCode>
                <c:ptCount val="37"/>
                <c:pt idx="0">
                  <c:v>26688</c:v>
                </c:pt>
                <c:pt idx="1">
                  <c:v>26843</c:v>
                </c:pt>
                <c:pt idx="2">
                  <c:v>26844</c:v>
                </c:pt>
                <c:pt idx="3">
                  <c:v>27830</c:v>
                </c:pt>
                <c:pt idx="4">
                  <c:v>27863</c:v>
                </c:pt>
                <c:pt idx="5">
                  <c:v>27897</c:v>
                </c:pt>
                <c:pt idx="6">
                  <c:v>27913</c:v>
                </c:pt>
                <c:pt idx="7">
                  <c:v>27927</c:v>
                </c:pt>
                <c:pt idx="8">
                  <c:v>27958</c:v>
                </c:pt>
                <c:pt idx="9">
                  <c:v>27985</c:v>
                </c:pt>
                <c:pt idx="10">
                  <c:v>28016</c:v>
                </c:pt>
                <c:pt idx="11">
                  <c:v>28047</c:v>
                </c:pt>
                <c:pt idx="12">
                  <c:v>28081</c:v>
                </c:pt>
                <c:pt idx="13">
                  <c:v>28115</c:v>
                </c:pt>
                <c:pt idx="14">
                  <c:v>28149</c:v>
                </c:pt>
                <c:pt idx="15">
                  <c:v>28178</c:v>
                </c:pt>
                <c:pt idx="16">
                  <c:v>28202</c:v>
                </c:pt>
                <c:pt idx="17">
                  <c:v>28319</c:v>
                </c:pt>
                <c:pt idx="18">
                  <c:v>28562</c:v>
                </c:pt>
                <c:pt idx="19">
                  <c:v>28621</c:v>
                </c:pt>
                <c:pt idx="20">
                  <c:v>28629</c:v>
                </c:pt>
                <c:pt idx="21">
                  <c:v>28635</c:v>
                </c:pt>
                <c:pt idx="22">
                  <c:v>28642</c:v>
                </c:pt>
                <c:pt idx="23">
                  <c:v>28648</c:v>
                </c:pt>
                <c:pt idx="24">
                  <c:v>28656</c:v>
                </c:pt>
                <c:pt idx="25">
                  <c:v>28663</c:v>
                </c:pt>
                <c:pt idx="26">
                  <c:v>28670</c:v>
                </c:pt>
                <c:pt idx="27">
                  <c:v>31462</c:v>
                </c:pt>
                <c:pt idx="28">
                  <c:v>31566</c:v>
                </c:pt>
                <c:pt idx="29">
                  <c:v>32672</c:v>
                </c:pt>
                <c:pt idx="30">
                  <c:v>32672</c:v>
                </c:pt>
                <c:pt idx="31">
                  <c:v>32770</c:v>
                </c:pt>
                <c:pt idx="32">
                  <c:v>32770</c:v>
                </c:pt>
                <c:pt idx="33">
                  <c:v>34998</c:v>
                </c:pt>
                <c:pt idx="34">
                  <c:v>35532</c:v>
                </c:pt>
                <c:pt idx="35">
                  <c:v>35532</c:v>
                </c:pt>
                <c:pt idx="36">
                  <c:v>35583</c:v>
                </c:pt>
              </c:numCache>
            </c:numRef>
          </c:cat>
          <c:val>
            <c:numRef>
              <c:f>ArgoDischg!$DH$2:$DH$38</c:f>
              <c:numCache>
                <c:formatCode>General</c:formatCode>
                <c:ptCount val="37"/>
                <c:pt idx="0">
                  <c:v>94</c:v>
                </c:pt>
                <c:pt idx="1">
                  <c:v>140</c:v>
                </c:pt>
                <c:pt idx="2">
                  <c:v>150</c:v>
                </c:pt>
                <c:pt idx="3">
                  <c:v>110</c:v>
                </c:pt>
                <c:pt idx="4">
                  <c:v>110</c:v>
                </c:pt>
                <c:pt idx="5">
                  <c:v>93</c:v>
                </c:pt>
                <c:pt idx="6">
                  <c:v>89</c:v>
                </c:pt>
                <c:pt idx="7">
                  <c:v>80</c:v>
                </c:pt>
                <c:pt idx="8">
                  <c:v>96</c:v>
                </c:pt>
                <c:pt idx="9">
                  <c:v>97</c:v>
                </c:pt>
                <c:pt idx="10">
                  <c:v>98</c:v>
                </c:pt>
                <c:pt idx="11">
                  <c:v>93</c:v>
                </c:pt>
                <c:pt idx="12">
                  <c:v>90</c:v>
                </c:pt>
                <c:pt idx="13">
                  <c:v>90</c:v>
                </c:pt>
                <c:pt idx="14">
                  <c:v>91</c:v>
                </c:pt>
                <c:pt idx="15">
                  <c:v>95</c:v>
                </c:pt>
                <c:pt idx="16">
                  <c:v>90</c:v>
                </c:pt>
                <c:pt idx="17">
                  <c:v>87</c:v>
                </c:pt>
                <c:pt idx="18">
                  <c:v>87</c:v>
                </c:pt>
                <c:pt idx="19">
                  <c:v>103</c:v>
                </c:pt>
                <c:pt idx="20">
                  <c:v>103</c:v>
                </c:pt>
                <c:pt idx="21">
                  <c:v>118</c:v>
                </c:pt>
                <c:pt idx="22">
                  <c:v>123</c:v>
                </c:pt>
                <c:pt idx="23">
                  <c:v>123</c:v>
                </c:pt>
                <c:pt idx="24">
                  <c:v>123</c:v>
                </c:pt>
                <c:pt idx="25">
                  <c:v>128</c:v>
                </c:pt>
                <c:pt idx="26">
                  <c:v>130</c:v>
                </c:pt>
                <c:pt idx="27">
                  <c:v>182</c:v>
                </c:pt>
                <c:pt idx="28">
                  <c:v>155.4</c:v>
                </c:pt>
                <c:pt idx="29">
                  <c:v>73</c:v>
                </c:pt>
                <c:pt idx="30">
                  <c:v>146</c:v>
                </c:pt>
                <c:pt idx="31">
                  <c:v>79.900000000000006</c:v>
                </c:pt>
                <c:pt idx="32">
                  <c:v>80.367000000000004</c:v>
                </c:pt>
                <c:pt idx="33">
                  <c:v>98.1</c:v>
                </c:pt>
                <c:pt idx="34">
                  <c:v>98.1</c:v>
                </c:pt>
                <c:pt idx="35">
                  <c:v>97.9</c:v>
                </c:pt>
                <c:pt idx="36">
                  <c:v>81.316000000000003</c:v>
                </c:pt>
              </c:numCache>
            </c:numRef>
          </c:val>
        </c:ser>
        <c:ser>
          <c:idx val="1"/>
          <c:order val="1"/>
          <c:tx>
            <c:strRef>
              <c:f>ArgoDischg!$DI$1</c:f>
              <c:strCache>
                <c:ptCount val="1"/>
                <c:pt idx="0">
                  <c:v>D-Zn, mg/L</c:v>
                </c:pt>
              </c:strCache>
            </c:strRef>
          </c:tx>
          <c:dPt>
            <c:idx val="3"/>
            <c:spPr>
              <a:ln>
                <a:prstDash val="dash"/>
              </a:ln>
            </c:spPr>
          </c:dPt>
          <c:dPt>
            <c:idx val="17"/>
            <c:spPr>
              <a:ln>
                <a:prstDash val="dash"/>
              </a:ln>
            </c:spPr>
          </c:dPt>
          <c:dPt>
            <c:idx val="19"/>
            <c:spPr>
              <a:ln>
                <a:prstDash val="dash"/>
              </a:ln>
            </c:spPr>
          </c:dPt>
          <c:dPt>
            <c:idx val="23"/>
            <c:spPr>
              <a:ln>
                <a:prstDash val="dash"/>
              </a:ln>
            </c:spPr>
          </c:dPt>
          <c:dPt>
            <c:idx val="27"/>
            <c:spPr>
              <a:ln>
                <a:prstDash val="dash"/>
              </a:ln>
            </c:spPr>
          </c:dPt>
          <c:dPt>
            <c:idx val="29"/>
            <c:spPr>
              <a:ln>
                <a:prstDash val="dash"/>
              </a:ln>
            </c:spPr>
          </c:dPt>
          <c:dPt>
            <c:idx val="33"/>
            <c:spPr>
              <a:ln>
                <a:prstDash val="dash"/>
              </a:ln>
            </c:spPr>
          </c:dPt>
          <c:dLbls>
            <c:dLbl>
              <c:idx val="17"/>
              <c:layout>
                <c:manualLayout>
                  <c:x val="-9.3212400869246204E-2"/>
                  <c:y val="-0.4181974338091316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sz="1400" baseline="0"/>
                      <a:t>Average D-Mn, 106 mg/L; </a:t>
                    </a:r>
                  </a:p>
                  <a:p>
                    <a:pPr>
                      <a:defRPr sz="1400"/>
                    </a:pPr>
                    <a:r>
                      <a:rPr lang="en-US" sz="1400" baseline="0"/>
                      <a:t># Values = 37</a:t>
                    </a:r>
                    <a:endParaRPr lang="en-US" sz="1400"/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elete val="1"/>
          </c:dLbls>
          <c:cat>
            <c:numRef>
              <c:f>ArgoDischg!$DG$2:$DG$38</c:f>
              <c:numCache>
                <c:formatCode>m/d/yyyy</c:formatCode>
                <c:ptCount val="37"/>
                <c:pt idx="0">
                  <c:v>26688</c:v>
                </c:pt>
                <c:pt idx="1">
                  <c:v>26843</c:v>
                </c:pt>
                <c:pt idx="2">
                  <c:v>26844</c:v>
                </c:pt>
                <c:pt idx="3">
                  <c:v>27830</c:v>
                </c:pt>
                <c:pt idx="4">
                  <c:v>27863</c:v>
                </c:pt>
                <c:pt idx="5">
                  <c:v>27897</c:v>
                </c:pt>
                <c:pt idx="6">
                  <c:v>27913</c:v>
                </c:pt>
                <c:pt idx="7">
                  <c:v>27927</c:v>
                </c:pt>
                <c:pt idx="8">
                  <c:v>27958</c:v>
                </c:pt>
                <c:pt idx="9">
                  <c:v>27985</c:v>
                </c:pt>
                <c:pt idx="10">
                  <c:v>28016</c:v>
                </c:pt>
                <c:pt idx="11">
                  <c:v>28047</c:v>
                </c:pt>
                <c:pt idx="12">
                  <c:v>28081</c:v>
                </c:pt>
                <c:pt idx="13">
                  <c:v>28115</c:v>
                </c:pt>
                <c:pt idx="14">
                  <c:v>28149</c:v>
                </c:pt>
                <c:pt idx="15">
                  <c:v>28178</c:v>
                </c:pt>
                <c:pt idx="16">
                  <c:v>28202</c:v>
                </c:pt>
                <c:pt idx="17">
                  <c:v>28319</c:v>
                </c:pt>
                <c:pt idx="18">
                  <c:v>28562</c:v>
                </c:pt>
                <c:pt idx="19">
                  <c:v>28621</c:v>
                </c:pt>
                <c:pt idx="20">
                  <c:v>28629</c:v>
                </c:pt>
                <c:pt idx="21">
                  <c:v>28635</c:v>
                </c:pt>
                <c:pt idx="22">
                  <c:v>28642</c:v>
                </c:pt>
                <c:pt idx="23">
                  <c:v>28648</c:v>
                </c:pt>
                <c:pt idx="24">
                  <c:v>28656</c:v>
                </c:pt>
                <c:pt idx="25">
                  <c:v>28663</c:v>
                </c:pt>
                <c:pt idx="26">
                  <c:v>28670</c:v>
                </c:pt>
                <c:pt idx="27">
                  <c:v>31462</c:v>
                </c:pt>
                <c:pt idx="28">
                  <c:v>31566</c:v>
                </c:pt>
                <c:pt idx="29">
                  <c:v>32672</c:v>
                </c:pt>
                <c:pt idx="30">
                  <c:v>32672</c:v>
                </c:pt>
                <c:pt idx="31">
                  <c:v>32770</c:v>
                </c:pt>
                <c:pt idx="32">
                  <c:v>32770</c:v>
                </c:pt>
                <c:pt idx="33">
                  <c:v>34998</c:v>
                </c:pt>
                <c:pt idx="34">
                  <c:v>35532</c:v>
                </c:pt>
                <c:pt idx="35">
                  <c:v>35532</c:v>
                </c:pt>
                <c:pt idx="36">
                  <c:v>35583</c:v>
                </c:pt>
              </c:numCache>
            </c:numRef>
          </c:cat>
          <c:val>
            <c:numRef>
              <c:f>ArgoDischg!$DI$2:$DI$38</c:f>
              <c:numCache>
                <c:formatCode>General</c:formatCode>
                <c:ptCount val="37"/>
                <c:pt idx="0">
                  <c:v>45</c:v>
                </c:pt>
                <c:pt idx="1">
                  <c:v>81</c:v>
                </c:pt>
                <c:pt idx="2">
                  <c:v>78</c:v>
                </c:pt>
                <c:pt idx="3">
                  <c:v>49</c:v>
                </c:pt>
                <c:pt idx="4">
                  <c:v>49</c:v>
                </c:pt>
                <c:pt idx="5">
                  <c:v>43</c:v>
                </c:pt>
                <c:pt idx="6">
                  <c:v>41</c:v>
                </c:pt>
                <c:pt idx="7">
                  <c:v>40</c:v>
                </c:pt>
                <c:pt idx="8">
                  <c:v>45</c:v>
                </c:pt>
                <c:pt idx="9">
                  <c:v>47</c:v>
                </c:pt>
                <c:pt idx="10">
                  <c:v>45</c:v>
                </c:pt>
                <c:pt idx="11">
                  <c:v>45</c:v>
                </c:pt>
                <c:pt idx="12">
                  <c:v>44</c:v>
                </c:pt>
                <c:pt idx="13">
                  <c:v>46</c:v>
                </c:pt>
                <c:pt idx="14">
                  <c:v>44</c:v>
                </c:pt>
                <c:pt idx="15">
                  <c:v>43</c:v>
                </c:pt>
                <c:pt idx="16">
                  <c:v>42</c:v>
                </c:pt>
                <c:pt idx="17">
                  <c:v>38</c:v>
                </c:pt>
                <c:pt idx="18">
                  <c:v>37</c:v>
                </c:pt>
                <c:pt idx="19">
                  <c:v>43</c:v>
                </c:pt>
                <c:pt idx="20">
                  <c:v>43</c:v>
                </c:pt>
                <c:pt idx="21">
                  <c:v>52</c:v>
                </c:pt>
                <c:pt idx="22">
                  <c:v>52</c:v>
                </c:pt>
                <c:pt idx="23">
                  <c:v>53</c:v>
                </c:pt>
                <c:pt idx="24">
                  <c:v>52</c:v>
                </c:pt>
                <c:pt idx="25">
                  <c:v>55</c:v>
                </c:pt>
                <c:pt idx="26">
                  <c:v>54</c:v>
                </c:pt>
                <c:pt idx="27">
                  <c:v>86.8</c:v>
                </c:pt>
                <c:pt idx="28">
                  <c:v>46</c:v>
                </c:pt>
                <c:pt idx="29">
                  <c:v>41</c:v>
                </c:pt>
                <c:pt idx="30">
                  <c:v>82</c:v>
                </c:pt>
                <c:pt idx="31">
                  <c:v>41.3</c:v>
                </c:pt>
                <c:pt idx="32">
                  <c:v>41.536000000000001</c:v>
                </c:pt>
                <c:pt idx="33">
                  <c:v>52.96</c:v>
                </c:pt>
                <c:pt idx="34">
                  <c:v>46.8</c:v>
                </c:pt>
                <c:pt idx="35">
                  <c:v>46.7</c:v>
                </c:pt>
                <c:pt idx="36">
                  <c:v>52.847000000000001</c:v>
                </c:pt>
              </c:numCache>
            </c:numRef>
          </c:val>
        </c:ser>
        <c:marker val="1"/>
        <c:axId val="158163328"/>
        <c:axId val="158165248"/>
      </c:lineChart>
      <c:dateAx>
        <c:axId val="158163328"/>
        <c:scaling>
          <c:orientation val="minMax"/>
        </c:scaling>
        <c:axPos val="b"/>
        <c:numFmt formatCode="m/d/yyyy" sourceLinked="0"/>
        <c:maj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158165248"/>
        <c:crosses val="autoZero"/>
        <c:auto val="1"/>
        <c:lblOffset val="100"/>
        <c:baseTimeUnit val="days"/>
      </c:dateAx>
      <c:valAx>
        <c:axId val="15816524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Trace-Metal Concentration,</a:t>
                </a:r>
                <a:r>
                  <a:rPr lang="en-US" baseline="0"/>
                  <a:t> mg/L</a:t>
                </a:r>
                <a:endParaRPr lang="en-US"/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crossAx val="158163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389544048929417"/>
          <c:y val="0.20796466520980031"/>
          <c:w val="0.20735456455039891"/>
          <c:h val="0.10727716304184448"/>
        </c:manualLayout>
      </c:layout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</c:chart>
  <c:spPr>
    <a:solidFill>
      <a:schemeClr val="bg1"/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1100" dirty="0"/>
              <a:t>Figure </a:t>
            </a:r>
            <a:r>
              <a:rPr lang="en-US" sz="1100" dirty="0" smtClean="0"/>
              <a:t>6 </a:t>
            </a:r>
            <a:r>
              <a:rPr lang="en-US" sz="1100" dirty="0"/>
              <a:t>-- Gilson</a:t>
            </a:r>
            <a:r>
              <a:rPr lang="en-US" sz="1100" baseline="0" dirty="0"/>
              <a:t> Gulch near Mouth (CC-37), Dissolved-Manganese Concentrations, </a:t>
            </a:r>
            <a:r>
              <a:rPr lang="en-US" sz="1100" baseline="0" dirty="0" err="1"/>
              <a:t>ug</a:t>
            </a:r>
            <a:r>
              <a:rPr lang="en-US" sz="1100" baseline="0" dirty="0"/>
              <a:t>/L (1996-2000, 2005, &amp; 2009-2011)</a:t>
            </a: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9010284502818879E-2"/>
          <c:y val="0.16897103864167271"/>
          <c:w val="0.86934259773544909"/>
          <c:h val="0.64658418544959662"/>
        </c:manualLayout>
      </c:layout>
      <c:lineChart>
        <c:grouping val="standard"/>
        <c:ser>
          <c:idx val="0"/>
          <c:order val="0"/>
          <c:tx>
            <c:strRef>
              <c:f>GilsonGlch!$C$43</c:f>
              <c:strCache>
                <c:ptCount val="1"/>
                <c:pt idx="0">
                  <c:v>Mn</c:v>
                </c:pt>
              </c:strCache>
            </c:strRef>
          </c:tx>
          <c:dPt>
            <c:idx val="11"/>
            <c:spPr>
              <a:ln>
                <a:prstDash val="dash"/>
              </a:ln>
            </c:spPr>
          </c:dPt>
          <c:dPt>
            <c:idx val="16"/>
            <c:spPr>
              <a:ln>
                <a:prstDash val="dash"/>
              </a:ln>
            </c:spPr>
          </c:dPt>
          <c:dLbls>
            <c:dLbl>
              <c:idx val="4"/>
              <c:layout>
                <c:manualLayout>
                  <c:x val="-0.12355938910125858"/>
                  <c:y val="-0.1334922359774340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Historical</a:t>
                    </a:r>
                    <a:r>
                      <a:rPr lang="en-US" baseline="0"/>
                      <a:t> </a:t>
                    </a:r>
                  </a:p>
                  <a:p>
                    <a:pPr>
                      <a:defRPr/>
                    </a:pPr>
                    <a:r>
                      <a:rPr lang="en-US" baseline="0"/>
                      <a:t>CDMG Data</a:t>
                    </a:r>
                    <a:endParaRPr lang="en-US"/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11"/>
              <c:layout>
                <c:manualLayout>
                  <c:x val="-0.1065670181057876"/>
                  <c:y val="-0.18904795991410173"/>
                </c:manualLayout>
              </c:layout>
              <c:tx>
                <c:rich>
                  <a:bodyPr/>
                  <a:lstStyle/>
                  <a:p>
                    <a:pPr>
                      <a:defRPr sz="900"/>
                    </a:pPr>
                    <a:r>
                      <a:rPr lang="en-US" sz="900" dirty="0"/>
                      <a:t>CCWF</a:t>
                    </a:r>
                    <a:r>
                      <a:rPr lang="en-US" sz="900" baseline="0" dirty="0"/>
                      <a:t> Waste-Rock</a:t>
                    </a:r>
                  </a:p>
                  <a:p>
                    <a:pPr>
                      <a:defRPr sz="900"/>
                    </a:pPr>
                    <a:r>
                      <a:rPr lang="en-US" sz="900" baseline="0" dirty="0"/>
                      <a:t>Characterization</a:t>
                    </a:r>
                    <a:endParaRPr lang="en-US" sz="900" dirty="0"/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21"/>
              <c:layout>
                <c:manualLayout>
                  <c:x val="-3.8727524204702615E-2"/>
                  <c:y val="-0.1334922359774340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319</a:t>
                    </a:r>
                    <a:r>
                      <a:rPr lang="en-US" baseline="0"/>
                      <a:t> NPS Grant</a:t>
                    </a:r>
                  </a:p>
                  <a:p>
                    <a:pPr>
                      <a:defRPr/>
                    </a:pPr>
                    <a:r>
                      <a:rPr lang="en-US" baseline="0"/>
                      <a:t>Remediation Project</a:t>
                    </a:r>
                    <a:endParaRPr lang="en-US"/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elete val="1"/>
          </c:dLbls>
          <c:cat>
            <c:numRef>
              <c:f>GilsonGlch!$B$44:$B$74</c:f>
              <c:numCache>
                <c:formatCode>m/d/yyyy</c:formatCode>
                <c:ptCount val="31"/>
                <c:pt idx="0">
                  <c:v>35144</c:v>
                </c:pt>
                <c:pt idx="1">
                  <c:v>35460</c:v>
                </c:pt>
                <c:pt idx="2">
                  <c:v>35557</c:v>
                </c:pt>
                <c:pt idx="3">
                  <c:v>35810</c:v>
                </c:pt>
                <c:pt idx="4">
                  <c:v>35913</c:v>
                </c:pt>
                <c:pt idx="5">
                  <c:v>36053</c:v>
                </c:pt>
                <c:pt idx="6">
                  <c:v>36146</c:v>
                </c:pt>
                <c:pt idx="7">
                  <c:v>36222</c:v>
                </c:pt>
                <c:pt idx="8">
                  <c:v>36349</c:v>
                </c:pt>
                <c:pt idx="9">
                  <c:v>36762</c:v>
                </c:pt>
                <c:pt idx="10">
                  <c:v>36796</c:v>
                </c:pt>
                <c:pt idx="11">
                  <c:v>38540</c:v>
                </c:pt>
                <c:pt idx="12">
                  <c:v>38540</c:v>
                </c:pt>
                <c:pt idx="13">
                  <c:v>38558</c:v>
                </c:pt>
                <c:pt idx="14">
                  <c:v>38565</c:v>
                </c:pt>
                <c:pt idx="15">
                  <c:v>38568</c:v>
                </c:pt>
                <c:pt idx="16">
                  <c:v>39910</c:v>
                </c:pt>
                <c:pt idx="17">
                  <c:v>39946</c:v>
                </c:pt>
                <c:pt idx="18">
                  <c:v>39967</c:v>
                </c:pt>
                <c:pt idx="19">
                  <c:v>40014</c:v>
                </c:pt>
                <c:pt idx="20">
                  <c:v>40044</c:v>
                </c:pt>
                <c:pt idx="21">
                  <c:v>40295</c:v>
                </c:pt>
                <c:pt idx="22">
                  <c:v>40325</c:v>
                </c:pt>
                <c:pt idx="23">
                  <c:v>40344</c:v>
                </c:pt>
                <c:pt idx="24">
                  <c:v>40373</c:v>
                </c:pt>
                <c:pt idx="25">
                  <c:v>40409</c:v>
                </c:pt>
                <c:pt idx="26">
                  <c:v>40501</c:v>
                </c:pt>
                <c:pt idx="27">
                  <c:v>40638</c:v>
                </c:pt>
                <c:pt idx="28">
                  <c:v>40639</c:v>
                </c:pt>
                <c:pt idx="29">
                  <c:v>40689</c:v>
                </c:pt>
                <c:pt idx="30">
                  <c:v>40787</c:v>
                </c:pt>
              </c:numCache>
            </c:numRef>
          </c:cat>
          <c:val>
            <c:numRef>
              <c:f>GilsonGlch!$C$44:$C$74</c:f>
              <c:numCache>
                <c:formatCode>General</c:formatCode>
                <c:ptCount val="31"/>
                <c:pt idx="0">
                  <c:v>285000</c:v>
                </c:pt>
                <c:pt idx="1">
                  <c:v>1300</c:v>
                </c:pt>
                <c:pt idx="2">
                  <c:v>38600</c:v>
                </c:pt>
                <c:pt idx="3">
                  <c:v>1300</c:v>
                </c:pt>
                <c:pt idx="4">
                  <c:v>215000</c:v>
                </c:pt>
                <c:pt idx="5">
                  <c:v>1300000</c:v>
                </c:pt>
                <c:pt idx="6">
                  <c:v>900</c:v>
                </c:pt>
                <c:pt idx="7">
                  <c:v>360</c:v>
                </c:pt>
                <c:pt idx="8">
                  <c:v>260000</c:v>
                </c:pt>
                <c:pt idx="9">
                  <c:v>290000</c:v>
                </c:pt>
                <c:pt idx="10">
                  <c:v>310000</c:v>
                </c:pt>
                <c:pt idx="11">
                  <c:v>226000</c:v>
                </c:pt>
                <c:pt idx="12">
                  <c:v>220000</c:v>
                </c:pt>
                <c:pt idx="13">
                  <c:v>208000</c:v>
                </c:pt>
                <c:pt idx="14">
                  <c:v>158000</c:v>
                </c:pt>
                <c:pt idx="15">
                  <c:v>191000</c:v>
                </c:pt>
                <c:pt idx="16">
                  <c:v>258000</c:v>
                </c:pt>
                <c:pt idx="17">
                  <c:v>225000</c:v>
                </c:pt>
                <c:pt idx="18">
                  <c:v>198000</c:v>
                </c:pt>
                <c:pt idx="19">
                  <c:v>204000</c:v>
                </c:pt>
                <c:pt idx="20">
                  <c:v>217000</c:v>
                </c:pt>
                <c:pt idx="21">
                  <c:v>219000</c:v>
                </c:pt>
                <c:pt idx="22">
                  <c:v>198000</c:v>
                </c:pt>
                <c:pt idx="23">
                  <c:v>159000</c:v>
                </c:pt>
                <c:pt idx="24">
                  <c:v>172000</c:v>
                </c:pt>
                <c:pt idx="25">
                  <c:v>190000</c:v>
                </c:pt>
                <c:pt idx="26">
                  <c:v>289000</c:v>
                </c:pt>
                <c:pt idx="27">
                  <c:v>292000</c:v>
                </c:pt>
                <c:pt idx="28">
                  <c:v>290000</c:v>
                </c:pt>
                <c:pt idx="29" formatCode="0">
                  <c:v>263000</c:v>
                </c:pt>
                <c:pt idx="30" formatCode="0">
                  <c:v>270000</c:v>
                </c:pt>
              </c:numCache>
            </c:numRef>
          </c:val>
        </c:ser>
        <c:marker val="1"/>
        <c:axId val="169566208"/>
        <c:axId val="169568128"/>
      </c:lineChart>
      <c:dateAx>
        <c:axId val="169566208"/>
        <c:scaling>
          <c:orientation val="minMax"/>
        </c:scaling>
        <c:axPos val="b"/>
        <c:numFmt formatCode="m/d/yyyy" sourceLinked="0"/>
        <c:tickLblPos val="nextTo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9568128"/>
        <c:crosses val="autoZero"/>
        <c:auto val="1"/>
        <c:lblOffset val="100"/>
        <c:baseTimeUnit val="days"/>
      </c:dateAx>
      <c:valAx>
        <c:axId val="169568128"/>
        <c:scaling>
          <c:orientation val="minMax"/>
        </c:scaling>
        <c:axPos val="l"/>
        <c:majorGridlines/>
        <c:numFmt formatCode="General" sourceLinked="1"/>
        <c:tickLblPos val="nextTo"/>
        <c:crossAx val="169566208"/>
        <c:crosses val="autoZero"/>
        <c:crossBetween val="between"/>
      </c:valAx>
    </c:plotArea>
    <c:plotVisOnly val="1"/>
    <c:dispBlanksAs val="gap"/>
  </c:chart>
  <c:spPr>
    <a:solidFill>
      <a:schemeClr val="bg1"/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/>
            </a:pPr>
            <a:r>
              <a:rPr lang="en-US" sz="1100" dirty="0"/>
              <a:t>Figure 6B -- Gilson</a:t>
            </a:r>
            <a:r>
              <a:rPr lang="en-US" sz="1100" baseline="0" dirty="0"/>
              <a:t> Gulch near Mouth (CC-37), Dissolved</a:t>
            </a:r>
            <a:r>
              <a:rPr lang="en-US" sz="1100" dirty="0"/>
              <a:t>-Zinc Concentrations, </a:t>
            </a:r>
            <a:r>
              <a:rPr lang="en-US" sz="1100" dirty="0" err="1"/>
              <a:t>ug</a:t>
            </a:r>
            <a:r>
              <a:rPr lang="en-US" sz="1100" dirty="0"/>
              <a:t>/L (2000, 2005, &amp;</a:t>
            </a:r>
            <a:r>
              <a:rPr lang="en-US" sz="1100" baseline="0" dirty="0"/>
              <a:t> 2009-2011)</a:t>
            </a:r>
            <a:endParaRPr lang="en-US" sz="1100" dirty="0"/>
          </a:p>
        </c:rich>
      </c:tx>
      <c:layout/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tx>
            <c:strRef>
              <c:f>GilsonGlch!$S$43</c:f>
              <c:strCache>
                <c:ptCount val="1"/>
                <c:pt idx="0">
                  <c:v>D-Zn</c:v>
                </c:pt>
              </c:strCache>
            </c:strRef>
          </c:tx>
          <c:dPt>
            <c:idx val="2"/>
            <c:spPr>
              <a:ln>
                <a:prstDash val="dash"/>
              </a:ln>
            </c:spPr>
          </c:dPt>
          <c:dPt>
            <c:idx val="7"/>
            <c:spPr>
              <a:ln>
                <a:prstDash val="dash"/>
              </a:ln>
            </c:spPr>
          </c:dPt>
          <c:cat>
            <c:numRef>
              <c:f>GilsonGlch!$R$44:$R$66</c:f>
              <c:numCache>
                <c:formatCode>m/d/yyyy</c:formatCode>
                <c:ptCount val="23"/>
                <c:pt idx="0">
                  <c:v>36762</c:v>
                </c:pt>
                <c:pt idx="1">
                  <c:v>36796</c:v>
                </c:pt>
                <c:pt idx="2">
                  <c:v>38540</c:v>
                </c:pt>
                <c:pt idx="3">
                  <c:v>38540</c:v>
                </c:pt>
                <c:pt idx="4">
                  <c:v>38558</c:v>
                </c:pt>
                <c:pt idx="5">
                  <c:v>38565</c:v>
                </c:pt>
                <c:pt idx="6">
                  <c:v>38568</c:v>
                </c:pt>
                <c:pt idx="7">
                  <c:v>39910</c:v>
                </c:pt>
                <c:pt idx="8">
                  <c:v>39946</c:v>
                </c:pt>
                <c:pt idx="9">
                  <c:v>39967</c:v>
                </c:pt>
                <c:pt idx="10">
                  <c:v>40014</c:v>
                </c:pt>
                <c:pt idx="11">
                  <c:v>40044</c:v>
                </c:pt>
                <c:pt idx="12">
                  <c:v>40295</c:v>
                </c:pt>
                <c:pt idx="13">
                  <c:v>40325</c:v>
                </c:pt>
                <c:pt idx="14">
                  <c:v>40344</c:v>
                </c:pt>
                <c:pt idx="15">
                  <c:v>40373</c:v>
                </c:pt>
                <c:pt idx="16">
                  <c:v>40409</c:v>
                </c:pt>
                <c:pt idx="17">
                  <c:v>40501</c:v>
                </c:pt>
                <c:pt idx="18">
                  <c:v>40638</c:v>
                </c:pt>
                <c:pt idx="19">
                  <c:v>40639</c:v>
                </c:pt>
                <c:pt idx="20">
                  <c:v>40689</c:v>
                </c:pt>
                <c:pt idx="21">
                  <c:v>40787</c:v>
                </c:pt>
                <c:pt idx="22">
                  <c:v>40787</c:v>
                </c:pt>
              </c:numCache>
            </c:numRef>
          </c:cat>
          <c:val>
            <c:numRef>
              <c:f>GilsonGlch!$S$44:$S$66</c:f>
              <c:numCache>
                <c:formatCode>General</c:formatCode>
                <c:ptCount val="23"/>
                <c:pt idx="0">
                  <c:v>66000</c:v>
                </c:pt>
                <c:pt idx="1">
                  <c:v>84000</c:v>
                </c:pt>
                <c:pt idx="2">
                  <c:v>67100</c:v>
                </c:pt>
                <c:pt idx="3">
                  <c:v>65200</c:v>
                </c:pt>
                <c:pt idx="4">
                  <c:v>63400</c:v>
                </c:pt>
                <c:pt idx="5">
                  <c:v>46000</c:v>
                </c:pt>
                <c:pt idx="6">
                  <c:v>56050</c:v>
                </c:pt>
                <c:pt idx="7">
                  <c:v>75600</c:v>
                </c:pt>
                <c:pt idx="8">
                  <c:v>68000</c:v>
                </c:pt>
                <c:pt idx="9">
                  <c:v>59300</c:v>
                </c:pt>
                <c:pt idx="10">
                  <c:v>61700</c:v>
                </c:pt>
                <c:pt idx="11">
                  <c:v>63900</c:v>
                </c:pt>
                <c:pt idx="12">
                  <c:v>67300</c:v>
                </c:pt>
                <c:pt idx="13">
                  <c:v>58400</c:v>
                </c:pt>
                <c:pt idx="14">
                  <c:v>47300</c:v>
                </c:pt>
                <c:pt idx="15">
                  <c:v>51700</c:v>
                </c:pt>
                <c:pt idx="16">
                  <c:v>58500</c:v>
                </c:pt>
                <c:pt idx="17">
                  <c:v>86200</c:v>
                </c:pt>
                <c:pt idx="18">
                  <c:v>91500</c:v>
                </c:pt>
                <c:pt idx="19">
                  <c:v>90300</c:v>
                </c:pt>
                <c:pt idx="20" formatCode="0">
                  <c:v>80900</c:v>
                </c:pt>
                <c:pt idx="21" formatCode="0">
                  <c:v>82800</c:v>
                </c:pt>
                <c:pt idx="22" formatCode="0">
                  <c:v>82800</c:v>
                </c:pt>
              </c:numCache>
            </c:numRef>
          </c:val>
        </c:ser>
        <c:marker val="1"/>
        <c:axId val="195134208"/>
        <c:axId val="195135744"/>
      </c:lineChart>
      <c:dateAx>
        <c:axId val="195134208"/>
        <c:scaling>
          <c:orientation val="minMax"/>
        </c:scaling>
        <c:axPos val="b"/>
        <c:numFmt formatCode="m/d/yyyy" sourceLinked="0"/>
        <c:tickLblPos val="nextTo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95135744"/>
        <c:crosses val="autoZero"/>
        <c:auto val="1"/>
        <c:lblOffset val="100"/>
        <c:baseTimeUnit val="days"/>
      </c:dateAx>
      <c:valAx>
        <c:axId val="195135744"/>
        <c:scaling>
          <c:orientation val="minMax"/>
        </c:scaling>
        <c:axPos val="l"/>
        <c:majorGridlines/>
        <c:numFmt formatCode="General" sourceLinked="1"/>
        <c:tickLblPos val="nextTo"/>
        <c:crossAx val="195134208"/>
        <c:crosses val="autoZero"/>
        <c:crossBetween val="between"/>
      </c:valAx>
    </c:plotArea>
    <c:plotVisOnly val="1"/>
    <c:dispBlanksAs val="gap"/>
  </c:chart>
  <c:spPr>
    <a:solidFill>
      <a:schemeClr val="bg1"/>
    </a:solidFill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/>
            </a:pPr>
            <a:r>
              <a:rPr lang="en-US" sz="1100" dirty="0"/>
              <a:t>Figure 6C -- Gilson Gulch near Mouth (CC-37), Dissolved-Cadmium Concentrations, </a:t>
            </a:r>
            <a:r>
              <a:rPr lang="en-US" sz="1100" dirty="0" err="1"/>
              <a:t>ug</a:t>
            </a:r>
            <a:r>
              <a:rPr lang="en-US" sz="1100" dirty="0"/>
              <a:t>/L (2000, 2005, &amp; 2009-2011)</a:t>
            </a:r>
          </a:p>
        </c:rich>
      </c:tx>
      <c:layout/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tx>
            <c:strRef>
              <c:f>GilsonGlch!$V$43</c:f>
              <c:strCache>
                <c:ptCount val="1"/>
                <c:pt idx="0">
                  <c:v>D-Cd</c:v>
                </c:pt>
              </c:strCache>
            </c:strRef>
          </c:tx>
          <c:dPt>
            <c:idx val="2"/>
            <c:spPr>
              <a:ln>
                <a:prstDash val="dash"/>
              </a:ln>
            </c:spPr>
          </c:dPt>
          <c:dPt>
            <c:idx val="7"/>
            <c:spPr>
              <a:ln>
                <a:prstDash val="dash"/>
              </a:ln>
            </c:spPr>
          </c:dPt>
          <c:dLbls>
            <c:dLbl>
              <c:idx val="2"/>
              <c:layout>
                <c:manualLayout>
                  <c:x val="-0.10480499507874015"/>
                  <c:y val="0.2000011887597669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CCWF</a:t>
                    </a:r>
                    <a:r>
                      <a:rPr lang="en-US" baseline="0"/>
                      <a:t> Waste-Rock Characterization</a:t>
                    </a:r>
                    <a:endParaRPr lang="en-US"/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elete val="1"/>
          </c:dLbls>
          <c:cat>
            <c:numRef>
              <c:f>GilsonGlch!$U$44:$U$66</c:f>
              <c:numCache>
                <c:formatCode>m/d/yyyy</c:formatCode>
                <c:ptCount val="23"/>
                <c:pt idx="0">
                  <c:v>36762</c:v>
                </c:pt>
                <c:pt idx="1">
                  <c:v>36796</c:v>
                </c:pt>
                <c:pt idx="2">
                  <c:v>38540</c:v>
                </c:pt>
                <c:pt idx="3">
                  <c:v>38540</c:v>
                </c:pt>
                <c:pt idx="4">
                  <c:v>38558</c:v>
                </c:pt>
                <c:pt idx="5">
                  <c:v>38565</c:v>
                </c:pt>
                <c:pt idx="6">
                  <c:v>38568</c:v>
                </c:pt>
                <c:pt idx="7">
                  <c:v>39910</c:v>
                </c:pt>
                <c:pt idx="8">
                  <c:v>39946</c:v>
                </c:pt>
                <c:pt idx="9">
                  <c:v>39967</c:v>
                </c:pt>
                <c:pt idx="10">
                  <c:v>40014</c:v>
                </c:pt>
                <c:pt idx="11">
                  <c:v>40044</c:v>
                </c:pt>
                <c:pt idx="12">
                  <c:v>40295</c:v>
                </c:pt>
                <c:pt idx="13">
                  <c:v>40325</c:v>
                </c:pt>
                <c:pt idx="14">
                  <c:v>40344</c:v>
                </c:pt>
                <c:pt idx="15">
                  <c:v>40373</c:v>
                </c:pt>
                <c:pt idx="16">
                  <c:v>40409</c:v>
                </c:pt>
                <c:pt idx="17">
                  <c:v>40501</c:v>
                </c:pt>
                <c:pt idx="18">
                  <c:v>40638</c:v>
                </c:pt>
                <c:pt idx="19">
                  <c:v>40639</c:v>
                </c:pt>
                <c:pt idx="20">
                  <c:v>40689</c:v>
                </c:pt>
                <c:pt idx="21">
                  <c:v>40787</c:v>
                </c:pt>
                <c:pt idx="22">
                  <c:v>40787</c:v>
                </c:pt>
              </c:numCache>
            </c:numRef>
          </c:cat>
          <c:val>
            <c:numRef>
              <c:f>GilsonGlch!$V$44:$V$66</c:f>
              <c:numCache>
                <c:formatCode>General</c:formatCode>
                <c:ptCount val="23"/>
                <c:pt idx="0">
                  <c:v>310</c:v>
                </c:pt>
                <c:pt idx="1">
                  <c:v>330</c:v>
                </c:pt>
                <c:pt idx="2">
                  <c:v>310</c:v>
                </c:pt>
                <c:pt idx="3">
                  <c:v>310</c:v>
                </c:pt>
                <c:pt idx="4">
                  <c:v>300</c:v>
                </c:pt>
                <c:pt idx="5">
                  <c:v>215</c:v>
                </c:pt>
                <c:pt idx="6">
                  <c:v>260</c:v>
                </c:pt>
                <c:pt idx="7">
                  <c:v>321</c:v>
                </c:pt>
                <c:pt idx="8">
                  <c:v>284</c:v>
                </c:pt>
                <c:pt idx="9">
                  <c:v>266</c:v>
                </c:pt>
                <c:pt idx="10">
                  <c:v>240</c:v>
                </c:pt>
                <c:pt idx="11">
                  <c:v>244</c:v>
                </c:pt>
                <c:pt idx="12">
                  <c:v>274</c:v>
                </c:pt>
                <c:pt idx="13">
                  <c:v>239</c:v>
                </c:pt>
                <c:pt idx="14">
                  <c:v>205</c:v>
                </c:pt>
                <c:pt idx="15">
                  <c:v>213</c:v>
                </c:pt>
                <c:pt idx="16">
                  <c:v>234</c:v>
                </c:pt>
                <c:pt idx="17" formatCode="0">
                  <c:v>331</c:v>
                </c:pt>
                <c:pt idx="18" formatCode="0">
                  <c:v>376</c:v>
                </c:pt>
                <c:pt idx="19" formatCode="0">
                  <c:v>376</c:v>
                </c:pt>
                <c:pt idx="20" formatCode="0">
                  <c:v>317</c:v>
                </c:pt>
                <c:pt idx="21" formatCode="0">
                  <c:v>282</c:v>
                </c:pt>
                <c:pt idx="22" formatCode="0">
                  <c:v>282</c:v>
                </c:pt>
              </c:numCache>
            </c:numRef>
          </c:val>
        </c:ser>
        <c:marker val="1"/>
        <c:axId val="196446080"/>
        <c:axId val="125944960"/>
      </c:lineChart>
      <c:dateAx>
        <c:axId val="196446080"/>
        <c:scaling>
          <c:orientation val="minMax"/>
        </c:scaling>
        <c:axPos val="b"/>
        <c:numFmt formatCode="m/d/yyyy" sourceLinked="0"/>
        <c:tickLblPos val="nextTo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25944960"/>
        <c:crosses val="autoZero"/>
        <c:auto val="1"/>
        <c:lblOffset val="100"/>
        <c:baseTimeUnit val="days"/>
      </c:dateAx>
      <c:valAx>
        <c:axId val="125944960"/>
        <c:scaling>
          <c:orientation val="minMax"/>
        </c:scaling>
        <c:axPos val="l"/>
        <c:majorGridlines/>
        <c:numFmt formatCode="General" sourceLinked="1"/>
        <c:tickLblPos val="nextTo"/>
        <c:crossAx val="196446080"/>
        <c:crosses val="autoZero"/>
        <c:crossBetween val="between"/>
      </c:valAx>
    </c:plotArea>
    <c:plotVisOnly val="1"/>
    <c:dispBlanksAs val="gap"/>
  </c:chart>
  <c:spPr>
    <a:solidFill>
      <a:schemeClr val="bg1"/>
    </a:solidFill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/>
            </a:pPr>
            <a:r>
              <a:rPr lang="en-US" sz="1100" dirty="0"/>
              <a:t>Figure</a:t>
            </a:r>
            <a:r>
              <a:rPr lang="en-US" sz="1100" baseline="0" dirty="0"/>
              <a:t> 6D -- </a:t>
            </a:r>
            <a:r>
              <a:rPr lang="en-US" sz="1100" dirty="0"/>
              <a:t>Gilson Gulch near Mouth (CC-37), Dissolved-Copper</a:t>
            </a:r>
            <a:r>
              <a:rPr lang="en-US" sz="1100" baseline="0" dirty="0"/>
              <a:t> Concentrations, </a:t>
            </a:r>
            <a:r>
              <a:rPr lang="en-US" sz="1100" baseline="0" dirty="0" err="1"/>
              <a:t>ug</a:t>
            </a:r>
            <a:r>
              <a:rPr lang="en-US" sz="1100" baseline="0" dirty="0"/>
              <a:t>/L (2005 &amp; 2009-2011)</a:t>
            </a:r>
            <a:endParaRPr lang="en-US" sz="1100" dirty="0"/>
          </a:p>
        </c:rich>
      </c:tx>
      <c:layout/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tx>
            <c:strRef>
              <c:f>GilsonGlch!$Y$43</c:f>
              <c:strCache>
                <c:ptCount val="1"/>
                <c:pt idx="0">
                  <c:v>D-Cu</c:v>
                </c:pt>
              </c:strCache>
            </c:strRef>
          </c:tx>
          <c:dPt>
            <c:idx val="7"/>
            <c:spPr>
              <a:ln>
                <a:prstDash val="dash"/>
              </a:ln>
            </c:spPr>
          </c:dPt>
          <c:cat>
            <c:numRef>
              <c:f>GilsonGlch!$X$44:$X$66</c:f>
              <c:numCache>
                <c:formatCode>m/d/yyyy</c:formatCode>
                <c:ptCount val="23"/>
                <c:pt idx="0">
                  <c:v>36762</c:v>
                </c:pt>
                <c:pt idx="1">
                  <c:v>36796</c:v>
                </c:pt>
                <c:pt idx="2">
                  <c:v>38540</c:v>
                </c:pt>
                <c:pt idx="3">
                  <c:v>38540</c:v>
                </c:pt>
                <c:pt idx="4">
                  <c:v>38558</c:v>
                </c:pt>
                <c:pt idx="5">
                  <c:v>38565</c:v>
                </c:pt>
                <c:pt idx="6">
                  <c:v>38568</c:v>
                </c:pt>
                <c:pt idx="7">
                  <c:v>39910</c:v>
                </c:pt>
                <c:pt idx="8">
                  <c:v>39946</c:v>
                </c:pt>
                <c:pt idx="9">
                  <c:v>39967</c:v>
                </c:pt>
                <c:pt idx="10">
                  <c:v>40014</c:v>
                </c:pt>
                <c:pt idx="11">
                  <c:v>40044</c:v>
                </c:pt>
                <c:pt idx="12">
                  <c:v>40295</c:v>
                </c:pt>
                <c:pt idx="13">
                  <c:v>40325</c:v>
                </c:pt>
                <c:pt idx="14">
                  <c:v>40344</c:v>
                </c:pt>
                <c:pt idx="15">
                  <c:v>40373</c:v>
                </c:pt>
                <c:pt idx="16">
                  <c:v>40409</c:v>
                </c:pt>
                <c:pt idx="17">
                  <c:v>40501</c:v>
                </c:pt>
                <c:pt idx="18">
                  <c:v>40638</c:v>
                </c:pt>
                <c:pt idx="19">
                  <c:v>40639</c:v>
                </c:pt>
                <c:pt idx="20">
                  <c:v>40689</c:v>
                </c:pt>
                <c:pt idx="21">
                  <c:v>40787</c:v>
                </c:pt>
                <c:pt idx="22">
                  <c:v>40787</c:v>
                </c:pt>
              </c:numCache>
            </c:numRef>
          </c:cat>
          <c:val>
            <c:numRef>
              <c:f>GilsonGlch!$Y$44:$Y$66</c:f>
              <c:numCache>
                <c:formatCode>General</c:formatCode>
                <c:ptCount val="23"/>
                <c:pt idx="2">
                  <c:v>2350</c:v>
                </c:pt>
                <c:pt idx="3">
                  <c:v>2290</c:v>
                </c:pt>
                <c:pt idx="4">
                  <c:v>2280</c:v>
                </c:pt>
                <c:pt idx="5">
                  <c:v>1600</c:v>
                </c:pt>
                <c:pt idx="6">
                  <c:v>2045</c:v>
                </c:pt>
                <c:pt idx="7">
                  <c:v>2280</c:v>
                </c:pt>
                <c:pt idx="8">
                  <c:v>2200</c:v>
                </c:pt>
                <c:pt idx="9">
                  <c:v>1950</c:v>
                </c:pt>
                <c:pt idx="10">
                  <c:v>2060</c:v>
                </c:pt>
                <c:pt idx="11">
                  <c:v>2150</c:v>
                </c:pt>
                <c:pt idx="12">
                  <c:v>2140</c:v>
                </c:pt>
                <c:pt idx="13">
                  <c:v>1880</c:v>
                </c:pt>
                <c:pt idx="14">
                  <c:v>1660</c:v>
                </c:pt>
                <c:pt idx="15">
                  <c:v>1630</c:v>
                </c:pt>
                <c:pt idx="16">
                  <c:v>1860</c:v>
                </c:pt>
                <c:pt idx="17">
                  <c:v>2050</c:v>
                </c:pt>
                <c:pt idx="18">
                  <c:v>2420</c:v>
                </c:pt>
                <c:pt idx="19">
                  <c:v>2380</c:v>
                </c:pt>
                <c:pt idx="20">
                  <c:v>2280</c:v>
                </c:pt>
                <c:pt idx="21">
                  <c:v>2260</c:v>
                </c:pt>
                <c:pt idx="22">
                  <c:v>2260</c:v>
                </c:pt>
              </c:numCache>
            </c:numRef>
          </c:val>
        </c:ser>
        <c:marker val="1"/>
        <c:axId val="126133376"/>
        <c:axId val="126134912"/>
      </c:lineChart>
      <c:dateAx>
        <c:axId val="126133376"/>
        <c:scaling>
          <c:orientation val="minMax"/>
        </c:scaling>
        <c:axPos val="b"/>
        <c:numFmt formatCode="m/d/yyyy" sourceLinked="0"/>
        <c:tickLblPos val="nextTo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26134912"/>
        <c:crosses val="autoZero"/>
        <c:auto val="1"/>
        <c:lblOffset val="100"/>
        <c:baseTimeUnit val="days"/>
      </c:dateAx>
      <c:valAx>
        <c:axId val="126134912"/>
        <c:scaling>
          <c:orientation val="minMax"/>
        </c:scaling>
        <c:axPos val="l"/>
        <c:majorGridlines/>
        <c:numFmt formatCode="General" sourceLinked="1"/>
        <c:tickLblPos val="nextTo"/>
        <c:crossAx val="126133376"/>
        <c:crosses val="autoZero"/>
        <c:crossBetween val="between"/>
      </c:valAx>
    </c:plotArea>
    <c:plotVisOnly val="1"/>
    <c:dispBlanksAs val="gap"/>
  </c:chart>
  <c:spPr>
    <a:solidFill>
      <a:schemeClr val="bg1"/>
    </a:solidFill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dirty="0"/>
              <a:t>Figure </a:t>
            </a:r>
            <a:r>
              <a:rPr lang="en-US" dirty="0" smtClean="0"/>
              <a:t>7 </a:t>
            </a:r>
            <a:r>
              <a:rPr lang="en-US" dirty="0"/>
              <a:t>-- Trail Creek near Mouth (CC-31), Dissolved-Zinc 
Concentrations, </a:t>
            </a:r>
            <a:r>
              <a:rPr lang="en-US" dirty="0" err="1"/>
              <a:t>ug</a:t>
            </a:r>
            <a:r>
              <a:rPr lang="en-US" dirty="0"/>
              <a:t>/L (2005-2011, # Samples = 83)</a:t>
            </a:r>
          </a:p>
        </c:rich>
      </c:tx>
      <c:layout/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tx>
            <c:strRef>
              <c:f>TrailCk!$B$89</c:f>
              <c:strCache>
                <c:ptCount val="1"/>
                <c:pt idx="0">
                  <c:v>D-Zn</c:v>
                </c:pt>
              </c:strCache>
            </c:strRef>
          </c:tx>
          <c:trendline>
            <c:spPr>
              <a:ln w="15875">
                <a:solidFill>
                  <a:srgbClr val="FF0000"/>
                </a:solidFill>
                <a:prstDash val="dash"/>
              </a:ln>
            </c:spPr>
            <c:trendlineType val="linear"/>
          </c:trendline>
          <c:cat>
            <c:strRef>
              <c:f>TrailCk!$A$90:$A$171</c:f>
              <c:strCache>
                <c:ptCount val="82"/>
                <c:pt idx="0">
                  <c:v>2/10/2005</c:v>
                </c:pt>
                <c:pt idx="1">
                  <c:v>4/5/2005</c:v>
                </c:pt>
                <c:pt idx="2">
                  <c:v>5/27/2005</c:v>
                </c:pt>
                <c:pt idx="3">
                  <c:v>6/15/2005</c:v>
                </c:pt>
                <c:pt idx="4">
                  <c:v>7/18/2005</c:v>
                </c:pt>
                <c:pt idx="5">
                  <c:v>8/16/2005</c:v>
                </c:pt>
                <c:pt idx="6">
                  <c:v>12/1/2005</c:v>
                </c:pt>
                <c:pt idx="7">
                  <c:v>2/6/2006</c:v>
                </c:pt>
                <c:pt idx="8">
                  <c:v>3/9/2006</c:v>
                </c:pt>
                <c:pt idx="9">
                  <c:v>4/4/2006</c:v>
                </c:pt>
                <c:pt idx="10">
                  <c:v>5/18/2006</c:v>
                </c:pt>
                <c:pt idx="11">
                  <c:v>6/14/2006</c:v>
                </c:pt>
                <c:pt idx="12">
                  <c:v>7/3/2006S1</c:v>
                </c:pt>
                <c:pt idx="13">
                  <c:v>7/3/2006S2</c:v>
                </c:pt>
                <c:pt idx="14">
                  <c:v>7/7/2006</c:v>
                </c:pt>
                <c:pt idx="15">
                  <c:v>7/10/2006</c:v>
                </c:pt>
                <c:pt idx="16">
                  <c:v>8/15/2006</c:v>
                </c:pt>
                <c:pt idx="17">
                  <c:v>9/19/2006</c:v>
                </c:pt>
                <c:pt idx="18">
                  <c:v>10/19/2006</c:v>
                </c:pt>
                <c:pt idx="19">
                  <c:v>12/7/2006</c:v>
                </c:pt>
                <c:pt idx="20">
                  <c:v>2/20/2007</c:v>
                </c:pt>
                <c:pt idx="21">
                  <c:v>3/22/2007</c:v>
                </c:pt>
                <c:pt idx="22">
                  <c:v>4/10/2007</c:v>
                </c:pt>
                <c:pt idx="23">
                  <c:v>5/24/2007</c:v>
                </c:pt>
                <c:pt idx="24">
                  <c:v>6/13/2007</c:v>
                </c:pt>
                <c:pt idx="25">
                  <c:v>7/5/2007</c:v>
                </c:pt>
                <c:pt idx="26">
                  <c:v>7/16/2007</c:v>
                </c:pt>
                <c:pt idx="27">
                  <c:v>8/14/2007</c:v>
                </c:pt>
                <c:pt idx="28">
                  <c:v>8/15/2007</c:v>
                </c:pt>
                <c:pt idx="29">
                  <c:v>8/17/2007</c:v>
                </c:pt>
                <c:pt idx="30">
                  <c:v>9/11/2007</c:v>
                </c:pt>
                <c:pt idx="31">
                  <c:v>10/11/2007</c:v>
                </c:pt>
                <c:pt idx="32">
                  <c:v>12/4/2007</c:v>
                </c:pt>
                <c:pt idx="33">
                  <c:v>2/11/2008</c:v>
                </c:pt>
                <c:pt idx="34">
                  <c:v>3/11/2008</c:v>
                </c:pt>
                <c:pt idx="35">
                  <c:v>4/8/2008</c:v>
                </c:pt>
                <c:pt idx="36">
                  <c:v>5/14/2008</c:v>
                </c:pt>
                <c:pt idx="37">
                  <c:v>6/18/2008</c:v>
                </c:pt>
                <c:pt idx="38">
                  <c:v>7/21/2008</c:v>
                </c:pt>
                <c:pt idx="39">
                  <c:v>8/5/2008</c:v>
                </c:pt>
                <c:pt idx="40">
                  <c:v>8/16/2008</c:v>
                </c:pt>
                <c:pt idx="41">
                  <c:v>8/19/2008</c:v>
                </c:pt>
                <c:pt idx="42">
                  <c:v>9/16/2008</c:v>
                </c:pt>
                <c:pt idx="43">
                  <c:v>10/16/2008</c:v>
                </c:pt>
                <c:pt idx="44">
                  <c:v>12/11/2008</c:v>
                </c:pt>
                <c:pt idx="45">
                  <c:v>2/2/2009</c:v>
                </c:pt>
                <c:pt idx="46">
                  <c:v>4/7/2009</c:v>
                </c:pt>
                <c:pt idx="47">
                  <c:v>5/13/2009</c:v>
                </c:pt>
                <c:pt idx="48">
                  <c:v>6/3/2009</c:v>
                </c:pt>
                <c:pt idx="49">
                  <c:v>6/17/2009</c:v>
                </c:pt>
                <c:pt idx="50">
                  <c:v>7/13/2009</c:v>
                </c:pt>
                <c:pt idx="51">
                  <c:v>7/13/09D</c:v>
                </c:pt>
                <c:pt idx="52">
                  <c:v>7/20/2009</c:v>
                </c:pt>
                <c:pt idx="53">
                  <c:v>8/11/2009</c:v>
                </c:pt>
                <c:pt idx="54">
                  <c:v>8/19/2009</c:v>
                </c:pt>
                <c:pt idx="55">
                  <c:v>9/24/2009</c:v>
                </c:pt>
                <c:pt idx="56">
                  <c:v>12/4/2009</c:v>
                </c:pt>
                <c:pt idx="57">
                  <c:v>2/1/2010</c:v>
                </c:pt>
                <c:pt idx="58">
                  <c:v>4/6/2010</c:v>
                </c:pt>
                <c:pt idx="59">
                  <c:v>4/27/2010</c:v>
                </c:pt>
                <c:pt idx="60">
                  <c:v>5/27/2010</c:v>
                </c:pt>
                <c:pt idx="61">
                  <c:v>6/16/2010</c:v>
                </c:pt>
                <c:pt idx="62">
                  <c:v>6/29/2010</c:v>
                </c:pt>
                <c:pt idx="63">
                  <c:v>7/13/2010M</c:v>
                </c:pt>
                <c:pt idx="64">
                  <c:v>7/14/2010</c:v>
                </c:pt>
                <c:pt idx="65">
                  <c:v>7/30/2010</c:v>
                </c:pt>
                <c:pt idx="66">
                  <c:v>8/11/2010</c:v>
                </c:pt>
                <c:pt idx="67">
                  <c:v>8/19/2010</c:v>
                </c:pt>
                <c:pt idx="68">
                  <c:v>10/21/2010</c:v>
                </c:pt>
                <c:pt idx="69">
                  <c:v>12/7/2010</c:v>
                </c:pt>
                <c:pt idx="70">
                  <c:v>2/15/2011</c:v>
                </c:pt>
                <c:pt idx="71">
                  <c:v>4/5/2011</c:v>
                </c:pt>
                <c:pt idx="72">
                  <c:v>4/5/2011</c:v>
                </c:pt>
                <c:pt idx="73">
                  <c:v>5/31/2011</c:v>
                </c:pt>
                <c:pt idx="74">
                  <c:v>5/26/2011M</c:v>
                </c:pt>
                <c:pt idx="75">
                  <c:v>6/15/2011</c:v>
                </c:pt>
                <c:pt idx="76">
                  <c:v>7/19/2011</c:v>
                </c:pt>
                <c:pt idx="77">
                  <c:v>7/20/2011</c:v>
                </c:pt>
                <c:pt idx="78">
                  <c:v>8/17/2011</c:v>
                </c:pt>
                <c:pt idx="79">
                  <c:v>8/31/2011</c:v>
                </c:pt>
                <c:pt idx="80">
                  <c:v>10/12/2011</c:v>
                </c:pt>
                <c:pt idx="81">
                  <c:v>10/31/2011</c:v>
                </c:pt>
              </c:strCache>
            </c:strRef>
          </c:cat>
          <c:val>
            <c:numRef>
              <c:f>TrailCk!$B$90:$B$171</c:f>
              <c:numCache>
                <c:formatCode>General</c:formatCode>
                <c:ptCount val="82"/>
                <c:pt idx="0">
                  <c:v>1160</c:v>
                </c:pt>
                <c:pt idx="1">
                  <c:v>1130</c:v>
                </c:pt>
                <c:pt idx="2">
                  <c:v>729</c:v>
                </c:pt>
                <c:pt idx="3">
                  <c:v>651</c:v>
                </c:pt>
                <c:pt idx="4">
                  <c:v>685</c:v>
                </c:pt>
                <c:pt idx="5">
                  <c:v>833</c:v>
                </c:pt>
                <c:pt idx="6">
                  <c:v>1030</c:v>
                </c:pt>
                <c:pt idx="7">
                  <c:v>1120</c:v>
                </c:pt>
                <c:pt idx="8">
                  <c:v>1170</c:v>
                </c:pt>
                <c:pt idx="9">
                  <c:v>1100</c:v>
                </c:pt>
                <c:pt idx="10">
                  <c:v>901</c:v>
                </c:pt>
                <c:pt idx="11">
                  <c:v>768</c:v>
                </c:pt>
                <c:pt idx="12" formatCode="0.0">
                  <c:v>61</c:v>
                </c:pt>
                <c:pt idx="13">
                  <c:v>82.6</c:v>
                </c:pt>
                <c:pt idx="14">
                  <c:v>28.5</c:v>
                </c:pt>
                <c:pt idx="15">
                  <c:v>1120</c:v>
                </c:pt>
                <c:pt idx="16">
                  <c:v>941</c:v>
                </c:pt>
                <c:pt idx="17">
                  <c:v>1020</c:v>
                </c:pt>
                <c:pt idx="18">
                  <c:v>877</c:v>
                </c:pt>
                <c:pt idx="19">
                  <c:v>1040</c:v>
                </c:pt>
                <c:pt idx="20">
                  <c:v>1050</c:v>
                </c:pt>
                <c:pt idx="21">
                  <c:v>1440</c:v>
                </c:pt>
                <c:pt idx="22">
                  <c:v>1670</c:v>
                </c:pt>
                <c:pt idx="23">
                  <c:v>716</c:v>
                </c:pt>
                <c:pt idx="24">
                  <c:v>483</c:v>
                </c:pt>
                <c:pt idx="25">
                  <c:v>34.700000000000003</c:v>
                </c:pt>
                <c:pt idx="26">
                  <c:v>647</c:v>
                </c:pt>
                <c:pt idx="27">
                  <c:v>682</c:v>
                </c:pt>
                <c:pt idx="28">
                  <c:v>138</c:v>
                </c:pt>
                <c:pt idx="29">
                  <c:v>10</c:v>
                </c:pt>
                <c:pt idx="30">
                  <c:v>874</c:v>
                </c:pt>
                <c:pt idx="31">
                  <c:v>807</c:v>
                </c:pt>
                <c:pt idx="32">
                  <c:v>918</c:v>
                </c:pt>
                <c:pt idx="33">
                  <c:v>902</c:v>
                </c:pt>
                <c:pt idx="34">
                  <c:v>824</c:v>
                </c:pt>
                <c:pt idx="35">
                  <c:v>810</c:v>
                </c:pt>
                <c:pt idx="36">
                  <c:v>1050</c:v>
                </c:pt>
                <c:pt idx="37">
                  <c:v>574</c:v>
                </c:pt>
                <c:pt idx="38">
                  <c:v>653</c:v>
                </c:pt>
                <c:pt idx="39">
                  <c:v>175</c:v>
                </c:pt>
                <c:pt idx="40">
                  <c:v>57.1</c:v>
                </c:pt>
                <c:pt idx="41">
                  <c:v>737</c:v>
                </c:pt>
                <c:pt idx="42">
                  <c:v>750</c:v>
                </c:pt>
                <c:pt idx="43">
                  <c:v>870</c:v>
                </c:pt>
                <c:pt idx="44">
                  <c:v>831</c:v>
                </c:pt>
                <c:pt idx="45">
                  <c:v>798</c:v>
                </c:pt>
                <c:pt idx="46">
                  <c:v>800</c:v>
                </c:pt>
                <c:pt idx="47">
                  <c:v>898</c:v>
                </c:pt>
                <c:pt idx="48">
                  <c:v>598</c:v>
                </c:pt>
                <c:pt idx="49">
                  <c:v>566</c:v>
                </c:pt>
                <c:pt idx="50">
                  <c:v>600</c:v>
                </c:pt>
                <c:pt idx="51">
                  <c:v>601</c:v>
                </c:pt>
                <c:pt idx="52">
                  <c:v>531</c:v>
                </c:pt>
                <c:pt idx="53">
                  <c:v>658</c:v>
                </c:pt>
                <c:pt idx="54">
                  <c:v>584</c:v>
                </c:pt>
                <c:pt idx="55">
                  <c:v>327</c:v>
                </c:pt>
                <c:pt idx="56">
                  <c:v>781</c:v>
                </c:pt>
                <c:pt idx="57">
                  <c:v>777</c:v>
                </c:pt>
                <c:pt idx="58">
                  <c:v>750</c:v>
                </c:pt>
                <c:pt idx="59">
                  <c:v>809</c:v>
                </c:pt>
                <c:pt idx="60">
                  <c:v>1060</c:v>
                </c:pt>
                <c:pt idx="61">
                  <c:v>1070</c:v>
                </c:pt>
                <c:pt idx="62">
                  <c:v>757</c:v>
                </c:pt>
                <c:pt idx="63">
                  <c:v>720</c:v>
                </c:pt>
                <c:pt idx="64">
                  <c:v>695</c:v>
                </c:pt>
                <c:pt idx="65">
                  <c:v>137</c:v>
                </c:pt>
                <c:pt idx="66">
                  <c:v>804</c:v>
                </c:pt>
                <c:pt idx="67">
                  <c:v>819</c:v>
                </c:pt>
                <c:pt idx="68">
                  <c:v>956</c:v>
                </c:pt>
                <c:pt idx="69">
                  <c:v>715</c:v>
                </c:pt>
                <c:pt idx="70">
                  <c:v>784</c:v>
                </c:pt>
                <c:pt idx="71">
                  <c:v>705</c:v>
                </c:pt>
                <c:pt idx="72">
                  <c:v>698</c:v>
                </c:pt>
                <c:pt idx="73">
                  <c:v>1420</c:v>
                </c:pt>
                <c:pt idx="74">
                  <c:v>1030</c:v>
                </c:pt>
                <c:pt idx="75">
                  <c:v>510</c:v>
                </c:pt>
                <c:pt idx="76">
                  <c:v>393</c:v>
                </c:pt>
                <c:pt idx="77">
                  <c:v>504</c:v>
                </c:pt>
                <c:pt idx="78">
                  <c:v>682</c:v>
                </c:pt>
                <c:pt idx="79">
                  <c:v>618</c:v>
                </c:pt>
                <c:pt idx="80">
                  <c:v>760</c:v>
                </c:pt>
                <c:pt idx="81">
                  <c:v>804</c:v>
                </c:pt>
              </c:numCache>
            </c:numRef>
          </c:val>
        </c:ser>
        <c:marker val="1"/>
        <c:axId val="126389632"/>
        <c:axId val="126391424"/>
      </c:lineChart>
      <c:catAx>
        <c:axId val="126389632"/>
        <c:scaling>
          <c:orientation val="minMax"/>
        </c:scaling>
        <c:axPos val="b"/>
        <c:numFmt formatCode="m/d/yyyy" sourceLinked="1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126391424"/>
        <c:crosses val="autoZero"/>
        <c:auto val="1"/>
        <c:lblAlgn val="ctr"/>
        <c:lblOffset val="100"/>
      </c:catAx>
      <c:valAx>
        <c:axId val="126391424"/>
        <c:scaling>
          <c:orientation val="minMax"/>
        </c:scaling>
        <c:axPos val="l"/>
        <c:majorGridlines/>
        <c:numFmt formatCode="General" sourceLinked="1"/>
        <c:tickLblPos val="nextTo"/>
        <c:crossAx val="126389632"/>
        <c:crosses val="autoZero"/>
        <c:crossBetween val="between"/>
      </c:valAx>
    </c:plotArea>
    <c:plotVisOnly val="1"/>
    <c:dispBlanksAs val="gap"/>
  </c:chart>
  <c:spPr>
    <a:solidFill>
      <a:schemeClr val="bg1"/>
    </a:solidFill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Figure 7B-1 -- Trail Creek near Mouth (CC-31), Dissolved-Manganese 
Concentrations, ug/L (2005-2011, # Samples = 83)</a:t>
            </a:r>
          </a:p>
        </c:rich>
      </c:tx>
      <c:layout/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tx>
            <c:strRef>
              <c:f>TrailCk!$E$89</c:f>
              <c:strCache>
                <c:ptCount val="1"/>
                <c:pt idx="0">
                  <c:v>D-Mn</c:v>
                </c:pt>
              </c:strCache>
            </c:strRef>
          </c:tx>
          <c:dLbls>
            <c:dLbl>
              <c:idx val="65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2940, extreme storm event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</c:dLbl>
            <c:delete val="1"/>
          </c:dLbls>
          <c:cat>
            <c:strRef>
              <c:f>TrailCk!$D$90:$D$172</c:f>
              <c:strCache>
                <c:ptCount val="83"/>
                <c:pt idx="0">
                  <c:v>2/10/2005</c:v>
                </c:pt>
                <c:pt idx="1">
                  <c:v>4/5/2005</c:v>
                </c:pt>
                <c:pt idx="2">
                  <c:v>5/27/2005</c:v>
                </c:pt>
                <c:pt idx="3">
                  <c:v>6/15/2005</c:v>
                </c:pt>
                <c:pt idx="4">
                  <c:v>7/18/2005</c:v>
                </c:pt>
                <c:pt idx="5">
                  <c:v>8/16/2005</c:v>
                </c:pt>
                <c:pt idx="6">
                  <c:v>12/1/2005</c:v>
                </c:pt>
                <c:pt idx="7">
                  <c:v>2/6/2006</c:v>
                </c:pt>
                <c:pt idx="8">
                  <c:v>3/9/2006</c:v>
                </c:pt>
                <c:pt idx="9">
                  <c:v>4/4/2006</c:v>
                </c:pt>
                <c:pt idx="10">
                  <c:v>5/18/2006</c:v>
                </c:pt>
                <c:pt idx="11">
                  <c:v>6/14/2006</c:v>
                </c:pt>
                <c:pt idx="12">
                  <c:v>7/3/2006S1</c:v>
                </c:pt>
                <c:pt idx="13">
                  <c:v>7/3/2006S2</c:v>
                </c:pt>
                <c:pt idx="14">
                  <c:v>7/7/2006</c:v>
                </c:pt>
                <c:pt idx="15">
                  <c:v>7/10/2006</c:v>
                </c:pt>
                <c:pt idx="16">
                  <c:v>8/15/2006</c:v>
                </c:pt>
                <c:pt idx="17">
                  <c:v>9/19/2006</c:v>
                </c:pt>
                <c:pt idx="18">
                  <c:v>10/19/2006</c:v>
                </c:pt>
                <c:pt idx="19">
                  <c:v>12/7/2006</c:v>
                </c:pt>
                <c:pt idx="20">
                  <c:v>2/20/2007</c:v>
                </c:pt>
                <c:pt idx="21">
                  <c:v>3/22/2007</c:v>
                </c:pt>
                <c:pt idx="22">
                  <c:v>4/10/2007</c:v>
                </c:pt>
                <c:pt idx="23">
                  <c:v>5/24/2007</c:v>
                </c:pt>
                <c:pt idx="24">
                  <c:v>6/13/2007</c:v>
                </c:pt>
                <c:pt idx="25">
                  <c:v>7/5/2007</c:v>
                </c:pt>
                <c:pt idx="26">
                  <c:v>7/16/2007</c:v>
                </c:pt>
                <c:pt idx="27">
                  <c:v>8/14/2007</c:v>
                </c:pt>
                <c:pt idx="28">
                  <c:v>8/15/2007</c:v>
                </c:pt>
                <c:pt idx="29">
                  <c:v>8/17/2007</c:v>
                </c:pt>
                <c:pt idx="30">
                  <c:v>9/11/2007</c:v>
                </c:pt>
                <c:pt idx="31">
                  <c:v>10/11/2007</c:v>
                </c:pt>
                <c:pt idx="32">
                  <c:v>12/4/2007</c:v>
                </c:pt>
                <c:pt idx="33">
                  <c:v>2/11/2008</c:v>
                </c:pt>
                <c:pt idx="34">
                  <c:v>3/11/2008</c:v>
                </c:pt>
                <c:pt idx="35">
                  <c:v>4/8/2008</c:v>
                </c:pt>
                <c:pt idx="36">
                  <c:v>5/14/2008</c:v>
                </c:pt>
                <c:pt idx="37">
                  <c:v>6/18/2008</c:v>
                </c:pt>
                <c:pt idx="38">
                  <c:v>7/21/2008</c:v>
                </c:pt>
                <c:pt idx="39">
                  <c:v>8/5/2008</c:v>
                </c:pt>
                <c:pt idx="40">
                  <c:v>8/16/2008</c:v>
                </c:pt>
                <c:pt idx="41">
                  <c:v>8/19/2008</c:v>
                </c:pt>
                <c:pt idx="42">
                  <c:v>9/16/2008</c:v>
                </c:pt>
                <c:pt idx="43">
                  <c:v>10/16/2008</c:v>
                </c:pt>
                <c:pt idx="44">
                  <c:v>12/11/2008</c:v>
                </c:pt>
                <c:pt idx="45">
                  <c:v>2/2/2009</c:v>
                </c:pt>
                <c:pt idx="46">
                  <c:v>4/7/2009</c:v>
                </c:pt>
                <c:pt idx="47">
                  <c:v>5/13/2009</c:v>
                </c:pt>
                <c:pt idx="48">
                  <c:v>6/3/2009</c:v>
                </c:pt>
                <c:pt idx="49">
                  <c:v>6/17/2009</c:v>
                </c:pt>
                <c:pt idx="50">
                  <c:v>7/13/2009</c:v>
                </c:pt>
                <c:pt idx="51">
                  <c:v>7/13/09D</c:v>
                </c:pt>
                <c:pt idx="52">
                  <c:v>7/20/2009</c:v>
                </c:pt>
                <c:pt idx="53">
                  <c:v>8/11/2009</c:v>
                </c:pt>
                <c:pt idx="54">
                  <c:v>8/19/2009</c:v>
                </c:pt>
                <c:pt idx="55">
                  <c:v>9/24/2009</c:v>
                </c:pt>
                <c:pt idx="56">
                  <c:v>12/4/2009</c:v>
                </c:pt>
                <c:pt idx="57">
                  <c:v>2/1/2010</c:v>
                </c:pt>
                <c:pt idx="58">
                  <c:v>4/6/2010</c:v>
                </c:pt>
                <c:pt idx="59">
                  <c:v>4/27/2010</c:v>
                </c:pt>
                <c:pt idx="60">
                  <c:v>5/27/2010</c:v>
                </c:pt>
                <c:pt idx="61">
                  <c:v>6/16/2010</c:v>
                </c:pt>
                <c:pt idx="62">
                  <c:v>6/29/2010</c:v>
                </c:pt>
                <c:pt idx="63">
                  <c:v>7/13/2010M</c:v>
                </c:pt>
                <c:pt idx="64">
                  <c:v>7/14/2010</c:v>
                </c:pt>
                <c:pt idx="65">
                  <c:v>7/30/2010</c:v>
                </c:pt>
                <c:pt idx="66">
                  <c:v>8/11/2010</c:v>
                </c:pt>
                <c:pt idx="67">
                  <c:v>8/19/2010</c:v>
                </c:pt>
                <c:pt idx="68">
                  <c:v>10/21/2010</c:v>
                </c:pt>
                <c:pt idx="69">
                  <c:v>12/7/2010</c:v>
                </c:pt>
                <c:pt idx="70">
                  <c:v>2/15/2011</c:v>
                </c:pt>
                <c:pt idx="71">
                  <c:v>4/5/2011</c:v>
                </c:pt>
                <c:pt idx="72">
                  <c:v>4/5/2011</c:v>
                </c:pt>
                <c:pt idx="73">
                  <c:v>5/31/2011</c:v>
                </c:pt>
                <c:pt idx="74">
                  <c:v>5/26/2011M</c:v>
                </c:pt>
                <c:pt idx="75">
                  <c:v>6/15/2011</c:v>
                </c:pt>
                <c:pt idx="76">
                  <c:v>7/19/2011</c:v>
                </c:pt>
                <c:pt idx="77">
                  <c:v>7/20/2011</c:v>
                </c:pt>
                <c:pt idx="78">
                  <c:v>8/17/2011</c:v>
                </c:pt>
                <c:pt idx="79">
                  <c:v>8/31/2011</c:v>
                </c:pt>
                <c:pt idx="80">
                  <c:v>10/12/2011</c:v>
                </c:pt>
                <c:pt idx="81">
                  <c:v>10/31/2011</c:v>
                </c:pt>
                <c:pt idx="82">
                  <c:v>12/13/2011</c:v>
                </c:pt>
              </c:strCache>
            </c:strRef>
          </c:cat>
          <c:val>
            <c:numRef>
              <c:f>TrailCk!$E$90:$E$172</c:f>
              <c:numCache>
                <c:formatCode>General</c:formatCode>
                <c:ptCount val="83"/>
                <c:pt idx="0">
                  <c:v>232</c:v>
                </c:pt>
                <c:pt idx="1">
                  <c:v>225</c:v>
                </c:pt>
                <c:pt idx="2">
                  <c:v>347</c:v>
                </c:pt>
                <c:pt idx="3">
                  <c:v>404</c:v>
                </c:pt>
                <c:pt idx="4">
                  <c:v>297</c:v>
                </c:pt>
                <c:pt idx="5">
                  <c:v>447</c:v>
                </c:pt>
                <c:pt idx="6">
                  <c:v>222</c:v>
                </c:pt>
                <c:pt idx="7">
                  <c:v>157</c:v>
                </c:pt>
                <c:pt idx="8">
                  <c:v>202</c:v>
                </c:pt>
                <c:pt idx="9">
                  <c:v>180</c:v>
                </c:pt>
                <c:pt idx="10">
                  <c:v>128</c:v>
                </c:pt>
                <c:pt idx="11">
                  <c:v>125</c:v>
                </c:pt>
                <c:pt idx="12">
                  <c:v>493</c:v>
                </c:pt>
                <c:pt idx="13">
                  <c:v>303</c:v>
                </c:pt>
                <c:pt idx="14">
                  <c:v>368</c:v>
                </c:pt>
                <c:pt idx="15">
                  <c:v>485</c:v>
                </c:pt>
                <c:pt idx="16">
                  <c:v>326</c:v>
                </c:pt>
                <c:pt idx="17">
                  <c:v>351</c:v>
                </c:pt>
                <c:pt idx="18">
                  <c:v>328</c:v>
                </c:pt>
                <c:pt idx="19">
                  <c:v>224</c:v>
                </c:pt>
                <c:pt idx="20">
                  <c:v>181</c:v>
                </c:pt>
                <c:pt idx="21">
                  <c:v>541</c:v>
                </c:pt>
                <c:pt idx="22">
                  <c:v>772</c:v>
                </c:pt>
                <c:pt idx="23">
                  <c:v>344</c:v>
                </c:pt>
                <c:pt idx="24">
                  <c:v>246</c:v>
                </c:pt>
                <c:pt idx="25">
                  <c:v>163</c:v>
                </c:pt>
                <c:pt idx="26">
                  <c:v>379</c:v>
                </c:pt>
                <c:pt idx="27">
                  <c:v>414</c:v>
                </c:pt>
                <c:pt idx="28">
                  <c:v>177</c:v>
                </c:pt>
                <c:pt idx="29">
                  <c:v>78.7</c:v>
                </c:pt>
                <c:pt idx="30">
                  <c:v>555</c:v>
                </c:pt>
                <c:pt idx="31">
                  <c:v>519</c:v>
                </c:pt>
                <c:pt idx="32">
                  <c:v>224</c:v>
                </c:pt>
                <c:pt idx="33">
                  <c:v>140</c:v>
                </c:pt>
                <c:pt idx="34">
                  <c:v>116</c:v>
                </c:pt>
                <c:pt idx="35">
                  <c:v>137</c:v>
                </c:pt>
                <c:pt idx="36">
                  <c:v>401</c:v>
                </c:pt>
                <c:pt idx="37">
                  <c:v>268</c:v>
                </c:pt>
                <c:pt idx="38">
                  <c:v>292</c:v>
                </c:pt>
                <c:pt idx="39">
                  <c:v>359</c:v>
                </c:pt>
                <c:pt idx="40">
                  <c:v>76.400000000000006</c:v>
                </c:pt>
                <c:pt idx="41">
                  <c:v>438</c:v>
                </c:pt>
                <c:pt idx="42">
                  <c:v>380</c:v>
                </c:pt>
                <c:pt idx="43">
                  <c:v>486</c:v>
                </c:pt>
                <c:pt idx="44">
                  <c:v>161</c:v>
                </c:pt>
                <c:pt idx="45">
                  <c:v>127</c:v>
                </c:pt>
                <c:pt idx="46">
                  <c:v>122</c:v>
                </c:pt>
                <c:pt idx="47">
                  <c:v>420</c:v>
                </c:pt>
                <c:pt idx="48">
                  <c:v>270</c:v>
                </c:pt>
                <c:pt idx="49">
                  <c:v>274</c:v>
                </c:pt>
                <c:pt idx="50">
                  <c:v>241</c:v>
                </c:pt>
                <c:pt idx="51">
                  <c:v>239</c:v>
                </c:pt>
                <c:pt idx="52">
                  <c:v>206</c:v>
                </c:pt>
                <c:pt idx="53">
                  <c:v>236</c:v>
                </c:pt>
                <c:pt idx="54">
                  <c:v>213</c:v>
                </c:pt>
                <c:pt idx="55">
                  <c:v>102</c:v>
                </c:pt>
                <c:pt idx="56">
                  <c:v>156</c:v>
                </c:pt>
                <c:pt idx="57">
                  <c:v>102</c:v>
                </c:pt>
                <c:pt idx="58">
                  <c:v>104</c:v>
                </c:pt>
                <c:pt idx="59">
                  <c:v>279</c:v>
                </c:pt>
                <c:pt idx="60">
                  <c:v>525</c:v>
                </c:pt>
                <c:pt idx="61">
                  <c:v>696</c:v>
                </c:pt>
                <c:pt idx="62">
                  <c:v>417</c:v>
                </c:pt>
                <c:pt idx="63">
                  <c:v>449</c:v>
                </c:pt>
                <c:pt idx="64">
                  <c:v>432</c:v>
                </c:pt>
                <c:pt idx="65">
                  <c:v>2940</c:v>
                </c:pt>
                <c:pt idx="66">
                  <c:v>842</c:v>
                </c:pt>
                <c:pt idx="67">
                  <c:v>915</c:v>
                </c:pt>
                <c:pt idx="68">
                  <c:v>775</c:v>
                </c:pt>
                <c:pt idx="69">
                  <c:v>185</c:v>
                </c:pt>
                <c:pt idx="70">
                  <c:v>116</c:v>
                </c:pt>
                <c:pt idx="71">
                  <c:v>102</c:v>
                </c:pt>
                <c:pt idx="72">
                  <c:v>105</c:v>
                </c:pt>
                <c:pt idx="73">
                  <c:v>963</c:v>
                </c:pt>
                <c:pt idx="74">
                  <c:v>673</c:v>
                </c:pt>
                <c:pt idx="75">
                  <c:v>286</c:v>
                </c:pt>
                <c:pt idx="76">
                  <c:v>578</c:v>
                </c:pt>
                <c:pt idx="77">
                  <c:v>555</c:v>
                </c:pt>
                <c:pt idx="78">
                  <c:v>453</c:v>
                </c:pt>
                <c:pt idx="79">
                  <c:v>349</c:v>
                </c:pt>
                <c:pt idx="80">
                  <c:v>535</c:v>
                </c:pt>
                <c:pt idx="81">
                  <c:v>478</c:v>
                </c:pt>
                <c:pt idx="82">
                  <c:v>101</c:v>
                </c:pt>
              </c:numCache>
            </c:numRef>
          </c:val>
        </c:ser>
        <c:marker val="1"/>
        <c:axId val="128112512"/>
        <c:axId val="128114048"/>
      </c:lineChart>
      <c:catAx>
        <c:axId val="128112512"/>
        <c:scaling>
          <c:orientation val="minMax"/>
        </c:scaling>
        <c:axPos val="b"/>
        <c:numFmt formatCode="m/d/yyyy" sourceLinked="1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128114048"/>
        <c:crosses val="autoZero"/>
        <c:auto val="1"/>
        <c:lblAlgn val="ctr"/>
        <c:lblOffset val="100"/>
      </c:catAx>
      <c:valAx>
        <c:axId val="128114048"/>
        <c:scaling>
          <c:orientation val="minMax"/>
          <c:max val="3000"/>
        </c:scaling>
        <c:axPos val="l"/>
        <c:majorGridlines/>
        <c:numFmt formatCode="General" sourceLinked="1"/>
        <c:tickLblPos val="nextTo"/>
        <c:crossAx val="128112512"/>
        <c:crosses val="autoZero"/>
        <c:crossBetween val="between"/>
      </c:valAx>
    </c:plotArea>
    <c:plotVisOnly val="1"/>
    <c:dispBlanksAs val="gap"/>
  </c:chart>
  <c:spPr>
    <a:solidFill>
      <a:schemeClr val="bg1"/>
    </a:solidFill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A.  Lower Stream Sites</a:t>
            </a:r>
          </a:p>
        </c:rich>
      </c:tx>
      <c:layout>
        <c:manualLayout>
          <c:xMode val="edge"/>
          <c:yMode val="edge"/>
          <c:x val="0.35077793493635084"/>
          <c:y val="1.4861995753715504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861386138613868"/>
          <c:y val="0.13800453242049093"/>
          <c:w val="0.79349363507779369"/>
          <c:h val="0.6114662359554055"/>
        </c:manualLayout>
      </c:layout>
      <c:barChart>
        <c:barDir val="col"/>
        <c:grouping val="clustered"/>
        <c:ser>
          <c:idx val="0"/>
          <c:order val="0"/>
          <c:tx>
            <c:strRef>
              <c:f>AnnQPlts!$B$3</c:f>
              <c:strCache>
                <c:ptCount val="1"/>
                <c:pt idx="0">
                  <c:v>CC-40</c:v>
                </c:pt>
              </c:strCache>
            </c:strRef>
          </c:tx>
          <c:spPr>
            <a:solidFill>
              <a:srgbClr val="8080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AnnQPlts!$A$4:$A$20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AnnQPlts!$B$4:$B$20</c:f>
              <c:numCache>
                <c:formatCode>General</c:formatCode>
                <c:ptCount val="17"/>
                <c:pt idx="0">
                  <c:v>326</c:v>
                </c:pt>
                <c:pt idx="1">
                  <c:v>251</c:v>
                </c:pt>
                <c:pt idx="2">
                  <c:v>265</c:v>
                </c:pt>
                <c:pt idx="3">
                  <c:v>197</c:v>
                </c:pt>
                <c:pt idx="4">
                  <c:v>260</c:v>
                </c:pt>
                <c:pt idx="5">
                  <c:v>180</c:v>
                </c:pt>
                <c:pt idx="6">
                  <c:v>164</c:v>
                </c:pt>
                <c:pt idx="7">
                  <c:v>79.2</c:v>
                </c:pt>
                <c:pt idx="8">
                  <c:v>202</c:v>
                </c:pt>
                <c:pt idx="9">
                  <c:v>124</c:v>
                </c:pt>
                <c:pt idx="10">
                  <c:v>165</c:v>
                </c:pt>
                <c:pt idx="11">
                  <c:v>156</c:v>
                </c:pt>
                <c:pt idx="12">
                  <c:v>212</c:v>
                </c:pt>
                <c:pt idx="13">
                  <c:v>178</c:v>
                </c:pt>
                <c:pt idx="14">
                  <c:v>185</c:v>
                </c:pt>
                <c:pt idx="15">
                  <c:v>163</c:v>
                </c:pt>
                <c:pt idx="16">
                  <c:v>250</c:v>
                </c:pt>
              </c:numCache>
            </c:numRef>
          </c:val>
        </c:ser>
        <c:ser>
          <c:idx val="1"/>
          <c:order val="1"/>
          <c:tx>
            <c:strRef>
              <c:f>AnnQPlts!$C$3</c:f>
              <c:strCache>
                <c:ptCount val="1"/>
                <c:pt idx="0">
                  <c:v>CC-50</c:v>
                </c:pt>
              </c:strCache>
            </c:strRef>
          </c:tx>
          <c:spPr>
            <a:solidFill>
              <a:srgbClr val="80206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AnnQPlts!$A$4:$A$20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AnnQPlts!$C$4:$C$20</c:f>
              <c:numCache>
                <c:formatCode>General</c:formatCode>
                <c:ptCount val="17"/>
                <c:pt idx="0">
                  <c:v>35.6</c:v>
                </c:pt>
                <c:pt idx="1">
                  <c:v>16.899999999999999</c:v>
                </c:pt>
                <c:pt idx="2">
                  <c:v>22.3</c:v>
                </c:pt>
                <c:pt idx="3">
                  <c:v>22.4</c:v>
                </c:pt>
                <c:pt idx="4">
                  <c:v>27.9</c:v>
                </c:pt>
                <c:pt idx="5" formatCode="0.0">
                  <c:v>14.3</c:v>
                </c:pt>
                <c:pt idx="6" formatCode="0.0">
                  <c:v>12.3</c:v>
                </c:pt>
                <c:pt idx="7" formatCode="0.00">
                  <c:v>5.5</c:v>
                </c:pt>
                <c:pt idx="8" formatCode="0.0">
                  <c:v>14.7</c:v>
                </c:pt>
                <c:pt idx="9">
                  <c:v>8.69</c:v>
                </c:pt>
                <c:pt idx="10" formatCode="0.0">
                  <c:v>15.5</c:v>
                </c:pt>
                <c:pt idx="11">
                  <c:v>7.98</c:v>
                </c:pt>
                <c:pt idx="12">
                  <c:v>19.100000000000001</c:v>
                </c:pt>
                <c:pt idx="13">
                  <c:v>11.6</c:v>
                </c:pt>
                <c:pt idx="14" formatCode="0.0">
                  <c:v>11</c:v>
                </c:pt>
                <c:pt idx="15" formatCode="0.0">
                  <c:v>13.7</c:v>
                </c:pt>
                <c:pt idx="16" formatCode="0.0">
                  <c:v>18.5</c:v>
                </c:pt>
              </c:numCache>
            </c:numRef>
          </c:val>
        </c:ser>
        <c:ser>
          <c:idx val="2"/>
          <c:order val="2"/>
          <c:tx>
            <c:strRef>
              <c:f>AnnQPlts!$D$3</c:f>
              <c:strCache>
                <c:ptCount val="1"/>
                <c:pt idx="0">
                  <c:v>CC-60</c:v>
                </c:pt>
              </c:strCache>
            </c:strRef>
          </c:tx>
          <c:spPr>
            <a:solidFill>
              <a:srgbClr val="FFFFC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AnnQPlts!$A$4:$A$20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AnnQPlts!$D$4:$D$20</c:f>
              <c:numCache>
                <c:formatCode>General</c:formatCode>
                <c:ptCount val="17"/>
                <c:pt idx="0">
                  <c:v>321</c:v>
                </c:pt>
                <c:pt idx="1">
                  <c:v>219</c:v>
                </c:pt>
                <c:pt idx="2">
                  <c:v>269</c:v>
                </c:pt>
                <c:pt idx="3">
                  <c:v>209</c:v>
                </c:pt>
                <c:pt idx="4">
                  <c:v>251</c:v>
                </c:pt>
                <c:pt idx="5">
                  <c:v>189</c:v>
                </c:pt>
                <c:pt idx="6">
                  <c:v>173</c:v>
                </c:pt>
                <c:pt idx="7">
                  <c:v>78.900000000000006</c:v>
                </c:pt>
                <c:pt idx="8">
                  <c:v>193</c:v>
                </c:pt>
                <c:pt idx="9">
                  <c:v>130</c:v>
                </c:pt>
                <c:pt idx="10">
                  <c:v>171</c:v>
                </c:pt>
                <c:pt idx="11">
                  <c:v>158</c:v>
                </c:pt>
                <c:pt idx="12">
                  <c:v>221</c:v>
                </c:pt>
                <c:pt idx="13">
                  <c:v>181</c:v>
                </c:pt>
                <c:pt idx="14">
                  <c:v>195</c:v>
                </c:pt>
                <c:pt idx="15">
                  <c:v>193</c:v>
                </c:pt>
                <c:pt idx="16">
                  <c:v>260</c:v>
                </c:pt>
              </c:numCache>
            </c:numRef>
          </c:val>
        </c:ser>
        <c:axId val="131735936"/>
        <c:axId val="131737856"/>
      </c:barChart>
      <c:lineChart>
        <c:grouping val="standard"/>
        <c:ser>
          <c:idx val="3"/>
          <c:order val="3"/>
          <c:tx>
            <c:strRef>
              <c:f>AnnQPlts!$E$2:$E$3</c:f>
              <c:strCache>
                <c:ptCount val="1"/>
                <c:pt idx="0">
                  <c:v>CC-60 Average</c:v>
                </c:pt>
              </c:strCache>
            </c:strRef>
          </c:tx>
          <c:spPr>
            <a:ln w="12700">
              <a:solidFill>
                <a:srgbClr val="000000"/>
              </a:solidFill>
              <a:prstDash val="lgDash"/>
            </a:ln>
          </c:spPr>
          <c:marker>
            <c:symbol val="none"/>
          </c:marker>
          <c:dLbls>
            <c:dLbl>
              <c:idx val="1"/>
              <c:layout>
                <c:manualLayout>
                  <c:x val="-1.8284348119851346E-2"/>
                  <c:y val="-2.993120358682615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Val val="1"/>
            </c:dLbl>
            <c:dLbl>
              <c:idx val="7"/>
              <c:layout>
                <c:manualLayout>
                  <c:x val="-2.2586582617766842E-2"/>
                  <c:y val="-1.78232498007812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Val val="1"/>
            </c:dLbl>
            <c:delete val="1"/>
          </c:dLbls>
          <c:cat>
            <c:numRef>
              <c:f>AnnQPlts!$A$4:$A$20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AnnQPlts!$E$4:$E$20</c:f>
              <c:numCache>
                <c:formatCode>General</c:formatCode>
                <c:ptCount val="17"/>
                <c:pt idx="0">
                  <c:v>254</c:v>
                </c:pt>
                <c:pt idx="1">
                  <c:v>254</c:v>
                </c:pt>
                <c:pt idx="2">
                  <c:v>254</c:v>
                </c:pt>
                <c:pt idx="3">
                  <c:v>254</c:v>
                </c:pt>
                <c:pt idx="4">
                  <c:v>254</c:v>
                </c:pt>
                <c:pt idx="5">
                  <c:v>179</c:v>
                </c:pt>
                <c:pt idx="6">
                  <c:v>179</c:v>
                </c:pt>
                <c:pt idx="7">
                  <c:v>179</c:v>
                </c:pt>
                <c:pt idx="8">
                  <c:v>179</c:v>
                </c:pt>
                <c:pt idx="9">
                  <c:v>179</c:v>
                </c:pt>
                <c:pt idx="10">
                  <c:v>179</c:v>
                </c:pt>
                <c:pt idx="11">
                  <c:v>179</c:v>
                </c:pt>
                <c:pt idx="12">
                  <c:v>179</c:v>
                </c:pt>
                <c:pt idx="13">
                  <c:v>179</c:v>
                </c:pt>
                <c:pt idx="14">
                  <c:v>179</c:v>
                </c:pt>
                <c:pt idx="15">
                  <c:v>179</c:v>
                </c:pt>
                <c:pt idx="16">
                  <c:v>179</c:v>
                </c:pt>
              </c:numCache>
            </c:numRef>
          </c:val>
        </c:ser>
        <c:marker val="1"/>
        <c:axId val="131735936"/>
        <c:axId val="131737856"/>
      </c:lineChart>
      <c:catAx>
        <c:axId val="1317359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Water Year</a:t>
                </a:r>
              </a:p>
            </c:rich>
          </c:tx>
          <c:layout>
            <c:manualLayout>
              <c:xMode val="edge"/>
              <c:yMode val="edge"/>
              <c:x val="0.47241867043847252"/>
              <c:y val="0.859874394681556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1737856"/>
        <c:crosses val="autoZero"/>
        <c:auto val="1"/>
        <c:lblAlgn val="ctr"/>
        <c:lblOffset val="100"/>
        <c:tickLblSkip val="1"/>
        <c:tickMarkSkip val="1"/>
      </c:catAx>
      <c:valAx>
        <c:axId val="13173785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Streamflow, cfs</a:t>
                </a:r>
              </a:p>
            </c:rich>
          </c:tx>
          <c:layout>
            <c:manualLayout>
              <c:xMode val="edge"/>
              <c:yMode val="edge"/>
              <c:x val="4.3847241867043869E-2"/>
              <c:y val="0.3142257217847770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1735936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3182461103253209"/>
          <c:y val="0.16772823779193216"/>
          <c:w val="0.19660537482319659"/>
          <c:h val="0.1804670912951168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8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788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62061-AFA3-439A-B898-B76D65B2DF17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788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3BAA3-FE3E-40D0-9BEC-6D72166529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554244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7927A8E9-D12A-4DF4-A5B9-2AB641CD1BE5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</p:spPr>
        <p:txBody>
          <a:bodyPr vert="horz" lIns="94046" tIns="47023" rIns="94046" bIns="470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9B78B801-8A8F-4E41-9FCB-942910B247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331273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4F4B8AC-4A08-4703-A734-DC1BFCC829B5}" type="datetime1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78B801-8A8F-4E41-9FCB-942910B247B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8882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examples of recent watershed report products:</a:t>
            </a:r>
            <a:r>
              <a:rPr lang="en-US" baseline="0" dirty="0" smtClean="0"/>
              <a:t> UCC Watershed Plan and the 2011 TMs Addendum documents.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8B801-8A8F-4E41-9FCB-942910B247B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2FBDAA8-C970-4993-BB67-EA55151276DB}" type="datetime1">
              <a:rPr lang="en-US" smtClean="0"/>
              <a:pPr/>
              <a:t>4/4/2012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1352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50 of the 164 sites; supported by USEPA-ESAT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77CE0BA-3B4E-40D6-A826-0D749EFB633C}" type="datetime1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78B801-8A8F-4E41-9FCB-942910B247B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9229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key sites, systematic (8X</a:t>
            </a:r>
            <a:r>
              <a:rPr lang="en-US" baseline="0" dirty="0" smtClean="0"/>
              <a:t> per year); 4 during high flows, and 4 during low flows.  Equal weighting for seasonal stream standards.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83ADB16-0F78-4634-B507-5113A12021BB}" type="datetime1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78B801-8A8F-4E41-9FCB-942910B247B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0810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methods for calculating</a:t>
            </a:r>
            <a:r>
              <a:rPr lang="en-US" baseline="0" dirty="0" smtClean="0"/>
              <a:t> Ac/Cr TMs standards – </a:t>
            </a:r>
            <a:r>
              <a:rPr lang="en-US" baseline="0" dirty="0" err="1" smtClean="0"/>
              <a:t>recalc</a:t>
            </a:r>
            <a:r>
              <a:rPr lang="en-US" baseline="0" dirty="0" smtClean="0"/>
              <a:t> Zn standard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8B801-8A8F-4E41-9FCB-942910B247B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BCD72D2-2110-4C2C-96BC-4160292D5023}" type="datetime1">
              <a:rPr lang="en-US" smtClean="0"/>
              <a:pPr/>
              <a:t>4/4/2012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0967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Gilson Gulch, water-quality characterization occurred intermittently since 2000.  Project implementation was during 2010 and 2011.  No immediate WQ benefits (in terms of decreasing concentrations) were exhibited by these D-TMs.  The importance of continuing post-project monitoring in order to assess WQ benefits is noteworthy here and is hereby recommended.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3F669D9-4DBE-4EB7-B750-61496267AEC2}" type="datetime1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78B801-8A8F-4E41-9FCB-942910B247B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3196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Trail Creek, more pre-project sampling surveys were conducted.  For D-TMs, some seasonality in concentrations is noted</a:t>
            </a:r>
            <a:r>
              <a:rPr lang="en-US" baseline="0" dirty="0" smtClean="0"/>
              <a:t> but not for all.  D-Zn exhibited a slight decreasing time trend; in contrast, D-</a:t>
            </a:r>
            <a:r>
              <a:rPr lang="en-US" baseline="0" dirty="0" err="1" smtClean="0"/>
              <a:t>Mn</a:t>
            </a:r>
            <a:r>
              <a:rPr lang="en-US" baseline="0" dirty="0" smtClean="0"/>
              <a:t> concentrations slightly increased over time (with an anomalous value on 7/30/10 associated with a storm event).  The concentration increases on this date were not so extreme for other D-TMs.  However, T-TMs concentrations were quite high on this date (because of being sediment-related).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4CC15A3-DB83-41FE-9BEB-1D14788C2D95}" type="datetime1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78B801-8A8F-4E41-9FCB-942910B247B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5696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17-year averages:</a:t>
            </a:r>
            <a:r>
              <a:rPr lang="en-US" baseline="0" dirty="0" smtClean="0"/>
              <a:t> 197 </a:t>
            </a:r>
            <a:r>
              <a:rPr lang="en-US" baseline="0" dirty="0" err="1" smtClean="0"/>
              <a:t>cfs</a:t>
            </a:r>
            <a:r>
              <a:rPr lang="en-US" baseline="0" dirty="0" smtClean="0"/>
              <a:t> (CC-40); 16.4 </a:t>
            </a:r>
            <a:r>
              <a:rPr lang="en-US" baseline="0" dirty="0" err="1" smtClean="0"/>
              <a:t>cfs</a:t>
            </a:r>
            <a:r>
              <a:rPr lang="en-US" baseline="0" dirty="0" smtClean="0"/>
              <a:t> (CC-50); 200 </a:t>
            </a:r>
            <a:r>
              <a:rPr lang="en-US" baseline="0" dirty="0" err="1" smtClean="0"/>
              <a:t>cfs</a:t>
            </a:r>
            <a:r>
              <a:rPr lang="en-US" baseline="0" dirty="0" smtClean="0"/>
              <a:t> (CC-60).</a:t>
            </a:r>
          </a:p>
          <a:p>
            <a:r>
              <a:rPr lang="en-US" baseline="0" dirty="0" smtClean="0"/>
              <a:t>Qs at Golden decrease from 254 </a:t>
            </a:r>
            <a:r>
              <a:rPr lang="en-US" baseline="0" dirty="0" err="1" smtClean="0"/>
              <a:t>cfs</a:t>
            </a:r>
            <a:r>
              <a:rPr lang="en-US" baseline="0" dirty="0" smtClean="0"/>
              <a:t> (1995-1999) to 179 </a:t>
            </a:r>
            <a:r>
              <a:rPr lang="en-US" baseline="0" dirty="0" err="1" smtClean="0"/>
              <a:t>cfs</a:t>
            </a:r>
            <a:r>
              <a:rPr lang="en-US" baseline="0" dirty="0" smtClean="0"/>
              <a:t> (2000-2011).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8B801-8A8F-4E41-9FCB-942910B247B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D430E59-AEEC-49A4-A935-5241686623CE}" type="datetime1">
              <a:rPr lang="en-US" smtClean="0"/>
              <a:pPr/>
              <a:t>4/4/2012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9888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17-year average</a:t>
            </a:r>
            <a:r>
              <a:rPr lang="en-US" baseline="0" dirty="0" smtClean="0"/>
              <a:t> D-Zn loads: </a:t>
            </a:r>
            <a:r>
              <a:rPr lang="en-US" dirty="0" smtClean="0"/>
              <a:t>CC-25, 20,730 </a:t>
            </a:r>
            <a:r>
              <a:rPr lang="en-US" dirty="0" err="1" smtClean="0"/>
              <a:t>lbs</a:t>
            </a:r>
            <a:r>
              <a:rPr lang="en-US" dirty="0" smtClean="0"/>
              <a:t>/y; CC-20, 4,670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lbs</a:t>
            </a:r>
            <a:r>
              <a:rPr lang="en-US" baseline="0" dirty="0" smtClean="0"/>
              <a:t>/y; </a:t>
            </a:r>
            <a:r>
              <a:rPr lang="en-US" dirty="0" smtClean="0"/>
              <a:t>CC-26, 23,880 </a:t>
            </a:r>
            <a:r>
              <a:rPr lang="en-US" dirty="0" err="1" smtClean="0"/>
              <a:t>lbs</a:t>
            </a:r>
            <a:r>
              <a:rPr lang="en-US" dirty="0" smtClean="0"/>
              <a:t>/y.</a:t>
            </a:r>
          </a:p>
          <a:p>
            <a:r>
              <a:rPr lang="en-US" dirty="0" smtClean="0"/>
              <a:t>Average D-Zn loads decrease</a:t>
            </a:r>
            <a:r>
              <a:rPr lang="en-US" baseline="0" dirty="0" smtClean="0"/>
              <a:t> from 36,400 </a:t>
            </a:r>
            <a:r>
              <a:rPr lang="en-US" baseline="0" dirty="0" err="1" smtClean="0"/>
              <a:t>lbs</a:t>
            </a:r>
            <a:r>
              <a:rPr lang="en-US" baseline="0" dirty="0" smtClean="0"/>
              <a:t>/y (1995-1999) to 18,680 </a:t>
            </a:r>
            <a:r>
              <a:rPr lang="en-US" baseline="0" dirty="0" err="1" smtClean="0"/>
              <a:t>lbs</a:t>
            </a:r>
            <a:r>
              <a:rPr lang="en-US" baseline="0" dirty="0" smtClean="0"/>
              <a:t>/y (2000-2011).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8B801-8A8F-4E41-9FCB-942910B247B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00D3B87-BE26-4708-AD8B-168F82FF2F52}" type="datetime1">
              <a:rPr lang="en-US" smtClean="0"/>
              <a:pPr/>
              <a:t>4/4/2012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8246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17-year</a:t>
            </a:r>
            <a:r>
              <a:rPr lang="en-US" baseline="0" dirty="0" smtClean="0"/>
              <a:t> a</a:t>
            </a:r>
            <a:r>
              <a:rPr lang="en-US" dirty="0" smtClean="0"/>
              <a:t>verage D-Zn loads:</a:t>
            </a:r>
            <a:r>
              <a:rPr lang="en-US" baseline="0" dirty="0" smtClean="0"/>
              <a:t> CC-40, 68,720 </a:t>
            </a:r>
            <a:r>
              <a:rPr lang="en-US" baseline="0" dirty="0" err="1" smtClean="0"/>
              <a:t>lbs</a:t>
            </a:r>
            <a:r>
              <a:rPr lang="en-US" baseline="0" dirty="0" smtClean="0"/>
              <a:t>/y; CC-50, 23,310 </a:t>
            </a:r>
            <a:r>
              <a:rPr lang="en-US" baseline="0" dirty="0" err="1" smtClean="0"/>
              <a:t>lbs</a:t>
            </a:r>
            <a:r>
              <a:rPr lang="en-US" baseline="0" dirty="0" smtClean="0"/>
              <a:t>/y; CC-60, 61,250 </a:t>
            </a:r>
            <a:r>
              <a:rPr lang="en-US" baseline="0" dirty="0" err="1" smtClean="0"/>
              <a:t>lbs</a:t>
            </a:r>
            <a:r>
              <a:rPr lang="en-US" baseline="0" dirty="0" smtClean="0"/>
              <a:t>/y</a:t>
            </a:r>
          </a:p>
          <a:p>
            <a:r>
              <a:rPr lang="en-US" baseline="0" dirty="0" smtClean="0"/>
              <a:t>Average loads decrease from 117,640 </a:t>
            </a:r>
            <a:r>
              <a:rPr lang="en-US" baseline="0" dirty="0" err="1" smtClean="0"/>
              <a:t>lbs</a:t>
            </a:r>
            <a:r>
              <a:rPr lang="en-US" baseline="0" dirty="0" smtClean="0"/>
              <a:t>/y (1995-1999) to 37,849 </a:t>
            </a:r>
            <a:r>
              <a:rPr lang="en-US" baseline="0" dirty="0" err="1" smtClean="0"/>
              <a:t>lbs</a:t>
            </a:r>
            <a:r>
              <a:rPr lang="en-US" baseline="0" dirty="0" smtClean="0"/>
              <a:t>/y (2000-2011).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8B801-8A8F-4E41-9FCB-942910B247B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D2C71BC-929D-44A1-B3B2-605E6B392307}" type="datetime1">
              <a:rPr lang="en-US" smtClean="0"/>
              <a:pPr/>
              <a:t>4/4/2012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2974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FBA7-8AD9-40E9-97B6-81AECC4F09BC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67BD2-E660-4A8D-9457-6D3EFEAFF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38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FBA7-8AD9-40E9-97B6-81AECC4F09BC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67BD2-E660-4A8D-9457-6D3EFEAFF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334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FBA7-8AD9-40E9-97B6-81AECC4F09BC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67BD2-E660-4A8D-9457-6D3EFEAFF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531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FBA7-8AD9-40E9-97B6-81AECC4F09BC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67BD2-E660-4A8D-9457-6D3EFEAFF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403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FBA7-8AD9-40E9-97B6-81AECC4F09BC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67BD2-E660-4A8D-9457-6D3EFEAFF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217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FBA7-8AD9-40E9-97B6-81AECC4F09BC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67BD2-E660-4A8D-9457-6D3EFEAFF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8389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FBA7-8AD9-40E9-97B6-81AECC4F09BC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67BD2-E660-4A8D-9457-6D3EFEAFF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3306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FBA7-8AD9-40E9-97B6-81AECC4F09BC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67BD2-E660-4A8D-9457-6D3EFEAFF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705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FBA7-8AD9-40E9-97B6-81AECC4F09BC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67BD2-E660-4A8D-9457-6D3EFEAFF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632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FBA7-8AD9-40E9-97B6-81AECC4F09BC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67BD2-E660-4A8D-9457-6D3EFEAFF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4009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FBA7-8AD9-40E9-97B6-81AECC4F09BC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67BD2-E660-4A8D-9457-6D3EFEAFF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132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6FBA7-8AD9-40E9-97B6-81AECC4F09BC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67BD2-E660-4A8D-9457-6D3EFEAFF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864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8305800" cy="1470025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Water-Quality and </a:t>
            </a:r>
            <a:r>
              <a:rPr lang="en-US" sz="2800" b="1" dirty="0" err="1" smtClean="0"/>
              <a:t>Streamflow</a:t>
            </a:r>
            <a:r>
              <a:rPr lang="en-US" sz="2800" b="1" dirty="0" smtClean="0"/>
              <a:t> Time Trends, Upper Clear Creek Watershed (Colorado) – Systematic Long-Term Monitoring Fulfills a Range of Information Needs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1447800"/>
          </a:xfrm>
        </p:spPr>
        <p:txBody>
          <a:bodyPr>
            <a:normAutofit/>
          </a:bodyPr>
          <a:lstStyle/>
          <a:p>
            <a:r>
              <a:rPr lang="en-US" sz="1800" i="1" dirty="0" smtClean="0">
                <a:solidFill>
                  <a:schemeClr val="tx1"/>
                </a:solidFill>
              </a:rPr>
              <a:t>Presented by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Timothy D. Steele, Ph.D.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TDS Consulting Inc., 783 Lafayette Street, Denver, CO 80218</a:t>
            </a:r>
          </a:p>
          <a:p>
            <a:r>
              <a:rPr lang="en-US" sz="1800" b="1" i="1" dirty="0" smtClean="0">
                <a:solidFill>
                  <a:schemeClr val="tx1"/>
                </a:solidFill>
              </a:rPr>
              <a:t>USEPA </a:t>
            </a:r>
            <a:r>
              <a:rPr lang="en-US" sz="1800" b="1" i="1" dirty="0" err="1" smtClean="0">
                <a:solidFill>
                  <a:schemeClr val="tx1"/>
                </a:solidFill>
              </a:rPr>
              <a:t>Hardrock</a:t>
            </a:r>
            <a:r>
              <a:rPr lang="en-US" sz="1800" b="1" i="1" dirty="0" smtClean="0">
                <a:solidFill>
                  <a:schemeClr val="tx1"/>
                </a:solidFill>
              </a:rPr>
              <a:t> Mining Conference 2012, Session 6, April 4, 2012</a:t>
            </a:r>
          </a:p>
        </p:txBody>
      </p:sp>
      <p:pic>
        <p:nvPicPr>
          <p:cNvPr id="4" name="Picture 3" descr="CC59 8-05-1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3721735" cy="2771775"/>
          </a:xfrm>
          <a:prstGeom prst="rect">
            <a:avLst/>
          </a:prstGeom>
          <a:noFill/>
          <a:ln>
            <a:noFill/>
          </a:ln>
          <a:effectLst/>
          <a:extLst/>
        </p:spPr>
      </p:pic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4331335" y="1981200"/>
            <a:ext cx="4483757" cy="3220917"/>
            <a:chOff x="28260350" y="30022800"/>
            <a:chExt cx="8991600" cy="9407460"/>
          </a:xfrm>
        </p:grpSpPr>
        <p:pic>
          <p:nvPicPr>
            <p:cNvPr id="6" name="Picture 43" descr="K:\ClearCreek\Watershed phot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46400" y="30022800"/>
              <a:ext cx="8823325" cy="814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32"/>
            <p:cNvSpPr txBox="1">
              <a:spLocks noChangeArrowheads="1"/>
            </p:cNvSpPr>
            <p:nvPr/>
          </p:nvSpPr>
          <p:spPr bwMode="auto">
            <a:xfrm>
              <a:off x="28260350" y="38171751"/>
              <a:ext cx="8991600" cy="1258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/>
              <a:r>
                <a:rPr lang="en-US" sz="2200" dirty="0" smtClean="0">
                  <a:latin typeface="Arial" charset="0"/>
                  <a:cs typeface="Arial" charset="0"/>
                </a:rPr>
                <a:t> </a:t>
              </a:r>
              <a:endParaRPr lang="en-US" sz="2200" dirty="0"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9984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/>
              <a:t>Hardness Concentrations – Seasonal Pattern</a:t>
            </a:r>
            <a:br>
              <a:rPr lang="en-US" sz="2800" b="1" dirty="0" smtClean="0"/>
            </a:br>
            <a:r>
              <a:rPr lang="en-US" sz="2400" i="1" dirty="0" smtClean="0"/>
              <a:t>(Underlying Basis for Seasonal HRD-Based TMs Stream Standards)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9392876"/>
              </p:ext>
            </p:extLst>
          </p:nvPr>
        </p:nvGraphicFramePr>
        <p:xfrm>
          <a:off x="990600" y="1295400"/>
          <a:ext cx="7315200" cy="5334000"/>
        </p:xfrm>
        <a:graphic>
          <a:graphicData uri="http://schemas.openxmlformats.org/presentationml/2006/ole">
            <p:oleObj spid="_x0000_s2070" name="Worksheet" r:id="rId4" imgW="8753388" imgH="6381720" progId="Excel.Shee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90166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60280975"/>
              </p:ext>
            </p:extLst>
          </p:nvPr>
        </p:nvGraphicFramePr>
        <p:xfrm>
          <a:off x="1143000" y="25603200"/>
          <a:ext cx="12515057" cy="5952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839935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b="1" dirty="0" smtClean="0"/>
              <a:t>Specific Conductance – Expanded Scale (1994-2005)</a:t>
            </a:r>
            <a:endParaRPr lang="en-US" sz="29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53689938"/>
              </p:ext>
            </p:extLst>
          </p:nvPr>
        </p:nvGraphicFramePr>
        <p:xfrm>
          <a:off x="685800" y="1219200"/>
          <a:ext cx="7467599" cy="5410200"/>
        </p:xfrm>
        <a:graphic>
          <a:graphicData uri="http://schemas.openxmlformats.org/presentationml/2006/ole">
            <p:oleObj spid="_x0000_s3093" name="Worksheet" r:id="rId3" imgW="7581821" imgH="5876820" progId="Excel.Shee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52375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Argo Tunnel </a:t>
            </a:r>
            <a:r>
              <a:rPr lang="en-US" sz="2800" b="1" dirty="0" err="1" smtClean="0"/>
              <a:t>Adit</a:t>
            </a:r>
            <a:r>
              <a:rPr lang="en-US" sz="2800" b="1" dirty="0" smtClean="0"/>
              <a:t> – A Primary Mining-Related Point Source in the Upper Clear Creek Watershed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8262816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46002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8382000" cy="427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04" y="1219200"/>
            <a:ext cx="9059496" cy="46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/>
              <a:t>319 NPS Grant – Gilson Gulch Remediation Project – Pre-/During-Project TMs Characterization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16957906"/>
              </p:ext>
            </p:extLst>
          </p:nvPr>
        </p:nvGraphicFramePr>
        <p:xfrm>
          <a:off x="228600" y="1295400"/>
          <a:ext cx="44958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54809697"/>
              </p:ext>
            </p:extLst>
          </p:nvPr>
        </p:nvGraphicFramePr>
        <p:xfrm>
          <a:off x="4876800" y="1524000"/>
          <a:ext cx="3991655" cy="2188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2403298"/>
              </p:ext>
            </p:extLst>
          </p:nvPr>
        </p:nvGraphicFramePr>
        <p:xfrm>
          <a:off x="304801" y="4038600"/>
          <a:ext cx="4876800" cy="2355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54110836"/>
              </p:ext>
            </p:extLst>
          </p:nvPr>
        </p:nvGraphicFramePr>
        <p:xfrm>
          <a:off x="5410200" y="3886200"/>
          <a:ext cx="3467780" cy="2541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8300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/>
              <a:t>Trail Creek – Pre-/During-Project TMs Characterization over a Longer Period of Time (5 &amp; 2 years, respectively)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27181735"/>
              </p:ext>
            </p:extLst>
          </p:nvPr>
        </p:nvGraphicFramePr>
        <p:xfrm>
          <a:off x="304800" y="1295400"/>
          <a:ext cx="86868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89212377"/>
              </p:ext>
            </p:extLst>
          </p:nvPr>
        </p:nvGraphicFramePr>
        <p:xfrm>
          <a:off x="304800" y="3962400"/>
          <a:ext cx="861060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94992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Upper Clear Creek Watershed – Annual </a:t>
            </a:r>
            <a:r>
              <a:rPr lang="en-US" sz="3200" b="1" dirty="0" err="1" smtClean="0"/>
              <a:t>Streamflows</a:t>
            </a:r>
            <a:r>
              <a:rPr lang="en-US" sz="3200" b="1" dirty="0" smtClean="0"/>
              <a:t> (1995-2011 Water Years)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98464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Annual D-Zinc Loads, Upper Clear Creek Watershed Upstream Monitoring Locations </a:t>
            </a:r>
            <a:r>
              <a:rPr lang="en-US" sz="2000" b="1" dirty="0" smtClean="0"/>
              <a:t>(1995-2011 Water Years)</a:t>
            </a:r>
            <a:endParaRPr lang="en-US" sz="2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63763492"/>
              </p:ext>
            </p:extLst>
          </p:nvPr>
        </p:nvGraphicFramePr>
        <p:xfrm>
          <a:off x="228600" y="1600200"/>
          <a:ext cx="8458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35470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/>
              <a:t>Overview of This Oral Presentation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Network-Design Concepts</a:t>
            </a:r>
          </a:p>
          <a:p>
            <a:r>
              <a:rPr lang="en-US" sz="2800" dirty="0" smtClean="0"/>
              <a:t>The Upper Clear Creek Watershed</a:t>
            </a:r>
          </a:p>
          <a:p>
            <a:pPr lvl="1"/>
            <a:r>
              <a:rPr lang="en-US" sz="2400" dirty="0" smtClean="0"/>
              <a:t>Historical institutional &amp; monitoring perspectives</a:t>
            </a:r>
          </a:p>
          <a:p>
            <a:pPr lvl="1"/>
            <a:r>
              <a:rPr lang="en-US" sz="2400" dirty="0" smtClean="0"/>
              <a:t>Monitoring strategies and range of data sources</a:t>
            </a:r>
          </a:p>
          <a:p>
            <a:r>
              <a:rPr lang="en-US" sz="2800" dirty="0" smtClean="0"/>
              <a:t>Examples – Long-Term Time Trends</a:t>
            </a:r>
          </a:p>
          <a:p>
            <a:pPr lvl="1"/>
            <a:r>
              <a:rPr lang="en-US" sz="2400" dirty="0" smtClean="0"/>
              <a:t>Systematic, dynamic monitoring</a:t>
            </a:r>
          </a:p>
          <a:p>
            <a:pPr lvl="1"/>
            <a:r>
              <a:rPr lang="en-US" sz="2400" dirty="0" smtClean="0"/>
              <a:t>Recent addition of automatic-sampler instrumentation</a:t>
            </a:r>
          </a:p>
          <a:p>
            <a:pPr lvl="1"/>
            <a:r>
              <a:rPr lang="en-US" sz="2400" dirty="0" smtClean="0"/>
              <a:t>Information types and assessment products (examples)</a:t>
            </a:r>
          </a:p>
          <a:p>
            <a:r>
              <a:rPr lang="en-US" sz="2800" dirty="0" smtClean="0"/>
              <a:t>Discussion and Questions</a:t>
            </a:r>
          </a:p>
          <a:p>
            <a:r>
              <a:rPr lang="en-US" sz="2800" dirty="0" smtClean="0"/>
              <a:t>Follow-Up: Poster Session II -- Tonight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61908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/>
              <a:t>Annual D-Zinc Loads, Upper Clear Creek Watershed Downstream Monitoring Locations </a:t>
            </a:r>
            <a:r>
              <a:rPr lang="en-US" sz="2200" b="1" i="1" dirty="0" smtClean="0"/>
              <a:t>(1995-2011 Water Years)</a:t>
            </a:r>
            <a:endParaRPr lang="en-US" sz="2200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16247647"/>
              </p:ext>
            </p:extLst>
          </p:nvPr>
        </p:nvGraphicFramePr>
        <p:xfrm>
          <a:off x="304800" y="1447800"/>
          <a:ext cx="8534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12593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UCC Watershed – An Example of WWTP Long-Term Total-Nitrogen Concentration Time Series</a:t>
            </a:r>
            <a:endParaRPr lang="en-US" sz="32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42815610"/>
              </p:ext>
            </p:extLst>
          </p:nvPr>
        </p:nvGraphicFramePr>
        <p:xfrm>
          <a:off x="304800" y="1600200"/>
          <a:ext cx="8382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51862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914400" y="1219200"/>
          <a:ext cx="7481887" cy="4714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b="1" i="1" dirty="0" smtClean="0"/>
              <a:t>Some Monitoring/Data Points to Ponder: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8229600" cy="563880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2400" dirty="0" smtClean="0"/>
              <a:t>Systematic monitoring as several benefits</a:t>
            </a:r>
          </a:p>
          <a:p>
            <a:r>
              <a:rPr lang="en-US" sz="2400" dirty="0" smtClean="0"/>
              <a:t>Data end-user needs should be incorporated into any SAP</a:t>
            </a:r>
          </a:p>
          <a:p>
            <a:r>
              <a:rPr lang="en-US" sz="2400" dirty="0" smtClean="0"/>
              <a:t>Data adds “value” when transformed into information</a:t>
            </a:r>
          </a:p>
          <a:p>
            <a:r>
              <a:rPr lang="en-US" sz="2400" b="1" dirty="0" smtClean="0"/>
              <a:t>Post-project remedial-action monitoring is critical</a:t>
            </a:r>
          </a:p>
          <a:p>
            <a:r>
              <a:rPr lang="en-US" sz="2400" dirty="0" smtClean="0"/>
              <a:t>Basic questions:</a:t>
            </a:r>
          </a:p>
          <a:p>
            <a:pPr lvl="1"/>
            <a:r>
              <a:rPr lang="en-US" sz="2000" dirty="0" smtClean="0"/>
              <a:t>How does a WQ monitoring network “mature”?</a:t>
            </a:r>
          </a:p>
          <a:p>
            <a:pPr lvl="1"/>
            <a:r>
              <a:rPr lang="en-US" sz="2000" dirty="0" smtClean="0"/>
              <a:t>What constitutes a sufficient period of record?</a:t>
            </a:r>
          </a:p>
          <a:p>
            <a:pPr lvl="1"/>
            <a:r>
              <a:rPr lang="en-US" sz="2000" dirty="0" smtClean="0"/>
              <a:t>What is the preferred scheduling/frequency in a year?</a:t>
            </a:r>
          </a:p>
          <a:p>
            <a:pPr lvl="1"/>
            <a:r>
              <a:rPr lang="en-US" sz="2000" dirty="0" smtClean="0"/>
              <a:t>How can field data/analytical lab costs be controlled?</a:t>
            </a:r>
          </a:p>
          <a:p>
            <a:pPr lvl="1"/>
            <a:r>
              <a:rPr lang="en-US" sz="2000" i="1" dirty="0" smtClean="0"/>
              <a:t>How does one deal with varying minimum detection limits?</a:t>
            </a:r>
          </a:p>
          <a:p>
            <a:r>
              <a:rPr lang="en-US" sz="2400" dirty="0" smtClean="0"/>
              <a:t>Promote monitoring-program collaboration/coordination (reduce/minimize overlap by myriad of data collectors)</a:t>
            </a:r>
          </a:p>
          <a:p>
            <a:r>
              <a:rPr lang="en-US" sz="2400" dirty="0" smtClean="0"/>
              <a:t>Database repository – file updates/maintenance/stability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Colorado’s Data Sharing Network (DSN) is being encouraged for use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967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Acknowledgements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Co-authors of Poster Paper </a:t>
            </a:r>
            <a:r>
              <a:rPr lang="en-US" sz="2800" i="1" dirty="0" smtClean="0"/>
              <a:t>(same title; tonight)</a:t>
            </a:r>
          </a:p>
          <a:p>
            <a:pPr lvl="1"/>
            <a:r>
              <a:rPr lang="en-US" dirty="0" smtClean="0"/>
              <a:t>J. David Holm, CCWF consultant</a:t>
            </a:r>
          </a:p>
          <a:p>
            <a:pPr lvl="1"/>
            <a:r>
              <a:rPr lang="en-US" dirty="0" smtClean="0"/>
              <a:t>Mary Boardman, CDPHE-HMWMD</a:t>
            </a:r>
          </a:p>
          <a:p>
            <a:pPr lvl="1"/>
            <a:r>
              <a:rPr lang="en-US" b="1" dirty="0" smtClean="0"/>
              <a:t>Mike Holmes, USEPA Region 8 (TMs “Champion”)</a:t>
            </a:r>
          </a:p>
          <a:p>
            <a:r>
              <a:rPr lang="en-US" dirty="0" smtClean="0"/>
              <a:t>Upper Clear Creek Watershed Association</a:t>
            </a:r>
          </a:p>
          <a:p>
            <a:r>
              <a:rPr lang="en-US" dirty="0" smtClean="0"/>
              <a:t>Clear Creek Watershed Foundation</a:t>
            </a:r>
          </a:p>
          <a:p>
            <a:r>
              <a:rPr lang="en-US" dirty="0" smtClean="0"/>
              <a:t>CDPHE-HMWMD’s, USGS-WRD’s (D.A. Wentz/R.E. Moran) &amp; Tom </a:t>
            </a:r>
            <a:r>
              <a:rPr lang="en-US" dirty="0" err="1" smtClean="0"/>
              <a:t>Wildeman’s</a:t>
            </a:r>
            <a:r>
              <a:rPr lang="en-US" dirty="0" smtClean="0"/>
              <a:t> (CSM) </a:t>
            </a:r>
            <a:r>
              <a:rPr lang="en-US" b="1" dirty="0" smtClean="0"/>
              <a:t>Argo Data</a:t>
            </a:r>
          </a:p>
          <a:p>
            <a:r>
              <a:rPr lang="en-US" dirty="0" smtClean="0"/>
              <a:t>Ron J. Abel, ex-CDPHE-HMWMD </a:t>
            </a:r>
            <a:r>
              <a:rPr lang="en-US" sz="2600" i="1" dirty="0" smtClean="0"/>
              <a:t>(review comments)</a:t>
            </a:r>
          </a:p>
          <a:p>
            <a:endParaRPr lang="en-US" sz="1300" dirty="0" smtClean="0"/>
          </a:p>
          <a:p>
            <a:pPr marL="0" indent="0" algn="just">
              <a:buNone/>
            </a:pPr>
            <a:r>
              <a:rPr lang="en-US" sz="2200" i="1" dirty="0" smtClean="0"/>
              <a:t>Note: Opinions and statements expressed herein are the author’s alone and don’t reflect any policies &amp; stances of any of these organizations.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223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/>
              <a:t>Thanks for your attention &amp; interest – Questions? [or come by Poster #1, Session II]</a:t>
            </a:r>
            <a:endParaRPr lang="en-US" sz="3200" b="1" i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78176075"/>
              </p:ext>
            </p:extLst>
          </p:nvPr>
        </p:nvGraphicFramePr>
        <p:xfrm>
          <a:off x="4899939" y="1454863"/>
          <a:ext cx="3939262" cy="5098337"/>
        </p:xfrm>
        <a:graphic>
          <a:graphicData uri="http://schemas.openxmlformats.org/presentationml/2006/ole">
            <p:oleObj spid="_x0000_s4123" name="Acrobat Document" r:id="rId4" imgW="7773840" imgH="10060560" progId="AcroExch.Document.7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17691440"/>
              </p:ext>
            </p:extLst>
          </p:nvPr>
        </p:nvGraphicFramePr>
        <p:xfrm>
          <a:off x="609600" y="1447800"/>
          <a:ext cx="3962400" cy="5128283"/>
        </p:xfrm>
        <a:graphic>
          <a:graphicData uri="http://schemas.openxmlformats.org/presentationml/2006/ole">
            <p:oleObj spid="_x0000_s4124" name="Acrobat Document" r:id="rId5" imgW="7773840" imgH="10060560" progId="AcroExch.Document.7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55229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Clear Creek Watershed - Colorado</a:t>
            </a:r>
            <a:endParaRPr lang="en-US" sz="3600" b="1" dirty="0"/>
          </a:p>
        </p:txBody>
      </p:sp>
      <p:pic>
        <p:nvPicPr>
          <p:cNvPr id="3" name="Picture 15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67681"/>
            <a:ext cx="7467600" cy="520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0820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b="1" i="1" dirty="0" smtClean="0"/>
              <a:t>Upper Clear Creek Watershed – Monitoring Sites</a:t>
            </a:r>
            <a:endParaRPr lang="en-US" sz="3100" b="1" i="1" dirty="0"/>
          </a:p>
        </p:txBody>
      </p:sp>
      <p:pic>
        <p:nvPicPr>
          <p:cNvPr id="3" name="Picture 180" descr="C:\Users\twildma\AppData\Local\Temp\Clear_Creek_11x17Mar2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04365"/>
            <a:ext cx="8516471" cy="52601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2988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1" dirty="0" smtClean="0"/>
              <a:t>Monitoring-Program Functions – </a:t>
            </a:r>
            <a:br>
              <a:rPr lang="en-US" sz="2800" b="1" i="1" dirty="0" smtClean="0"/>
            </a:br>
            <a:r>
              <a:rPr lang="en-US" sz="2800" b="1" i="1" dirty="0" smtClean="0"/>
              <a:t>How Networks Tend to “Mature” over Time:</a:t>
            </a:r>
            <a:endParaRPr lang="en-US" sz="2800" b="1" i="1" dirty="0"/>
          </a:p>
        </p:txBody>
      </p:sp>
      <p:pic>
        <p:nvPicPr>
          <p:cNvPr id="5" name="Picture 4" descr="C:\WINDOWS\TEMP\~AUT0008.bmp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54" t="15741" r="19974" b="37036"/>
          <a:stretch>
            <a:fillRect/>
          </a:stretch>
        </p:blipFill>
        <p:spPr bwMode="auto">
          <a:xfrm>
            <a:off x="200314" y="1828800"/>
            <a:ext cx="5209886" cy="480060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6" name="Picture 4" descr="C:\WINDOWS\TEMP\~AUT0036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919" t="7143" r="9959" b="17857"/>
          <a:stretch>
            <a:fillRect/>
          </a:stretch>
        </p:blipFill>
        <p:spPr bwMode="auto">
          <a:xfrm>
            <a:off x="5667664" y="1447800"/>
            <a:ext cx="3247736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4049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/>
              <a:t>Data Transformation →→→→ Information</a:t>
            </a:r>
            <a:endParaRPr lang="en-US" sz="3200" b="1" i="1" dirty="0"/>
          </a:p>
        </p:txBody>
      </p:sp>
      <p:pic>
        <p:nvPicPr>
          <p:cNvPr id="3" name="Picture 2" descr="~AUT0002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4800600" cy="5257800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4" name="Picture 3" descr="~AUT00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919" t="3572" r="11597" b="22620"/>
          <a:stretch>
            <a:fillRect/>
          </a:stretch>
        </p:blipFill>
        <p:spPr bwMode="auto">
          <a:xfrm>
            <a:off x="6248400" y="1143000"/>
            <a:ext cx="2743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 descr="C:\WINDOWS\TEMP\~AUT0037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646" t="5952" r="14870" b="16667"/>
          <a:stretch>
            <a:fillRect/>
          </a:stretch>
        </p:blipFill>
        <p:spPr bwMode="auto">
          <a:xfrm>
            <a:off x="5486400" y="2971800"/>
            <a:ext cx="2590800" cy="358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8375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/>
              <a:t>Institutions and Politics -- Highlights</a:t>
            </a:r>
            <a:endParaRPr lang="en-US" sz="3200" b="1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Clear Creek/Central City Superfund Investigative Area</a:t>
            </a:r>
          </a:p>
          <a:p>
            <a:r>
              <a:rPr lang="en-US" sz="2800" dirty="0" smtClean="0"/>
              <a:t>Clear Creek Watershed Management Agreement</a:t>
            </a:r>
          </a:p>
          <a:p>
            <a:pPr lvl="1"/>
            <a:r>
              <a:rPr lang="en-US" sz="2400" dirty="0" smtClean="0"/>
              <a:t>Adopted 1993; 23 entities (27stakeholders in 2010)</a:t>
            </a:r>
          </a:p>
          <a:p>
            <a:r>
              <a:rPr lang="en-US" sz="2800" dirty="0" smtClean="0"/>
              <a:t>Upper Clear Creek Watershed (Basin) Association</a:t>
            </a:r>
          </a:p>
          <a:p>
            <a:pPr lvl="1"/>
            <a:r>
              <a:rPr lang="en-US" sz="2400" dirty="0" smtClean="0"/>
              <a:t>208 WQ planning/management entity; public meetings</a:t>
            </a:r>
          </a:p>
          <a:p>
            <a:pPr lvl="1"/>
            <a:r>
              <a:rPr lang="en-US" sz="2400" dirty="0" smtClean="0"/>
              <a:t>Affiliates: CDOT, Molson-Coors, Climax Molybdenum, and</a:t>
            </a:r>
          </a:p>
          <a:p>
            <a:r>
              <a:rPr lang="en-US" sz="2800" dirty="0" smtClean="0"/>
              <a:t>Clear Creek Watershed Association (CCWF)</a:t>
            </a:r>
          </a:p>
          <a:p>
            <a:pPr lvl="1"/>
            <a:r>
              <a:rPr lang="en-US" sz="2400" dirty="0" smtClean="0"/>
              <a:t>501(c)(3) grants’ administration; project implementation</a:t>
            </a:r>
          </a:p>
          <a:p>
            <a:r>
              <a:rPr lang="en-US" sz="2800" dirty="0" err="1" smtClean="0"/>
              <a:t>Standley</a:t>
            </a:r>
            <a:r>
              <a:rPr lang="en-US" sz="2800" dirty="0" smtClean="0"/>
              <a:t> Lake Cities (SLCs) – Westminster, Northglenn, Thornton (and Arvada)</a:t>
            </a:r>
          </a:p>
          <a:p>
            <a:r>
              <a:rPr lang="en-US" sz="2800" dirty="0" smtClean="0"/>
              <a:t>State and Federal agencies: CDPHE, CDOW, USFS, etc.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75458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/>
              <a:t>Water-Quality/Hydrologic Data Sources </a:t>
            </a:r>
            <a:br>
              <a:rPr lang="en-US" sz="3200" b="1" i="1" dirty="0" smtClean="0"/>
            </a:br>
            <a:r>
              <a:rPr lang="en-US" sz="3200" b="1" i="1" dirty="0" smtClean="0"/>
              <a:t>in the Upper Clear Creek Watershed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err="1" smtClean="0"/>
              <a:t>Streamflows</a:t>
            </a:r>
            <a:r>
              <a:rPr lang="en-US" sz="2800" dirty="0" smtClean="0"/>
              <a:t>, USGS-WRD, five active gages (+ three)</a:t>
            </a:r>
          </a:p>
          <a:p>
            <a:r>
              <a:rPr lang="en-US" sz="2800" dirty="0" smtClean="0"/>
              <a:t>Water-quality: nutrients, sediment-related, field</a:t>
            </a:r>
          </a:p>
          <a:p>
            <a:pPr lvl="1"/>
            <a:r>
              <a:rPr lang="en-US" sz="2400" dirty="0" smtClean="0"/>
              <a:t>UCCWA-SLCs → originally 18 stream sites, now 4 key </a:t>
            </a:r>
            <a:r>
              <a:rPr lang="en-US" sz="2400" dirty="0"/>
              <a:t>+</a:t>
            </a:r>
            <a:r>
              <a:rPr lang="en-US" sz="2400" dirty="0" smtClean="0"/>
              <a:t> 9 hi/low</a:t>
            </a:r>
          </a:p>
          <a:p>
            <a:pPr lvl="1"/>
            <a:r>
              <a:rPr lang="en-US" sz="2400" dirty="0" smtClean="0"/>
              <a:t>“Secondary” sources: BHCCSD &amp; CDPHE-WQCD </a:t>
            </a:r>
          </a:p>
          <a:p>
            <a:pPr lvl="1"/>
            <a:r>
              <a:rPr lang="en-US" sz="2400" dirty="0" smtClean="0"/>
              <a:t>Includes monitoring of wastewater treatment plants</a:t>
            </a:r>
          </a:p>
          <a:p>
            <a:pPr lvl="1"/>
            <a:r>
              <a:rPr lang="en-US" sz="2400" dirty="0" smtClean="0"/>
              <a:t>Added automatic-samplers, four “key” monitoring sites</a:t>
            </a:r>
          </a:p>
          <a:p>
            <a:r>
              <a:rPr lang="en-US" sz="2800" dirty="0" smtClean="0"/>
              <a:t>Trace metals (total/dissolved), HRD, field variables</a:t>
            </a:r>
          </a:p>
          <a:p>
            <a:pPr lvl="1"/>
            <a:r>
              <a:rPr lang="en-US" sz="2400" dirty="0" smtClean="0"/>
              <a:t>USEPA (analyses since 1994); SLCs (sampling, 1994-2004)</a:t>
            </a:r>
          </a:p>
          <a:p>
            <a:pPr lvl="1"/>
            <a:r>
              <a:rPr lang="en-US" sz="2400" dirty="0" smtClean="0"/>
              <a:t>Other sources: CDOW, </a:t>
            </a:r>
            <a:r>
              <a:rPr lang="en-US" sz="2400" dirty="0" err="1" smtClean="0"/>
              <a:t>RiverWatch</a:t>
            </a:r>
            <a:r>
              <a:rPr lang="en-US" sz="2400" dirty="0" smtClean="0"/>
              <a:t>, BBCCSD, CDPHE (Argo)</a:t>
            </a:r>
          </a:p>
          <a:p>
            <a:r>
              <a:rPr lang="en-US" sz="2800" dirty="0" smtClean="0"/>
              <a:t>TOCs (recent SLCs); some major ions: Mg, </a:t>
            </a:r>
            <a:r>
              <a:rPr lang="en-US" sz="2800" dirty="0" err="1" smtClean="0"/>
              <a:t>Ca</a:t>
            </a:r>
            <a:r>
              <a:rPr lang="en-US" sz="2800" dirty="0" smtClean="0"/>
              <a:t>, </a:t>
            </a:r>
            <a:r>
              <a:rPr lang="en-US" sz="2800" dirty="0" err="1" smtClean="0"/>
              <a:t>Cl</a:t>
            </a:r>
            <a:r>
              <a:rPr lang="en-US" sz="2800" dirty="0" smtClean="0"/>
              <a:t>, </a:t>
            </a:r>
            <a:r>
              <a:rPr lang="en-US" sz="2800" dirty="0" err="1" smtClean="0"/>
              <a:t>Alk</a:t>
            </a:r>
            <a:r>
              <a:rPr lang="en-US" sz="2800" dirty="0" smtClean="0"/>
              <a:t>, SO</a:t>
            </a:r>
            <a:r>
              <a:rPr lang="en-US" sz="2800" baseline="-25000" dirty="0" smtClean="0"/>
              <a:t>4</a:t>
            </a:r>
          </a:p>
          <a:p>
            <a:r>
              <a:rPr lang="en-US" sz="2800" dirty="0" smtClean="0"/>
              <a:t>Possible needs: suspended sediment, PCPs, radionuclides</a:t>
            </a:r>
          </a:p>
          <a:p>
            <a:endParaRPr lang="en-US" sz="28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370494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/>
              <a:t>18 Years – Systematic TMs Monitoring Data</a:t>
            </a:r>
            <a:endParaRPr lang="en-US" sz="3200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38176579"/>
              </p:ext>
            </p:extLst>
          </p:nvPr>
        </p:nvGraphicFramePr>
        <p:xfrm>
          <a:off x="990600" y="1295400"/>
          <a:ext cx="7086599" cy="5257800"/>
        </p:xfrm>
        <a:graphic>
          <a:graphicData uri="http://schemas.openxmlformats.org/presentationml/2006/ole">
            <p:oleObj spid="_x0000_s1045" name="Worksheet" r:id="rId4" imgW="8763113" imgH="6391170" progId="Excel.Shee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15343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1361</Words>
  <Application>Microsoft Office PowerPoint</Application>
  <PresentationFormat>On-screen Show (4:3)</PresentationFormat>
  <Paragraphs>165</Paragraphs>
  <Slides>25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Worksheet</vt:lpstr>
      <vt:lpstr>Acrobat Document</vt:lpstr>
      <vt:lpstr>Water-Quality and Streamflow Time Trends, Upper Clear Creek Watershed (Colorado) – Systematic Long-Term Monitoring Fulfills a Range of Information Needs</vt:lpstr>
      <vt:lpstr>Overview of This Oral Presentation</vt:lpstr>
      <vt:lpstr>Clear Creek Watershed - Colorado</vt:lpstr>
      <vt:lpstr>Upper Clear Creek Watershed – Monitoring Sites</vt:lpstr>
      <vt:lpstr>Monitoring-Program Functions –  How Networks Tend to “Mature” over Time:</vt:lpstr>
      <vt:lpstr>Data Transformation →→→→ Information</vt:lpstr>
      <vt:lpstr>Institutions and Politics -- Highlights</vt:lpstr>
      <vt:lpstr>Water-Quality/Hydrologic Data Sources  in the Upper Clear Creek Watershed</vt:lpstr>
      <vt:lpstr>18 Years – Systematic TMs Monitoring Data</vt:lpstr>
      <vt:lpstr>Hardness Concentrations – Seasonal Pattern (Underlying Basis for Seasonal HRD-Based TMs Stream Standards)</vt:lpstr>
      <vt:lpstr>Slide 11</vt:lpstr>
      <vt:lpstr>Specific Conductance – Expanded Scale (1994-2005)</vt:lpstr>
      <vt:lpstr>Argo Tunnel Adit – A Primary Mining-Related Point Source in the Upper Clear Creek Watershed</vt:lpstr>
      <vt:lpstr>Slide 14</vt:lpstr>
      <vt:lpstr>Slide 15</vt:lpstr>
      <vt:lpstr>319 NPS Grant – Gilson Gulch Remediation Project – Pre-/During-Project TMs Characterization</vt:lpstr>
      <vt:lpstr>Trail Creek – Pre-/During-Project TMs Characterization over a Longer Period of Time (5 &amp; 2 years, respectively)</vt:lpstr>
      <vt:lpstr>Upper Clear Creek Watershed – Annual Streamflows (1995-2011 Water Years)</vt:lpstr>
      <vt:lpstr>Annual D-Zinc Loads, Upper Clear Creek Watershed Upstream Monitoring Locations (1995-2011 Water Years)</vt:lpstr>
      <vt:lpstr>Annual D-Zinc Loads, Upper Clear Creek Watershed Downstream Monitoring Locations (1995-2011 Water Years)</vt:lpstr>
      <vt:lpstr>UCC Watershed – An Example of WWTP Long-Term Total-Nitrogen Concentration Time Series</vt:lpstr>
      <vt:lpstr>Slide 22</vt:lpstr>
      <vt:lpstr>Some Monitoring/Data Points to Ponder:</vt:lpstr>
      <vt:lpstr>Acknowledgements</vt:lpstr>
      <vt:lpstr>Thanks for your attention &amp; interest – Questions? [or come by Poster #1, Session II]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Water-Quality and Streamflow Time Trends, Upper Clear Creek Watershed (Colorado) – Systematic Long-Term Monitoring Fulfills a Range of Information Needs</dc:title>
  <dc:creator>Timothy D. Steele</dc:creator>
  <cp:lastModifiedBy>Swank Audio Visuals</cp:lastModifiedBy>
  <cp:revision>34</cp:revision>
  <cp:lastPrinted>2012-04-01T22:27:09Z</cp:lastPrinted>
  <dcterms:created xsi:type="dcterms:W3CDTF">2012-04-01T18:17:10Z</dcterms:created>
  <dcterms:modified xsi:type="dcterms:W3CDTF">2012-04-04T14:31:51Z</dcterms:modified>
</cp:coreProperties>
</file>