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441" r:id="rId3"/>
    <p:sldId id="452" r:id="rId4"/>
    <p:sldId id="451" r:id="rId5"/>
    <p:sldId id="456" r:id="rId6"/>
    <p:sldId id="453" r:id="rId7"/>
    <p:sldId id="454" r:id="rId8"/>
    <p:sldId id="455" r:id="rId9"/>
    <p:sldId id="457" r:id="rId10"/>
    <p:sldId id="458" r:id="rId11"/>
    <p:sldId id="442" r:id="rId12"/>
    <p:sldId id="450" r:id="rId13"/>
    <p:sldId id="421" r:id="rId14"/>
    <p:sldId id="403" r:id="rId15"/>
    <p:sldId id="444" r:id="rId16"/>
    <p:sldId id="445" r:id="rId17"/>
    <p:sldId id="447" r:id="rId18"/>
    <p:sldId id="448" r:id="rId19"/>
    <p:sldId id="449" r:id="rId20"/>
    <p:sldId id="408" r:id="rId21"/>
    <p:sldId id="443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9900"/>
    <a:srgbClr val="66635A"/>
    <a:srgbClr val="0000FF"/>
    <a:srgbClr val="99FF33"/>
    <a:srgbClr val="FF3300"/>
    <a:srgbClr val="FFFFCC"/>
    <a:srgbClr val="FFCC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347" autoAdjust="0"/>
    <p:restoredTop sz="94919" autoAdjust="0"/>
  </p:normalViewPr>
  <p:slideViewPr>
    <p:cSldViewPr snapToGrid="0">
      <p:cViewPr varScale="1">
        <p:scale>
          <a:sx n="49" d="100"/>
          <a:sy n="49" d="100"/>
        </p:scale>
        <p:origin x="-109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 b="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 b="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 b="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 b="0"/>
            </a:lvl1pPr>
          </a:lstStyle>
          <a:p>
            <a:fld id="{38D2375F-6B92-9748-9958-AD6F259DF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3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A64DA-EEC1-409B-9201-B88C5E78EE2A}" type="datetimeFigureOut">
              <a:rPr lang="en-US" smtClean="0"/>
              <a:t>4/4/2012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52D1D-EBA0-4141-8571-05BA13AE3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BFE6E7-23D9-4A39-8735-0045D79907A2}" type="slidenum">
              <a:rPr lang="en-US" sz="12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214DFA-938F-E74E-8224-684878BFA9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230F4-E119-DD4B-9DA3-FA6D67B47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26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1E901-2E23-C748-8CE2-D367C0DA5B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42D78-557F-414F-B7BE-39F69C2B0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93A06-E3D4-6740-AAAE-D03B00D064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FC11A-AD64-7746-A096-D3D88B5DC4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F4294-72A8-8749-BF19-AE7990935B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6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6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A6A53-E315-AF46-858A-BB3FE6DED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22A41-5ECE-3747-B1EE-A4FCD90060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41F77-FD69-234A-A1A0-9A2F8DA160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2654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4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CC9CF9-FCC0-0E47-AD1E-0CCD6BECC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54622-7BA6-1341-BD15-54006D3B85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A45B052-60E2-0941-9F9F-1C52C4D4EB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470983" y="660183"/>
            <a:ext cx="79613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Preliminary Design of </a:t>
            </a:r>
          </a:p>
          <a:p>
            <a:pPr algn="ctr"/>
            <a:r>
              <a:rPr lang="en-US" sz="36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Water Balance Covers: </a:t>
            </a:r>
          </a:p>
          <a:p>
            <a:pPr algn="ctr"/>
            <a:r>
              <a:rPr lang="en-US" sz="3600" b="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 Method from the ACAP Data Set</a:t>
            </a:r>
            <a:endParaRPr lang="en-US" sz="3600" b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2086696" y="2653605"/>
            <a:ext cx="50182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latin typeface="Arial" charset="0"/>
                <a:cs typeface="Arial" charset="0"/>
              </a:rPr>
              <a:t>William H. Albright, PhD</a:t>
            </a:r>
            <a:endParaRPr lang="en-US" dirty="0">
              <a:latin typeface="Arial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sz="1200" dirty="0">
              <a:latin typeface="Arial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dirty="0">
                <a:latin typeface="Arial" charset="0"/>
                <a:cs typeface="Arial" charset="0"/>
              </a:rPr>
              <a:t>Desert Research Institute</a:t>
            </a:r>
            <a:endParaRPr lang="en-US" dirty="0">
              <a:latin typeface="Arial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dirty="0">
                <a:latin typeface="Arial" charset="0"/>
                <a:cs typeface="Arial" charset="0"/>
              </a:rPr>
              <a:t>Reno, Nevada 89512 </a:t>
            </a:r>
            <a:r>
              <a:rPr lang="en-US" dirty="0" smtClean="0">
                <a:latin typeface="Arial" charset="0"/>
                <a:cs typeface="Arial" charset="0"/>
              </a:rPr>
              <a:t>USA</a:t>
            </a:r>
          </a:p>
          <a:p>
            <a:pPr algn="ctr" eaLnBrk="0" hangingPunct="0">
              <a:defRPr/>
            </a:pPr>
            <a:r>
              <a:rPr lang="en-US" dirty="0" smtClean="0">
                <a:latin typeface="Arial" charset="0"/>
                <a:cs typeface="Arial" charset="0"/>
              </a:rPr>
              <a:t>www.acap.dri.edu</a:t>
            </a:r>
            <a:endParaRPr lang="en-US" dirty="0">
              <a:latin typeface="Arial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Craig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H. Benson, PhD, PE, DGE</a:t>
            </a:r>
            <a:endParaRPr lang="en-US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120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University of Wisconsin-Madison</a:t>
            </a:r>
            <a:endParaRPr lang="en-US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Madison, Wisconsin 53706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USA</a:t>
            </a:r>
            <a:endParaRPr lang="en-US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929"/>
            <a:ext cx="8229600" cy="782637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ACAP: The Products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450" y="968891"/>
            <a:ext cx="8508569" cy="5200650"/>
          </a:xfrm>
        </p:spPr>
        <p:txBody>
          <a:bodyPr/>
          <a:lstStyle/>
          <a:p>
            <a:pPr eaLnBrk="1" hangingPunct="1"/>
            <a:r>
              <a:rPr lang="en-US" dirty="0"/>
              <a:t>N</a:t>
            </a:r>
            <a:r>
              <a:rPr lang="en-US" dirty="0" smtClean="0"/>
              <a:t>ation-wide field-scale data set for composite, compacted clay and water </a:t>
            </a:r>
            <a:r>
              <a:rPr lang="en-US" dirty="0"/>
              <a:t>balance </a:t>
            </a:r>
            <a:r>
              <a:rPr lang="en-US" dirty="0" smtClean="0"/>
              <a:t>covers</a:t>
            </a:r>
          </a:p>
          <a:p>
            <a:pPr eaLnBrk="1" hangingPunct="1"/>
            <a:r>
              <a:rPr lang="en-US" dirty="0" smtClean="0"/>
              <a:t>Measured changes </a:t>
            </a:r>
            <a:r>
              <a:rPr lang="en-US" dirty="0"/>
              <a:t>to soil hydraulic properties due to </a:t>
            </a:r>
            <a:r>
              <a:rPr lang="en-US" dirty="0" smtClean="0"/>
              <a:t>pedogenesis</a:t>
            </a:r>
          </a:p>
          <a:p>
            <a:pPr eaLnBrk="1" hangingPunct="1"/>
            <a:r>
              <a:rPr lang="en-US" dirty="0" smtClean="0"/>
              <a:t>Published results</a:t>
            </a:r>
          </a:p>
          <a:p>
            <a:pPr lvl="1" eaLnBrk="1" hangingPunct="1"/>
            <a:r>
              <a:rPr lang="en-US" dirty="0" smtClean="0"/>
              <a:t>www.acap.dri.edu</a:t>
            </a:r>
          </a:p>
          <a:p>
            <a:pPr eaLnBrk="1" hangingPunct="1"/>
            <a:r>
              <a:rPr lang="en-US" dirty="0" smtClean="0"/>
              <a:t>25 workshops </a:t>
            </a:r>
          </a:p>
          <a:p>
            <a:pPr eaLnBrk="1" hangingPunct="1"/>
            <a:r>
              <a:rPr lang="en-US" dirty="0" smtClean="0"/>
              <a:t>A new method for feasibility assessment and preliminary design</a:t>
            </a:r>
          </a:p>
        </p:txBody>
      </p:sp>
    </p:spTree>
    <p:extLst>
      <p:ext uri="{BB962C8B-B14F-4D97-AF65-F5344CB8AC3E}">
        <p14:creationId xmlns:p14="http://schemas.microsoft.com/office/powerpoint/2010/main" val="217872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12750" y="920168"/>
            <a:ext cx="84300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000" dirty="0" smtClean="0">
                <a:effectLst/>
                <a:latin typeface="Arial" charset="0"/>
                <a:cs typeface="Arial" charset="0"/>
              </a:rPr>
              <a:t>Natural </a:t>
            </a:r>
            <a:r>
              <a:rPr lang="en-US" sz="2000" dirty="0">
                <a:effectLst/>
                <a:latin typeface="Arial" charset="0"/>
                <a:cs typeface="Arial" charset="0"/>
              </a:rPr>
              <a:t>water storage capacity of finer textured </a:t>
            </a:r>
            <a:r>
              <a:rPr lang="en-US" sz="2000" dirty="0" smtClean="0">
                <a:effectLst/>
                <a:latin typeface="Arial" charset="0"/>
                <a:cs typeface="Arial" charset="0"/>
              </a:rPr>
              <a:t>soils</a:t>
            </a:r>
          </a:p>
          <a:p>
            <a:pPr eaLnBrk="0" hangingPunct="0"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000" dirty="0" smtClean="0">
                <a:effectLst/>
                <a:latin typeface="Arial" charset="0"/>
                <a:cs typeface="Arial" charset="0"/>
              </a:rPr>
              <a:t>Soil water storage typically seasonal</a:t>
            </a:r>
          </a:p>
          <a:p>
            <a:pPr eaLnBrk="0" hangingPunct="0">
              <a:defRPr/>
            </a:pPr>
            <a:endParaRPr lang="en-US" sz="2000" dirty="0" smtClean="0">
              <a:effectLst/>
              <a:latin typeface="Arial" charset="0"/>
              <a:cs typeface="Arial" charset="0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000" dirty="0" smtClean="0">
                <a:effectLst/>
                <a:latin typeface="Arial" charset="0"/>
                <a:cs typeface="Arial" charset="0"/>
              </a:rPr>
              <a:t>Water </a:t>
            </a:r>
            <a:r>
              <a:rPr lang="en-US" sz="2000" dirty="0">
                <a:effectLst/>
                <a:latin typeface="Arial" charset="0"/>
                <a:cs typeface="Arial" charset="0"/>
              </a:rPr>
              <a:t>removal by evaporation and </a:t>
            </a:r>
            <a:r>
              <a:rPr lang="en-US" sz="2000" dirty="0" smtClean="0">
                <a:effectLst/>
                <a:latin typeface="Arial" charset="0"/>
                <a:cs typeface="Arial" charset="0"/>
              </a:rPr>
              <a:t>transpiration</a:t>
            </a:r>
            <a:endParaRPr lang="en-US" sz="2000" dirty="0">
              <a:latin typeface="Arial" charset="0"/>
              <a:cs typeface="Arial" charset="0"/>
            </a:endParaRPr>
          </a:p>
          <a:p>
            <a:pPr eaLnBrk="0" hangingPunct="0">
              <a:defRPr/>
            </a:pPr>
            <a:endParaRPr lang="en-US" sz="2000" dirty="0" smtClean="0">
              <a:effectLst/>
              <a:latin typeface="Arial" charset="0"/>
              <a:cs typeface="Arial" charset="0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" charset="0"/>
                <a:cs typeface="Arial" charset="0"/>
              </a:rPr>
              <a:t>Percolation occurs when soil water storage exceed total storage capacity</a:t>
            </a:r>
          </a:p>
          <a:p>
            <a:pPr eaLnBrk="0" hangingPunct="0">
              <a:defRPr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990000"/>
                </a:solidFill>
                <a:latin typeface="Arial" charset="0"/>
              </a:rPr>
              <a:t>Key</a:t>
            </a:r>
            <a:r>
              <a:rPr lang="en-US" sz="2000" dirty="0">
                <a:solidFill>
                  <a:srgbClr val="990000"/>
                </a:solidFill>
                <a:latin typeface="Arial" charset="0"/>
              </a:rPr>
              <a:t>: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Need 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to know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required 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storage,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S</a:t>
            </a:r>
            <a:r>
              <a:rPr lang="en-US" sz="2000" baseline="-25000" dirty="0" smtClean="0">
                <a:solidFill>
                  <a:srgbClr val="800000"/>
                </a:solidFill>
                <a:latin typeface="Arial" charset="0"/>
              </a:rPr>
              <a:t>r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.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endParaRPr lang="en-US" sz="2000" dirty="0">
              <a:solidFill>
                <a:srgbClr val="800000"/>
              </a:solidFill>
              <a:latin typeface="Arial" charset="0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We always knew how to store water, we did not know how to determine ‘how much’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endParaRPr lang="en-US" sz="2000" dirty="0">
              <a:solidFill>
                <a:srgbClr val="800000"/>
              </a:solidFill>
              <a:latin typeface="Arial" charset="0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The ACAP data set 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from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a nation-wide network of field-scale test </a:t>
            </a:r>
            <a:r>
              <a:rPr lang="en-US" sz="2000" dirty="0">
                <a:solidFill>
                  <a:srgbClr val="800000"/>
                </a:solidFill>
                <a:latin typeface="Arial" charset="0"/>
              </a:rPr>
              <a:t>sections </a:t>
            </a:r>
            <a:r>
              <a:rPr lang="en-US" sz="2000" dirty="0" smtClean="0">
                <a:solidFill>
                  <a:srgbClr val="800000"/>
                </a:solidFill>
                <a:latin typeface="Arial" charset="0"/>
              </a:rPr>
              <a:t>provides a method to determine S</a:t>
            </a:r>
            <a:r>
              <a:rPr lang="en-US" sz="2000" baseline="-25000" dirty="0" smtClean="0">
                <a:solidFill>
                  <a:srgbClr val="800000"/>
                </a:solidFill>
                <a:latin typeface="Arial" charset="0"/>
              </a:rPr>
              <a:t>r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endParaRPr lang="en-US" sz="2000" dirty="0">
              <a:solidFill>
                <a:srgbClr val="800000"/>
              </a:solidFill>
              <a:latin typeface="Arial" charset="0"/>
              <a:cs typeface="Arial" charset="0"/>
            </a:endParaRP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800000"/>
                </a:solidFill>
                <a:latin typeface="Arial" charset="0"/>
                <a:cs typeface="Arial" charset="0"/>
              </a:rPr>
              <a:t>The method is based on data, not estimates from models</a:t>
            </a:r>
            <a:endParaRPr lang="en-US" sz="2000" dirty="0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412750" y="157163"/>
            <a:ext cx="83312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How Do Water Balance Covers Work?</a:t>
            </a:r>
            <a:endParaRPr lang="en-US" sz="1600" b="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879600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225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042854"/>
              </p:ext>
            </p:extLst>
          </p:nvPr>
        </p:nvGraphicFramePr>
        <p:xfrm>
          <a:off x="996596" y="1347325"/>
          <a:ext cx="7265987" cy="467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KGPlot" r:id="rId4" imgW="7057800" imgH="4673520" progId="KGraph_Plot">
                  <p:embed/>
                </p:oleObj>
              </mc:Choice>
              <mc:Fallback>
                <p:oleObj name="KGPlot" r:id="rId4" imgW="7057800" imgH="4673520" progId="KGraph_Plo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596" y="1347325"/>
                        <a:ext cx="7265987" cy="4672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3560" y="433603"/>
            <a:ext cx="705936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Water Balance Covers: How They Function</a:t>
            </a:r>
            <a:endParaRPr lang="en-US" sz="2800" b="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813"/>
            <a:ext cx="9144000" cy="60007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We Answered 2 Questions: </a:t>
            </a:r>
            <a:r>
              <a:rPr lang="en-US" sz="32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When &amp; How Much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512763" y="907511"/>
            <a:ext cx="8161337" cy="8620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1.  Determine </a:t>
            </a:r>
            <a:r>
              <a:rPr lang="en-US" sz="2400" b="1" dirty="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</a:rPr>
              <a:t>when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 water accumulates.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2.  Define </a:t>
            </a:r>
            <a:r>
              <a:rPr lang="en-US" sz="2400" b="1" dirty="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</a:rPr>
              <a:t>how much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 water accumulates.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alibri" charset="0"/>
              <a:ea typeface="Calibri" charset="0"/>
              <a:cs typeface="Calibri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12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6096000" y="1709738"/>
            <a:ext cx="27432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800">
                <a:latin typeface="Calibri" charset="0"/>
                <a:ea typeface="Calibri" charset="0"/>
                <a:cs typeface="Calibri" charset="0"/>
              </a:rPr>
              <a:t>Example: for </a:t>
            </a:r>
            <a:r>
              <a:rPr lang="en-US" sz="280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</a:rPr>
              <a:t>fall-winter months</a:t>
            </a:r>
            <a:r>
              <a:rPr lang="en-US" sz="2800">
                <a:latin typeface="Calibri" charset="0"/>
                <a:ea typeface="Calibri" charset="0"/>
                <a:cs typeface="Calibri" charset="0"/>
              </a:rPr>
              <a:t> at sites </a:t>
            </a:r>
            <a:r>
              <a:rPr lang="en-US" sz="280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</a:rPr>
              <a:t>without snow</a:t>
            </a:r>
            <a:r>
              <a:rPr lang="en-US" sz="2800">
                <a:latin typeface="Calibri" charset="0"/>
                <a:ea typeface="Calibri" charset="0"/>
                <a:cs typeface="Calibri" charset="0"/>
              </a:rPr>
              <a:t>, water accumulates in the cover when the monthly precipitation (P</a:t>
            </a:r>
            <a:r>
              <a:rPr lang="en-US" sz="2800" baseline="-2500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sz="2800">
                <a:latin typeface="Calibri" charset="0"/>
                <a:ea typeface="Calibri" charset="0"/>
                <a:cs typeface="Calibri" charset="0"/>
              </a:rPr>
              <a:t>) exceeds 21 mm, on average.</a:t>
            </a:r>
          </a:p>
          <a:p>
            <a:pPr>
              <a:spcBef>
                <a:spcPct val="20000"/>
              </a:spcBef>
            </a:pPr>
            <a:endParaRPr lang="en-US" sz="110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28625" y="1758950"/>
          <a:ext cx="5438775" cy="445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KGPlot" r:id="rId3" imgW="6464160" imgH="5270400" progId="KGraph_Plot">
                  <p:embed/>
                </p:oleObj>
              </mc:Choice>
              <mc:Fallback>
                <p:oleObj name="KGPlot" r:id="rId3" imgW="6464160" imgH="5270400" progId="KGraph_Plo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758950"/>
                        <a:ext cx="5438775" cy="445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602" name="Group 474"/>
          <p:cNvGraphicFramePr>
            <a:graphicFrameLocks noGrp="1"/>
          </p:cNvGraphicFramePr>
          <p:nvPr/>
        </p:nvGraphicFramePr>
        <p:xfrm>
          <a:off x="3876675" y="2132013"/>
          <a:ext cx="4937125" cy="3219451"/>
        </p:xfrm>
        <a:graphic>
          <a:graphicData uri="http://schemas.openxmlformats.org/drawingml/2006/table">
            <a:tbl>
              <a:tblPr/>
              <a:tblGrid>
                <a:gridCol w="1287463"/>
                <a:gridCol w="1671637"/>
                <a:gridCol w="1978025"/>
              </a:tblGrid>
              <a:tr h="78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Climate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Type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Season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Threshold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No Snow &amp; Frozen Ground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Fall-Winter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P/PET &gt; 0.34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Spring-Summer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P/PET &gt; 0.97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Snow &amp; Frozen Ground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Fall-Winter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P/PET &gt; 0.51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Spring-Summer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Arial" charset="0"/>
                        </a:rPr>
                        <a:t>P/PET &gt; 0.32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Arial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2" name="Rectangle 446"/>
          <p:cNvSpPr>
            <a:spLocks noGrp="1" noChangeArrowheads="1"/>
          </p:cNvSpPr>
          <p:nvPr>
            <p:ph type="title"/>
          </p:nvPr>
        </p:nvSpPr>
        <p:spPr>
          <a:xfrm>
            <a:off x="0" y="141288"/>
            <a:ext cx="9144000" cy="60007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Thresholds for Water Accumulation</a:t>
            </a:r>
          </a:p>
        </p:txBody>
      </p:sp>
      <p:sp>
        <p:nvSpPr>
          <p:cNvPr id="14363" name="Rectangle 447"/>
          <p:cNvSpPr>
            <a:spLocks noChangeArrowheads="1"/>
          </p:cNvSpPr>
          <p:nvPr/>
        </p:nvSpPr>
        <p:spPr bwMode="auto">
          <a:xfrm>
            <a:off x="155575" y="882650"/>
            <a:ext cx="3635375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800" b="0">
                <a:latin typeface="Calibri" charset="0"/>
                <a:ea typeface="Calibri" charset="0"/>
                <a:cs typeface="Calibri" charset="0"/>
              </a:rPr>
              <a:t>Examined P, P/PET, and P-PET as indicators of water accumulation and found </a:t>
            </a:r>
            <a:r>
              <a:rPr lang="en-US" sz="2800" b="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</a:rPr>
              <a:t>P/PET</a:t>
            </a:r>
            <a:r>
              <a:rPr lang="en-US" sz="2800" b="0">
                <a:latin typeface="Calibri" charset="0"/>
                <a:ea typeface="Calibri" charset="0"/>
                <a:cs typeface="Calibri" charset="0"/>
              </a:rPr>
              <a:t> threshold works best.</a:t>
            </a:r>
          </a:p>
          <a:p>
            <a:pPr>
              <a:spcBef>
                <a:spcPct val="20000"/>
              </a:spcBef>
            </a:pPr>
            <a:r>
              <a:rPr lang="en-US" sz="1200" b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US" sz="2800" b="0">
                <a:latin typeface="Calibri" charset="0"/>
                <a:ea typeface="Calibri" charset="0"/>
                <a:cs typeface="Calibri" charset="0"/>
              </a:rPr>
              <a:t>Data segregated into two climate types (with &amp; without snow and frozen ground) and two periods in each year (fall-winter and spring-summer).</a:t>
            </a:r>
          </a:p>
        </p:txBody>
      </p:sp>
      <p:sp>
        <p:nvSpPr>
          <p:cNvPr id="14364" name="Rectangle 475"/>
          <p:cNvSpPr>
            <a:spLocks noChangeArrowheads="1"/>
          </p:cNvSpPr>
          <p:nvPr/>
        </p:nvSpPr>
        <p:spPr bwMode="auto">
          <a:xfrm>
            <a:off x="4437063" y="5608638"/>
            <a:ext cx="39639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Fall-winter = September - February</a:t>
            </a:r>
          </a:p>
          <a:p>
            <a:pPr algn="ctr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Spring-summer = March - August</a:t>
            </a:r>
          </a:p>
        </p:txBody>
      </p:sp>
      <p:sp>
        <p:nvSpPr>
          <p:cNvPr id="6" name="Rectangle 447"/>
          <p:cNvSpPr>
            <a:spLocks noChangeArrowheads="1"/>
          </p:cNvSpPr>
          <p:nvPr/>
        </p:nvSpPr>
        <p:spPr bwMode="auto">
          <a:xfrm>
            <a:off x="4227513" y="1009650"/>
            <a:ext cx="42576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</a:rPr>
              <a:t>Water accumulates when P/PET threshold exceeded.</a:t>
            </a:r>
            <a:endParaRPr lang="en-US" sz="1000">
              <a:solidFill>
                <a:srgbClr val="99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46050" y="0"/>
            <a:ext cx="9290050" cy="60007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How Much Water Accumulates?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68288" y="649288"/>
            <a:ext cx="871696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1.  Use water balance approach:   </a:t>
            </a:r>
            <a:r>
              <a:rPr lang="el-GR" b="0" dirty="0" smtClean="0">
                <a:solidFill>
                  <a:srgbClr val="C00000"/>
                </a:solidFill>
                <a:latin typeface="Times New Roman"/>
                <a:ea typeface="Calibri" charset="0"/>
                <a:cs typeface="Times New Roman"/>
              </a:rPr>
              <a:t>Δ</a:t>
            </a: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S 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= P – R – ET – L – P</a:t>
            </a:r>
            <a:r>
              <a:rPr lang="en-US" b="0" baseline="-25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</a:p>
          <a:p>
            <a:pPr>
              <a:tabLst>
                <a:tab pos="342900" algn="l"/>
              </a:tabLst>
            </a:pP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l-GR" b="0" dirty="0">
                <a:latin typeface="Times New Roman"/>
                <a:ea typeface="Calibri" charset="0"/>
                <a:cs typeface="Times New Roman"/>
              </a:rPr>
              <a:t> Δ </a:t>
            </a:r>
            <a:r>
              <a:rPr lang="en-US" b="0" dirty="0" smtClean="0">
                <a:latin typeface="Calibri" charset="0"/>
                <a:ea typeface="Calibri" charset="0"/>
                <a:cs typeface="Calibri" charset="0"/>
              </a:rPr>
              <a:t>S </a:t>
            </a: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= change in soil water </a:t>
            </a:r>
            <a:r>
              <a:rPr lang="en-US" b="0" dirty="0" smtClean="0">
                <a:latin typeface="Calibri" charset="0"/>
                <a:ea typeface="Calibri" charset="0"/>
                <a:cs typeface="Calibri" charset="0"/>
              </a:rPr>
              <a:t>storage</a:t>
            </a:r>
          </a:p>
          <a:p>
            <a:pPr>
              <a:tabLst>
                <a:tab pos="342900" algn="l"/>
              </a:tabLst>
            </a:pPr>
            <a:endParaRPr lang="en-US" sz="1000" b="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342900" algn="l"/>
              </a:tabLst>
            </a:pPr>
            <a:r>
              <a:rPr lang="en-US" b="0" dirty="0" smtClean="0">
                <a:latin typeface="Calibri" charset="0"/>
                <a:ea typeface="Calibri" charset="0"/>
                <a:cs typeface="Calibri" charset="0"/>
              </a:rPr>
              <a:t>	R = runoff</a:t>
            </a:r>
            <a:endParaRPr lang="en-US" b="0" dirty="0"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342900" algn="l"/>
              </a:tabLst>
            </a:pPr>
            <a:endParaRPr lang="en-US" sz="1000" b="0" dirty="0"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342900" algn="l"/>
              </a:tabLst>
            </a:pP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	P = precipitation</a:t>
            </a:r>
          </a:p>
          <a:p>
            <a:pPr>
              <a:tabLst>
                <a:tab pos="342900" algn="l"/>
              </a:tabLst>
            </a:pPr>
            <a:endParaRPr lang="en-US" sz="1000" b="0" dirty="0"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342900" algn="l"/>
              </a:tabLst>
            </a:pP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	ET = evapotranspiration</a:t>
            </a:r>
          </a:p>
          <a:p>
            <a:pPr>
              <a:tabLst>
                <a:tab pos="342900" algn="l"/>
              </a:tabLst>
            </a:pPr>
            <a:endParaRPr lang="en-US" sz="1000" b="0" dirty="0"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342900" algn="l"/>
              </a:tabLst>
            </a:pP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	L = lateral internal drainage (assume = 0)</a:t>
            </a:r>
          </a:p>
          <a:p>
            <a:pPr>
              <a:tabLst>
                <a:tab pos="342900" algn="l"/>
              </a:tabLst>
            </a:pPr>
            <a:endParaRPr lang="en-US" sz="1000" b="0" dirty="0"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342900" algn="l"/>
              </a:tabLst>
            </a:pP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	P</a:t>
            </a:r>
            <a:r>
              <a:rPr lang="en-US" b="0" baseline="-25000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 = percolation</a:t>
            </a:r>
          </a:p>
          <a:p>
            <a:pPr>
              <a:tabLst>
                <a:tab pos="342900" algn="l"/>
              </a:tabLst>
            </a:pPr>
            <a:endParaRPr lang="en-US" sz="1000" b="0" dirty="0"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342900" algn="l"/>
              </a:tabLst>
            </a:pP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2.  ET is unknown, but is a fraction </a:t>
            </a:r>
            <a:r>
              <a:rPr lang="en-US" b="0" dirty="0" smtClean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l-GR" b="0" dirty="0" smtClean="0">
                <a:latin typeface="Times New Roman"/>
                <a:ea typeface="Calibri" charset="0"/>
                <a:cs typeface="Times New Roman"/>
              </a:rPr>
              <a:t>β</a:t>
            </a:r>
            <a:r>
              <a:rPr lang="en-US" b="0" dirty="0" smtClean="0">
                <a:latin typeface="Calibri" charset="0"/>
                <a:ea typeface="Calibri" charset="0"/>
                <a:cs typeface="Calibri" charset="0"/>
              </a:rPr>
              <a:t>) </a:t>
            </a: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of PET:  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ET = </a:t>
            </a:r>
            <a:r>
              <a:rPr lang="el-GR" b="0" dirty="0">
                <a:solidFill>
                  <a:srgbClr val="C00000"/>
                </a:solidFill>
                <a:latin typeface="Times New Roman"/>
                <a:ea typeface="Calibri" charset="0"/>
                <a:cs typeface="Times New Roman"/>
              </a:rPr>
              <a:t>β</a:t>
            </a: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PET</a:t>
            </a:r>
          </a:p>
          <a:p>
            <a:pPr>
              <a:tabLst>
                <a:tab pos="342900" algn="l"/>
              </a:tabLst>
            </a:pPr>
            <a:endParaRPr lang="en-US" sz="1200" b="0" dirty="0"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342900" algn="l"/>
              </a:tabLst>
            </a:pP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3.  R, L, and P</a:t>
            </a:r>
            <a:r>
              <a:rPr lang="en-US" b="0" baseline="-25000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 can be lumped into losses </a:t>
            </a:r>
            <a:r>
              <a:rPr lang="en-US" b="0" dirty="0" smtClean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l-GR" b="0" dirty="0">
                <a:latin typeface="Times New Roman"/>
                <a:ea typeface="Calibri" charset="0"/>
                <a:cs typeface="Times New Roman"/>
              </a:rPr>
              <a:t>Λ</a:t>
            </a:r>
            <a:r>
              <a:rPr lang="en-US" b="0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b="0" dirty="0">
              <a:latin typeface="Calibri" charset="0"/>
              <a:ea typeface="Calibri" charset="0"/>
              <a:cs typeface="Calibri" charset="0"/>
            </a:endParaRPr>
          </a:p>
          <a:p>
            <a:pPr>
              <a:buFontTx/>
              <a:buChar char="-"/>
              <a:tabLst>
                <a:tab pos="342900" algn="l"/>
              </a:tabLst>
            </a:pPr>
            <a:endParaRPr lang="en-US" sz="1200" b="0" dirty="0">
              <a:latin typeface="Calibri" charset="0"/>
              <a:ea typeface="Calibri" charset="0"/>
              <a:cs typeface="Calibri" charset="0"/>
            </a:endParaRPr>
          </a:p>
          <a:p>
            <a:pPr>
              <a:tabLst>
                <a:tab pos="342900" algn="l"/>
              </a:tabLst>
            </a:pP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      Simplify to obtain: </a:t>
            </a:r>
            <a:r>
              <a:rPr lang="el-GR" b="0" dirty="0" smtClean="0">
                <a:solidFill>
                  <a:srgbClr val="C00000"/>
                </a:solidFill>
                <a:latin typeface="Times New Roman"/>
                <a:ea typeface="Calibri" charset="0"/>
                <a:cs typeface="Times New Roman"/>
              </a:rPr>
              <a:t>Δ</a:t>
            </a: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S 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= P – </a:t>
            </a:r>
            <a:r>
              <a:rPr lang="el-GR" b="0" dirty="0">
                <a:solidFill>
                  <a:srgbClr val="C00000"/>
                </a:solidFill>
                <a:latin typeface="Times New Roman"/>
                <a:ea typeface="Calibri" charset="0"/>
                <a:cs typeface="Times New Roman"/>
              </a:rPr>
              <a:t>β</a:t>
            </a: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PET – </a:t>
            </a:r>
            <a:r>
              <a:rPr lang="el-GR" b="0" dirty="0">
                <a:solidFill>
                  <a:srgbClr val="C00000"/>
                </a:solidFill>
                <a:latin typeface="Times New Roman"/>
                <a:ea typeface="Calibri" charset="0"/>
                <a:cs typeface="Times New Roman"/>
              </a:rPr>
              <a:t>Λ</a:t>
            </a:r>
            <a:endParaRPr lang="en-US" sz="1200" b="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401638" indent="-401638">
              <a:tabLst>
                <a:tab pos="342900" algn="l"/>
              </a:tabLst>
            </a:pP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4.  Equation used to compute 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monthly accumulation </a:t>
            </a: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of soil water storage if P, PET, </a:t>
            </a:r>
            <a:r>
              <a:rPr lang="el-GR" b="0" dirty="0">
                <a:latin typeface="Times New Roman"/>
                <a:ea typeface="Calibri" charset="0"/>
                <a:cs typeface="Times New Roman"/>
              </a:rPr>
              <a:t>β</a:t>
            </a:r>
            <a:r>
              <a:rPr lang="en-US" b="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l-GR" b="0" dirty="0">
                <a:latin typeface="Times New Roman"/>
                <a:ea typeface="Calibri" charset="0"/>
                <a:cs typeface="Times New Roman"/>
              </a:rPr>
              <a:t>Λ</a:t>
            </a:r>
            <a:r>
              <a:rPr lang="en-US" b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are known.</a:t>
            </a:r>
          </a:p>
        </p:txBody>
      </p:sp>
    </p:spTree>
    <p:extLst>
      <p:ext uri="{BB962C8B-B14F-4D97-AF65-F5344CB8AC3E}">
        <p14:creationId xmlns:p14="http://schemas.microsoft.com/office/powerpoint/2010/main" val="23107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6213"/>
            <a:ext cx="9144000" cy="60007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Parameters for Water Accumulation Equation</a:t>
            </a:r>
          </a:p>
        </p:txBody>
      </p:sp>
      <p:graphicFrame>
        <p:nvGraphicFramePr>
          <p:cNvPr id="180304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691015"/>
              </p:ext>
            </p:extLst>
          </p:nvPr>
        </p:nvGraphicFramePr>
        <p:xfrm>
          <a:off x="646113" y="1635125"/>
          <a:ext cx="7350125" cy="3600450"/>
        </p:xfrm>
        <a:graphic>
          <a:graphicData uri="http://schemas.openxmlformats.org/drawingml/2006/table">
            <a:tbl>
              <a:tblPr/>
              <a:tblGrid>
                <a:gridCol w="2352675"/>
                <a:gridCol w="1682750"/>
                <a:gridCol w="1296987"/>
                <a:gridCol w="2017713"/>
              </a:tblGrid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Climate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Type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Season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dirty="0" smtClean="0">
                          <a:latin typeface="+mn-lt"/>
                          <a:ea typeface="Calibri" charset="0"/>
                          <a:cs typeface="Times New Roman"/>
                        </a:rPr>
                        <a:t>β</a:t>
                      </a:r>
                      <a:r>
                        <a:rPr lang="en-US" sz="2400" b="0" dirty="0" smtClean="0">
                          <a:latin typeface="+mn-lt"/>
                          <a:ea typeface="Calibri" charset="0"/>
                          <a:cs typeface="Times New Roman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(-)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Times New Roman" charset="0"/>
                        <a:cs typeface="Calibri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2400" b="0" dirty="0" smtClean="0">
                          <a:latin typeface="+mn-lt"/>
                          <a:ea typeface="Calibri" charset="0"/>
                          <a:cs typeface="Times New Roman"/>
                        </a:rPr>
                        <a:t>Λ</a:t>
                      </a:r>
                      <a:r>
                        <a:rPr lang="en-US" sz="2400" b="0" dirty="0" smtClean="0">
                          <a:latin typeface="+mn-lt"/>
                          <a:ea typeface="Calibri" charset="0"/>
                          <a:cs typeface="Times New Roman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(mm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)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No Snow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Frozen Ground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Fall-Winter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0.30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27.1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Spring-Summer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1.00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167.8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Snow &amp;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Frozen Ground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Fall-Winter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0.37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-8.9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Spring-Summer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1.00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Times New Roman" charset="0"/>
                          <a:cs typeface="Calibri" charset="0"/>
                        </a:rPr>
                        <a:t>167.8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5" name="Rectangle 81"/>
          <p:cNvSpPr>
            <a:spLocks noChangeArrowheads="1"/>
          </p:cNvSpPr>
          <p:nvPr/>
        </p:nvSpPr>
        <p:spPr bwMode="auto">
          <a:xfrm>
            <a:off x="2887663" y="966788"/>
            <a:ext cx="2925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800" b="0" dirty="0">
                <a:latin typeface="Times New Roman"/>
                <a:ea typeface="Calibri" charset="0"/>
                <a:cs typeface="Times New Roman"/>
              </a:rPr>
              <a:t>Δ </a:t>
            </a:r>
            <a:r>
              <a:rPr lang="en-US" sz="2800" b="0" dirty="0" smtClean="0">
                <a:latin typeface="Calibri" charset="0"/>
                <a:ea typeface="Calibri" charset="0"/>
                <a:cs typeface="Calibri" charset="0"/>
              </a:rPr>
              <a:t>S </a:t>
            </a:r>
            <a:r>
              <a:rPr lang="en-US" sz="2800" b="0" dirty="0">
                <a:latin typeface="Calibri" charset="0"/>
                <a:ea typeface="Calibri" charset="0"/>
                <a:cs typeface="Calibri" charset="0"/>
              </a:rPr>
              <a:t>= P – </a:t>
            </a:r>
            <a:r>
              <a:rPr lang="el-GR" sz="2800" b="0" dirty="0">
                <a:latin typeface="Times New Roman"/>
                <a:ea typeface="Calibri" charset="0"/>
                <a:cs typeface="Times New Roman"/>
              </a:rPr>
              <a:t>β</a:t>
            </a:r>
            <a:r>
              <a:rPr lang="en-US" sz="2800" b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0" dirty="0">
                <a:latin typeface="Calibri" charset="0"/>
                <a:ea typeface="Calibri" charset="0"/>
                <a:cs typeface="Calibri" charset="0"/>
              </a:rPr>
              <a:t>PET – </a:t>
            </a:r>
            <a:r>
              <a:rPr lang="el-GR" sz="2800" b="0" dirty="0" smtClean="0">
                <a:latin typeface="Times New Roman"/>
                <a:ea typeface="Calibri" charset="0"/>
                <a:cs typeface="Times New Roman"/>
              </a:rPr>
              <a:t>Λ</a:t>
            </a:r>
            <a:endParaRPr lang="en-US" sz="2800" b="0" dirty="0">
              <a:latin typeface="SymbolPS" charset="2"/>
              <a:ea typeface="Calibri" charset="0"/>
              <a:cs typeface="Calibri" charset="0"/>
            </a:endParaRPr>
          </a:p>
        </p:txBody>
      </p:sp>
      <p:sp>
        <p:nvSpPr>
          <p:cNvPr id="18466" name="Text Box 82"/>
          <p:cNvSpPr txBox="1">
            <a:spLocks noChangeArrowheads="1"/>
          </p:cNvSpPr>
          <p:nvPr/>
        </p:nvSpPr>
        <p:spPr bwMode="auto">
          <a:xfrm>
            <a:off x="439738" y="5629275"/>
            <a:ext cx="83375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latin typeface="Calibri" charset="0"/>
                <a:ea typeface="Calibri" charset="0"/>
                <a:cs typeface="Calibri" charset="0"/>
              </a:rPr>
              <a:t>Two sets of </a:t>
            </a:r>
            <a:r>
              <a:rPr lang="el-GR" sz="2800" b="0" dirty="0">
                <a:latin typeface="Times New Roman"/>
                <a:ea typeface="Calibri" charset="0"/>
                <a:cs typeface="Times New Roman"/>
              </a:rPr>
              <a:t>β</a:t>
            </a:r>
            <a:r>
              <a:rPr lang="en-US" sz="2800" b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0" dirty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l-GR" sz="2800" b="0" dirty="0">
                <a:latin typeface="Times New Roman"/>
                <a:ea typeface="Calibri" charset="0"/>
                <a:cs typeface="Times New Roman"/>
              </a:rPr>
              <a:t>Λ</a:t>
            </a:r>
            <a:r>
              <a:rPr lang="en-US" sz="2800" b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0" dirty="0">
                <a:latin typeface="Calibri" charset="0"/>
                <a:ea typeface="Calibri" charset="0"/>
                <a:cs typeface="Calibri" charset="0"/>
              </a:rPr>
              <a:t>parameters (fall-winter &amp; spring-summer) for a given climate type.</a:t>
            </a:r>
          </a:p>
        </p:txBody>
      </p:sp>
      <p:cxnSp>
        <p:nvCxnSpPr>
          <p:cNvPr id="18467" name="Straight Arrow Connector 6"/>
          <p:cNvCxnSpPr>
            <a:cxnSpLocks noChangeShapeType="1"/>
          </p:cNvCxnSpPr>
          <p:nvPr/>
        </p:nvCxnSpPr>
        <p:spPr bwMode="auto">
          <a:xfrm flipV="1">
            <a:off x="6534150" y="3902075"/>
            <a:ext cx="817563" cy="523875"/>
          </a:xfrm>
          <a:prstGeom prst="straightConnector1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</p:cxnSp>
      <p:sp>
        <p:nvSpPr>
          <p:cNvPr id="18468" name="TextBox 7"/>
          <p:cNvSpPr txBox="1">
            <a:spLocks noChangeArrowheads="1"/>
          </p:cNvSpPr>
          <p:nvPr/>
        </p:nvSpPr>
        <p:spPr bwMode="auto">
          <a:xfrm>
            <a:off x="7278688" y="3694113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9900"/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541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6"/>
          <p:cNvSpPr>
            <a:spLocks noGrp="1" noChangeArrowheads="1"/>
          </p:cNvSpPr>
          <p:nvPr>
            <p:ph type="title"/>
          </p:nvPr>
        </p:nvSpPr>
        <p:spPr>
          <a:xfrm>
            <a:off x="0" y="150813"/>
            <a:ext cx="9144000" cy="600075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</a:rPr>
              <a:t>Monthly Computation of </a:t>
            </a:r>
            <a:r>
              <a:rPr lang="en-US" sz="3200" b="1" dirty="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</a:rPr>
              <a:t>Required </a:t>
            </a:r>
            <a:r>
              <a:rPr lang="en-US" sz="3200" b="1" dirty="0" smtClean="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</a:rPr>
              <a:t>Storage (S</a:t>
            </a:r>
            <a:r>
              <a:rPr lang="en-US" sz="3200" b="1" baseline="-25000" dirty="0" smtClean="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en-US" sz="3200" b="1" dirty="0" smtClean="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3200" b="1" dirty="0">
              <a:solidFill>
                <a:srgbClr val="99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77" name="Text Box 71"/>
          <p:cNvSpPr txBox="1">
            <a:spLocks noChangeArrowheads="1"/>
          </p:cNvSpPr>
          <p:nvPr/>
        </p:nvSpPr>
        <p:spPr bwMode="auto">
          <a:xfrm>
            <a:off x="5600700" y="920750"/>
            <a:ext cx="3371850" cy="58169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742950" indent="-742950"/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b="0" baseline="-25000" dirty="0"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 =	monthly precipitation</a:t>
            </a:r>
          </a:p>
          <a:p>
            <a:pPr marL="742950" indent="-742950">
              <a:buFontTx/>
              <a:buChar char="-"/>
            </a:pPr>
            <a:endParaRPr lang="en-US" sz="1600" b="0" dirty="0">
              <a:latin typeface="Calibri" charset="0"/>
              <a:ea typeface="Calibri" charset="0"/>
              <a:cs typeface="Calibri" charset="0"/>
            </a:endParaRPr>
          </a:p>
          <a:p>
            <a:pPr marL="742950" indent="-742950"/>
            <a:r>
              <a:rPr lang="en-US" b="0" dirty="0" err="1">
                <a:latin typeface="Calibri" charset="0"/>
                <a:ea typeface="Calibri" charset="0"/>
                <a:cs typeface="Calibri" charset="0"/>
              </a:rPr>
              <a:t>PET</a:t>
            </a:r>
            <a:r>
              <a:rPr lang="en-US" b="0" baseline="-25000" dirty="0" err="1"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 =	monthly PET</a:t>
            </a:r>
          </a:p>
          <a:p>
            <a:pPr marL="742950" indent="-742950">
              <a:buFontTx/>
              <a:buChar char="-"/>
            </a:pPr>
            <a:endParaRPr lang="en-US" sz="1600" b="0" dirty="0">
              <a:latin typeface="Calibri" charset="0"/>
              <a:ea typeface="Calibri" charset="0"/>
              <a:cs typeface="Calibri" charset="0"/>
            </a:endParaRPr>
          </a:p>
          <a:p>
            <a:pPr marL="742950" indent="-742950"/>
            <a:r>
              <a:rPr lang="el-GR" b="0" dirty="0" smtClean="0">
                <a:latin typeface="Times New Roman"/>
                <a:ea typeface="Calibri" charset="0"/>
                <a:cs typeface="Times New Roman"/>
              </a:rPr>
              <a:t>β</a:t>
            </a:r>
            <a:r>
              <a:rPr lang="en-US" b="0" baseline="-25000" dirty="0" smtClean="0">
                <a:latin typeface="Calibri" charset="0"/>
                <a:ea typeface="Calibri" charset="0"/>
                <a:cs typeface="Calibri" charset="0"/>
              </a:rPr>
              <a:t>FW</a:t>
            </a:r>
            <a:r>
              <a:rPr lang="en-US" b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=	ET/PET in fall-winter</a:t>
            </a:r>
          </a:p>
          <a:p>
            <a:pPr marL="742950" lvl="1" indent="-742950">
              <a:buFontTx/>
              <a:buChar char="-"/>
            </a:pPr>
            <a:endParaRPr lang="en-US" sz="1600" b="0" dirty="0">
              <a:latin typeface="Calibri" charset="0"/>
              <a:ea typeface="Calibri" charset="0"/>
              <a:cs typeface="Calibri" charset="0"/>
            </a:endParaRPr>
          </a:p>
          <a:p>
            <a:pPr marL="742950" indent="-742950"/>
            <a:r>
              <a:rPr lang="el-GR" b="0" dirty="0" smtClean="0">
                <a:latin typeface="Times New Roman"/>
                <a:ea typeface="Calibri" charset="0"/>
                <a:cs typeface="Times New Roman"/>
              </a:rPr>
              <a:t>β</a:t>
            </a:r>
            <a:r>
              <a:rPr lang="en-US" b="0" baseline="-25000" dirty="0" smtClean="0">
                <a:latin typeface="Calibri" charset="0"/>
                <a:ea typeface="Calibri" charset="0"/>
                <a:cs typeface="Calibri" charset="0"/>
              </a:rPr>
              <a:t>SS</a:t>
            </a:r>
            <a:r>
              <a:rPr lang="en-US" b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=	ET/PET in spring-summer</a:t>
            </a:r>
          </a:p>
          <a:p>
            <a:pPr marL="742950" indent="-742950">
              <a:buFontTx/>
              <a:buChar char="-"/>
            </a:pPr>
            <a:endParaRPr lang="en-US" sz="1600" b="0" dirty="0">
              <a:latin typeface="Calibri" charset="0"/>
              <a:ea typeface="Calibri" charset="0"/>
              <a:cs typeface="Calibri" charset="0"/>
            </a:endParaRPr>
          </a:p>
          <a:p>
            <a:pPr marL="742950" indent="-742950"/>
            <a:r>
              <a:rPr lang="el-GR" b="0" dirty="0" smtClean="0">
                <a:latin typeface="Times New Roman"/>
                <a:ea typeface="Calibri" charset="0"/>
                <a:cs typeface="Times New Roman"/>
              </a:rPr>
              <a:t>Λ</a:t>
            </a:r>
            <a:r>
              <a:rPr lang="en-US" b="0" baseline="-25000" dirty="0" smtClean="0">
                <a:latin typeface="Calibri" charset="0"/>
                <a:ea typeface="Calibri" charset="0"/>
                <a:cs typeface="Calibri" charset="0"/>
              </a:rPr>
              <a:t>FW</a:t>
            </a:r>
            <a:r>
              <a:rPr lang="en-US" b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=	runoff &amp; other losses in fall-winter</a:t>
            </a:r>
          </a:p>
          <a:p>
            <a:pPr marL="742950" indent="-742950">
              <a:buFontTx/>
              <a:buChar char="-"/>
            </a:pPr>
            <a:endParaRPr lang="en-US" sz="1600" b="0" dirty="0">
              <a:latin typeface="Calibri" charset="0"/>
              <a:ea typeface="Calibri" charset="0"/>
              <a:cs typeface="Calibri" charset="0"/>
            </a:endParaRPr>
          </a:p>
          <a:p>
            <a:pPr marL="742950" indent="-742950"/>
            <a:r>
              <a:rPr lang="el-GR" b="0" dirty="0" smtClean="0">
                <a:latin typeface="Times New Roman"/>
                <a:ea typeface="Calibri" charset="0"/>
                <a:cs typeface="Times New Roman"/>
              </a:rPr>
              <a:t>Λ</a:t>
            </a:r>
            <a:r>
              <a:rPr lang="en-US" b="0" baseline="-25000" dirty="0" smtClean="0">
                <a:latin typeface="Calibri" charset="0"/>
                <a:ea typeface="Calibri" charset="0"/>
                <a:cs typeface="Calibri" charset="0"/>
              </a:rPr>
              <a:t>SS</a:t>
            </a:r>
            <a:r>
              <a:rPr lang="en-US" b="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=	runoff &amp; other losses in spring-summer</a:t>
            </a:r>
          </a:p>
        </p:txBody>
      </p:sp>
      <p:sp>
        <p:nvSpPr>
          <p:cNvPr id="3078" name="Text Box 77"/>
          <p:cNvSpPr txBox="1">
            <a:spLocks noChangeArrowheads="1"/>
          </p:cNvSpPr>
          <p:nvPr/>
        </p:nvSpPr>
        <p:spPr bwMode="auto">
          <a:xfrm>
            <a:off x="671456" y="4995508"/>
            <a:ext cx="4013257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Include only months that exceed P/PET threshold</a:t>
            </a:r>
          </a:p>
          <a:p>
            <a:pPr>
              <a:spcBef>
                <a:spcPct val="50000"/>
              </a:spcBef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If </a:t>
            </a:r>
            <a:r>
              <a:rPr lang="el-GR" b="0" dirty="0">
                <a:solidFill>
                  <a:srgbClr val="C00000"/>
                </a:solidFill>
                <a:latin typeface="Times New Roman"/>
                <a:ea typeface="Calibri" charset="0"/>
                <a:cs typeface="Times New Roman"/>
              </a:rPr>
              <a:t>Δ</a:t>
            </a:r>
            <a:r>
              <a:rPr lang="en-US" b="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b="0" baseline="-2500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&lt; 0, set </a:t>
            </a:r>
            <a:r>
              <a:rPr lang="el-GR" b="0" dirty="0">
                <a:solidFill>
                  <a:srgbClr val="C00000"/>
                </a:solidFill>
                <a:latin typeface="Times New Roman"/>
                <a:ea typeface="Calibri" charset="0"/>
                <a:cs typeface="Times New Roman"/>
              </a:rPr>
              <a:t>Δ</a:t>
            </a:r>
            <a:r>
              <a:rPr lang="en-US" b="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b="0" baseline="-25000" dirty="0" err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= 0</a:t>
            </a:r>
          </a:p>
        </p:txBody>
      </p:sp>
      <p:graphicFrame>
        <p:nvGraphicFramePr>
          <p:cNvPr id="3074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627932"/>
              </p:ext>
            </p:extLst>
          </p:nvPr>
        </p:nvGraphicFramePr>
        <p:xfrm>
          <a:off x="398036" y="1142472"/>
          <a:ext cx="5064536" cy="1005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Equation" r:id="rId3" imgW="1917360" imgH="380880" progId="Equation.3">
                  <p:embed/>
                </p:oleObj>
              </mc:Choice>
              <mc:Fallback>
                <p:oleObj name="Equation" r:id="rId3" imgW="19173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36" y="1142472"/>
                        <a:ext cx="5064536" cy="1005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156245"/>
              </p:ext>
            </p:extLst>
          </p:nvPr>
        </p:nvGraphicFramePr>
        <p:xfrm>
          <a:off x="806824" y="2906310"/>
          <a:ext cx="4500189" cy="100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Equation" r:id="rId5" imgW="1701720" imgH="380880" progId="Equation.3">
                  <p:embed/>
                </p:oleObj>
              </mc:Choice>
              <mc:Fallback>
                <p:oleObj name="Equation" r:id="rId5" imgW="170172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824" y="2906310"/>
                        <a:ext cx="4500189" cy="100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AutoShape 73"/>
          <p:cNvSpPr>
            <a:spLocks/>
          </p:cNvSpPr>
          <p:nvPr/>
        </p:nvSpPr>
        <p:spPr bwMode="auto">
          <a:xfrm rot="16200000">
            <a:off x="3124878" y="180451"/>
            <a:ext cx="254000" cy="4203700"/>
          </a:xfrm>
          <a:prstGeom prst="leftBrace">
            <a:avLst>
              <a:gd name="adj1" fmla="val 137917"/>
              <a:gd name="adj2" fmla="val 50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74"/>
          <p:cNvSpPr>
            <a:spLocks/>
          </p:cNvSpPr>
          <p:nvPr/>
        </p:nvSpPr>
        <p:spPr bwMode="auto">
          <a:xfrm rot="-5400000">
            <a:off x="2895600" y="1984375"/>
            <a:ext cx="317500" cy="4127500"/>
          </a:xfrm>
          <a:prstGeom prst="leftBrace">
            <a:avLst>
              <a:gd name="adj1" fmla="val 10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1" name="Text Box 75"/>
          <p:cNvSpPr txBox="1">
            <a:spLocks noChangeArrowheads="1"/>
          </p:cNvSpPr>
          <p:nvPr/>
        </p:nvSpPr>
        <p:spPr bwMode="auto">
          <a:xfrm>
            <a:off x="1793875" y="2350225"/>
            <a:ext cx="289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Fall-Winter Months</a:t>
            </a:r>
          </a:p>
        </p:txBody>
      </p:sp>
      <p:sp>
        <p:nvSpPr>
          <p:cNvPr id="3082" name="Text Box 76"/>
          <p:cNvSpPr txBox="1">
            <a:spLocks noChangeArrowheads="1"/>
          </p:cNvSpPr>
          <p:nvPr/>
        </p:nvSpPr>
        <p:spPr bwMode="auto">
          <a:xfrm>
            <a:off x="1644650" y="4208463"/>
            <a:ext cx="31575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latin typeface="Calibri" charset="0"/>
                <a:ea typeface="Calibri" charset="0"/>
                <a:cs typeface="Calibri" charset="0"/>
              </a:rPr>
              <a:t>Spring-Summer Months</a:t>
            </a:r>
          </a:p>
        </p:txBody>
      </p:sp>
    </p:spTree>
    <p:extLst>
      <p:ext uri="{BB962C8B-B14F-4D97-AF65-F5344CB8AC3E}">
        <p14:creationId xmlns:p14="http://schemas.microsoft.com/office/powerpoint/2010/main" val="8914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0-03-28 at 11.21.46 AM.png"/>
          <p:cNvPicPr>
            <a:picLocks noChangeAspect="1"/>
          </p:cNvPicPr>
          <p:nvPr/>
        </p:nvPicPr>
        <p:blipFill>
          <a:blip r:embed="rId2" cstate="print"/>
          <a:srcRect l="3467" t="1761" r="2667" b="6134"/>
          <a:stretch>
            <a:fillRect/>
          </a:stretch>
        </p:blipFill>
        <p:spPr>
          <a:xfrm>
            <a:off x="219456" y="737616"/>
            <a:ext cx="8583168" cy="5949696"/>
          </a:xfrm>
          <a:prstGeom prst="rect">
            <a:avLst/>
          </a:prstGeom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6438"/>
          </a:xfrm>
        </p:spPr>
        <p:txBody>
          <a:bodyPr/>
          <a:lstStyle/>
          <a:p>
            <a:r>
              <a:rPr lang="en-US" sz="3600" b="1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Example: Idaho Site (snow &amp; frozen ground)  </a:t>
            </a:r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5920033" y="1584325"/>
            <a:ext cx="3028705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For months below threshold, set </a:t>
            </a:r>
            <a:r>
              <a:rPr lang="el-GR" b="0" dirty="0" smtClean="0">
                <a:latin typeface="Times New Roman"/>
                <a:ea typeface="Calibri" charset="0"/>
                <a:cs typeface="Times New Roman"/>
              </a:rPr>
              <a:t>Δ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= 0</a:t>
            </a:r>
          </a:p>
        </p:txBody>
      </p:sp>
      <p:cxnSp>
        <p:nvCxnSpPr>
          <p:cNvPr id="19461" name="Straight Connector 5"/>
          <p:cNvCxnSpPr>
            <a:cxnSpLocks noChangeShapeType="1"/>
          </p:cNvCxnSpPr>
          <p:nvPr/>
        </p:nvCxnSpPr>
        <p:spPr bwMode="auto">
          <a:xfrm flipV="1">
            <a:off x="5249863" y="2401888"/>
            <a:ext cx="1138237" cy="4921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/>
          </a:ln>
        </p:spPr>
      </p:cxnSp>
      <p:sp>
        <p:nvSpPr>
          <p:cNvPr id="19462" name="Oval 14"/>
          <p:cNvSpPr>
            <a:spLocks noChangeArrowheads="1"/>
          </p:cNvSpPr>
          <p:nvPr/>
        </p:nvSpPr>
        <p:spPr bwMode="auto">
          <a:xfrm>
            <a:off x="3608388" y="3486912"/>
            <a:ext cx="1208087" cy="426276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9463" name="Straight Connector 15"/>
          <p:cNvCxnSpPr>
            <a:cxnSpLocks noChangeShapeType="1"/>
            <a:stCxn id="19462" idx="6"/>
            <a:endCxn id="19465" idx="1"/>
          </p:cNvCxnSpPr>
          <p:nvPr/>
        </p:nvCxnSpPr>
        <p:spPr bwMode="auto">
          <a:xfrm flipV="1">
            <a:off x="4816475" y="3337015"/>
            <a:ext cx="1103558" cy="36303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/>
          </a:ln>
        </p:spPr>
      </p:cxnSp>
      <p:sp>
        <p:nvSpPr>
          <p:cNvPr id="19464" name="Oval 14"/>
          <p:cNvSpPr>
            <a:spLocks noChangeArrowheads="1"/>
          </p:cNvSpPr>
          <p:nvPr/>
        </p:nvSpPr>
        <p:spPr bwMode="auto">
          <a:xfrm>
            <a:off x="4206875" y="2249488"/>
            <a:ext cx="1103313" cy="474662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5920033" y="2736850"/>
            <a:ext cx="3223967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l-GR" b="0" dirty="0" smtClean="0">
                <a:latin typeface="Times New Roman"/>
                <a:ea typeface="Calibri" charset="0"/>
                <a:cs typeface="Times New Roman"/>
              </a:rPr>
              <a:t>Δ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= P – 0.37*PET</a:t>
            </a:r>
          </a:p>
          <a:p>
            <a:pPr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(Fall-Winter)</a:t>
            </a:r>
          </a:p>
          <a:p>
            <a:pPr algn="ctr"/>
            <a:r>
              <a:rPr lang="el-GR" b="0" dirty="0">
                <a:latin typeface="Times New Roman"/>
                <a:ea typeface="Calibri" charset="0"/>
                <a:cs typeface="Times New Roman"/>
              </a:rPr>
              <a:t>β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= 0.37, </a:t>
            </a:r>
            <a:r>
              <a:rPr lang="el-GR" b="0" dirty="0">
                <a:latin typeface="Times New Roman"/>
                <a:ea typeface="Calibri" charset="0"/>
                <a:cs typeface="Times New Roman"/>
              </a:rPr>
              <a:t>Λ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= 0</a:t>
            </a:r>
          </a:p>
        </p:txBody>
      </p:sp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5389563" y="5168900"/>
            <a:ext cx="3754437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Store </a:t>
            </a:r>
            <a:r>
              <a:rPr lang="en-US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97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mm for typical year, </a:t>
            </a:r>
            <a:r>
              <a:rPr lang="en-US" dirty="0" smtClean="0">
                <a:solidFill>
                  <a:srgbClr val="7030A0"/>
                </a:solidFill>
                <a:latin typeface="Calibri" charset="0"/>
                <a:ea typeface="Calibri" charset="0"/>
                <a:cs typeface="Calibri" charset="0"/>
              </a:rPr>
              <a:t>230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mm for wettest year</a:t>
            </a:r>
          </a:p>
        </p:txBody>
      </p:sp>
    </p:spTree>
    <p:extLst>
      <p:ext uri="{BB962C8B-B14F-4D97-AF65-F5344CB8AC3E}">
        <p14:creationId xmlns:p14="http://schemas.microsoft.com/office/powerpoint/2010/main" val="53344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0-03-23 at 10.05.20 AM.png"/>
          <p:cNvPicPr>
            <a:picLocks noChangeAspect="1"/>
          </p:cNvPicPr>
          <p:nvPr/>
        </p:nvPicPr>
        <p:blipFill>
          <a:blip r:embed="rId2" cstate="print"/>
          <a:srcRect l="3902" t="2844" r="3600" b="5956"/>
          <a:stretch>
            <a:fillRect/>
          </a:stretch>
        </p:blipFill>
        <p:spPr>
          <a:xfrm>
            <a:off x="0" y="603504"/>
            <a:ext cx="7485888" cy="6254496"/>
          </a:xfrm>
          <a:prstGeom prst="rect">
            <a:avLst/>
          </a:prstGeom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6438"/>
          </a:xfrm>
        </p:spPr>
        <p:txBody>
          <a:bodyPr/>
          <a:lstStyle/>
          <a:p>
            <a:r>
              <a:rPr lang="en-US" sz="28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Example: </a:t>
            </a:r>
            <a:r>
              <a:rPr lang="en-US" sz="28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Texas </a:t>
            </a:r>
            <a:r>
              <a:rPr lang="en-US" sz="28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Site (no snow &amp; frozen </a:t>
            </a:r>
            <a:r>
              <a:rPr lang="en-US" sz="28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ground</a:t>
            </a:r>
            <a:r>
              <a:rPr lang="en-US" sz="28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)  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231118" y="1523365"/>
            <a:ext cx="2912882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For months below threshold, set </a:t>
            </a:r>
            <a:r>
              <a:rPr lang="el-GR" b="0" dirty="0" smtClean="0">
                <a:latin typeface="Times New Roman"/>
                <a:ea typeface="Calibri" charset="0"/>
                <a:cs typeface="Times New Roman"/>
              </a:rPr>
              <a:t>Δ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= 0</a:t>
            </a:r>
          </a:p>
        </p:txBody>
      </p:sp>
      <p:cxnSp>
        <p:nvCxnSpPr>
          <p:cNvPr id="12" name="Straight Connector 5"/>
          <p:cNvCxnSpPr>
            <a:cxnSpLocks noChangeShapeType="1"/>
            <a:endCxn id="11" idx="1"/>
          </p:cNvCxnSpPr>
          <p:nvPr/>
        </p:nvCxnSpPr>
        <p:spPr bwMode="auto">
          <a:xfrm flipV="1">
            <a:off x="5335397" y="1938864"/>
            <a:ext cx="895721" cy="17086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/>
          </a:ln>
        </p:spPr>
      </p:cxn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3328417" y="3206496"/>
            <a:ext cx="1450848" cy="645732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" name="Straight Connector 15"/>
          <p:cNvCxnSpPr>
            <a:cxnSpLocks noChangeShapeType="1"/>
            <a:stCxn id="13" idx="6"/>
            <a:endCxn id="16" idx="1"/>
          </p:cNvCxnSpPr>
          <p:nvPr/>
        </p:nvCxnSpPr>
        <p:spPr bwMode="auto">
          <a:xfrm flipV="1">
            <a:off x="4779265" y="3183722"/>
            <a:ext cx="1292351" cy="34564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 type="triangle" w="med" len="med"/>
            <a:tailEnd/>
          </a:ln>
        </p:spPr>
      </p:cxn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474721" y="1950720"/>
            <a:ext cx="2030730" cy="71247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6071616" y="2675890"/>
            <a:ext cx="3072384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l-GR" sz="2000" b="0" dirty="0" smtClean="0">
                <a:latin typeface="Times New Roman"/>
                <a:ea typeface="Calibri" charset="0"/>
                <a:cs typeface="Times New Roman"/>
              </a:rPr>
              <a:t>Δ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=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(P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–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0.37*PET)-27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(Fall-Winter)</a:t>
            </a:r>
          </a:p>
          <a:p>
            <a:pPr algn="ctr"/>
            <a:r>
              <a:rPr lang="el-GR" sz="2000" b="0" dirty="0">
                <a:latin typeface="Times New Roman"/>
                <a:ea typeface="Calibri" charset="0"/>
                <a:cs typeface="Times New Roman"/>
              </a:rPr>
              <a:t>β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=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0.3, </a:t>
            </a:r>
            <a:r>
              <a:rPr lang="el-GR" sz="2000" b="0" dirty="0">
                <a:latin typeface="Times New Roman"/>
                <a:ea typeface="Calibri" charset="0"/>
                <a:cs typeface="Times New Roman"/>
              </a:rPr>
              <a:t>Λ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= 27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6047042" y="5034788"/>
            <a:ext cx="3096958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Store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188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mm for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95</a:t>
            </a:r>
            <a:r>
              <a:rPr lang="en-US" sz="2000" baseline="30000" dirty="0" smtClean="0"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 percentile year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</a:t>
            </a:r>
            <a:endParaRPr lang="en-US" sz="20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548 mm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for wettest year</a:t>
            </a:r>
          </a:p>
        </p:txBody>
      </p:sp>
    </p:spTree>
    <p:extLst>
      <p:ext uri="{BB962C8B-B14F-4D97-AF65-F5344CB8AC3E}">
        <p14:creationId xmlns:p14="http://schemas.microsoft.com/office/powerpoint/2010/main" val="37374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7"/>
          <p:cNvSpPr>
            <a:spLocks noChangeArrowheads="1"/>
          </p:cNvSpPr>
          <p:nvPr/>
        </p:nvSpPr>
        <p:spPr bwMode="auto">
          <a:xfrm>
            <a:off x="0" y="474663"/>
            <a:ext cx="6858000" cy="6383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811213" y="2949575"/>
            <a:ext cx="5051425" cy="1628775"/>
          </a:xfrm>
          <a:prstGeom prst="rect">
            <a:avLst/>
          </a:prstGeom>
          <a:solidFill>
            <a:srgbClr val="CC9900"/>
          </a:solidFill>
          <a:ln w="9525">
            <a:solidFill>
              <a:srgbClr val="CC99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1131888" y="2511425"/>
            <a:ext cx="4435475" cy="438150"/>
            <a:chOff x="1369" y="1495"/>
            <a:chExt cx="2433" cy="79"/>
          </a:xfrm>
        </p:grpSpPr>
        <p:sp>
          <p:nvSpPr>
            <p:cNvPr id="9260" name="Line 4"/>
            <p:cNvSpPr>
              <a:spLocks noChangeShapeType="1"/>
            </p:cNvSpPr>
            <p:nvPr/>
          </p:nvSpPr>
          <p:spPr bwMode="auto">
            <a:xfrm flipH="1" flipV="1">
              <a:off x="1369" y="1495"/>
              <a:ext cx="94" cy="79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Line 5"/>
            <p:cNvSpPr>
              <a:spLocks noChangeShapeType="1"/>
            </p:cNvSpPr>
            <p:nvPr/>
          </p:nvSpPr>
          <p:spPr bwMode="auto">
            <a:xfrm flipV="1">
              <a:off x="1463" y="1495"/>
              <a:ext cx="0" cy="79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Line 6"/>
            <p:cNvSpPr>
              <a:spLocks noChangeShapeType="1"/>
            </p:cNvSpPr>
            <p:nvPr/>
          </p:nvSpPr>
          <p:spPr bwMode="auto">
            <a:xfrm flipV="1">
              <a:off x="1463" y="1495"/>
              <a:ext cx="94" cy="79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Line 7"/>
            <p:cNvSpPr>
              <a:spLocks noChangeShapeType="1"/>
            </p:cNvSpPr>
            <p:nvPr/>
          </p:nvSpPr>
          <p:spPr bwMode="auto">
            <a:xfrm flipH="1" flipV="1">
              <a:off x="1931" y="1495"/>
              <a:ext cx="93" cy="79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Line 8"/>
            <p:cNvSpPr>
              <a:spLocks noChangeShapeType="1"/>
            </p:cNvSpPr>
            <p:nvPr/>
          </p:nvSpPr>
          <p:spPr bwMode="auto">
            <a:xfrm flipV="1">
              <a:off x="2024" y="1495"/>
              <a:ext cx="0" cy="79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Line 9"/>
            <p:cNvSpPr>
              <a:spLocks noChangeShapeType="1"/>
            </p:cNvSpPr>
            <p:nvPr/>
          </p:nvSpPr>
          <p:spPr bwMode="auto">
            <a:xfrm flipV="1">
              <a:off x="2024" y="1495"/>
              <a:ext cx="94" cy="79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Line 10"/>
            <p:cNvSpPr>
              <a:spLocks noChangeShapeType="1"/>
            </p:cNvSpPr>
            <p:nvPr/>
          </p:nvSpPr>
          <p:spPr bwMode="auto">
            <a:xfrm flipH="1" flipV="1">
              <a:off x="3054" y="1495"/>
              <a:ext cx="93" cy="79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Line 11"/>
            <p:cNvSpPr>
              <a:spLocks noChangeShapeType="1"/>
            </p:cNvSpPr>
            <p:nvPr/>
          </p:nvSpPr>
          <p:spPr bwMode="auto">
            <a:xfrm flipV="1">
              <a:off x="3147" y="1495"/>
              <a:ext cx="0" cy="79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Line 12"/>
            <p:cNvSpPr>
              <a:spLocks noChangeShapeType="1"/>
            </p:cNvSpPr>
            <p:nvPr/>
          </p:nvSpPr>
          <p:spPr bwMode="auto">
            <a:xfrm flipV="1">
              <a:off x="3147" y="1495"/>
              <a:ext cx="94" cy="79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Line 13"/>
            <p:cNvSpPr>
              <a:spLocks noChangeShapeType="1"/>
            </p:cNvSpPr>
            <p:nvPr/>
          </p:nvSpPr>
          <p:spPr bwMode="auto">
            <a:xfrm flipH="1" flipV="1">
              <a:off x="2492" y="1495"/>
              <a:ext cx="94" cy="79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Line 14"/>
            <p:cNvSpPr>
              <a:spLocks noChangeShapeType="1"/>
            </p:cNvSpPr>
            <p:nvPr/>
          </p:nvSpPr>
          <p:spPr bwMode="auto">
            <a:xfrm flipV="1">
              <a:off x="2586" y="1495"/>
              <a:ext cx="0" cy="79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Line 15"/>
            <p:cNvSpPr>
              <a:spLocks noChangeShapeType="1"/>
            </p:cNvSpPr>
            <p:nvPr/>
          </p:nvSpPr>
          <p:spPr bwMode="auto">
            <a:xfrm flipV="1">
              <a:off x="2586" y="1495"/>
              <a:ext cx="91" cy="79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Line 16"/>
            <p:cNvSpPr>
              <a:spLocks noChangeShapeType="1"/>
            </p:cNvSpPr>
            <p:nvPr/>
          </p:nvSpPr>
          <p:spPr bwMode="auto">
            <a:xfrm flipH="1" flipV="1">
              <a:off x="3615" y="1495"/>
              <a:ext cx="94" cy="79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Line 17"/>
            <p:cNvSpPr>
              <a:spLocks noChangeShapeType="1"/>
            </p:cNvSpPr>
            <p:nvPr/>
          </p:nvSpPr>
          <p:spPr bwMode="auto">
            <a:xfrm flipV="1">
              <a:off x="3709" y="1495"/>
              <a:ext cx="0" cy="79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Line 18"/>
            <p:cNvSpPr>
              <a:spLocks noChangeShapeType="1"/>
            </p:cNvSpPr>
            <p:nvPr/>
          </p:nvSpPr>
          <p:spPr bwMode="auto">
            <a:xfrm flipV="1">
              <a:off x="3709" y="1495"/>
              <a:ext cx="93" cy="79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" name="Text Box 19"/>
          <p:cNvSpPr txBox="1">
            <a:spLocks noChangeArrowheads="1"/>
          </p:cNvSpPr>
          <p:nvPr/>
        </p:nvSpPr>
        <p:spPr bwMode="auto">
          <a:xfrm>
            <a:off x="5232400" y="955675"/>
            <a:ext cx="1812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effectLst/>
                <a:latin typeface="Arial" charset="0"/>
              </a:rPr>
              <a:t>Precipitation</a:t>
            </a:r>
          </a:p>
        </p:txBody>
      </p:sp>
      <p:sp>
        <p:nvSpPr>
          <p:cNvPr id="9222" name="Line 21"/>
          <p:cNvSpPr>
            <a:spLocks noChangeShapeType="1"/>
          </p:cNvSpPr>
          <p:nvPr/>
        </p:nvSpPr>
        <p:spPr bwMode="auto">
          <a:xfrm>
            <a:off x="3751263" y="2563813"/>
            <a:ext cx="0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25"/>
          <p:cNvSpPr txBox="1">
            <a:spLocks noChangeArrowheads="1"/>
          </p:cNvSpPr>
          <p:nvPr/>
        </p:nvSpPr>
        <p:spPr bwMode="auto">
          <a:xfrm>
            <a:off x="6338888" y="3409950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effectLst/>
                <a:latin typeface="Arial" charset="0"/>
              </a:rPr>
              <a:t>“Sponge”</a:t>
            </a:r>
          </a:p>
        </p:txBody>
      </p:sp>
      <p:sp>
        <p:nvSpPr>
          <p:cNvPr id="9226" name="Line 26"/>
          <p:cNvSpPr>
            <a:spLocks noChangeShapeType="1"/>
          </p:cNvSpPr>
          <p:nvPr/>
        </p:nvSpPr>
        <p:spPr bwMode="auto">
          <a:xfrm flipH="1">
            <a:off x="5783263" y="3606800"/>
            <a:ext cx="50482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AutoShape 27"/>
          <p:cNvSpPr>
            <a:spLocks noChangeArrowheads="1"/>
          </p:cNvSpPr>
          <p:nvPr/>
        </p:nvSpPr>
        <p:spPr bwMode="auto">
          <a:xfrm>
            <a:off x="2174875" y="5918200"/>
            <a:ext cx="1485900" cy="750888"/>
          </a:xfrm>
          <a:prstGeom prst="flowChartMagneticDisk">
            <a:avLst/>
          </a:prstGeom>
          <a:solidFill>
            <a:srgbClr val="FFCC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9228" name="Freeform 28"/>
          <p:cNvSpPr>
            <a:spLocks/>
          </p:cNvSpPr>
          <p:nvPr/>
        </p:nvSpPr>
        <p:spPr bwMode="auto">
          <a:xfrm>
            <a:off x="3040063" y="4702175"/>
            <a:ext cx="147637" cy="250825"/>
          </a:xfrm>
          <a:custGeom>
            <a:avLst/>
            <a:gdLst>
              <a:gd name="T0" fmla="*/ 48 w 144"/>
              <a:gd name="T1" fmla="*/ 48 h 352"/>
              <a:gd name="T2" fmla="*/ 0 w 144"/>
              <a:gd name="T3" fmla="*/ 240 h 352"/>
              <a:gd name="T4" fmla="*/ 48 w 144"/>
              <a:gd name="T5" fmla="*/ 336 h 352"/>
              <a:gd name="T6" fmla="*/ 96 w 144"/>
              <a:gd name="T7" fmla="*/ 336 h 352"/>
              <a:gd name="T8" fmla="*/ 144 w 144"/>
              <a:gd name="T9" fmla="*/ 240 h 352"/>
              <a:gd name="T10" fmla="*/ 96 w 144"/>
              <a:gd name="T11" fmla="*/ 48 h 352"/>
              <a:gd name="T12" fmla="*/ 48 w 144"/>
              <a:gd name="T13" fmla="*/ 0 h 352"/>
              <a:gd name="T14" fmla="*/ 48 w 144"/>
              <a:gd name="T15" fmla="*/ 48 h 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"/>
              <a:gd name="T25" fmla="*/ 0 h 352"/>
              <a:gd name="T26" fmla="*/ 144 w 144"/>
              <a:gd name="T27" fmla="*/ 352 h 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" h="352">
                <a:moveTo>
                  <a:pt x="48" y="48"/>
                </a:moveTo>
                <a:cubicBezTo>
                  <a:pt x="40" y="88"/>
                  <a:pt x="0" y="192"/>
                  <a:pt x="0" y="240"/>
                </a:cubicBezTo>
                <a:cubicBezTo>
                  <a:pt x="0" y="288"/>
                  <a:pt x="32" y="320"/>
                  <a:pt x="48" y="336"/>
                </a:cubicBezTo>
                <a:cubicBezTo>
                  <a:pt x="64" y="352"/>
                  <a:pt x="80" y="352"/>
                  <a:pt x="96" y="336"/>
                </a:cubicBezTo>
                <a:cubicBezTo>
                  <a:pt x="112" y="320"/>
                  <a:pt x="144" y="288"/>
                  <a:pt x="144" y="240"/>
                </a:cubicBezTo>
                <a:cubicBezTo>
                  <a:pt x="144" y="192"/>
                  <a:pt x="112" y="88"/>
                  <a:pt x="96" y="48"/>
                </a:cubicBezTo>
                <a:cubicBezTo>
                  <a:pt x="80" y="8"/>
                  <a:pt x="56" y="0"/>
                  <a:pt x="48" y="0"/>
                </a:cubicBezTo>
                <a:cubicBezTo>
                  <a:pt x="40" y="0"/>
                  <a:pt x="56" y="8"/>
                  <a:pt x="48" y="4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Freeform 29"/>
          <p:cNvSpPr>
            <a:spLocks/>
          </p:cNvSpPr>
          <p:nvPr/>
        </p:nvSpPr>
        <p:spPr bwMode="auto">
          <a:xfrm>
            <a:off x="2593975" y="4953000"/>
            <a:ext cx="149225" cy="250825"/>
          </a:xfrm>
          <a:custGeom>
            <a:avLst/>
            <a:gdLst>
              <a:gd name="T0" fmla="*/ 48 w 144"/>
              <a:gd name="T1" fmla="*/ 48 h 352"/>
              <a:gd name="T2" fmla="*/ 0 w 144"/>
              <a:gd name="T3" fmla="*/ 240 h 352"/>
              <a:gd name="T4" fmla="*/ 48 w 144"/>
              <a:gd name="T5" fmla="*/ 336 h 352"/>
              <a:gd name="T6" fmla="*/ 96 w 144"/>
              <a:gd name="T7" fmla="*/ 336 h 352"/>
              <a:gd name="T8" fmla="*/ 144 w 144"/>
              <a:gd name="T9" fmla="*/ 240 h 352"/>
              <a:gd name="T10" fmla="*/ 96 w 144"/>
              <a:gd name="T11" fmla="*/ 48 h 352"/>
              <a:gd name="T12" fmla="*/ 48 w 144"/>
              <a:gd name="T13" fmla="*/ 0 h 352"/>
              <a:gd name="T14" fmla="*/ 48 w 144"/>
              <a:gd name="T15" fmla="*/ 48 h 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"/>
              <a:gd name="T25" fmla="*/ 0 h 352"/>
              <a:gd name="T26" fmla="*/ 144 w 144"/>
              <a:gd name="T27" fmla="*/ 352 h 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" h="352">
                <a:moveTo>
                  <a:pt x="48" y="48"/>
                </a:moveTo>
                <a:cubicBezTo>
                  <a:pt x="40" y="88"/>
                  <a:pt x="0" y="192"/>
                  <a:pt x="0" y="240"/>
                </a:cubicBezTo>
                <a:cubicBezTo>
                  <a:pt x="0" y="288"/>
                  <a:pt x="32" y="320"/>
                  <a:pt x="48" y="336"/>
                </a:cubicBezTo>
                <a:cubicBezTo>
                  <a:pt x="64" y="352"/>
                  <a:pt x="80" y="352"/>
                  <a:pt x="96" y="336"/>
                </a:cubicBezTo>
                <a:cubicBezTo>
                  <a:pt x="112" y="320"/>
                  <a:pt x="144" y="288"/>
                  <a:pt x="144" y="240"/>
                </a:cubicBezTo>
                <a:cubicBezTo>
                  <a:pt x="144" y="192"/>
                  <a:pt x="112" y="88"/>
                  <a:pt x="96" y="48"/>
                </a:cubicBezTo>
                <a:cubicBezTo>
                  <a:pt x="80" y="8"/>
                  <a:pt x="56" y="0"/>
                  <a:pt x="48" y="0"/>
                </a:cubicBezTo>
                <a:cubicBezTo>
                  <a:pt x="40" y="0"/>
                  <a:pt x="56" y="8"/>
                  <a:pt x="48" y="4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Freeform 30"/>
          <p:cNvSpPr>
            <a:spLocks/>
          </p:cNvSpPr>
          <p:nvPr/>
        </p:nvSpPr>
        <p:spPr bwMode="auto">
          <a:xfrm>
            <a:off x="3040063" y="5203825"/>
            <a:ext cx="147637" cy="250825"/>
          </a:xfrm>
          <a:custGeom>
            <a:avLst/>
            <a:gdLst>
              <a:gd name="T0" fmla="*/ 48 w 144"/>
              <a:gd name="T1" fmla="*/ 48 h 352"/>
              <a:gd name="T2" fmla="*/ 0 w 144"/>
              <a:gd name="T3" fmla="*/ 240 h 352"/>
              <a:gd name="T4" fmla="*/ 48 w 144"/>
              <a:gd name="T5" fmla="*/ 336 h 352"/>
              <a:gd name="T6" fmla="*/ 96 w 144"/>
              <a:gd name="T7" fmla="*/ 336 h 352"/>
              <a:gd name="T8" fmla="*/ 144 w 144"/>
              <a:gd name="T9" fmla="*/ 240 h 352"/>
              <a:gd name="T10" fmla="*/ 96 w 144"/>
              <a:gd name="T11" fmla="*/ 48 h 352"/>
              <a:gd name="T12" fmla="*/ 48 w 144"/>
              <a:gd name="T13" fmla="*/ 0 h 352"/>
              <a:gd name="T14" fmla="*/ 48 w 144"/>
              <a:gd name="T15" fmla="*/ 48 h 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"/>
              <a:gd name="T25" fmla="*/ 0 h 352"/>
              <a:gd name="T26" fmla="*/ 144 w 144"/>
              <a:gd name="T27" fmla="*/ 352 h 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" h="352">
                <a:moveTo>
                  <a:pt x="48" y="48"/>
                </a:moveTo>
                <a:cubicBezTo>
                  <a:pt x="40" y="88"/>
                  <a:pt x="0" y="192"/>
                  <a:pt x="0" y="240"/>
                </a:cubicBezTo>
                <a:cubicBezTo>
                  <a:pt x="0" y="288"/>
                  <a:pt x="32" y="320"/>
                  <a:pt x="48" y="336"/>
                </a:cubicBezTo>
                <a:cubicBezTo>
                  <a:pt x="64" y="352"/>
                  <a:pt x="80" y="352"/>
                  <a:pt x="96" y="336"/>
                </a:cubicBezTo>
                <a:cubicBezTo>
                  <a:pt x="112" y="320"/>
                  <a:pt x="144" y="288"/>
                  <a:pt x="144" y="240"/>
                </a:cubicBezTo>
                <a:cubicBezTo>
                  <a:pt x="144" y="192"/>
                  <a:pt x="112" y="88"/>
                  <a:pt x="96" y="48"/>
                </a:cubicBezTo>
                <a:cubicBezTo>
                  <a:pt x="80" y="8"/>
                  <a:pt x="56" y="0"/>
                  <a:pt x="48" y="0"/>
                </a:cubicBezTo>
                <a:cubicBezTo>
                  <a:pt x="40" y="0"/>
                  <a:pt x="56" y="8"/>
                  <a:pt x="48" y="4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Freeform 31"/>
          <p:cNvSpPr>
            <a:spLocks/>
          </p:cNvSpPr>
          <p:nvPr/>
        </p:nvSpPr>
        <p:spPr bwMode="auto">
          <a:xfrm>
            <a:off x="2593975" y="5454650"/>
            <a:ext cx="149225" cy="250825"/>
          </a:xfrm>
          <a:custGeom>
            <a:avLst/>
            <a:gdLst>
              <a:gd name="T0" fmla="*/ 48 w 144"/>
              <a:gd name="T1" fmla="*/ 48 h 352"/>
              <a:gd name="T2" fmla="*/ 0 w 144"/>
              <a:gd name="T3" fmla="*/ 240 h 352"/>
              <a:gd name="T4" fmla="*/ 48 w 144"/>
              <a:gd name="T5" fmla="*/ 336 h 352"/>
              <a:gd name="T6" fmla="*/ 96 w 144"/>
              <a:gd name="T7" fmla="*/ 336 h 352"/>
              <a:gd name="T8" fmla="*/ 144 w 144"/>
              <a:gd name="T9" fmla="*/ 240 h 352"/>
              <a:gd name="T10" fmla="*/ 96 w 144"/>
              <a:gd name="T11" fmla="*/ 48 h 352"/>
              <a:gd name="T12" fmla="*/ 48 w 144"/>
              <a:gd name="T13" fmla="*/ 0 h 352"/>
              <a:gd name="T14" fmla="*/ 48 w 144"/>
              <a:gd name="T15" fmla="*/ 48 h 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"/>
              <a:gd name="T25" fmla="*/ 0 h 352"/>
              <a:gd name="T26" fmla="*/ 144 w 144"/>
              <a:gd name="T27" fmla="*/ 352 h 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" h="352">
                <a:moveTo>
                  <a:pt x="48" y="48"/>
                </a:moveTo>
                <a:cubicBezTo>
                  <a:pt x="40" y="88"/>
                  <a:pt x="0" y="192"/>
                  <a:pt x="0" y="240"/>
                </a:cubicBezTo>
                <a:cubicBezTo>
                  <a:pt x="0" y="288"/>
                  <a:pt x="32" y="320"/>
                  <a:pt x="48" y="336"/>
                </a:cubicBezTo>
                <a:cubicBezTo>
                  <a:pt x="64" y="352"/>
                  <a:pt x="80" y="352"/>
                  <a:pt x="96" y="336"/>
                </a:cubicBezTo>
                <a:cubicBezTo>
                  <a:pt x="112" y="320"/>
                  <a:pt x="144" y="288"/>
                  <a:pt x="144" y="240"/>
                </a:cubicBezTo>
                <a:cubicBezTo>
                  <a:pt x="144" y="192"/>
                  <a:pt x="112" y="88"/>
                  <a:pt x="96" y="48"/>
                </a:cubicBezTo>
                <a:cubicBezTo>
                  <a:pt x="80" y="8"/>
                  <a:pt x="56" y="0"/>
                  <a:pt x="48" y="0"/>
                </a:cubicBezTo>
                <a:cubicBezTo>
                  <a:pt x="40" y="0"/>
                  <a:pt x="56" y="8"/>
                  <a:pt x="48" y="4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Freeform 32"/>
          <p:cNvSpPr>
            <a:spLocks/>
          </p:cNvSpPr>
          <p:nvPr/>
        </p:nvSpPr>
        <p:spPr bwMode="auto">
          <a:xfrm>
            <a:off x="3040063" y="5705475"/>
            <a:ext cx="147637" cy="250825"/>
          </a:xfrm>
          <a:custGeom>
            <a:avLst/>
            <a:gdLst>
              <a:gd name="T0" fmla="*/ 48 w 144"/>
              <a:gd name="T1" fmla="*/ 48 h 352"/>
              <a:gd name="T2" fmla="*/ 0 w 144"/>
              <a:gd name="T3" fmla="*/ 240 h 352"/>
              <a:gd name="T4" fmla="*/ 48 w 144"/>
              <a:gd name="T5" fmla="*/ 336 h 352"/>
              <a:gd name="T6" fmla="*/ 96 w 144"/>
              <a:gd name="T7" fmla="*/ 336 h 352"/>
              <a:gd name="T8" fmla="*/ 144 w 144"/>
              <a:gd name="T9" fmla="*/ 240 h 352"/>
              <a:gd name="T10" fmla="*/ 96 w 144"/>
              <a:gd name="T11" fmla="*/ 48 h 352"/>
              <a:gd name="T12" fmla="*/ 48 w 144"/>
              <a:gd name="T13" fmla="*/ 0 h 352"/>
              <a:gd name="T14" fmla="*/ 48 w 144"/>
              <a:gd name="T15" fmla="*/ 48 h 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"/>
              <a:gd name="T25" fmla="*/ 0 h 352"/>
              <a:gd name="T26" fmla="*/ 144 w 144"/>
              <a:gd name="T27" fmla="*/ 352 h 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" h="352">
                <a:moveTo>
                  <a:pt x="48" y="48"/>
                </a:moveTo>
                <a:cubicBezTo>
                  <a:pt x="40" y="88"/>
                  <a:pt x="0" y="192"/>
                  <a:pt x="0" y="240"/>
                </a:cubicBezTo>
                <a:cubicBezTo>
                  <a:pt x="0" y="288"/>
                  <a:pt x="32" y="320"/>
                  <a:pt x="48" y="336"/>
                </a:cubicBezTo>
                <a:cubicBezTo>
                  <a:pt x="64" y="352"/>
                  <a:pt x="80" y="352"/>
                  <a:pt x="96" y="336"/>
                </a:cubicBezTo>
                <a:cubicBezTo>
                  <a:pt x="112" y="320"/>
                  <a:pt x="144" y="288"/>
                  <a:pt x="144" y="240"/>
                </a:cubicBezTo>
                <a:cubicBezTo>
                  <a:pt x="144" y="192"/>
                  <a:pt x="112" y="88"/>
                  <a:pt x="96" y="48"/>
                </a:cubicBezTo>
                <a:cubicBezTo>
                  <a:pt x="80" y="8"/>
                  <a:pt x="56" y="0"/>
                  <a:pt x="48" y="0"/>
                </a:cubicBezTo>
                <a:cubicBezTo>
                  <a:pt x="40" y="0"/>
                  <a:pt x="56" y="8"/>
                  <a:pt x="48" y="4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Freeform 33"/>
          <p:cNvSpPr>
            <a:spLocks/>
          </p:cNvSpPr>
          <p:nvPr/>
        </p:nvSpPr>
        <p:spPr bwMode="auto">
          <a:xfrm>
            <a:off x="2606675" y="5861050"/>
            <a:ext cx="149225" cy="249238"/>
          </a:xfrm>
          <a:custGeom>
            <a:avLst/>
            <a:gdLst>
              <a:gd name="T0" fmla="*/ 48 w 144"/>
              <a:gd name="T1" fmla="*/ 48 h 352"/>
              <a:gd name="T2" fmla="*/ 0 w 144"/>
              <a:gd name="T3" fmla="*/ 240 h 352"/>
              <a:gd name="T4" fmla="*/ 48 w 144"/>
              <a:gd name="T5" fmla="*/ 336 h 352"/>
              <a:gd name="T6" fmla="*/ 96 w 144"/>
              <a:gd name="T7" fmla="*/ 336 h 352"/>
              <a:gd name="T8" fmla="*/ 144 w 144"/>
              <a:gd name="T9" fmla="*/ 240 h 352"/>
              <a:gd name="T10" fmla="*/ 96 w 144"/>
              <a:gd name="T11" fmla="*/ 48 h 352"/>
              <a:gd name="T12" fmla="*/ 48 w 144"/>
              <a:gd name="T13" fmla="*/ 0 h 352"/>
              <a:gd name="T14" fmla="*/ 48 w 144"/>
              <a:gd name="T15" fmla="*/ 48 h 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"/>
              <a:gd name="T25" fmla="*/ 0 h 352"/>
              <a:gd name="T26" fmla="*/ 144 w 144"/>
              <a:gd name="T27" fmla="*/ 352 h 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" h="352">
                <a:moveTo>
                  <a:pt x="48" y="48"/>
                </a:moveTo>
                <a:cubicBezTo>
                  <a:pt x="40" y="88"/>
                  <a:pt x="0" y="192"/>
                  <a:pt x="0" y="240"/>
                </a:cubicBezTo>
                <a:cubicBezTo>
                  <a:pt x="0" y="288"/>
                  <a:pt x="32" y="320"/>
                  <a:pt x="48" y="336"/>
                </a:cubicBezTo>
                <a:cubicBezTo>
                  <a:pt x="64" y="352"/>
                  <a:pt x="80" y="352"/>
                  <a:pt x="96" y="336"/>
                </a:cubicBezTo>
                <a:cubicBezTo>
                  <a:pt x="112" y="320"/>
                  <a:pt x="144" y="288"/>
                  <a:pt x="144" y="240"/>
                </a:cubicBezTo>
                <a:cubicBezTo>
                  <a:pt x="144" y="192"/>
                  <a:pt x="112" y="88"/>
                  <a:pt x="96" y="48"/>
                </a:cubicBezTo>
                <a:cubicBezTo>
                  <a:pt x="80" y="8"/>
                  <a:pt x="56" y="0"/>
                  <a:pt x="48" y="0"/>
                </a:cubicBezTo>
                <a:cubicBezTo>
                  <a:pt x="40" y="0"/>
                  <a:pt x="56" y="8"/>
                  <a:pt x="48" y="4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Text Box 34"/>
          <p:cNvSpPr txBox="1">
            <a:spLocks noChangeArrowheads="1"/>
          </p:cNvSpPr>
          <p:nvPr/>
        </p:nvSpPr>
        <p:spPr bwMode="auto">
          <a:xfrm>
            <a:off x="2544763" y="2962275"/>
            <a:ext cx="179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  <a:effectLst/>
                <a:latin typeface="Arial" charset="0"/>
              </a:rPr>
              <a:t>Infiltration</a:t>
            </a:r>
          </a:p>
        </p:txBody>
      </p:sp>
      <p:sp>
        <p:nvSpPr>
          <p:cNvPr id="9235" name="Text Box 35"/>
          <p:cNvSpPr txBox="1">
            <a:spLocks noChangeArrowheads="1"/>
          </p:cNvSpPr>
          <p:nvPr/>
        </p:nvSpPr>
        <p:spPr bwMode="auto">
          <a:xfrm>
            <a:off x="512304" y="4892974"/>
            <a:ext cx="1970041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effectLst/>
                <a:latin typeface="Arial" charset="0"/>
              </a:rPr>
              <a:t>Percolation if  S &gt; </a:t>
            </a:r>
            <a:r>
              <a:rPr lang="en-US" dirty="0" err="1">
                <a:effectLst/>
                <a:latin typeface="Arial" charset="0"/>
              </a:rPr>
              <a:t>S</a:t>
            </a:r>
            <a:r>
              <a:rPr lang="en-US" baseline="-25000" dirty="0" err="1">
                <a:effectLst/>
                <a:latin typeface="Arial" charset="0"/>
              </a:rPr>
              <a:t>c</a:t>
            </a:r>
            <a:endParaRPr lang="en-US" dirty="0">
              <a:effectLst/>
              <a:latin typeface="Arial" charset="0"/>
            </a:endParaRPr>
          </a:p>
        </p:txBody>
      </p:sp>
      <p:sp>
        <p:nvSpPr>
          <p:cNvPr id="9236" name="Line 36"/>
          <p:cNvSpPr>
            <a:spLocks noChangeShapeType="1"/>
          </p:cNvSpPr>
          <p:nvPr/>
        </p:nvSpPr>
        <p:spPr bwMode="auto">
          <a:xfrm>
            <a:off x="2130425" y="5329237"/>
            <a:ext cx="439738" cy="563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Freeform 39"/>
          <p:cNvSpPr>
            <a:spLocks/>
          </p:cNvSpPr>
          <p:nvPr/>
        </p:nvSpPr>
        <p:spPr bwMode="auto">
          <a:xfrm>
            <a:off x="4397375" y="1651000"/>
            <a:ext cx="147638" cy="250825"/>
          </a:xfrm>
          <a:custGeom>
            <a:avLst/>
            <a:gdLst>
              <a:gd name="T0" fmla="*/ 48 w 144"/>
              <a:gd name="T1" fmla="*/ 48 h 352"/>
              <a:gd name="T2" fmla="*/ 0 w 144"/>
              <a:gd name="T3" fmla="*/ 240 h 352"/>
              <a:gd name="T4" fmla="*/ 48 w 144"/>
              <a:gd name="T5" fmla="*/ 336 h 352"/>
              <a:gd name="T6" fmla="*/ 96 w 144"/>
              <a:gd name="T7" fmla="*/ 336 h 352"/>
              <a:gd name="T8" fmla="*/ 144 w 144"/>
              <a:gd name="T9" fmla="*/ 240 h 352"/>
              <a:gd name="T10" fmla="*/ 96 w 144"/>
              <a:gd name="T11" fmla="*/ 48 h 352"/>
              <a:gd name="T12" fmla="*/ 48 w 144"/>
              <a:gd name="T13" fmla="*/ 0 h 352"/>
              <a:gd name="T14" fmla="*/ 48 w 144"/>
              <a:gd name="T15" fmla="*/ 48 h 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"/>
              <a:gd name="T25" fmla="*/ 0 h 352"/>
              <a:gd name="T26" fmla="*/ 144 w 144"/>
              <a:gd name="T27" fmla="*/ 352 h 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" h="352">
                <a:moveTo>
                  <a:pt x="48" y="48"/>
                </a:moveTo>
                <a:cubicBezTo>
                  <a:pt x="40" y="88"/>
                  <a:pt x="0" y="192"/>
                  <a:pt x="0" y="240"/>
                </a:cubicBezTo>
                <a:cubicBezTo>
                  <a:pt x="0" y="288"/>
                  <a:pt x="32" y="320"/>
                  <a:pt x="48" y="336"/>
                </a:cubicBezTo>
                <a:cubicBezTo>
                  <a:pt x="64" y="352"/>
                  <a:pt x="80" y="352"/>
                  <a:pt x="96" y="336"/>
                </a:cubicBezTo>
                <a:cubicBezTo>
                  <a:pt x="112" y="320"/>
                  <a:pt x="144" y="288"/>
                  <a:pt x="144" y="240"/>
                </a:cubicBezTo>
                <a:cubicBezTo>
                  <a:pt x="144" y="192"/>
                  <a:pt x="112" y="88"/>
                  <a:pt x="96" y="48"/>
                </a:cubicBezTo>
                <a:cubicBezTo>
                  <a:pt x="80" y="8"/>
                  <a:pt x="56" y="0"/>
                  <a:pt x="48" y="0"/>
                </a:cubicBezTo>
                <a:cubicBezTo>
                  <a:pt x="40" y="0"/>
                  <a:pt x="56" y="8"/>
                  <a:pt x="48" y="4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Freeform 40"/>
          <p:cNvSpPr>
            <a:spLocks/>
          </p:cNvSpPr>
          <p:nvPr/>
        </p:nvSpPr>
        <p:spPr bwMode="auto">
          <a:xfrm>
            <a:off x="1654175" y="1651000"/>
            <a:ext cx="149225" cy="250825"/>
          </a:xfrm>
          <a:custGeom>
            <a:avLst/>
            <a:gdLst>
              <a:gd name="T0" fmla="*/ 48 w 144"/>
              <a:gd name="T1" fmla="*/ 48 h 352"/>
              <a:gd name="T2" fmla="*/ 0 w 144"/>
              <a:gd name="T3" fmla="*/ 240 h 352"/>
              <a:gd name="T4" fmla="*/ 48 w 144"/>
              <a:gd name="T5" fmla="*/ 336 h 352"/>
              <a:gd name="T6" fmla="*/ 96 w 144"/>
              <a:gd name="T7" fmla="*/ 336 h 352"/>
              <a:gd name="T8" fmla="*/ 144 w 144"/>
              <a:gd name="T9" fmla="*/ 240 h 352"/>
              <a:gd name="T10" fmla="*/ 96 w 144"/>
              <a:gd name="T11" fmla="*/ 48 h 352"/>
              <a:gd name="T12" fmla="*/ 48 w 144"/>
              <a:gd name="T13" fmla="*/ 0 h 352"/>
              <a:gd name="T14" fmla="*/ 48 w 144"/>
              <a:gd name="T15" fmla="*/ 48 h 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"/>
              <a:gd name="T25" fmla="*/ 0 h 352"/>
              <a:gd name="T26" fmla="*/ 144 w 144"/>
              <a:gd name="T27" fmla="*/ 352 h 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" h="352">
                <a:moveTo>
                  <a:pt x="48" y="48"/>
                </a:moveTo>
                <a:cubicBezTo>
                  <a:pt x="40" y="88"/>
                  <a:pt x="0" y="192"/>
                  <a:pt x="0" y="240"/>
                </a:cubicBezTo>
                <a:cubicBezTo>
                  <a:pt x="0" y="288"/>
                  <a:pt x="32" y="320"/>
                  <a:pt x="48" y="336"/>
                </a:cubicBezTo>
                <a:cubicBezTo>
                  <a:pt x="64" y="352"/>
                  <a:pt x="80" y="352"/>
                  <a:pt x="96" y="336"/>
                </a:cubicBezTo>
                <a:cubicBezTo>
                  <a:pt x="112" y="320"/>
                  <a:pt x="144" y="288"/>
                  <a:pt x="144" y="240"/>
                </a:cubicBezTo>
                <a:cubicBezTo>
                  <a:pt x="144" y="192"/>
                  <a:pt x="112" y="88"/>
                  <a:pt x="96" y="48"/>
                </a:cubicBezTo>
                <a:cubicBezTo>
                  <a:pt x="80" y="8"/>
                  <a:pt x="56" y="0"/>
                  <a:pt x="48" y="0"/>
                </a:cubicBezTo>
                <a:cubicBezTo>
                  <a:pt x="40" y="0"/>
                  <a:pt x="56" y="8"/>
                  <a:pt x="48" y="4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Freeform 41"/>
          <p:cNvSpPr>
            <a:spLocks/>
          </p:cNvSpPr>
          <p:nvPr/>
        </p:nvSpPr>
        <p:spPr bwMode="auto">
          <a:xfrm>
            <a:off x="3406775" y="1727200"/>
            <a:ext cx="147638" cy="250825"/>
          </a:xfrm>
          <a:custGeom>
            <a:avLst/>
            <a:gdLst>
              <a:gd name="T0" fmla="*/ 48 w 144"/>
              <a:gd name="T1" fmla="*/ 48 h 352"/>
              <a:gd name="T2" fmla="*/ 0 w 144"/>
              <a:gd name="T3" fmla="*/ 240 h 352"/>
              <a:gd name="T4" fmla="*/ 48 w 144"/>
              <a:gd name="T5" fmla="*/ 336 h 352"/>
              <a:gd name="T6" fmla="*/ 96 w 144"/>
              <a:gd name="T7" fmla="*/ 336 h 352"/>
              <a:gd name="T8" fmla="*/ 144 w 144"/>
              <a:gd name="T9" fmla="*/ 240 h 352"/>
              <a:gd name="T10" fmla="*/ 96 w 144"/>
              <a:gd name="T11" fmla="*/ 48 h 352"/>
              <a:gd name="T12" fmla="*/ 48 w 144"/>
              <a:gd name="T13" fmla="*/ 0 h 352"/>
              <a:gd name="T14" fmla="*/ 48 w 144"/>
              <a:gd name="T15" fmla="*/ 48 h 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"/>
              <a:gd name="T25" fmla="*/ 0 h 352"/>
              <a:gd name="T26" fmla="*/ 144 w 144"/>
              <a:gd name="T27" fmla="*/ 352 h 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" h="352">
                <a:moveTo>
                  <a:pt x="48" y="48"/>
                </a:moveTo>
                <a:cubicBezTo>
                  <a:pt x="40" y="88"/>
                  <a:pt x="0" y="192"/>
                  <a:pt x="0" y="240"/>
                </a:cubicBezTo>
                <a:cubicBezTo>
                  <a:pt x="0" y="288"/>
                  <a:pt x="32" y="320"/>
                  <a:pt x="48" y="336"/>
                </a:cubicBezTo>
                <a:cubicBezTo>
                  <a:pt x="64" y="352"/>
                  <a:pt x="80" y="352"/>
                  <a:pt x="96" y="336"/>
                </a:cubicBezTo>
                <a:cubicBezTo>
                  <a:pt x="112" y="320"/>
                  <a:pt x="144" y="288"/>
                  <a:pt x="144" y="240"/>
                </a:cubicBezTo>
                <a:cubicBezTo>
                  <a:pt x="144" y="192"/>
                  <a:pt x="112" y="88"/>
                  <a:pt x="96" y="48"/>
                </a:cubicBezTo>
                <a:cubicBezTo>
                  <a:pt x="80" y="8"/>
                  <a:pt x="56" y="0"/>
                  <a:pt x="48" y="0"/>
                </a:cubicBezTo>
                <a:cubicBezTo>
                  <a:pt x="40" y="0"/>
                  <a:pt x="56" y="8"/>
                  <a:pt x="48" y="4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Freeform 42"/>
          <p:cNvSpPr>
            <a:spLocks/>
          </p:cNvSpPr>
          <p:nvPr/>
        </p:nvSpPr>
        <p:spPr bwMode="auto">
          <a:xfrm>
            <a:off x="2416175" y="1651000"/>
            <a:ext cx="149225" cy="250825"/>
          </a:xfrm>
          <a:custGeom>
            <a:avLst/>
            <a:gdLst>
              <a:gd name="T0" fmla="*/ 48 w 144"/>
              <a:gd name="T1" fmla="*/ 48 h 352"/>
              <a:gd name="T2" fmla="*/ 0 w 144"/>
              <a:gd name="T3" fmla="*/ 240 h 352"/>
              <a:gd name="T4" fmla="*/ 48 w 144"/>
              <a:gd name="T5" fmla="*/ 336 h 352"/>
              <a:gd name="T6" fmla="*/ 96 w 144"/>
              <a:gd name="T7" fmla="*/ 336 h 352"/>
              <a:gd name="T8" fmla="*/ 144 w 144"/>
              <a:gd name="T9" fmla="*/ 240 h 352"/>
              <a:gd name="T10" fmla="*/ 96 w 144"/>
              <a:gd name="T11" fmla="*/ 48 h 352"/>
              <a:gd name="T12" fmla="*/ 48 w 144"/>
              <a:gd name="T13" fmla="*/ 0 h 352"/>
              <a:gd name="T14" fmla="*/ 48 w 144"/>
              <a:gd name="T15" fmla="*/ 48 h 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"/>
              <a:gd name="T25" fmla="*/ 0 h 352"/>
              <a:gd name="T26" fmla="*/ 144 w 144"/>
              <a:gd name="T27" fmla="*/ 352 h 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" h="352">
                <a:moveTo>
                  <a:pt x="48" y="48"/>
                </a:moveTo>
                <a:cubicBezTo>
                  <a:pt x="40" y="88"/>
                  <a:pt x="0" y="192"/>
                  <a:pt x="0" y="240"/>
                </a:cubicBezTo>
                <a:cubicBezTo>
                  <a:pt x="0" y="288"/>
                  <a:pt x="32" y="320"/>
                  <a:pt x="48" y="336"/>
                </a:cubicBezTo>
                <a:cubicBezTo>
                  <a:pt x="64" y="352"/>
                  <a:pt x="80" y="352"/>
                  <a:pt x="96" y="336"/>
                </a:cubicBezTo>
                <a:cubicBezTo>
                  <a:pt x="112" y="320"/>
                  <a:pt x="144" y="288"/>
                  <a:pt x="144" y="240"/>
                </a:cubicBezTo>
                <a:cubicBezTo>
                  <a:pt x="144" y="192"/>
                  <a:pt x="112" y="88"/>
                  <a:pt x="96" y="48"/>
                </a:cubicBezTo>
                <a:cubicBezTo>
                  <a:pt x="80" y="8"/>
                  <a:pt x="56" y="0"/>
                  <a:pt x="48" y="0"/>
                </a:cubicBezTo>
                <a:cubicBezTo>
                  <a:pt x="40" y="0"/>
                  <a:pt x="56" y="8"/>
                  <a:pt x="48" y="4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Freeform 43"/>
          <p:cNvSpPr>
            <a:spLocks/>
          </p:cNvSpPr>
          <p:nvPr/>
        </p:nvSpPr>
        <p:spPr bwMode="auto">
          <a:xfrm>
            <a:off x="4778375" y="2108200"/>
            <a:ext cx="147638" cy="250825"/>
          </a:xfrm>
          <a:custGeom>
            <a:avLst/>
            <a:gdLst>
              <a:gd name="T0" fmla="*/ 48 w 144"/>
              <a:gd name="T1" fmla="*/ 48 h 352"/>
              <a:gd name="T2" fmla="*/ 0 w 144"/>
              <a:gd name="T3" fmla="*/ 240 h 352"/>
              <a:gd name="T4" fmla="*/ 48 w 144"/>
              <a:gd name="T5" fmla="*/ 336 h 352"/>
              <a:gd name="T6" fmla="*/ 96 w 144"/>
              <a:gd name="T7" fmla="*/ 336 h 352"/>
              <a:gd name="T8" fmla="*/ 144 w 144"/>
              <a:gd name="T9" fmla="*/ 240 h 352"/>
              <a:gd name="T10" fmla="*/ 96 w 144"/>
              <a:gd name="T11" fmla="*/ 48 h 352"/>
              <a:gd name="T12" fmla="*/ 48 w 144"/>
              <a:gd name="T13" fmla="*/ 0 h 352"/>
              <a:gd name="T14" fmla="*/ 48 w 144"/>
              <a:gd name="T15" fmla="*/ 48 h 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"/>
              <a:gd name="T25" fmla="*/ 0 h 352"/>
              <a:gd name="T26" fmla="*/ 144 w 144"/>
              <a:gd name="T27" fmla="*/ 352 h 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" h="352">
                <a:moveTo>
                  <a:pt x="48" y="48"/>
                </a:moveTo>
                <a:cubicBezTo>
                  <a:pt x="40" y="88"/>
                  <a:pt x="0" y="192"/>
                  <a:pt x="0" y="240"/>
                </a:cubicBezTo>
                <a:cubicBezTo>
                  <a:pt x="0" y="288"/>
                  <a:pt x="32" y="320"/>
                  <a:pt x="48" y="336"/>
                </a:cubicBezTo>
                <a:cubicBezTo>
                  <a:pt x="64" y="352"/>
                  <a:pt x="80" y="352"/>
                  <a:pt x="96" y="336"/>
                </a:cubicBezTo>
                <a:cubicBezTo>
                  <a:pt x="112" y="320"/>
                  <a:pt x="144" y="288"/>
                  <a:pt x="144" y="240"/>
                </a:cubicBezTo>
                <a:cubicBezTo>
                  <a:pt x="144" y="192"/>
                  <a:pt x="112" y="88"/>
                  <a:pt x="96" y="48"/>
                </a:cubicBezTo>
                <a:cubicBezTo>
                  <a:pt x="80" y="8"/>
                  <a:pt x="56" y="0"/>
                  <a:pt x="48" y="0"/>
                </a:cubicBezTo>
                <a:cubicBezTo>
                  <a:pt x="40" y="0"/>
                  <a:pt x="56" y="8"/>
                  <a:pt x="48" y="4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Freeform 44"/>
          <p:cNvSpPr>
            <a:spLocks/>
          </p:cNvSpPr>
          <p:nvPr/>
        </p:nvSpPr>
        <p:spPr bwMode="auto">
          <a:xfrm>
            <a:off x="1654175" y="2260600"/>
            <a:ext cx="149225" cy="249238"/>
          </a:xfrm>
          <a:custGeom>
            <a:avLst/>
            <a:gdLst>
              <a:gd name="T0" fmla="*/ 48 w 144"/>
              <a:gd name="T1" fmla="*/ 48 h 352"/>
              <a:gd name="T2" fmla="*/ 0 w 144"/>
              <a:gd name="T3" fmla="*/ 240 h 352"/>
              <a:gd name="T4" fmla="*/ 48 w 144"/>
              <a:gd name="T5" fmla="*/ 336 h 352"/>
              <a:gd name="T6" fmla="*/ 96 w 144"/>
              <a:gd name="T7" fmla="*/ 336 h 352"/>
              <a:gd name="T8" fmla="*/ 144 w 144"/>
              <a:gd name="T9" fmla="*/ 240 h 352"/>
              <a:gd name="T10" fmla="*/ 96 w 144"/>
              <a:gd name="T11" fmla="*/ 48 h 352"/>
              <a:gd name="T12" fmla="*/ 48 w 144"/>
              <a:gd name="T13" fmla="*/ 0 h 352"/>
              <a:gd name="T14" fmla="*/ 48 w 144"/>
              <a:gd name="T15" fmla="*/ 48 h 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"/>
              <a:gd name="T25" fmla="*/ 0 h 352"/>
              <a:gd name="T26" fmla="*/ 144 w 144"/>
              <a:gd name="T27" fmla="*/ 352 h 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" h="352">
                <a:moveTo>
                  <a:pt x="48" y="48"/>
                </a:moveTo>
                <a:cubicBezTo>
                  <a:pt x="40" y="88"/>
                  <a:pt x="0" y="192"/>
                  <a:pt x="0" y="240"/>
                </a:cubicBezTo>
                <a:cubicBezTo>
                  <a:pt x="0" y="288"/>
                  <a:pt x="32" y="320"/>
                  <a:pt x="48" y="336"/>
                </a:cubicBezTo>
                <a:cubicBezTo>
                  <a:pt x="64" y="352"/>
                  <a:pt x="80" y="352"/>
                  <a:pt x="96" y="336"/>
                </a:cubicBezTo>
                <a:cubicBezTo>
                  <a:pt x="112" y="320"/>
                  <a:pt x="144" y="288"/>
                  <a:pt x="144" y="240"/>
                </a:cubicBezTo>
                <a:cubicBezTo>
                  <a:pt x="144" y="192"/>
                  <a:pt x="112" y="88"/>
                  <a:pt x="96" y="48"/>
                </a:cubicBezTo>
                <a:cubicBezTo>
                  <a:pt x="80" y="8"/>
                  <a:pt x="56" y="0"/>
                  <a:pt x="48" y="0"/>
                </a:cubicBezTo>
                <a:cubicBezTo>
                  <a:pt x="40" y="0"/>
                  <a:pt x="56" y="8"/>
                  <a:pt x="48" y="4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Freeform 45"/>
          <p:cNvSpPr>
            <a:spLocks/>
          </p:cNvSpPr>
          <p:nvPr/>
        </p:nvSpPr>
        <p:spPr bwMode="auto">
          <a:xfrm>
            <a:off x="3711575" y="2260600"/>
            <a:ext cx="149225" cy="250825"/>
          </a:xfrm>
          <a:custGeom>
            <a:avLst/>
            <a:gdLst>
              <a:gd name="T0" fmla="*/ 48 w 144"/>
              <a:gd name="T1" fmla="*/ 48 h 352"/>
              <a:gd name="T2" fmla="*/ 0 w 144"/>
              <a:gd name="T3" fmla="*/ 240 h 352"/>
              <a:gd name="T4" fmla="*/ 48 w 144"/>
              <a:gd name="T5" fmla="*/ 336 h 352"/>
              <a:gd name="T6" fmla="*/ 96 w 144"/>
              <a:gd name="T7" fmla="*/ 336 h 352"/>
              <a:gd name="T8" fmla="*/ 144 w 144"/>
              <a:gd name="T9" fmla="*/ 240 h 352"/>
              <a:gd name="T10" fmla="*/ 96 w 144"/>
              <a:gd name="T11" fmla="*/ 48 h 352"/>
              <a:gd name="T12" fmla="*/ 48 w 144"/>
              <a:gd name="T13" fmla="*/ 0 h 352"/>
              <a:gd name="T14" fmla="*/ 48 w 144"/>
              <a:gd name="T15" fmla="*/ 48 h 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"/>
              <a:gd name="T25" fmla="*/ 0 h 352"/>
              <a:gd name="T26" fmla="*/ 144 w 144"/>
              <a:gd name="T27" fmla="*/ 352 h 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" h="352">
                <a:moveTo>
                  <a:pt x="48" y="48"/>
                </a:moveTo>
                <a:cubicBezTo>
                  <a:pt x="40" y="88"/>
                  <a:pt x="0" y="192"/>
                  <a:pt x="0" y="240"/>
                </a:cubicBezTo>
                <a:cubicBezTo>
                  <a:pt x="0" y="288"/>
                  <a:pt x="32" y="320"/>
                  <a:pt x="48" y="336"/>
                </a:cubicBezTo>
                <a:cubicBezTo>
                  <a:pt x="64" y="352"/>
                  <a:pt x="80" y="352"/>
                  <a:pt x="96" y="336"/>
                </a:cubicBezTo>
                <a:cubicBezTo>
                  <a:pt x="112" y="320"/>
                  <a:pt x="144" y="288"/>
                  <a:pt x="144" y="240"/>
                </a:cubicBezTo>
                <a:cubicBezTo>
                  <a:pt x="144" y="192"/>
                  <a:pt x="112" y="88"/>
                  <a:pt x="96" y="48"/>
                </a:cubicBezTo>
                <a:cubicBezTo>
                  <a:pt x="80" y="8"/>
                  <a:pt x="56" y="0"/>
                  <a:pt x="48" y="0"/>
                </a:cubicBezTo>
                <a:cubicBezTo>
                  <a:pt x="40" y="0"/>
                  <a:pt x="56" y="8"/>
                  <a:pt x="48" y="4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Freeform 46"/>
          <p:cNvSpPr>
            <a:spLocks/>
          </p:cNvSpPr>
          <p:nvPr/>
        </p:nvSpPr>
        <p:spPr bwMode="auto">
          <a:xfrm>
            <a:off x="2720975" y="2184400"/>
            <a:ext cx="149225" cy="250825"/>
          </a:xfrm>
          <a:custGeom>
            <a:avLst/>
            <a:gdLst>
              <a:gd name="T0" fmla="*/ 48 w 144"/>
              <a:gd name="T1" fmla="*/ 48 h 352"/>
              <a:gd name="T2" fmla="*/ 0 w 144"/>
              <a:gd name="T3" fmla="*/ 240 h 352"/>
              <a:gd name="T4" fmla="*/ 48 w 144"/>
              <a:gd name="T5" fmla="*/ 336 h 352"/>
              <a:gd name="T6" fmla="*/ 96 w 144"/>
              <a:gd name="T7" fmla="*/ 336 h 352"/>
              <a:gd name="T8" fmla="*/ 144 w 144"/>
              <a:gd name="T9" fmla="*/ 240 h 352"/>
              <a:gd name="T10" fmla="*/ 96 w 144"/>
              <a:gd name="T11" fmla="*/ 48 h 352"/>
              <a:gd name="T12" fmla="*/ 48 w 144"/>
              <a:gd name="T13" fmla="*/ 0 h 352"/>
              <a:gd name="T14" fmla="*/ 48 w 144"/>
              <a:gd name="T15" fmla="*/ 48 h 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"/>
              <a:gd name="T25" fmla="*/ 0 h 352"/>
              <a:gd name="T26" fmla="*/ 144 w 144"/>
              <a:gd name="T27" fmla="*/ 352 h 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" h="352">
                <a:moveTo>
                  <a:pt x="48" y="48"/>
                </a:moveTo>
                <a:cubicBezTo>
                  <a:pt x="40" y="88"/>
                  <a:pt x="0" y="192"/>
                  <a:pt x="0" y="240"/>
                </a:cubicBezTo>
                <a:cubicBezTo>
                  <a:pt x="0" y="288"/>
                  <a:pt x="32" y="320"/>
                  <a:pt x="48" y="336"/>
                </a:cubicBezTo>
                <a:cubicBezTo>
                  <a:pt x="64" y="352"/>
                  <a:pt x="80" y="352"/>
                  <a:pt x="96" y="336"/>
                </a:cubicBezTo>
                <a:cubicBezTo>
                  <a:pt x="112" y="320"/>
                  <a:pt x="144" y="288"/>
                  <a:pt x="144" y="240"/>
                </a:cubicBezTo>
                <a:cubicBezTo>
                  <a:pt x="144" y="192"/>
                  <a:pt x="112" y="88"/>
                  <a:pt x="96" y="48"/>
                </a:cubicBezTo>
                <a:cubicBezTo>
                  <a:pt x="80" y="8"/>
                  <a:pt x="56" y="0"/>
                  <a:pt x="48" y="0"/>
                </a:cubicBezTo>
                <a:cubicBezTo>
                  <a:pt x="40" y="0"/>
                  <a:pt x="56" y="8"/>
                  <a:pt x="48" y="4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Line 47"/>
          <p:cNvSpPr>
            <a:spLocks noChangeShapeType="1"/>
          </p:cNvSpPr>
          <p:nvPr/>
        </p:nvSpPr>
        <p:spPr bwMode="auto">
          <a:xfrm flipV="1">
            <a:off x="2339975" y="1422400"/>
            <a:ext cx="0" cy="952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Line 48"/>
          <p:cNvSpPr>
            <a:spLocks noChangeShapeType="1"/>
          </p:cNvSpPr>
          <p:nvPr/>
        </p:nvSpPr>
        <p:spPr bwMode="auto">
          <a:xfrm flipV="1">
            <a:off x="4321175" y="1498600"/>
            <a:ext cx="0" cy="952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Line 49"/>
          <p:cNvSpPr>
            <a:spLocks noChangeShapeType="1"/>
          </p:cNvSpPr>
          <p:nvPr/>
        </p:nvSpPr>
        <p:spPr bwMode="auto">
          <a:xfrm flipV="1">
            <a:off x="3330575" y="1422400"/>
            <a:ext cx="0" cy="952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Line 50"/>
          <p:cNvSpPr>
            <a:spLocks noChangeShapeType="1"/>
          </p:cNvSpPr>
          <p:nvPr/>
        </p:nvSpPr>
        <p:spPr bwMode="auto">
          <a:xfrm flipV="1">
            <a:off x="5387975" y="1422400"/>
            <a:ext cx="0" cy="952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Line 51"/>
          <p:cNvSpPr>
            <a:spLocks noChangeShapeType="1"/>
          </p:cNvSpPr>
          <p:nvPr/>
        </p:nvSpPr>
        <p:spPr bwMode="auto">
          <a:xfrm flipV="1">
            <a:off x="1273175" y="1498600"/>
            <a:ext cx="0" cy="952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Freeform 52"/>
          <p:cNvSpPr>
            <a:spLocks/>
          </p:cNvSpPr>
          <p:nvPr/>
        </p:nvSpPr>
        <p:spPr bwMode="auto">
          <a:xfrm>
            <a:off x="5692775" y="1651000"/>
            <a:ext cx="147638" cy="250825"/>
          </a:xfrm>
          <a:custGeom>
            <a:avLst/>
            <a:gdLst>
              <a:gd name="T0" fmla="*/ 48 w 144"/>
              <a:gd name="T1" fmla="*/ 48 h 352"/>
              <a:gd name="T2" fmla="*/ 0 w 144"/>
              <a:gd name="T3" fmla="*/ 240 h 352"/>
              <a:gd name="T4" fmla="*/ 48 w 144"/>
              <a:gd name="T5" fmla="*/ 336 h 352"/>
              <a:gd name="T6" fmla="*/ 96 w 144"/>
              <a:gd name="T7" fmla="*/ 336 h 352"/>
              <a:gd name="T8" fmla="*/ 144 w 144"/>
              <a:gd name="T9" fmla="*/ 240 h 352"/>
              <a:gd name="T10" fmla="*/ 96 w 144"/>
              <a:gd name="T11" fmla="*/ 48 h 352"/>
              <a:gd name="T12" fmla="*/ 48 w 144"/>
              <a:gd name="T13" fmla="*/ 0 h 352"/>
              <a:gd name="T14" fmla="*/ 48 w 144"/>
              <a:gd name="T15" fmla="*/ 48 h 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"/>
              <a:gd name="T25" fmla="*/ 0 h 352"/>
              <a:gd name="T26" fmla="*/ 144 w 144"/>
              <a:gd name="T27" fmla="*/ 352 h 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" h="352">
                <a:moveTo>
                  <a:pt x="48" y="48"/>
                </a:moveTo>
                <a:cubicBezTo>
                  <a:pt x="40" y="88"/>
                  <a:pt x="0" y="192"/>
                  <a:pt x="0" y="240"/>
                </a:cubicBezTo>
                <a:cubicBezTo>
                  <a:pt x="0" y="288"/>
                  <a:pt x="32" y="320"/>
                  <a:pt x="48" y="336"/>
                </a:cubicBezTo>
                <a:cubicBezTo>
                  <a:pt x="64" y="352"/>
                  <a:pt x="80" y="352"/>
                  <a:pt x="96" y="336"/>
                </a:cubicBezTo>
                <a:cubicBezTo>
                  <a:pt x="112" y="320"/>
                  <a:pt x="144" y="288"/>
                  <a:pt x="144" y="240"/>
                </a:cubicBezTo>
                <a:cubicBezTo>
                  <a:pt x="144" y="192"/>
                  <a:pt x="112" y="88"/>
                  <a:pt x="96" y="48"/>
                </a:cubicBezTo>
                <a:cubicBezTo>
                  <a:pt x="80" y="8"/>
                  <a:pt x="56" y="0"/>
                  <a:pt x="48" y="0"/>
                </a:cubicBezTo>
                <a:cubicBezTo>
                  <a:pt x="40" y="0"/>
                  <a:pt x="56" y="8"/>
                  <a:pt x="48" y="4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3" name="Freeform 53"/>
          <p:cNvSpPr>
            <a:spLocks/>
          </p:cNvSpPr>
          <p:nvPr/>
        </p:nvSpPr>
        <p:spPr bwMode="auto">
          <a:xfrm>
            <a:off x="892175" y="1879600"/>
            <a:ext cx="147638" cy="250825"/>
          </a:xfrm>
          <a:custGeom>
            <a:avLst/>
            <a:gdLst>
              <a:gd name="T0" fmla="*/ 48 w 144"/>
              <a:gd name="T1" fmla="*/ 48 h 352"/>
              <a:gd name="T2" fmla="*/ 0 w 144"/>
              <a:gd name="T3" fmla="*/ 240 h 352"/>
              <a:gd name="T4" fmla="*/ 48 w 144"/>
              <a:gd name="T5" fmla="*/ 336 h 352"/>
              <a:gd name="T6" fmla="*/ 96 w 144"/>
              <a:gd name="T7" fmla="*/ 336 h 352"/>
              <a:gd name="T8" fmla="*/ 144 w 144"/>
              <a:gd name="T9" fmla="*/ 240 h 352"/>
              <a:gd name="T10" fmla="*/ 96 w 144"/>
              <a:gd name="T11" fmla="*/ 48 h 352"/>
              <a:gd name="T12" fmla="*/ 48 w 144"/>
              <a:gd name="T13" fmla="*/ 0 h 352"/>
              <a:gd name="T14" fmla="*/ 48 w 144"/>
              <a:gd name="T15" fmla="*/ 48 h 3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4"/>
              <a:gd name="T25" fmla="*/ 0 h 352"/>
              <a:gd name="T26" fmla="*/ 144 w 144"/>
              <a:gd name="T27" fmla="*/ 352 h 3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4" h="352">
                <a:moveTo>
                  <a:pt x="48" y="48"/>
                </a:moveTo>
                <a:cubicBezTo>
                  <a:pt x="40" y="88"/>
                  <a:pt x="0" y="192"/>
                  <a:pt x="0" y="240"/>
                </a:cubicBezTo>
                <a:cubicBezTo>
                  <a:pt x="0" y="288"/>
                  <a:pt x="32" y="320"/>
                  <a:pt x="48" y="336"/>
                </a:cubicBezTo>
                <a:cubicBezTo>
                  <a:pt x="64" y="352"/>
                  <a:pt x="80" y="352"/>
                  <a:pt x="96" y="336"/>
                </a:cubicBezTo>
                <a:cubicBezTo>
                  <a:pt x="112" y="320"/>
                  <a:pt x="144" y="288"/>
                  <a:pt x="144" y="240"/>
                </a:cubicBezTo>
                <a:cubicBezTo>
                  <a:pt x="144" y="192"/>
                  <a:pt x="112" y="88"/>
                  <a:pt x="96" y="48"/>
                </a:cubicBezTo>
                <a:cubicBezTo>
                  <a:pt x="80" y="8"/>
                  <a:pt x="56" y="0"/>
                  <a:pt x="48" y="0"/>
                </a:cubicBezTo>
                <a:cubicBezTo>
                  <a:pt x="40" y="0"/>
                  <a:pt x="56" y="8"/>
                  <a:pt x="48" y="48"/>
                </a:cubicBezTo>
                <a:close/>
              </a:path>
            </a:pathLst>
          </a:cu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Line 54"/>
          <p:cNvSpPr>
            <a:spLocks noChangeShapeType="1"/>
          </p:cNvSpPr>
          <p:nvPr/>
        </p:nvSpPr>
        <p:spPr bwMode="auto">
          <a:xfrm flipH="1">
            <a:off x="5845175" y="1289050"/>
            <a:ext cx="130175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5" name="Line 55"/>
          <p:cNvSpPr>
            <a:spLocks noChangeShapeType="1"/>
          </p:cNvSpPr>
          <p:nvPr/>
        </p:nvSpPr>
        <p:spPr bwMode="auto">
          <a:xfrm flipH="1">
            <a:off x="5511800" y="2122488"/>
            <a:ext cx="6381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Text Box 56"/>
          <p:cNvSpPr txBox="1">
            <a:spLocks noChangeArrowheads="1"/>
          </p:cNvSpPr>
          <p:nvPr/>
        </p:nvSpPr>
        <p:spPr bwMode="auto">
          <a:xfrm>
            <a:off x="6143624" y="1930400"/>
            <a:ext cx="2599447" cy="3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>
                <a:effectLst/>
                <a:latin typeface="Arial" charset="0"/>
              </a:rPr>
              <a:t>Evapotranspiration</a:t>
            </a:r>
          </a:p>
        </p:txBody>
      </p:sp>
      <p:sp>
        <p:nvSpPr>
          <p:cNvPr id="9257" name="Line 59"/>
          <p:cNvSpPr>
            <a:spLocks noChangeShapeType="1"/>
          </p:cNvSpPr>
          <p:nvPr/>
        </p:nvSpPr>
        <p:spPr bwMode="auto">
          <a:xfrm>
            <a:off x="2894013" y="2562225"/>
            <a:ext cx="0" cy="520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Rectangle 60"/>
          <p:cNvSpPr>
            <a:spLocks noChangeArrowheads="1"/>
          </p:cNvSpPr>
          <p:nvPr/>
        </p:nvSpPr>
        <p:spPr bwMode="auto">
          <a:xfrm>
            <a:off x="0" y="146521"/>
            <a:ext cx="914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Water Balance Covers: Sponge Concept</a:t>
            </a:r>
          </a:p>
        </p:txBody>
      </p:sp>
      <p:sp>
        <p:nvSpPr>
          <p:cNvPr id="9259" name="Text Box 58"/>
          <p:cNvSpPr txBox="1">
            <a:spLocks noChangeArrowheads="1"/>
          </p:cNvSpPr>
          <p:nvPr/>
        </p:nvSpPr>
        <p:spPr bwMode="auto">
          <a:xfrm>
            <a:off x="4822825" y="4962525"/>
            <a:ext cx="3457575" cy="1200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6263" indent="-576263" eaLnBrk="0" hangingPunct="0"/>
            <a:r>
              <a:rPr lang="en-US">
                <a:solidFill>
                  <a:srgbClr val="990000"/>
                </a:solidFill>
                <a:effectLst/>
                <a:latin typeface="Arial" charset="0"/>
              </a:rPr>
              <a:t>S = 	soil water storage</a:t>
            </a:r>
          </a:p>
          <a:p>
            <a:pPr marL="576263" indent="-576263" eaLnBrk="0" hangingPunct="0"/>
            <a:r>
              <a:rPr lang="en-US">
                <a:solidFill>
                  <a:srgbClr val="990000"/>
                </a:solidFill>
                <a:effectLst/>
                <a:latin typeface="Arial" charset="0"/>
              </a:rPr>
              <a:t>S</a:t>
            </a:r>
            <a:r>
              <a:rPr lang="en-US" baseline="-10000">
                <a:solidFill>
                  <a:srgbClr val="990000"/>
                </a:solidFill>
                <a:effectLst/>
                <a:latin typeface="Arial" charset="0"/>
              </a:rPr>
              <a:t>c</a:t>
            </a:r>
            <a:r>
              <a:rPr lang="en-US" baseline="-25000">
                <a:solidFill>
                  <a:srgbClr val="990000"/>
                </a:solidFill>
                <a:effectLst/>
                <a:latin typeface="Arial" charset="0"/>
              </a:rPr>
              <a:t> </a:t>
            </a:r>
            <a:r>
              <a:rPr lang="en-US">
                <a:solidFill>
                  <a:srgbClr val="990000"/>
                </a:solidFill>
                <a:effectLst/>
                <a:latin typeface="Arial" charset="0"/>
              </a:rPr>
              <a:t>=	soil water storage capacity</a:t>
            </a:r>
          </a:p>
        </p:txBody>
      </p:sp>
    </p:spTree>
    <p:extLst>
      <p:ext uri="{BB962C8B-B14F-4D97-AF65-F5344CB8AC3E}">
        <p14:creationId xmlns:p14="http://schemas.microsoft.com/office/powerpoint/2010/main" val="6584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6538"/>
            <a:ext cx="9144000" cy="600075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</a:rPr>
              <a:t>Predicted and Measured S</a:t>
            </a:r>
            <a:r>
              <a:rPr lang="en-US" sz="4000" b="1" baseline="-25000" dirty="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</a:p>
        </p:txBody>
      </p:sp>
      <p:sp>
        <p:nvSpPr>
          <p:cNvPr id="4100" name="Text Box 37"/>
          <p:cNvSpPr txBox="1">
            <a:spLocks noChangeArrowheads="1"/>
          </p:cNvSpPr>
          <p:nvPr/>
        </p:nvSpPr>
        <p:spPr bwMode="auto">
          <a:xfrm>
            <a:off x="5657850" y="1781175"/>
            <a:ext cx="33226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0">
                <a:latin typeface="Calibri" charset="0"/>
                <a:ea typeface="Calibri" charset="0"/>
                <a:cs typeface="Calibri" charset="0"/>
              </a:rPr>
              <a:t>Good agreement between computed and measured required storage.</a:t>
            </a:r>
          </a:p>
        </p:txBody>
      </p:sp>
      <p:graphicFrame>
        <p:nvGraphicFramePr>
          <p:cNvPr id="4098" name="Object 33"/>
          <p:cNvGraphicFramePr>
            <a:graphicFrameLocks noChangeAspect="1"/>
          </p:cNvGraphicFramePr>
          <p:nvPr/>
        </p:nvGraphicFramePr>
        <p:xfrm>
          <a:off x="311150" y="1285875"/>
          <a:ext cx="5414963" cy="510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KGPlot" r:id="rId3" imgW="5460840" imgH="5143320" progId="KGraph_Plot">
                  <p:embed/>
                </p:oleObj>
              </mc:Choice>
              <mc:Fallback>
                <p:oleObj name="KGPlot" r:id="rId3" imgW="5460840" imgH="5143320" progId="KGraph_Plot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1285875"/>
                        <a:ext cx="5414963" cy="5102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46100" y="139632"/>
            <a:ext cx="81216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3600" b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Conclusion: </a:t>
            </a:r>
          </a:p>
          <a:p>
            <a:pPr algn="ctr" eaLnBrk="0" hangingPunct="0"/>
            <a:r>
              <a:rPr lang="en-US" sz="3600" b="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rPr>
              <a:t>A Two-Step Method for Design of Water Balance Covers</a:t>
            </a:r>
            <a:endParaRPr lang="en-US" sz="3600" b="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66393" y="1982576"/>
            <a:ext cx="497258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01638" indent="-401638" eaLnBrk="0" hangingPunct="0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1.	Preliminary design: estimate required thickness using ACAP approach based on a robust, nation-wide field data set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  <a:p>
            <a:pPr eaLnBrk="0" hangingPunct="0"/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457200" indent="-457200" eaLnBrk="0" hangingPunct="0">
              <a:buAutoNum type="arabicPeriod" startAt="2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Refine the design with numerical simulations to evaluate: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Important design parameters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“what if?” assessments</a:t>
            </a:r>
          </a:p>
          <a:p>
            <a:pPr lvl="1" eaLnBrk="0" hangingPunct="0"/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indent="-457200" eaLnBrk="0" hangingPunct="0">
              <a:buAutoNum type="arabicPeriod" startAt="2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Read the book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23368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8436" name="Picture 4" descr="D:\billa\Documents\ACAP Book\Cover art\New Picture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51" y="1810772"/>
            <a:ext cx="3517750" cy="502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46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707315" y="329899"/>
            <a:ext cx="7772400" cy="864198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ACAP Site Locations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170180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4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497941"/>
              </p:ext>
            </p:extLst>
          </p:nvPr>
        </p:nvGraphicFramePr>
        <p:xfrm>
          <a:off x="381000" y="1344706"/>
          <a:ext cx="8458200" cy="476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Visio" r:id="rId3" imgW="7963205" imgH="4283964" progId="Visio.Drawing.6">
                  <p:embed/>
                </p:oleObj>
              </mc:Choice>
              <mc:Fallback>
                <p:oleObj name="Visio" r:id="rId3" imgW="7963205" imgH="428396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44706"/>
                        <a:ext cx="8458200" cy="476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79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2637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ACAP: The Field Program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185863"/>
            <a:ext cx="8229600" cy="5200650"/>
          </a:xfrm>
        </p:spPr>
        <p:txBody>
          <a:bodyPr/>
          <a:lstStyle/>
          <a:p>
            <a:pPr eaLnBrk="1" hangingPunct="1"/>
            <a:r>
              <a:rPr lang="en-US" dirty="0" smtClean="0"/>
              <a:t>Nationwide: 12 sites, 8 states</a:t>
            </a:r>
          </a:p>
          <a:p>
            <a:pPr eaLnBrk="1" hangingPunct="1"/>
            <a:r>
              <a:rPr lang="en-US" dirty="0" smtClean="0"/>
              <a:t>Large (10 </a:t>
            </a:r>
            <a:r>
              <a:rPr lang="en-US" dirty="0" smtClean="0"/>
              <a:t>× </a:t>
            </a:r>
            <a:r>
              <a:rPr lang="en-US" dirty="0" smtClean="0"/>
              <a:t>20 m) drainage lysimeters</a:t>
            </a:r>
          </a:p>
          <a:p>
            <a:pPr eaLnBrk="1" hangingPunct="1"/>
            <a:r>
              <a:rPr lang="en-US" dirty="0" smtClean="0"/>
              <a:t>Conventional technology</a:t>
            </a:r>
          </a:p>
          <a:p>
            <a:pPr lvl="1" eaLnBrk="1" hangingPunct="1"/>
            <a:r>
              <a:rPr lang="en-US" dirty="0" smtClean="0"/>
              <a:t>Composite</a:t>
            </a:r>
          </a:p>
          <a:p>
            <a:pPr lvl="1" eaLnBrk="1" hangingPunct="1"/>
            <a:r>
              <a:rPr lang="en-US" dirty="0" smtClean="0"/>
              <a:t>Clay barrier</a:t>
            </a:r>
          </a:p>
          <a:p>
            <a:pPr eaLnBrk="1" hangingPunct="1"/>
            <a:r>
              <a:rPr lang="en-US" dirty="0" smtClean="0"/>
              <a:t>Alternative technology</a:t>
            </a:r>
          </a:p>
          <a:p>
            <a:pPr lvl="1" eaLnBrk="1" hangingPunct="1"/>
            <a:r>
              <a:rPr lang="en-US" dirty="0" smtClean="0"/>
              <a:t>Water balance</a:t>
            </a:r>
          </a:p>
          <a:p>
            <a:pPr lvl="1" eaLnBrk="1" hangingPunct="1"/>
            <a:r>
              <a:rPr lang="en-US" dirty="0" smtClean="0"/>
              <a:t>Capillary barrier</a:t>
            </a:r>
          </a:p>
        </p:txBody>
      </p:sp>
    </p:spTree>
    <p:extLst>
      <p:ext uri="{BB962C8B-B14F-4D97-AF65-F5344CB8AC3E}">
        <p14:creationId xmlns:p14="http://schemas.microsoft.com/office/powerpoint/2010/main" val="315013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931863" y="0"/>
            <a:ext cx="63798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Balance Covers Evaluated by ACAP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46084" name="Object 5"/>
          <p:cNvGraphicFramePr>
            <a:graphicFrameLocks noChangeAspect="1"/>
          </p:cNvGraphicFramePr>
          <p:nvPr/>
        </p:nvGraphicFramePr>
        <p:xfrm>
          <a:off x="120650" y="352425"/>
          <a:ext cx="9023350" cy="650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Visio" r:id="rId3" imgW="10796397" imgH="8300720" progId="Visio.Drawing.11">
                  <p:embed/>
                </p:oleObj>
              </mc:Choice>
              <mc:Fallback>
                <p:oleObj name="Visio" r:id="rId3" imgW="10796397" imgH="83007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" y="352425"/>
                        <a:ext cx="9023350" cy="650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6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oll 3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48"/>
          <a:stretch>
            <a:fillRect/>
          </a:stretch>
        </p:blipFill>
        <p:spPr bwMode="auto">
          <a:xfrm>
            <a:off x="858838" y="1362075"/>
            <a:ext cx="7858125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87363" y="231775"/>
            <a:ext cx="8229600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Full-scale equipment and methods</a:t>
            </a:r>
          </a:p>
        </p:txBody>
      </p:sp>
    </p:spTree>
    <p:extLst>
      <p:ext uri="{BB962C8B-B14F-4D97-AF65-F5344CB8AC3E}">
        <p14:creationId xmlns:p14="http://schemas.microsoft.com/office/powerpoint/2010/main" val="149155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oll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>
            <a:fillRect/>
          </a:stretch>
        </p:blipFill>
        <p:spPr bwMode="auto">
          <a:xfrm>
            <a:off x="731838" y="1857375"/>
            <a:ext cx="76200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87363" y="231775"/>
            <a:ext cx="8229600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Undisturbed sample to capture as-built soil properties</a:t>
            </a:r>
          </a:p>
        </p:txBody>
      </p:sp>
    </p:spTree>
    <p:extLst>
      <p:ext uri="{BB962C8B-B14F-4D97-AF65-F5344CB8AC3E}">
        <p14:creationId xmlns:p14="http://schemas.microsoft.com/office/powerpoint/2010/main" val="313305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87363" y="1119188"/>
          <a:ext cx="8045450" cy="523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Photo Editor Photo" r:id="rId3" imgW="6885714" imgH="4896533" progId="MSPhotoEd.3">
                  <p:embed/>
                </p:oleObj>
              </mc:Choice>
              <mc:Fallback>
                <p:oleObj name="Photo Editor Photo" r:id="rId3" imgW="6885714" imgH="489653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1119188"/>
                        <a:ext cx="8045450" cy="5235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87363" y="141288"/>
            <a:ext cx="82296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content probe to monitor soil water status</a:t>
            </a:r>
          </a:p>
        </p:txBody>
      </p:sp>
    </p:spTree>
    <p:extLst>
      <p:ext uri="{BB962C8B-B14F-4D97-AF65-F5344CB8AC3E}">
        <p14:creationId xmlns:p14="http://schemas.microsoft.com/office/powerpoint/2010/main" val="97750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0"/>
            <a:ext cx="7772400" cy="630238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Data Summary</a:t>
            </a:r>
          </a:p>
        </p:txBody>
      </p:sp>
      <p:graphicFrame>
        <p:nvGraphicFramePr>
          <p:cNvPr id="295882" name="Group 970"/>
          <p:cNvGraphicFramePr>
            <a:graphicFrameLocks noGrp="1"/>
          </p:cNvGraphicFramePr>
          <p:nvPr/>
        </p:nvGraphicFramePr>
        <p:xfrm>
          <a:off x="246063" y="636588"/>
          <a:ext cx="8594725" cy="6022971"/>
        </p:xfrm>
        <a:graphic>
          <a:graphicData uri="http://schemas.openxmlformats.org/drawingml/2006/table">
            <a:tbl>
              <a:tblPr/>
              <a:tblGrid>
                <a:gridCol w="3425825"/>
                <a:gridCol w="1146175"/>
                <a:gridCol w="1162050"/>
                <a:gridCol w="885825"/>
                <a:gridCol w="1177925"/>
                <a:gridCol w="796925"/>
              </a:tblGrid>
              <a:tr h="33531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Site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Maximum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Average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91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Precip.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(mm)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Perc.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(mm)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Year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Precip.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(mm)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Perc. (mm)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Albany, GA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1380.2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218.3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1202.3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109.2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Altamont, CA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498.6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139.3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379.7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44.8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Apple Valley, CA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272.0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167.4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Boardman, OR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Thin)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210.8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181.4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Boardman, OR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Thick)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46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Cedar Rapids, IA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898.4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366.1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930.0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207.3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Helena, MT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351.5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272.4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0.0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Marina, CA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406.9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82.4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462.8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63.3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Monticello, UT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662.9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387.0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Omaha, NE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(Thin)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612.4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101.0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732.5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56.1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Omaha, NE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(Thick)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57.9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27.0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Polson, MT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308.1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349.1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0.2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Sacramento, CA (Thin)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361.2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108.4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-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422.0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54.8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Sacramento, CA (Thick)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455.7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2.7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Underwood, ND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585.2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384.1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8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5968</TotalTime>
  <Words>814</Words>
  <Application>Microsoft Office PowerPoint</Application>
  <PresentationFormat>On-screen Show (4:3)</PresentationFormat>
  <Paragraphs>266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Default Design</vt:lpstr>
      <vt:lpstr>Visio</vt:lpstr>
      <vt:lpstr>Photo Editor Photo</vt:lpstr>
      <vt:lpstr>KGPlot</vt:lpstr>
      <vt:lpstr>Equation</vt:lpstr>
      <vt:lpstr>PowerPoint Presentation</vt:lpstr>
      <vt:lpstr>PowerPoint Presentation</vt:lpstr>
      <vt:lpstr>ACAP Site Locations</vt:lpstr>
      <vt:lpstr>ACAP: The Field Program</vt:lpstr>
      <vt:lpstr>PowerPoint Presentation</vt:lpstr>
      <vt:lpstr>PowerPoint Presentation</vt:lpstr>
      <vt:lpstr>PowerPoint Presentation</vt:lpstr>
      <vt:lpstr>PowerPoint Presentation</vt:lpstr>
      <vt:lpstr>Data Summary</vt:lpstr>
      <vt:lpstr>ACAP: The Products</vt:lpstr>
      <vt:lpstr>PowerPoint Presentation</vt:lpstr>
      <vt:lpstr>PowerPoint Presentation</vt:lpstr>
      <vt:lpstr>We Answered 2 Questions: When &amp; How Much</vt:lpstr>
      <vt:lpstr>Thresholds for Water Accumulation</vt:lpstr>
      <vt:lpstr>How Much Water Accumulates?</vt:lpstr>
      <vt:lpstr>Parameters for Water Accumulation Equation</vt:lpstr>
      <vt:lpstr>Monthly Computation of Required Storage (Sr)</vt:lpstr>
      <vt:lpstr>Example: Idaho Site (snow &amp; frozen ground)  </vt:lpstr>
      <vt:lpstr>Example: Texas Site (no snow &amp; frozen ground)  </vt:lpstr>
      <vt:lpstr>Predicted and Measured Sr</vt:lpstr>
      <vt:lpstr>PowerPoint Presentation</vt:lpstr>
    </vt:vector>
  </TitlesOfParts>
  <Company>UW-Madison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H. Benson</dc:creator>
  <cp:lastModifiedBy>billa</cp:lastModifiedBy>
  <cp:revision>229</cp:revision>
  <cp:lastPrinted>2011-04-17T18:46:55Z</cp:lastPrinted>
  <dcterms:created xsi:type="dcterms:W3CDTF">2010-03-20T18:05:42Z</dcterms:created>
  <dcterms:modified xsi:type="dcterms:W3CDTF">2012-04-04T17:42:12Z</dcterms:modified>
</cp:coreProperties>
</file>