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3.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embeddings/oleObject1.bin" ContentType="application/vnd.openxmlformats-officedocument.oleObject"/>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2"/>
    <p:sldMasterId id="2147483708" r:id="rId3"/>
    <p:sldMasterId id="2147483710" r:id="rId4"/>
    <p:sldMasterId id="2147483730" r:id="rId5"/>
  </p:sldMasterIdLst>
  <p:notesMasterIdLst>
    <p:notesMasterId r:id="rId42"/>
  </p:notesMasterIdLst>
  <p:handoutMasterIdLst>
    <p:handoutMasterId r:id="rId43"/>
  </p:handoutMasterIdLst>
  <p:sldIdLst>
    <p:sldId id="537" r:id="rId6"/>
    <p:sldId id="554" r:id="rId7"/>
    <p:sldId id="523" r:id="rId8"/>
    <p:sldId id="552" r:id="rId9"/>
    <p:sldId id="522" r:id="rId10"/>
    <p:sldId id="524" r:id="rId11"/>
    <p:sldId id="525" r:id="rId12"/>
    <p:sldId id="526" r:id="rId13"/>
    <p:sldId id="527" r:id="rId14"/>
    <p:sldId id="528" r:id="rId15"/>
    <p:sldId id="529" r:id="rId16"/>
    <p:sldId id="530" r:id="rId17"/>
    <p:sldId id="531" r:id="rId18"/>
    <p:sldId id="532" r:id="rId19"/>
    <p:sldId id="533" r:id="rId20"/>
    <p:sldId id="534" r:id="rId21"/>
    <p:sldId id="535" r:id="rId22"/>
    <p:sldId id="536" r:id="rId23"/>
    <p:sldId id="539" r:id="rId24"/>
    <p:sldId id="553" r:id="rId25"/>
    <p:sldId id="540" r:id="rId26"/>
    <p:sldId id="541" r:id="rId27"/>
    <p:sldId id="555" r:id="rId28"/>
    <p:sldId id="542" r:id="rId29"/>
    <p:sldId id="543" r:id="rId30"/>
    <p:sldId id="544" r:id="rId31"/>
    <p:sldId id="545" r:id="rId32"/>
    <p:sldId id="546" r:id="rId33"/>
    <p:sldId id="547" r:id="rId34"/>
    <p:sldId id="556" r:id="rId35"/>
    <p:sldId id="557" r:id="rId36"/>
    <p:sldId id="550" r:id="rId37"/>
    <p:sldId id="558" r:id="rId38"/>
    <p:sldId id="559" r:id="rId39"/>
    <p:sldId id="560" r:id="rId40"/>
    <p:sldId id="561" r:id="rId41"/>
  </p:sldIdLst>
  <p:sldSz cx="9144000" cy="6858000" type="screen4x3"/>
  <p:notesSz cx="7010400" cy="9236075"/>
  <p:defaultTextStyle>
    <a:defPPr>
      <a:defRPr lang="en-US"/>
    </a:defPPr>
    <a:lvl1pPr marL="0" algn="l" defTabSz="914177" rtl="0" eaLnBrk="1" latinLnBrk="0" hangingPunct="1">
      <a:defRPr sz="1800" kern="1200">
        <a:solidFill>
          <a:schemeClr val="tx1"/>
        </a:solidFill>
        <a:latin typeface="+mn-lt"/>
        <a:ea typeface="+mn-ea"/>
        <a:cs typeface="+mn-cs"/>
      </a:defRPr>
    </a:lvl1pPr>
    <a:lvl2pPr marL="457088" algn="l" defTabSz="914177" rtl="0" eaLnBrk="1" latinLnBrk="0" hangingPunct="1">
      <a:defRPr sz="1800" kern="1200">
        <a:solidFill>
          <a:schemeClr val="tx1"/>
        </a:solidFill>
        <a:latin typeface="+mn-lt"/>
        <a:ea typeface="+mn-ea"/>
        <a:cs typeface="+mn-cs"/>
      </a:defRPr>
    </a:lvl2pPr>
    <a:lvl3pPr marL="914177" algn="l" defTabSz="914177" rtl="0" eaLnBrk="1" latinLnBrk="0" hangingPunct="1">
      <a:defRPr sz="1800" kern="1200">
        <a:solidFill>
          <a:schemeClr val="tx1"/>
        </a:solidFill>
        <a:latin typeface="+mn-lt"/>
        <a:ea typeface="+mn-ea"/>
        <a:cs typeface="+mn-cs"/>
      </a:defRPr>
    </a:lvl3pPr>
    <a:lvl4pPr marL="1371265" algn="l" defTabSz="914177" rtl="0" eaLnBrk="1" latinLnBrk="0" hangingPunct="1">
      <a:defRPr sz="1800" kern="1200">
        <a:solidFill>
          <a:schemeClr val="tx1"/>
        </a:solidFill>
        <a:latin typeface="+mn-lt"/>
        <a:ea typeface="+mn-ea"/>
        <a:cs typeface="+mn-cs"/>
      </a:defRPr>
    </a:lvl4pPr>
    <a:lvl5pPr marL="1828355" algn="l" defTabSz="914177" rtl="0" eaLnBrk="1" latinLnBrk="0" hangingPunct="1">
      <a:defRPr sz="1800" kern="1200">
        <a:solidFill>
          <a:schemeClr val="tx1"/>
        </a:solidFill>
        <a:latin typeface="+mn-lt"/>
        <a:ea typeface="+mn-ea"/>
        <a:cs typeface="+mn-cs"/>
      </a:defRPr>
    </a:lvl5pPr>
    <a:lvl6pPr marL="2285443" algn="l" defTabSz="914177" rtl="0" eaLnBrk="1" latinLnBrk="0" hangingPunct="1">
      <a:defRPr sz="1800" kern="1200">
        <a:solidFill>
          <a:schemeClr val="tx1"/>
        </a:solidFill>
        <a:latin typeface="+mn-lt"/>
        <a:ea typeface="+mn-ea"/>
        <a:cs typeface="+mn-cs"/>
      </a:defRPr>
    </a:lvl6pPr>
    <a:lvl7pPr marL="2742530" algn="l" defTabSz="914177" rtl="0" eaLnBrk="1" latinLnBrk="0" hangingPunct="1">
      <a:defRPr sz="1800" kern="1200">
        <a:solidFill>
          <a:schemeClr val="tx1"/>
        </a:solidFill>
        <a:latin typeface="+mn-lt"/>
        <a:ea typeface="+mn-ea"/>
        <a:cs typeface="+mn-cs"/>
      </a:defRPr>
    </a:lvl7pPr>
    <a:lvl8pPr marL="3199620" algn="l" defTabSz="914177" rtl="0" eaLnBrk="1" latinLnBrk="0" hangingPunct="1">
      <a:defRPr sz="1800" kern="1200">
        <a:solidFill>
          <a:schemeClr val="tx1"/>
        </a:solidFill>
        <a:latin typeface="+mn-lt"/>
        <a:ea typeface="+mn-ea"/>
        <a:cs typeface="+mn-cs"/>
      </a:defRPr>
    </a:lvl8pPr>
    <a:lvl9pPr marL="3656707" algn="l" defTabSz="9141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392" userDrawn="1">
          <p15:clr>
            <a:srgbClr val="A4A3A4"/>
          </p15:clr>
        </p15:guide>
        <p15:guide id="2" pos="561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17"/>
    <a:srgbClr val="0156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753" autoAdjust="0"/>
    <p:restoredTop sz="88191" autoAdjust="0"/>
  </p:normalViewPr>
  <p:slideViewPr>
    <p:cSldViewPr>
      <p:cViewPr varScale="1">
        <p:scale>
          <a:sx n="127" d="100"/>
          <a:sy n="127" d="100"/>
        </p:scale>
        <p:origin x="-1440" y="-112"/>
      </p:cViewPr>
      <p:guideLst>
        <p:guide orient="horz" pos="1392"/>
        <p:guide pos="561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1" Type="http://schemas.openxmlformats.org/officeDocument/2006/relationships/customXml" Target="../customXml/item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Master" Target="slideMasters/slideMaster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9" Type="http://schemas.openxmlformats.org/officeDocument/2006/relationships/slide" Target="slides/slide4.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notesMaster" Target="notesMasters/notesMaster1.xml"/><Relationship Id="rId43" Type="http://schemas.openxmlformats.org/officeDocument/2006/relationships/handoutMaster" Target="handoutMasters/handoutMaster1.xml"/><Relationship Id="rId44" Type="http://schemas.openxmlformats.org/officeDocument/2006/relationships/printerSettings" Target="printerSettings/printerSettings1.bin"/><Relationship Id="rId4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1804"/>
          </a:xfrm>
          <a:prstGeom prst="rect">
            <a:avLst/>
          </a:prstGeom>
        </p:spPr>
        <p:txBody>
          <a:bodyPr vert="horz" lIns="93177" tIns="46589" rIns="93177" bIns="46589" rtlCol="0"/>
          <a:lstStyle>
            <a:lvl1pPr algn="r">
              <a:defRPr sz="1200"/>
            </a:lvl1pPr>
          </a:lstStyle>
          <a:p>
            <a:fld id="{91D86750-139B-4A90-8348-F232672DB77F}" type="datetimeFigureOut">
              <a:rPr lang="en-US" smtClean="0"/>
              <a:t>7/26/16</a:t>
            </a:fld>
            <a:endParaRPr lang="en-US" dirty="0"/>
          </a:p>
        </p:txBody>
      </p:sp>
      <p:sp>
        <p:nvSpPr>
          <p:cNvPr id="4" name="Footer Placeholder 3"/>
          <p:cNvSpPr>
            <a:spLocks noGrp="1"/>
          </p:cNvSpPr>
          <p:nvPr>
            <p:ph type="ftr" sz="quarter" idx="2"/>
          </p:nvPr>
        </p:nvSpPr>
        <p:spPr>
          <a:xfrm>
            <a:off x="0" y="8772669"/>
            <a:ext cx="3037840" cy="461804"/>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772669"/>
            <a:ext cx="3037840" cy="461804"/>
          </a:xfrm>
          <a:prstGeom prst="rect">
            <a:avLst/>
          </a:prstGeom>
        </p:spPr>
        <p:txBody>
          <a:bodyPr vert="horz" lIns="93177" tIns="46589" rIns="93177" bIns="46589" rtlCol="0" anchor="b"/>
          <a:lstStyle>
            <a:lvl1pPr algn="r">
              <a:defRPr sz="1200"/>
            </a:lvl1pPr>
          </a:lstStyle>
          <a:p>
            <a:fld id="{BADFF120-3598-44DA-A814-D8CC0E55E207}" type="slidenum">
              <a:rPr lang="en-US" smtClean="0"/>
              <a:t>‹#›</a:t>
            </a:fld>
            <a:endParaRPr lang="en-US" dirty="0"/>
          </a:p>
        </p:txBody>
      </p:sp>
    </p:spTree>
    <p:extLst>
      <p:ext uri="{BB962C8B-B14F-4D97-AF65-F5344CB8AC3E}">
        <p14:creationId xmlns:p14="http://schemas.microsoft.com/office/powerpoint/2010/main" val="15846884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180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1804"/>
          </a:xfrm>
          <a:prstGeom prst="rect">
            <a:avLst/>
          </a:prstGeom>
        </p:spPr>
        <p:txBody>
          <a:bodyPr vert="horz" lIns="93177" tIns="46589" rIns="93177" bIns="46589" rtlCol="0"/>
          <a:lstStyle>
            <a:lvl1pPr algn="r">
              <a:defRPr sz="1200"/>
            </a:lvl1pPr>
          </a:lstStyle>
          <a:p>
            <a:fld id="{C7508AED-EDFA-4C32-979C-7D0DE8F7D036}" type="datetimeFigureOut">
              <a:rPr lang="en-US" smtClean="0"/>
              <a:t>7/26/16</a:t>
            </a:fld>
            <a:endParaRPr lang="en-US" dirty="0"/>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387136"/>
            <a:ext cx="5608320" cy="4156234"/>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37840" cy="461804"/>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69"/>
            <a:ext cx="3037840" cy="461804"/>
          </a:xfrm>
          <a:prstGeom prst="rect">
            <a:avLst/>
          </a:prstGeom>
        </p:spPr>
        <p:txBody>
          <a:bodyPr vert="horz" lIns="93177" tIns="46589" rIns="93177" bIns="46589" rtlCol="0" anchor="b"/>
          <a:lstStyle>
            <a:lvl1pPr algn="r">
              <a:defRPr sz="1200"/>
            </a:lvl1pPr>
          </a:lstStyle>
          <a:p>
            <a:fld id="{A0063BB7-C60F-42AA-B871-9C03A8BE4475}" type="slidenum">
              <a:rPr lang="en-US" smtClean="0"/>
              <a:t>‹#›</a:t>
            </a:fld>
            <a:endParaRPr lang="en-US" dirty="0"/>
          </a:p>
        </p:txBody>
      </p:sp>
    </p:spTree>
    <p:extLst>
      <p:ext uri="{BB962C8B-B14F-4D97-AF65-F5344CB8AC3E}">
        <p14:creationId xmlns:p14="http://schemas.microsoft.com/office/powerpoint/2010/main" val="1326309407"/>
      </p:ext>
    </p:extLst>
  </p:cSld>
  <p:clrMap bg1="lt1" tx1="dk1" bg2="lt2" tx2="dk2" accent1="accent1" accent2="accent2" accent3="accent3" accent4="accent4" accent5="accent5" accent6="accent6" hlink="hlink" folHlink="folHlink"/>
  <p:notesStyle>
    <a:lvl1pPr marL="0" algn="l" defTabSz="914177" rtl="0" eaLnBrk="1" latinLnBrk="0" hangingPunct="1">
      <a:defRPr sz="1200" kern="1200">
        <a:solidFill>
          <a:schemeClr val="tx1"/>
        </a:solidFill>
        <a:latin typeface="+mn-lt"/>
        <a:ea typeface="+mn-ea"/>
        <a:cs typeface="+mn-cs"/>
      </a:defRPr>
    </a:lvl1pPr>
    <a:lvl2pPr marL="457088" algn="l" defTabSz="914177" rtl="0" eaLnBrk="1" latinLnBrk="0" hangingPunct="1">
      <a:defRPr sz="1200" kern="1200">
        <a:solidFill>
          <a:schemeClr val="tx1"/>
        </a:solidFill>
        <a:latin typeface="+mn-lt"/>
        <a:ea typeface="+mn-ea"/>
        <a:cs typeface="+mn-cs"/>
      </a:defRPr>
    </a:lvl2pPr>
    <a:lvl3pPr marL="914177" algn="l" defTabSz="914177" rtl="0" eaLnBrk="1" latinLnBrk="0" hangingPunct="1">
      <a:defRPr sz="1200" kern="1200">
        <a:solidFill>
          <a:schemeClr val="tx1"/>
        </a:solidFill>
        <a:latin typeface="+mn-lt"/>
        <a:ea typeface="+mn-ea"/>
        <a:cs typeface="+mn-cs"/>
      </a:defRPr>
    </a:lvl3pPr>
    <a:lvl4pPr marL="1371265" algn="l" defTabSz="914177" rtl="0" eaLnBrk="1" latinLnBrk="0" hangingPunct="1">
      <a:defRPr sz="1200" kern="1200">
        <a:solidFill>
          <a:schemeClr val="tx1"/>
        </a:solidFill>
        <a:latin typeface="+mn-lt"/>
        <a:ea typeface="+mn-ea"/>
        <a:cs typeface="+mn-cs"/>
      </a:defRPr>
    </a:lvl4pPr>
    <a:lvl5pPr marL="1828355" algn="l" defTabSz="914177" rtl="0" eaLnBrk="1" latinLnBrk="0" hangingPunct="1">
      <a:defRPr sz="1200" kern="1200">
        <a:solidFill>
          <a:schemeClr val="tx1"/>
        </a:solidFill>
        <a:latin typeface="+mn-lt"/>
        <a:ea typeface="+mn-ea"/>
        <a:cs typeface="+mn-cs"/>
      </a:defRPr>
    </a:lvl5pPr>
    <a:lvl6pPr marL="2285443" algn="l" defTabSz="914177" rtl="0" eaLnBrk="1" latinLnBrk="0" hangingPunct="1">
      <a:defRPr sz="1200" kern="1200">
        <a:solidFill>
          <a:schemeClr val="tx1"/>
        </a:solidFill>
        <a:latin typeface="+mn-lt"/>
        <a:ea typeface="+mn-ea"/>
        <a:cs typeface="+mn-cs"/>
      </a:defRPr>
    </a:lvl6pPr>
    <a:lvl7pPr marL="2742530" algn="l" defTabSz="914177" rtl="0" eaLnBrk="1" latinLnBrk="0" hangingPunct="1">
      <a:defRPr sz="1200" kern="1200">
        <a:solidFill>
          <a:schemeClr val="tx1"/>
        </a:solidFill>
        <a:latin typeface="+mn-lt"/>
        <a:ea typeface="+mn-ea"/>
        <a:cs typeface="+mn-cs"/>
      </a:defRPr>
    </a:lvl7pPr>
    <a:lvl8pPr marL="3199620" algn="l" defTabSz="914177" rtl="0" eaLnBrk="1" latinLnBrk="0" hangingPunct="1">
      <a:defRPr sz="1200" kern="1200">
        <a:solidFill>
          <a:schemeClr val="tx1"/>
        </a:solidFill>
        <a:latin typeface="+mn-lt"/>
        <a:ea typeface="+mn-ea"/>
        <a:cs typeface="+mn-cs"/>
      </a:defRPr>
    </a:lvl8pPr>
    <a:lvl9pPr marL="3656707" algn="l" defTabSz="9141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860656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0893422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37971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996540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44946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8345532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029277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25215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379781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371304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62359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1637936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5092561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3120317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06577021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7612705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24967845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77246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295846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061473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5564536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152967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50132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635789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22123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4258365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1858723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8531810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extLst>
      <p:ext uri="{BB962C8B-B14F-4D97-AF65-F5344CB8AC3E}">
        <p14:creationId xmlns:p14="http://schemas.microsoft.com/office/powerpoint/2010/main" val="32501118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9.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0.jpe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1.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2.jpe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3.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4.jpe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9.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39655D"/>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0" y="0"/>
            <a:ext cx="9144000" cy="1371600"/>
          </a:xfrm>
          <a:prstGeom prst="rect">
            <a:avLst/>
          </a:prstGeom>
          <a:solidFill>
            <a:srgbClr val="9C1F31"/>
          </a:solidFill>
          <a:ln w="9525">
            <a:noFill/>
            <a:miter lim="800000"/>
            <a:headEnd/>
            <a:tailEnd/>
          </a:ln>
          <a:effectLst/>
        </p:spPr>
        <p:txBody>
          <a:bodyPr wrap="none" lIns="91418" tIns="45708" rIns="91418" bIns="45708" anchor="ctr"/>
          <a:lstStyle/>
          <a:p>
            <a:pPr algn="ctr" fontAlgn="base">
              <a:spcBef>
                <a:spcPct val="0"/>
              </a:spcBef>
              <a:spcAft>
                <a:spcPct val="0"/>
              </a:spcAft>
              <a:defRPr/>
            </a:pPr>
            <a:endParaRPr lang="en-US" sz="4000" b="1" dirty="0">
              <a:solidFill>
                <a:srgbClr val="FFFFFF"/>
              </a:solidFill>
              <a:latin typeface="Minion Pro" pitchFamily="18" charset="0"/>
              <a:ea typeface="ＭＳ Ｐゴシック" charset="-128"/>
            </a:endParaRPr>
          </a:p>
        </p:txBody>
      </p:sp>
      <p:pic>
        <p:nvPicPr>
          <p:cNvPr id="5" name="Picture 5" descr="GB Logo - Lg - Transparent Backgroun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505201" y="1668464"/>
            <a:ext cx="21336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VTA_whit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5926139"/>
            <a:ext cx="1258888" cy="116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7"/>
          <p:cNvSpPr txBox="1">
            <a:spLocks noChangeArrowheads="1"/>
          </p:cNvSpPr>
          <p:nvPr/>
        </p:nvSpPr>
        <p:spPr bwMode="auto">
          <a:xfrm>
            <a:off x="0" y="282860"/>
            <a:ext cx="9144000" cy="770957"/>
          </a:xfrm>
          <a:prstGeom prst="rect">
            <a:avLst/>
          </a:prstGeom>
          <a:noFill/>
          <a:ln w="9525">
            <a:noFill/>
            <a:miter lim="800000"/>
            <a:headEnd/>
            <a:tailEnd/>
          </a:ln>
          <a:effectLst/>
        </p:spPr>
        <p:txBody>
          <a:bodyPr lIns="91418" tIns="45708" rIns="91418" bIns="45708" anchor="ctr">
            <a:spAutoFit/>
          </a:bodyPr>
          <a:lstStyle/>
          <a:p>
            <a:pPr algn="ctr" fontAlgn="base">
              <a:spcBef>
                <a:spcPct val="50000"/>
              </a:spcBef>
              <a:spcAft>
                <a:spcPct val="0"/>
              </a:spcAft>
              <a:defRPr/>
            </a:pPr>
            <a:r>
              <a:rPr lang="en-US" sz="4400" b="1" dirty="0">
                <a:solidFill>
                  <a:srgbClr val="FFFFFF"/>
                </a:solidFill>
                <a:latin typeface="Minion Pro" pitchFamily="18" charset="0"/>
                <a:ea typeface="ＭＳ Ｐゴシック" charset="-128"/>
              </a:rPr>
              <a:t>Grand Boulevard Initiative</a:t>
            </a:r>
          </a:p>
        </p:txBody>
      </p:sp>
      <p:pic>
        <p:nvPicPr>
          <p:cNvPr id="8" name="Picture 8" descr="ccag_whit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349876" y="5994403"/>
            <a:ext cx="1581150"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jv_whit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929440" y="5791201"/>
            <a:ext cx="20510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0" descr="samceda_whit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84300" y="5719763"/>
            <a:ext cx="20510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smctd_white"/>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398838" y="5743578"/>
            <a:ext cx="1993900"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samceda_white"/>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84300" y="5719763"/>
            <a:ext cx="2051050" cy="189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Line 13"/>
          <p:cNvSpPr>
            <a:spLocks noChangeShapeType="1"/>
          </p:cNvSpPr>
          <p:nvPr/>
        </p:nvSpPr>
        <p:spPr bwMode="auto">
          <a:xfrm>
            <a:off x="0" y="1385888"/>
            <a:ext cx="9144000" cy="0"/>
          </a:xfrm>
          <a:prstGeom prst="line">
            <a:avLst/>
          </a:prstGeom>
          <a:noFill/>
          <a:ln w="9525">
            <a:solidFill>
              <a:schemeClr val="bg1"/>
            </a:solidFill>
            <a:round/>
            <a:headEnd/>
            <a:tailEnd/>
          </a:ln>
          <a:effectLst/>
        </p:spPr>
        <p:txBody>
          <a:bodyPr lIns="91418" tIns="45708" rIns="91418" bIns="45708"/>
          <a:lstStyle/>
          <a:p>
            <a:pPr algn="ctr" fontAlgn="base">
              <a:spcBef>
                <a:spcPct val="0"/>
              </a:spcBef>
              <a:spcAft>
                <a:spcPct val="0"/>
              </a:spcAft>
              <a:defRPr/>
            </a:pPr>
            <a:endParaRPr lang="en-US" sz="4000" b="1" dirty="0">
              <a:solidFill>
                <a:srgbClr val="FFFFFF"/>
              </a:solidFill>
              <a:latin typeface="Minion Pro" pitchFamily="18" charset="0"/>
              <a:ea typeface="ＭＳ Ｐゴシック" charset="-128"/>
            </a:endParaRPr>
          </a:p>
        </p:txBody>
      </p:sp>
      <p:sp>
        <p:nvSpPr>
          <p:cNvPr id="60418" name="Rectangle 2"/>
          <p:cNvSpPr>
            <a:spLocks noGrp="1" noChangeArrowheads="1"/>
          </p:cNvSpPr>
          <p:nvPr>
            <p:ph type="ctrTitle"/>
          </p:nvPr>
        </p:nvSpPr>
        <p:spPr>
          <a:xfrm>
            <a:off x="0" y="3608389"/>
            <a:ext cx="9144000" cy="1470025"/>
          </a:xfrm>
        </p:spPr>
        <p:txBody>
          <a:bodyPr/>
          <a:lstStyle>
            <a:lvl1pPr>
              <a:defRPr b="0">
                <a:latin typeface="Gill Sans MT" charset="0"/>
              </a:defRPr>
            </a:lvl1pPr>
          </a:lstStyle>
          <a:p>
            <a:r>
              <a:rPr lang="en-US"/>
              <a:t>Click to edit Master title style</a:t>
            </a:r>
          </a:p>
        </p:txBody>
      </p:sp>
      <p:sp>
        <p:nvSpPr>
          <p:cNvPr id="60419" name="Rectangle 3"/>
          <p:cNvSpPr>
            <a:spLocks noGrp="1" noChangeArrowheads="1"/>
          </p:cNvSpPr>
          <p:nvPr>
            <p:ph type="subTitle" idx="1"/>
          </p:nvPr>
        </p:nvSpPr>
        <p:spPr>
          <a:xfrm>
            <a:off x="1358900" y="5138738"/>
            <a:ext cx="6400800" cy="720725"/>
          </a:xfrm>
        </p:spPr>
        <p:txBody>
          <a:bodyPr/>
          <a:lstStyle>
            <a:lvl1pPr marL="0" indent="0" algn="ctr">
              <a:buFontTx/>
              <a:buNone/>
              <a:defRPr>
                <a:solidFill>
                  <a:srgbClr val="FCAF1A"/>
                </a:solidFill>
              </a:defRPr>
            </a:lvl1pPr>
          </a:lstStyle>
          <a:p>
            <a:r>
              <a:rPr lang="en-US"/>
              <a:t>Click to edit Master subtitle style</a:t>
            </a:r>
          </a:p>
        </p:txBody>
      </p:sp>
    </p:spTree>
    <p:extLst>
      <p:ext uri="{BB962C8B-B14F-4D97-AF65-F5344CB8AC3E}">
        <p14:creationId xmlns:p14="http://schemas.microsoft.com/office/powerpoint/2010/main" val="4214227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5829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74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 y="0"/>
            <a:ext cx="6705600" cy="674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30837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515" y="2130521"/>
            <a:ext cx="7772977" cy="1469371"/>
          </a:xfrm>
        </p:spPr>
        <p:txBody>
          <a:bodyPr/>
          <a:lstStyle>
            <a:lvl1pPr>
              <a:defRPr>
                <a:solidFill>
                  <a:srgbClr val="53ACC5"/>
                </a:solidFill>
                <a:latin typeface="Trebuchet MS"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371026" y="3885641"/>
            <a:ext cx="6401955" cy="1753721"/>
          </a:xfrm>
        </p:spPr>
        <p:txBody>
          <a:bodyPr/>
          <a:lstStyle>
            <a:lvl1pPr marL="0" indent="0" algn="ctr">
              <a:buNone/>
              <a:defRPr>
                <a:solidFill>
                  <a:schemeClr val="tx1">
                    <a:tint val="75000"/>
                  </a:schemeClr>
                </a:solidFill>
                <a:latin typeface="Trebuchet MS" pitchFamily="34" charset="0"/>
              </a:defRPr>
            </a:lvl1pPr>
            <a:lvl2pPr marL="410191" indent="0" algn="ctr">
              <a:buNone/>
              <a:defRPr>
                <a:solidFill>
                  <a:schemeClr val="tx1">
                    <a:tint val="75000"/>
                  </a:schemeClr>
                </a:solidFill>
              </a:defRPr>
            </a:lvl2pPr>
            <a:lvl3pPr marL="820382" indent="0" algn="ctr">
              <a:buNone/>
              <a:defRPr>
                <a:solidFill>
                  <a:schemeClr val="tx1">
                    <a:tint val="75000"/>
                  </a:schemeClr>
                </a:solidFill>
              </a:defRPr>
            </a:lvl3pPr>
            <a:lvl4pPr marL="1230574" indent="0" algn="ctr">
              <a:buNone/>
              <a:defRPr>
                <a:solidFill>
                  <a:schemeClr val="tx1">
                    <a:tint val="75000"/>
                  </a:schemeClr>
                </a:solidFill>
              </a:defRPr>
            </a:lvl4pPr>
            <a:lvl5pPr marL="1640765" indent="0" algn="ctr">
              <a:buNone/>
              <a:defRPr>
                <a:solidFill>
                  <a:schemeClr val="tx1">
                    <a:tint val="75000"/>
                  </a:schemeClr>
                </a:solidFill>
              </a:defRPr>
            </a:lvl5pPr>
            <a:lvl6pPr marL="2050955" indent="0" algn="ctr">
              <a:buNone/>
              <a:defRPr>
                <a:solidFill>
                  <a:schemeClr val="tx1">
                    <a:tint val="75000"/>
                  </a:schemeClr>
                </a:solidFill>
              </a:defRPr>
            </a:lvl6pPr>
            <a:lvl7pPr marL="2461148" indent="0" algn="ctr">
              <a:buNone/>
              <a:defRPr>
                <a:solidFill>
                  <a:schemeClr val="tx1">
                    <a:tint val="75000"/>
                  </a:schemeClr>
                </a:solidFill>
              </a:defRPr>
            </a:lvl7pPr>
            <a:lvl8pPr marL="2871338" indent="0" algn="ctr">
              <a:buNone/>
              <a:defRPr>
                <a:solidFill>
                  <a:schemeClr val="tx1">
                    <a:tint val="75000"/>
                  </a:schemeClr>
                </a:solidFill>
              </a:defRPr>
            </a:lvl8pPr>
            <a:lvl9pPr marL="328153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1180317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Presentation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219201" y="1063625"/>
            <a:ext cx="7239000" cy="536575"/>
          </a:xfrm>
        </p:spPr>
        <p:txBody>
          <a:bodyPr>
            <a:noAutofit/>
          </a:bodyPr>
          <a:lstStyle>
            <a:lvl1pPr algn="l">
              <a:defRPr sz="3600" b="1">
                <a:solidFill>
                  <a:schemeClr val="bg1"/>
                </a:solidFill>
                <a:latin typeface="Tahoma" pitchFamily="34" charset="0"/>
                <a:cs typeface="Tahoma" pitchFamily="34" charset="0"/>
              </a:defRPr>
            </a:lvl1pPr>
          </a:lstStyle>
          <a:p>
            <a:r>
              <a:rPr lang="en-US" dirty="0"/>
              <a:t>Presentation Title</a:t>
            </a:r>
          </a:p>
        </p:txBody>
      </p:sp>
      <p:sp>
        <p:nvSpPr>
          <p:cNvPr id="3" name="Subtitle 2"/>
          <p:cNvSpPr>
            <a:spLocks noGrp="1"/>
          </p:cNvSpPr>
          <p:nvPr>
            <p:ph type="subTitle" idx="1" hasCustomPrompt="1"/>
          </p:nvPr>
        </p:nvSpPr>
        <p:spPr>
          <a:xfrm>
            <a:off x="1219201" y="1524001"/>
            <a:ext cx="7239000" cy="381000"/>
          </a:xfrm>
        </p:spPr>
        <p:txBody>
          <a:bodyPr>
            <a:normAutofit/>
          </a:bodyPr>
          <a:lstStyle>
            <a:lvl1pPr marL="0" indent="0" algn="l">
              <a:buNone/>
              <a:defRPr sz="1800">
                <a:solidFill>
                  <a:schemeClr val="bg1"/>
                </a:solidFill>
              </a:defRPr>
            </a:lvl1pPr>
            <a:lvl2pPr marL="457196" indent="0" algn="ctr">
              <a:buNone/>
              <a:defRPr>
                <a:solidFill>
                  <a:schemeClr val="tx1">
                    <a:tint val="75000"/>
                  </a:schemeClr>
                </a:solidFill>
              </a:defRPr>
            </a:lvl2pPr>
            <a:lvl3pPr marL="914391" indent="0" algn="ctr">
              <a:buNone/>
              <a:defRPr>
                <a:solidFill>
                  <a:schemeClr val="tx1">
                    <a:tint val="75000"/>
                  </a:schemeClr>
                </a:solidFill>
              </a:defRPr>
            </a:lvl3pPr>
            <a:lvl4pPr marL="1371587" indent="0" algn="ctr">
              <a:buNone/>
              <a:defRPr>
                <a:solidFill>
                  <a:schemeClr val="tx1">
                    <a:tint val="75000"/>
                  </a:schemeClr>
                </a:solidFill>
              </a:defRPr>
            </a:lvl4pPr>
            <a:lvl5pPr marL="1828782" indent="0" algn="ctr">
              <a:buNone/>
              <a:defRPr>
                <a:solidFill>
                  <a:schemeClr val="tx1">
                    <a:tint val="75000"/>
                  </a:schemeClr>
                </a:solidFill>
              </a:defRPr>
            </a:lvl5pPr>
            <a:lvl6pPr marL="2285978" indent="0" algn="ctr">
              <a:buNone/>
              <a:defRPr>
                <a:solidFill>
                  <a:schemeClr val="tx1">
                    <a:tint val="75000"/>
                  </a:schemeClr>
                </a:solidFill>
              </a:defRPr>
            </a:lvl6pPr>
            <a:lvl7pPr marL="2743173" indent="0" algn="ctr">
              <a:buNone/>
              <a:defRPr>
                <a:solidFill>
                  <a:schemeClr val="tx1">
                    <a:tint val="75000"/>
                  </a:schemeClr>
                </a:solidFill>
              </a:defRPr>
            </a:lvl7pPr>
            <a:lvl8pPr marL="3200368" indent="0" algn="ctr">
              <a:buNone/>
              <a:defRPr>
                <a:solidFill>
                  <a:schemeClr val="tx1">
                    <a:tint val="75000"/>
                  </a:schemeClr>
                </a:solidFill>
              </a:defRPr>
            </a:lvl8pPr>
            <a:lvl9pPr marL="3657563" indent="0" algn="ctr">
              <a:buNone/>
              <a:defRPr>
                <a:solidFill>
                  <a:schemeClr val="tx1">
                    <a:tint val="75000"/>
                  </a:schemeClr>
                </a:solidFill>
              </a:defRPr>
            </a:lvl9pPr>
          </a:lstStyle>
          <a:p>
            <a:r>
              <a:rPr lang="en-US" dirty="0"/>
              <a:t>Presentation Subtitle</a:t>
            </a:r>
          </a:p>
        </p:txBody>
      </p:sp>
    </p:spTree>
    <p:extLst>
      <p:ext uri="{BB962C8B-B14F-4D97-AF65-F5344CB8AC3E}">
        <p14:creationId xmlns:p14="http://schemas.microsoft.com/office/powerpoint/2010/main" val="41593080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ransition Slide With No Imag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5"/>
          <p:cNvSpPr>
            <a:spLocks noGrp="1"/>
          </p:cNvSpPr>
          <p:nvPr>
            <p:ph type="body" sz="quarter" idx="10" hasCustomPrompt="1"/>
          </p:nvPr>
        </p:nvSpPr>
        <p:spPr>
          <a:xfrm>
            <a:off x="1066801" y="2209801"/>
            <a:ext cx="7239000" cy="609600"/>
          </a:xfrm>
        </p:spPr>
        <p:txBody>
          <a:bodyPr>
            <a:noAutofit/>
          </a:bodyPr>
          <a:lstStyle>
            <a:lvl1pPr algn="l">
              <a:buNone/>
              <a:defRPr lang="en-US" sz="3600" b="1" kern="1200" baseline="0" dirty="0" smtClean="0">
                <a:solidFill>
                  <a:schemeClr val="bg1"/>
                </a:solidFill>
                <a:latin typeface="+mn-lt"/>
                <a:ea typeface="+mn-ea"/>
                <a:cs typeface="+mn-cs"/>
              </a:defRPr>
            </a:lvl1pPr>
          </a:lstStyle>
          <a:p>
            <a:pPr lvl="0"/>
            <a:r>
              <a:rPr lang="en-US" dirty="0"/>
              <a:t>Transition Slide </a:t>
            </a:r>
          </a:p>
        </p:txBody>
      </p:sp>
      <p:sp>
        <p:nvSpPr>
          <p:cNvPr id="6" name="Text Placeholder 7"/>
          <p:cNvSpPr>
            <a:spLocks noGrp="1"/>
          </p:cNvSpPr>
          <p:nvPr>
            <p:ph type="body" sz="quarter" idx="11" hasCustomPrompt="1"/>
          </p:nvPr>
        </p:nvSpPr>
        <p:spPr>
          <a:xfrm>
            <a:off x="1066801" y="2743200"/>
            <a:ext cx="7239000" cy="609600"/>
          </a:xfrm>
        </p:spPr>
        <p:txBody>
          <a:bodyPr>
            <a:noAutofit/>
          </a:bodyPr>
          <a:lstStyle>
            <a:lvl1pPr>
              <a:buNone/>
              <a:defRPr sz="3600" b="1">
                <a:solidFill>
                  <a:schemeClr val="bg1"/>
                </a:solidFill>
              </a:defRPr>
            </a:lvl1pPr>
          </a:lstStyle>
          <a:p>
            <a:pPr lvl="0"/>
            <a:r>
              <a:rPr lang="en-US" dirty="0"/>
              <a:t>with no image</a:t>
            </a:r>
          </a:p>
        </p:txBody>
      </p:sp>
    </p:spTree>
    <p:extLst>
      <p:ext uri="{BB962C8B-B14F-4D97-AF65-F5344CB8AC3E}">
        <p14:creationId xmlns:p14="http://schemas.microsoft.com/office/powerpoint/2010/main" val="42371151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ransition Slide With Image (Giffords)">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10001" y="3810001"/>
            <a:ext cx="4724400" cy="609600"/>
          </a:xfrm>
        </p:spPr>
        <p:txBody>
          <a:bodyPr>
            <a:noAutofit/>
          </a:bodyPr>
          <a:lstStyle>
            <a:lvl1pPr algn="l">
              <a:buNone/>
              <a:defRPr lang="en-US" sz="3600" b="1" kern="1200" baseline="0" dirty="0" smtClean="0">
                <a:solidFill>
                  <a:schemeClr val="bg1"/>
                </a:solidFill>
                <a:latin typeface="+mn-lt"/>
                <a:ea typeface="+mn-ea"/>
                <a:cs typeface="+mn-cs"/>
              </a:defRPr>
            </a:lvl1pPr>
          </a:lstStyle>
          <a:p>
            <a:pPr lvl="0"/>
            <a:r>
              <a:rPr lang="en-US" dirty="0"/>
              <a:t>Transition Slide </a:t>
            </a:r>
          </a:p>
        </p:txBody>
      </p:sp>
      <p:sp>
        <p:nvSpPr>
          <p:cNvPr id="7" name="Text Placeholder 7"/>
          <p:cNvSpPr>
            <a:spLocks noGrp="1"/>
          </p:cNvSpPr>
          <p:nvPr>
            <p:ph type="body" sz="quarter" idx="11" hasCustomPrompt="1"/>
          </p:nvPr>
        </p:nvSpPr>
        <p:spPr>
          <a:xfrm>
            <a:off x="3810001" y="4343400"/>
            <a:ext cx="4724400" cy="609600"/>
          </a:xfrm>
        </p:spPr>
        <p:txBody>
          <a:bodyPr>
            <a:noAutofit/>
          </a:bodyPr>
          <a:lstStyle>
            <a:lvl1pPr>
              <a:buNone/>
              <a:defRPr sz="3600" b="1">
                <a:solidFill>
                  <a:schemeClr val="bg1"/>
                </a:solidFill>
              </a:defRPr>
            </a:lvl1pPr>
          </a:lstStyle>
          <a:p>
            <a:pPr lvl="0"/>
            <a:r>
              <a:rPr lang="en-US" dirty="0"/>
              <a:t>with image</a:t>
            </a:r>
          </a:p>
        </p:txBody>
      </p:sp>
    </p:spTree>
    <p:extLst>
      <p:ext uri="{BB962C8B-B14F-4D97-AF65-F5344CB8AC3E}">
        <p14:creationId xmlns:p14="http://schemas.microsoft.com/office/powerpoint/2010/main" val="1930093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nsition Slide With Image (Old Tow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Text Placeholder 5"/>
          <p:cNvSpPr>
            <a:spLocks noGrp="1"/>
          </p:cNvSpPr>
          <p:nvPr>
            <p:ph type="body" sz="quarter" idx="10" hasCustomPrompt="1"/>
          </p:nvPr>
        </p:nvSpPr>
        <p:spPr>
          <a:xfrm>
            <a:off x="3810001" y="3810001"/>
            <a:ext cx="4724400" cy="609600"/>
          </a:xfrm>
        </p:spPr>
        <p:txBody>
          <a:bodyPr>
            <a:noAutofit/>
          </a:bodyPr>
          <a:lstStyle>
            <a:lvl1pPr algn="l">
              <a:buNone/>
              <a:defRPr lang="en-US" sz="3600" b="1" kern="1200" baseline="0" dirty="0" smtClean="0">
                <a:solidFill>
                  <a:schemeClr val="bg1"/>
                </a:solidFill>
                <a:latin typeface="+mn-lt"/>
                <a:ea typeface="+mn-ea"/>
                <a:cs typeface="+mn-cs"/>
              </a:defRPr>
            </a:lvl1pPr>
          </a:lstStyle>
          <a:p>
            <a:pPr lvl="0"/>
            <a:r>
              <a:rPr lang="en-US" dirty="0"/>
              <a:t>Transition Slide </a:t>
            </a:r>
          </a:p>
        </p:txBody>
      </p:sp>
      <p:sp>
        <p:nvSpPr>
          <p:cNvPr id="9" name="Text Placeholder 7"/>
          <p:cNvSpPr>
            <a:spLocks noGrp="1"/>
          </p:cNvSpPr>
          <p:nvPr>
            <p:ph type="body" sz="quarter" idx="11" hasCustomPrompt="1"/>
          </p:nvPr>
        </p:nvSpPr>
        <p:spPr>
          <a:xfrm>
            <a:off x="3810001" y="4343400"/>
            <a:ext cx="4724400" cy="609600"/>
          </a:xfrm>
        </p:spPr>
        <p:txBody>
          <a:bodyPr>
            <a:noAutofit/>
          </a:bodyPr>
          <a:lstStyle>
            <a:lvl1pPr>
              <a:buNone/>
              <a:defRPr sz="3600" b="1">
                <a:solidFill>
                  <a:schemeClr val="bg1"/>
                </a:solidFill>
              </a:defRPr>
            </a:lvl1pPr>
          </a:lstStyle>
          <a:p>
            <a:pPr lvl="0"/>
            <a:r>
              <a:rPr lang="en-US" dirty="0"/>
              <a:t>with image</a:t>
            </a:r>
          </a:p>
        </p:txBody>
      </p:sp>
    </p:spTree>
    <p:extLst>
      <p:ext uri="{BB962C8B-B14F-4D97-AF65-F5344CB8AC3E}">
        <p14:creationId xmlns:p14="http://schemas.microsoft.com/office/powerpoint/2010/main" val="2484936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ransition Slide With Image (Gilman)">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a:xfrm>
            <a:off x="3810001" y="3810001"/>
            <a:ext cx="4724400" cy="609600"/>
          </a:xfrm>
        </p:spPr>
        <p:txBody>
          <a:bodyPr>
            <a:noAutofit/>
          </a:bodyPr>
          <a:lstStyle>
            <a:lvl1pPr algn="l">
              <a:buNone/>
              <a:defRPr lang="en-US" sz="3600" b="1" kern="1200" baseline="0" dirty="0" smtClean="0">
                <a:solidFill>
                  <a:schemeClr val="bg1"/>
                </a:solidFill>
                <a:latin typeface="+mn-lt"/>
                <a:ea typeface="+mn-ea"/>
                <a:cs typeface="+mn-cs"/>
              </a:defRPr>
            </a:lvl1pPr>
          </a:lstStyle>
          <a:p>
            <a:pPr lvl="0"/>
            <a:r>
              <a:rPr lang="en-US" dirty="0"/>
              <a:t>Transition Slide </a:t>
            </a:r>
          </a:p>
        </p:txBody>
      </p:sp>
      <p:sp>
        <p:nvSpPr>
          <p:cNvPr id="7" name="Text Placeholder 7"/>
          <p:cNvSpPr>
            <a:spLocks noGrp="1"/>
          </p:cNvSpPr>
          <p:nvPr>
            <p:ph type="body" sz="quarter" idx="11" hasCustomPrompt="1"/>
          </p:nvPr>
        </p:nvSpPr>
        <p:spPr>
          <a:xfrm>
            <a:off x="3810001" y="4343400"/>
            <a:ext cx="4724400" cy="609600"/>
          </a:xfrm>
        </p:spPr>
        <p:txBody>
          <a:bodyPr>
            <a:noAutofit/>
          </a:bodyPr>
          <a:lstStyle>
            <a:lvl1pPr>
              <a:buNone/>
              <a:defRPr sz="3600" b="1">
                <a:solidFill>
                  <a:schemeClr val="bg1"/>
                </a:solidFill>
              </a:defRPr>
            </a:lvl1pPr>
          </a:lstStyle>
          <a:p>
            <a:pPr lvl="0"/>
            <a:r>
              <a:rPr lang="en-US" dirty="0"/>
              <a:t>with image</a:t>
            </a:r>
          </a:p>
        </p:txBody>
      </p:sp>
    </p:spTree>
    <p:extLst>
      <p:ext uri="{BB962C8B-B14F-4D97-AF65-F5344CB8AC3E}">
        <p14:creationId xmlns:p14="http://schemas.microsoft.com/office/powerpoint/2010/main" val="35812448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py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228601"/>
            <a:ext cx="5715000" cy="990600"/>
          </a:xfrm>
        </p:spPr>
        <p:txBody>
          <a:bodyPr>
            <a:normAutofit/>
          </a:bodyPr>
          <a:lstStyle>
            <a:lvl1pPr algn="l">
              <a:defRPr sz="2600" b="1" baseline="0">
                <a:solidFill>
                  <a:schemeClr val="bg1"/>
                </a:solidFill>
              </a:defRPr>
            </a:lvl1pPr>
          </a:lstStyle>
          <a:p>
            <a:r>
              <a:rPr lang="en-US" dirty="0"/>
              <a:t>Copy Slide</a:t>
            </a:r>
            <a:br>
              <a:rPr lang="en-US" dirty="0"/>
            </a:br>
            <a:r>
              <a:rPr lang="en-US" dirty="0"/>
              <a:t>Title can be 2 lines</a:t>
            </a:r>
          </a:p>
        </p:txBody>
      </p:sp>
      <p:sp>
        <p:nvSpPr>
          <p:cNvPr id="9" name="Slide Number Placeholder 16"/>
          <p:cNvSpPr>
            <a:spLocks noGrp="1"/>
          </p:cNvSpPr>
          <p:nvPr>
            <p:ph type="sldNum" sz="quarter" idx="12"/>
          </p:nvPr>
        </p:nvSpPr>
        <p:spPr>
          <a:xfrm>
            <a:off x="381000" y="6248400"/>
            <a:ext cx="2133600" cy="365125"/>
          </a:xfrm>
        </p:spPr>
        <p:txBody>
          <a:bodyPr/>
          <a:lstStyle>
            <a:lvl1pPr algn="l">
              <a:defRPr>
                <a:solidFill>
                  <a:schemeClr val="tx1"/>
                </a:solidFill>
              </a:defRPr>
            </a:lvl1pPr>
          </a:lstStyle>
          <a:p>
            <a:fld id="{A334C3EB-D3BA-4AA9-9581-544C4578B3BF}" type="slidenum">
              <a:rPr lang="en-US" smtClean="0">
                <a:solidFill>
                  <a:prstClr val="black"/>
                </a:solidFill>
              </a:rPr>
              <a:pPr/>
              <a:t>‹#›</a:t>
            </a:fld>
            <a:endParaRPr lang="en-US" dirty="0">
              <a:solidFill>
                <a:prstClr val="black"/>
              </a:solidFill>
            </a:endParaRPr>
          </a:p>
        </p:txBody>
      </p:sp>
      <p:sp>
        <p:nvSpPr>
          <p:cNvPr id="10" name="Text Placeholder 6"/>
          <p:cNvSpPr>
            <a:spLocks noGrp="1"/>
          </p:cNvSpPr>
          <p:nvPr>
            <p:ph type="body" sz="quarter" idx="10" hasCustomPrompt="1"/>
          </p:nvPr>
        </p:nvSpPr>
        <p:spPr>
          <a:xfrm>
            <a:off x="457200" y="1600201"/>
            <a:ext cx="7772400" cy="4419600"/>
          </a:xfrm>
        </p:spPr>
        <p:txBody>
          <a:bodyPr>
            <a:normAutofit/>
          </a:bodyPr>
          <a:lstStyle>
            <a:lvl1pPr marL="342896" marR="0" indent="-342896" algn="l" defTabSz="914391" rtl="0" eaLnBrk="1" fontAlgn="auto" latinLnBrk="0" hangingPunct="1">
              <a:lnSpc>
                <a:spcPct val="100000"/>
              </a:lnSpc>
              <a:spcBef>
                <a:spcPct val="20000"/>
              </a:spcBef>
              <a:spcAft>
                <a:spcPts val="0"/>
              </a:spcAft>
              <a:buClr>
                <a:srgbClr val="009B7A"/>
              </a:buClr>
              <a:buSzPct val="125000"/>
              <a:buFont typeface="Wingdings" pitchFamily="2" charset="2"/>
              <a:buChar char="§"/>
              <a:tabLst/>
              <a:defRPr sz="1600">
                <a:latin typeface="+mj-lt"/>
              </a:defRPr>
            </a:lvl1pPr>
            <a:lvl2pPr marL="742943" marR="0" indent="-28574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sz="1600">
                <a:latin typeface="+mj-lt"/>
              </a:defRPr>
            </a:lvl2pPr>
            <a:lvl3pPr marL="1142988" marR="0" indent="-22859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sz="1600">
                <a:latin typeface="+mj-lt"/>
              </a:defRPr>
            </a:lvl3pPr>
            <a:lvl4pPr marL="1600184" marR="0" indent="-22859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sz="1600">
                <a:latin typeface="+mj-lt"/>
              </a:defRPr>
            </a:lvl4pPr>
            <a:lvl5pPr marL="2057379" marR="0" indent="-22859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sz="1600">
                <a:latin typeface="+mj-lt"/>
              </a:defRPr>
            </a:lvl5pPr>
          </a:lstStyle>
          <a:p>
            <a:pPr marL="342896" marR="0" lvl="0" indent="-342896" algn="l" defTabSz="914391" rtl="0" eaLnBrk="1" fontAlgn="auto" latinLnBrk="0" hangingPunct="1">
              <a:lnSpc>
                <a:spcPct val="100000"/>
              </a:lnSpc>
              <a:spcBef>
                <a:spcPct val="20000"/>
              </a:spcBef>
              <a:spcAft>
                <a:spcPts val="0"/>
              </a:spcAft>
              <a:buClr>
                <a:srgbClr val="009B7A"/>
              </a:buClr>
              <a:buSzPct val="125000"/>
              <a:buFont typeface="Wingdings" pitchFamily="2" charset="2"/>
              <a:buChar char="§"/>
              <a:tabLst/>
              <a:defRPr/>
            </a:pPr>
            <a:r>
              <a:rPr kumimoji="0" lang="en-US" sz="2000" b="0" i="0" u="none" strike="noStrike" kern="1200" cap="none" spc="0" normalizeH="0" baseline="0" noProof="0" dirty="0" err="1">
                <a:ln>
                  <a:noFill/>
                </a:ln>
                <a:solidFill>
                  <a:prstClr val="black"/>
                </a:solidFill>
                <a:effectLst/>
                <a:uLnTx/>
                <a:uFillTx/>
                <a:latin typeface="Tahoma" pitchFamily="34" charset="0"/>
                <a:ea typeface="+mn-ea"/>
                <a:cs typeface="Tahoma" pitchFamily="34" charset="0"/>
              </a:rPr>
              <a:t>Xxxx</a:t>
            </a:r>
            <a:endParaRPr kumimoji="0" lang="en-US" sz="2000" b="0"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a:p>
            <a:pPr marL="742943" marR="0" lvl="1" indent="-28574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Tahoma" pitchFamily="34" charset="0"/>
                <a:ea typeface="+mn-ea"/>
                <a:cs typeface="Tahoma" pitchFamily="34" charset="0"/>
              </a:rPr>
              <a:t>Xxxx</a:t>
            </a:r>
            <a:endParaRPr kumimoji="0" lang="en-US" sz="1800" b="0"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a:p>
            <a:pPr marL="1142988" marR="0" lvl="2" indent="-22859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a:pPr>
            <a:r>
              <a:rPr kumimoji="0" lang="en-US" sz="1600" b="0" i="0" u="none" strike="noStrike" kern="1200" cap="none" spc="0" normalizeH="0" baseline="0" noProof="0" dirty="0" err="1">
                <a:ln>
                  <a:noFill/>
                </a:ln>
                <a:solidFill>
                  <a:prstClr val="black"/>
                </a:solidFill>
                <a:effectLst/>
                <a:uLnTx/>
                <a:uFillTx/>
                <a:latin typeface="Tahoma" pitchFamily="34" charset="0"/>
                <a:ea typeface="+mn-ea"/>
                <a:cs typeface="Tahoma" pitchFamily="34" charset="0"/>
              </a:rPr>
              <a:t>Xxxx</a:t>
            </a:r>
            <a:endParaRPr kumimoji="0" lang="en-US" sz="1600" b="0"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a:p>
            <a:pPr marL="1600184" marR="0" lvl="3" indent="-22859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Tahoma" pitchFamily="34" charset="0"/>
                <a:ea typeface="+mn-ea"/>
                <a:cs typeface="Tahoma" pitchFamily="34" charset="0"/>
              </a:rPr>
              <a:t>Xxxx</a:t>
            </a:r>
            <a:endParaRPr kumimoji="0" lang="en-US" sz="1400" b="0"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a:p>
            <a:pPr marL="2057379" marR="0" lvl="4" indent="-228597" algn="l" defTabSz="914391" rtl="0" eaLnBrk="1" fontAlgn="auto" latinLnBrk="0" hangingPunct="1">
              <a:lnSpc>
                <a:spcPct val="100000"/>
              </a:lnSpc>
              <a:spcBef>
                <a:spcPct val="20000"/>
              </a:spcBef>
              <a:spcAft>
                <a:spcPts val="0"/>
              </a:spcAft>
              <a:buClr>
                <a:srgbClr val="009B7A"/>
              </a:buClr>
              <a:buSzPct val="125000"/>
              <a:buFont typeface="Arial" pitchFamily="34" charset="0"/>
              <a:buChar char="»"/>
              <a:tabLst/>
              <a:defRPr/>
            </a:pPr>
            <a:r>
              <a:rPr kumimoji="0" lang="en-US" sz="1400" b="0" i="0" u="none" strike="noStrike" kern="1200" cap="none" spc="0" normalizeH="0" baseline="0" noProof="0" dirty="0" err="1">
                <a:ln>
                  <a:noFill/>
                </a:ln>
                <a:solidFill>
                  <a:prstClr val="black"/>
                </a:solidFill>
                <a:effectLst/>
                <a:uLnTx/>
                <a:uFillTx/>
                <a:latin typeface="Tahoma" pitchFamily="34" charset="0"/>
                <a:ea typeface="+mn-ea"/>
                <a:cs typeface="Tahoma" pitchFamily="34" charset="0"/>
              </a:rPr>
              <a:t>Xxxx</a:t>
            </a:r>
            <a:endParaRPr kumimoji="0" lang="en-US" sz="1400" b="0" i="0" u="none" strike="noStrike" kern="1200" cap="none" spc="0" normalizeH="0" baseline="0" noProof="0" dirty="0">
              <a:ln>
                <a:noFill/>
              </a:ln>
              <a:solidFill>
                <a:prstClr val="black"/>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071220973"/>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Text Placeholder 2"/>
          <p:cNvSpPr>
            <a:spLocks noGrp="1"/>
          </p:cNvSpPr>
          <p:nvPr userDrawn="1">
            <p:ph type="body" sz="quarter" idx="11" hasCustomPrompt="1"/>
          </p:nvPr>
        </p:nvSpPr>
        <p:spPr>
          <a:xfrm>
            <a:off x="762001" y="5562601"/>
            <a:ext cx="4724400" cy="990600"/>
          </a:xfrm>
        </p:spPr>
        <p:txBody>
          <a:bodyPr>
            <a:normAutofit/>
          </a:bodyPr>
          <a:lstStyle>
            <a:lvl1pPr>
              <a:buNone/>
              <a:defRPr sz="1600"/>
            </a:lvl1pPr>
          </a:lstStyle>
          <a:p>
            <a:r>
              <a:rPr lang="en-US" dirty="0"/>
              <a:t>Caption</a:t>
            </a:r>
          </a:p>
        </p:txBody>
      </p:sp>
      <p:sp>
        <p:nvSpPr>
          <p:cNvPr id="6" name="Picture Placeholder 1"/>
          <p:cNvSpPr>
            <a:spLocks noGrp="1"/>
          </p:cNvSpPr>
          <p:nvPr userDrawn="1">
            <p:ph type="pic" sz="quarter" idx="10"/>
          </p:nvPr>
        </p:nvSpPr>
        <p:spPr>
          <a:xfrm>
            <a:off x="762000" y="609600"/>
            <a:ext cx="7543800" cy="4800600"/>
          </a:xfrm>
        </p:spPr>
      </p:sp>
    </p:spTree>
    <p:extLst>
      <p:ext uri="{BB962C8B-B14F-4D97-AF65-F5344CB8AC3E}">
        <p14:creationId xmlns:p14="http://schemas.microsoft.com/office/powerpoint/2010/main" val="21096175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52828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8" name="Picture 7" descr="main tit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FEE1C394-E2B9-4BD7-B284-46F8260D7180}" type="datetime1">
              <a:rPr lang="en-US" smtClean="0">
                <a:solidFill>
                  <a:srgbClr val="1F2123"/>
                </a:solidFill>
              </a:rPr>
              <a:pPr>
                <a:defRPr/>
              </a:pPr>
              <a:t>7/26/16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5919BA3C-467B-4DF1-BC12-F0A2AF8AF3D1}"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1190480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696FC633-DE67-4FE8-AF82-52EF3E350784}" type="datetime1">
              <a:rPr lang="en-US" smtClean="0">
                <a:solidFill>
                  <a:srgbClr val="1F2123"/>
                </a:solidFill>
              </a:rPr>
              <a:pPr>
                <a:defRPr/>
              </a:pPr>
              <a:t>7/26/16</a:t>
            </a:fld>
            <a:endParaRPr lang="en-US" dirty="0">
              <a:solidFill>
                <a:srgbClr val="1F2123">
                  <a:shade val="90000"/>
                </a:srgbClr>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0D0D7ED1-F868-477C-A127-F7C117EFEC52}" type="slidenum">
              <a:rPr lang="en-US" smtClean="0">
                <a:solidFill>
                  <a:srgbClr val="1F2123"/>
                </a:solidFill>
              </a:rPr>
              <a:pPr>
                <a:defRPr/>
              </a:pPr>
              <a:t>‹#›</a:t>
            </a:fld>
            <a:endParaRPr lang="en-US" dirty="0">
              <a:solidFill>
                <a:srgbClr val="1F2123">
                  <a:shade val="90000"/>
                </a:srgbClr>
              </a:solidFill>
            </a:endParaRPr>
          </a:p>
        </p:txBody>
      </p:sp>
      <p:sp>
        <p:nvSpPr>
          <p:cNvPr id="7" name="Tit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885246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7" name="Picture 6" descr="subtitl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2" name="Freeform 26"/>
          <p:cNvSpPr>
            <a:spLocks/>
          </p:cNvSpPr>
          <p:nvPr/>
        </p:nvSpPr>
        <p:spPr bwMode="hidden">
          <a:xfrm>
            <a:off x="5609489" y="4074174"/>
            <a:ext cx="3308000"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C615F331-F52D-408B-BD50-E3E523E878E9}" type="datetime1">
              <a:rPr lang="en-US" smtClean="0">
                <a:solidFill>
                  <a:srgbClr val="1F2123"/>
                </a:solidFill>
              </a:rPr>
              <a:pPr>
                <a:defRPr/>
              </a:pPr>
              <a:t>7/26/16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0A5AB415-21F6-4424-A75D-C61BFD8F3B51}"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28464016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pPr>
              <a:defRPr/>
            </a:pPr>
            <a:fld id="{C8640E8C-03BC-4D43-B758-E43187998C58}" type="datetime1">
              <a:rPr lang="en-US" smtClean="0">
                <a:solidFill>
                  <a:srgbClr val="1F2123"/>
                </a:solidFill>
              </a:rPr>
              <a:pPr>
                <a:defRPr/>
              </a:pPr>
              <a:t>7/26/16</a:t>
            </a:fld>
            <a:endParaRPr lang="en-US" dirty="0">
              <a:solidFill>
                <a:srgbClr val="1F2123"/>
              </a:solidFill>
            </a:endParaRPr>
          </a:p>
        </p:txBody>
      </p:sp>
      <p:sp>
        <p:nvSpPr>
          <p:cNvPr id="6" name="Footer Placeholder 5"/>
          <p:cNvSpPr>
            <a:spLocks noGrp="1"/>
          </p:cNvSpPr>
          <p:nvPr>
            <p:ph type="ftr" sz="quarter" idx="11"/>
          </p:nvPr>
        </p:nvSpPr>
        <p:spPr/>
        <p:txBody>
          <a:bodyPr/>
          <a:lstStyle/>
          <a:p>
            <a:pPr>
              <a:defRPr/>
            </a:pPr>
            <a:endParaRPr lang="en-US" dirty="0">
              <a:solidFill>
                <a:srgbClr val="1F2123"/>
              </a:solidFill>
            </a:endParaRPr>
          </a:p>
        </p:txBody>
      </p:sp>
      <p:sp>
        <p:nvSpPr>
          <p:cNvPr id="7" name="Slide Number Placeholder 6"/>
          <p:cNvSpPr>
            <a:spLocks noGrp="1"/>
          </p:cNvSpPr>
          <p:nvPr>
            <p:ph type="sldNum" sz="quarter" idx="12"/>
          </p:nvPr>
        </p:nvSpPr>
        <p:spPr/>
        <p:txBody>
          <a:bodyPr/>
          <a:lstStyle/>
          <a:p>
            <a:pPr>
              <a:defRPr/>
            </a:pPr>
            <a:fld id="{A35BEA1E-AFE5-4C42-ACFE-1E76C779FC84}" type="slidenum">
              <a:rPr lang="en-US" smtClean="0">
                <a:solidFill>
                  <a:srgbClr val="1F2123"/>
                </a:solidFill>
              </a:rPr>
              <a:pPr>
                <a:defRPr/>
              </a:pPr>
              <a:t>‹#›</a:t>
            </a:fld>
            <a:endParaRPr lang="en-US" dirty="0">
              <a:solidFill>
                <a:srgbClr val="1F2123"/>
              </a:solidFill>
            </a:endParaRP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3955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pPr>
              <a:defRPr/>
            </a:pPr>
            <a:fld id="{188AB8B4-5D09-40A4-9E99-CE413828E15E}" type="datetime1">
              <a:rPr lang="en-US" smtClean="0">
                <a:solidFill>
                  <a:srgbClr val="1F2123"/>
                </a:solidFill>
              </a:rPr>
              <a:pPr>
                <a:defRPr/>
              </a:pPr>
              <a:t>7/26/16</a:t>
            </a:fld>
            <a:endParaRPr lang="en-US" dirty="0">
              <a:solidFill>
                <a:srgbClr val="1F2123"/>
              </a:solidFill>
            </a:endParaRPr>
          </a:p>
        </p:txBody>
      </p:sp>
      <p:sp>
        <p:nvSpPr>
          <p:cNvPr id="8" name="Footer Placeholder 7"/>
          <p:cNvSpPr>
            <a:spLocks noGrp="1"/>
          </p:cNvSpPr>
          <p:nvPr>
            <p:ph type="ftr" sz="quarter" idx="11"/>
          </p:nvPr>
        </p:nvSpPr>
        <p:spPr/>
        <p:txBody>
          <a:bodyPr/>
          <a:lstStyle/>
          <a:p>
            <a:pPr>
              <a:defRPr/>
            </a:pPr>
            <a:endParaRPr lang="en-US" dirty="0">
              <a:solidFill>
                <a:srgbClr val="1F2123"/>
              </a:solidFill>
            </a:endParaRPr>
          </a:p>
        </p:txBody>
      </p:sp>
      <p:sp>
        <p:nvSpPr>
          <p:cNvPr id="9" name="Slide Number Placeholder 8"/>
          <p:cNvSpPr>
            <a:spLocks noGrp="1"/>
          </p:cNvSpPr>
          <p:nvPr>
            <p:ph type="sldNum" sz="quarter" idx="12"/>
          </p:nvPr>
        </p:nvSpPr>
        <p:spPr/>
        <p:txBody>
          <a:bodyPr/>
          <a:lstStyle/>
          <a:p>
            <a:pPr>
              <a:defRPr/>
            </a:pPr>
            <a:fld id="{5EE1927E-7E81-4815-9DC5-D32A7B0A2B14}"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27130016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fld id="{EBF02A7C-51F3-46C6-A9B7-DD787DB910BC}" type="datetime1">
              <a:rPr lang="en-US" smtClean="0">
                <a:solidFill>
                  <a:srgbClr val="1F2123"/>
                </a:solidFill>
              </a:rPr>
              <a:pPr>
                <a:defRPr/>
              </a:pPr>
              <a:t>7/26/16</a:t>
            </a:fld>
            <a:endParaRPr lang="en-US" dirty="0">
              <a:solidFill>
                <a:srgbClr val="1F2123"/>
              </a:solidFill>
            </a:endParaRPr>
          </a:p>
        </p:txBody>
      </p:sp>
      <p:sp>
        <p:nvSpPr>
          <p:cNvPr id="4" name="Footer Placeholder 3"/>
          <p:cNvSpPr>
            <a:spLocks noGrp="1"/>
          </p:cNvSpPr>
          <p:nvPr>
            <p:ph type="ftr" sz="quarter" idx="11"/>
          </p:nvPr>
        </p:nvSpPr>
        <p:spPr/>
        <p:txBody>
          <a:bodyPr/>
          <a:lstStyle/>
          <a:p>
            <a:pPr>
              <a:defRPr/>
            </a:pPr>
            <a:endParaRPr lang="en-US" dirty="0">
              <a:solidFill>
                <a:srgbClr val="1F2123"/>
              </a:solidFill>
            </a:endParaRPr>
          </a:p>
        </p:txBody>
      </p:sp>
      <p:sp>
        <p:nvSpPr>
          <p:cNvPr id="5" name="Slide Number Placeholder 4"/>
          <p:cNvSpPr>
            <a:spLocks noGrp="1"/>
          </p:cNvSpPr>
          <p:nvPr>
            <p:ph type="sldNum" sz="quarter" idx="12"/>
          </p:nvPr>
        </p:nvSpPr>
        <p:spPr/>
        <p:txBody>
          <a:bodyPr/>
          <a:lstStyle/>
          <a:p>
            <a:pPr>
              <a:defRPr/>
            </a:pPr>
            <a:fld id="{BCC6B3B9-CE1A-44B3-A898-9347B86B1C03}"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30048402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FFFFFF"/>
              </a:solidFill>
            </a:endParaRPr>
          </a:p>
        </p:txBody>
      </p:sp>
      <p:grpSp>
        <p:nvGrpSpPr>
          <p:cNvPr id="6" name="Group 5"/>
          <p:cNvGrpSpPr>
            <a:grpSpLocks noChangeAspect="1"/>
          </p:cNvGrpSpPr>
          <p:nvPr/>
        </p:nvGrpSpPr>
        <p:grpSpPr bwMode="hidden">
          <a:xfrm>
            <a:off x="211665" y="714191"/>
            <a:ext cx="8723376"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grpSp>
      <p:sp>
        <p:nvSpPr>
          <p:cNvPr id="2" name="Date Placeholder 1"/>
          <p:cNvSpPr>
            <a:spLocks noGrp="1"/>
          </p:cNvSpPr>
          <p:nvPr>
            <p:ph type="dt" sz="half" idx="10"/>
          </p:nvPr>
        </p:nvSpPr>
        <p:spPr/>
        <p:txBody>
          <a:bodyPr/>
          <a:lstStyle/>
          <a:p>
            <a:pPr>
              <a:defRPr/>
            </a:pPr>
            <a:fld id="{25D55A9F-94BB-4611-8DA0-393769CF2E8A}" type="datetime1">
              <a:rPr lang="en-US" smtClean="0">
                <a:solidFill>
                  <a:srgbClr val="1F2123"/>
                </a:solidFill>
              </a:rPr>
              <a:pPr>
                <a:defRPr/>
              </a:pPr>
              <a:t>7/26/16</a:t>
            </a:fld>
            <a:endParaRPr lang="en-US" dirty="0">
              <a:solidFill>
                <a:srgbClr val="1F2123"/>
              </a:solidFill>
            </a:endParaRPr>
          </a:p>
        </p:txBody>
      </p:sp>
      <p:sp>
        <p:nvSpPr>
          <p:cNvPr id="3" name="Footer Placeholder 2"/>
          <p:cNvSpPr>
            <a:spLocks noGrp="1"/>
          </p:cNvSpPr>
          <p:nvPr>
            <p:ph type="ftr" sz="quarter" idx="11"/>
          </p:nvPr>
        </p:nvSpPr>
        <p:spPr/>
        <p:txBody>
          <a:bodyPr/>
          <a:lstStyle/>
          <a:p>
            <a:pPr>
              <a:defRPr/>
            </a:pPr>
            <a:endParaRPr lang="en-US" dirty="0">
              <a:solidFill>
                <a:srgbClr val="1F2123"/>
              </a:solidFill>
            </a:endParaRPr>
          </a:p>
        </p:txBody>
      </p:sp>
      <p:sp>
        <p:nvSpPr>
          <p:cNvPr id="4" name="Slide Number Placeholder 3"/>
          <p:cNvSpPr>
            <a:spLocks noGrp="1"/>
          </p:cNvSpPr>
          <p:nvPr>
            <p:ph type="sldNum" sz="quarter" idx="12"/>
          </p:nvPr>
        </p:nvSpPr>
        <p:spPr/>
        <p:txBody>
          <a:bodyPr/>
          <a:lstStyle/>
          <a:p>
            <a:pPr>
              <a:defRPr/>
            </a:pPr>
            <a:fld id="{A9649FD2-AB63-4A68-AFE4-10E7A8D8E1AD}"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37162829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FFFFFF"/>
              </a:solidFill>
            </a:endParaRPr>
          </a:p>
        </p:txBody>
      </p:sp>
      <p:sp>
        <p:nvSpPr>
          <p:cNvPr id="5" name="Date Placeholder 4"/>
          <p:cNvSpPr>
            <a:spLocks noGrp="1"/>
          </p:cNvSpPr>
          <p:nvPr>
            <p:ph type="dt" sz="half" idx="10"/>
          </p:nvPr>
        </p:nvSpPr>
        <p:spPr/>
        <p:txBody>
          <a:bodyPr/>
          <a:lstStyle/>
          <a:p>
            <a:pPr>
              <a:defRPr/>
            </a:pPr>
            <a:fld id="{2FAAEF46-D774-446F-8A32-18A3A562F66D}" type="datetime1">
              <a:rPr lang="en-US" smtClean="0">
                <a:solidFill>
                  <a:srgbClr val="1F2123"/>
                </a:solidFill>
              </a:rPr>
              <a:pPr>
                <a:defRPr/>
              </a:pPr>
              <a:t>7/26/16</a:t>
            </a:fld>
            <a:endParaRPr lang="en-US" dirty="0">
              <a:solidFill>
                <a:srgbClr val="1F2123"/>
              </a:solidFill>
            </a:endParaRPr>
          </a:p>
        </p:txBody>
      </p:sp>
      <p:sp>
        <p:nvSpPr>
          <p:cNvPr id="6" name="Footer Placeholder 5"/>
          <p:cNvSpPr>
            <a:spLocks noGrp="1"/>
          </p:cNvSpPr>
          <p:nvPr>
            <p:ph type="ftr" sz="quarter" idx="11"/>
          </p:nvPr>
        </p:nvSpPr>
        <p:spPr/>
        <p:txBody>
          <a:bodyPr/>
          <a:lstStyle/>
          <a:p>
            <a:pPr>
              <a:defRPr/>
            </a:pPr>
            <a:endParaRPr lang="en-US" dirty="0">
              <a:solidFill>
                <a:srgbClr val="1F2123"/>
              </a:solidFill>
            </a:endParaRPr>
          </a:p>
        </p:txBody>
      </p:sp>
      <p:sp>
        <p:nvSpPr>
          <p:cNvPr id="7" name="Slide Number Placeholder 6"/>
          <p:cNvSpPr>
            <a:spLocks noGrp="1"/>
          </p:cNvSpPr>
          <p:nvPr>
            <p:ph type="sldNum" sz="quarter" idx="12"/>
          </p:nvPr>
        </p:nvSpPr>
        <p:spPr/>
        <p:txBody>
          <a:bodyPr/>
          <a:lstStyle/>
          <a:p>
            <a:pPr>
              <a:defRPr/>
            </a:pPr>
            <a:fld id="{A7291FB1-37BA-4FCC-8DCE-EA031F699C09}" type="slidenum">
              <a:rPr lang="en-US" smtClean="0">
                <a:solidFill>
                  <a:srgbClr val="1F2123"/>
                </a:solidFill>
              </a:rPr>
              <a:pPr>
                <a:defRPr/>
              </a:pPr>
              <a:t>‹#›</a:t>
            </a:fld>
            <a:endParaRPr lang="en-US" dirty="0">
              <a:solidFill>
                <a:srgbClr val="1F2123"/>
              </a:solidFill>
            </a:endParaRPr>
          </a:p>
        </p:txBody>
      </p:sp>
      <p:sp>
        <p:nvSpPr>
          <p:cNvPr id="4" name="Text Placeholder 3"/>
          <p:cNvSpPr>
            <a:spLocks noGrp="1"/>
          </p:cNvSpPr>
          <p:nvPr>
            <p:ph type="body" sz="half" idx="2"/>
          </p:nvPr>
        </p:nvSpPr>
        <p:spPr>
          <a:xfrm>
            <a:off x="914400" y="3581400"/>
            <a:ext cx="3352800"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11665" y="714191"/>
            <a:ext cx="8723376"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gr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30099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228600" y="228600"/>
            <a:ext cx="8695944"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FFFFFF"/>
              </a:solidFill>
            </a:endParaRPr>
          </a:p>
        </p:txBody>
      </p:sp>
      <p:grpSp>
        <p:nvGrpSpPr>
          <p:cNvPr id="9" name="Group 8"/>
          <p:cNvGrpSpPr>
            <a:grpSpLocks noChangeAspect="1"/>
          </p:cNvGrpSpPr>
          <p:nvPr/>
        </p:nvGrpSpPr>
        <p:grpSpPr bwMode="hidden">
          <a:xfrm>
            <a:off x="211665" y="5353963"/>
            <a:ext cx="8723376"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F1845C4E-3A62-4E5B-87E2-F1E9872F9B13}" type="datetime1">
              <a:rPr lang="en-US" smtClean="0">
                <a:solidFill>
                  <a:srgbClr val="1F2123"/>
                </a:solidFill>
              </a:rPr>
              <a:pPr>
                <a:defRPr/>
              </a:pPr>
              <a:t>7/26/16</a:t>
            </a:fld>
            <a:endParaRPr lang="en-US" dirty="0">
              <a:solidFill>
                <a:srgbClr val="1F2123"/>
              </a:solidFill>
            </a:endParaRPr>
          </a:p>
        </p:txBody>
      </p:sp>
      <p:sp>
        <p:nvSpPr>
          <p:cNvPr id="6" name="Footer Placeholder 5"/>
          <p:cNvSpPr>
            <a:spLocks noGrp="1"/>
          </p:cNvSpPr>
          <p:nvPr>
            <p:ph type="ftr" sz="quarter" idx="11"/>
          </p:nvPr>
        </p:nvSpPr>
        <p:spPr/>
        <p:txBody>
          <a:bodyPr/>
          <a:lstStyle/>
          <a:p>
            <a:pPr>
              <a:defRPr/>
            </a:pPr>
            <a:endParaRPr lang="en-US" dirty="0">
              <a:solidFill>
                <a:srgbClr val="1F2123"/>
              </a:solidFill>
            </a:endParaRPr>
          </a:p>
        </p:txBody>
      </p:sp>
      <p:sp>
        <p:nvSpPr>
          <p:cNvPr id="7" name="Slide Number Placeholder 6"/>
          <p:cNvSpPr>
            <a:spLocks noGrp="1"/>
          </p:cNvSpPr>
          <p:nvPr>
            <p:ph type="sldNum" sz="quarter" idx="12"/>
          </p:nvPr>
        </p:nvSpPr>
        <p:spPr/>
        <p:txBody>
          <a:bodyPr/>
          <a:lstStyle/>
          <a:p>
            <a:pPr>
              <a:defRPr/>
            </a:pPr>
            <a:fld id="{0DB07CA8-DF01-48AC-9FCB-6637993913AB}" type="slidenum">
              <a:rPr lang="en-US" smtClean="0">
                <a:solidFill>
                  <a:srgbClr val="1F2123"/>
                </a:solidFill>
              </a:rPr>
              <a:pPr>
                <a:defRPr/>
              </a:pPr>
              <a:t>‹#›</a:t>
            </a:fld>
            <a:endParaRPr lang="en-US" dirty="0">
              <a:solidFill>
                <a:srgbClr val="1F2123"/>
              </a:solidFill>
            </a:endParaRP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Tree>
    <p:extLst>
      <p:ext uri="{BB962C8B-B14F-4D97-AF65-F5344CB8AC3E}">
        <p14:creationId xmlns:p14="http://schemas.microsoft.com/office/powerpoint/2010/main" val="40425048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fld id="{E732CDEE-7AD4-483A-8FBE-AC1392FA9FF6}" type="datetime1">
              <a:rPr lang="en-US" smtClean="0">
                <a:solidFill>
                  <a:srgbClr val="1F2123"/>
                </a:solidFill>
              </a:rPr>
              <a:pPr>
                <a:defRPr/>
              </a:pPr>
              <a:t>7/26/16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A9A7C7E7-3400-4577-B9AB-B182A513D034}" type="slidenum">
              <a:rPr lang="en-US" smtClean="0">
                <a:solidFill>
                  <a:srgbClr val="1F2123"/>
                </a:solidFill>
              </a:rPr>
              <a:pPr>
                <a:defRPr/>
              </a:pPr>
              <a:t>‹#›</a:t>
            </a:fld>
            <a:endParaRPr lang="en-US" dirty="0">
              <a:solidFill>
                <a:srgbClr val="1F2123"/>
              </a:solidFill>
            </a:endParaRPr>
          </a:p>
        </p:txBody>
      </p:sp>
    </p:spTree>
    <p:extLst>
      <p:ext uri="{BB962C8B-B14F-4D97-AF65-F5344CB8AC3E}">
        <p14:creationId xmlns:p14="http://schemas.microsoft.com/office/powerpoint/2010/main" val="39456606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88" indent="0">
              <a:buNone/>
              <a:defRPr sz="1800"/>
            </a:lvl2pPr>
            <a:lvl3pPr marL="914177" indent="0">
              <a:buNone/>
              <a:defRPr sz="1600"/>
            </a:lvl3pPr>
            <a:lvl4pPr marL="1371265" indent="0">
              <a:buNone/>
              <a:defRPr sz="1400"/>
            </a:lvl4pPr>
            <a:lvl5pPr marL="1828355" indent="0">
              <a:buNone/>
              <a:defRPr sz="1400"/>
            </a:lvl5pPr>
            <a:lvl6pPr marL="2285443" indent="0">
              <a:buNone/>
              <a:defRPr sz="1400"/>
            </a:lvl6pPr>
            <a:lvl7pPr marL="2742530" indent="0">
              <a:buNone/>
              <a:defRPr sz="1400"/>
            </a:lvl7pPr>
            <a:lvl8pPr marL="3199620" indent="0">
              <a:buNone/>
              <a:defRPr sz="1400"/>
            </a:lvl8pPr>
            <a:lvl9pPr marL="3656707" indent="0">
              <a:buNone/>
              <a:defRPr sz="1400"/>
            </a:lvl9pPr>
          </a:lstStyle>
          <a:p>
            <a:pPr lvl="0"/>
            <a:r>
              <a:rPr lang="en-US"/>
              <a:t>Click to edit Master text styles</a:t>
            </a:r>
          </a:p>
        </p:txBody>
      </p:sp>
    </p:spTree>
    <p:extLst>
      <p:ext uri="{BB962C8B-B14F-4D97-AF65-F5344CB8AC3E}">
        <p14:creationId xmlns:p14="http://schemas.microsoft.com/office/powerpoint/2010/main" val="3783976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228600" y="228600"/>
            <a:ext cx="8695944"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FFFFFF"/>
              </a:solidFill>
            </a:endParaRPr>
          </a:p>
        </p:txBody>
      </p:sp>
      <p:sp>
        <p:nvSpPr>
          <p:cNvPr id="4" name="Date Placeholder 3"/>
          <p:cNvSpPr>
            <a:spLocks noGrp="1"/>
          </p:cNvSpPr>
          <p:nvPr>
            <p:ph type="dt" sz="half" idx="10"/>
          </p:nvPr>
        </p:nvSpPr>
        <p:spPr/>
        <p:txBody>
          <a:bodyPr/>
          <a:lstStyle/>
          <a:p>
            <a:pPr>
              <a:defRPr/>
            </a:pPr>
            <a:fld id="{89832F8F-C3F8-4773-945A-268E1C812296}" type="datetime1">
              <a:rPr lang="en-US" smtClean="0">
                <a:solidFill>
                  <a:srgbClr val="1F2123"/>
                </a:solidFill>
              </a:rPr>
              <a:pPr>
                <a:defRPr/>
              </a:pPr>
              <a:t>7/26/16</a:t>
            </a:fld>
            <a:endParaRPr lang="en-US" dirty="0">
              <a:solidFill>
                <a:srgbClr val="1F2123"/>
              </a:solidFill>
            </a:endParaRPr>
          </a:p>
        </p:txBody>
      </p:sp>
      <p:sp>
        <p:nvSpPr>
          <p:cNvPr id="5" name="Footer Placeholder 4"/>
          <p:cNvSpPr>
            <a:spLocks noGrp="1"/>
          </p:cNvSpPr>
          <p:nvPr>
            <p:ph type="ftr" sz="quarter" idx="11"/>
          </p:nvPr>
        </p:nvSpPr>
        <p:spPr/>
        <p:txBody>
          <a:bodyPr/>
          <a:lstStyle/>
          <a:p>
            <a:pPr>
              <a:defRPr/>
            </a:pPr>
            <a:endParaRPr lang="en-US" dirty="0">
              <a:solidFill>
                <a:srgbClr val="1F2123"/>
              </a:solidFill>
            </a:endParaRPr>
          </a:p>
        </p:txBody>
      </p:sp>
      <p:sp>
        <p:nvSpPr>
          <p:cNvPr id="6" name="Slide Number Placeholder 5"/>
          <p:cNvSpPr>
            <a:spLocks noGrp="1"/>
          </p:cNvSpPr>
          <p:nvPr>
            <p:ph type="sldNum" sz="quarter" idx="12"/>
          </p:nvPr>
        </p:nvSpPr>
        <p:spPr/>
        <p:txBody>
          <a:bodyPr/>
          <a:lstStyle/>
          <a:p>
            <a:pPr>
              <a:defRPr/>
            </a:pPr>
            <a:fld id="{C3921793-3AC4-4F9A-82A9-3CB6199835CE}" type="slidenum">
              <a:rPr lang="en-US" smtClean="0">
                <a:solidFill>
                  <a:srgbClr val="1F2123"/>
                </a:solidFill>
              </a:rPr>
              <a:pPr>
                <a:defRPr/>
              </a:pPr>
              <a:t>‹#›</a:t>
            </a:fld>
            <a:endParaRPr lang="en-US" dirty="0">
              <a:solidFill>
                <a:srgbClr val="1F2123"/>
              </a:solidFill>
            </a:endParaRPr>
          </a:p>
        </p:txBody>
      </p:sp>
      <p:grpSp>
        <p:nvGrpSpPr>
          <p:cNvPr id="15" name="Group 14"/>
          <p:cNvGrpSpPr>
            <a:grpSpLocks noChangeAspect="1"/>
          </p:cNvGrpSpPr>
          <p:nvPr/>
        </p:nvGrpSpPr>
        <p:grpSpPr bwMode="hidden">
          <a:xfrm>
            <a:off x="211665" y="714191"/>
            <a:ext cx="8723376"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pPr defTabSz="914400" fontAlgn="base">
                <a:spcBef>
                  <a:spcPct val="0"/>
                </a:spcBef>
                <a:spcAft>
                  <a:spcPct val="0"/>
                </a:spcAft>
              </a:pPr>
              <a:endParaRPr lang="en-US" sz="2400" dirty="0">
                <a:solidFill>
                  <a:srgbClr val="000000"/>
                </a:solidFill>
                <a:latin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914268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5013" y="1611316"/>
            <a:ext cx="4070350" cy="5132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7766" y="1611316"/>
            <a:ext cx="4071937" cy="5132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98592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088" indent="0">
              <a:buNone/>
              <a:defRPr sz="2000" b="1"/>
            </a:lvl2pPr>
            <a:lvl3pPr marL="914177" indent="0">
              <a:buNone/>
              <a:defRPr sz="1800" b="1"/>
            </a:lvl3pPr>
            <a:lvl4pPr marL="1371265" indent="0">
              <a:buNone/>
              <a:defRPr sz="1600" b="1"/>
            </a:lvl4pPr>
            <a:lvl5pPr marL="1828355" indent="0">
              <a:buNone/>
              <a:defRPr sz="1600" b="1"/>
            </a:lvl5pPr>
            <a:lvl6pPr marL="2285443" indent="0">
              <a:buNone/>
              <a:defRPr sz="1600" b="1"/>
            </a:lvl6pPr>
            <a:lvl7pPr marL="2742530" indent="0">
              <a:buNone/>
              <a:defRPr sz="1600" b="1"/>
            </a:lvl7pPr>
            <a:lvl8pPr marL="3199620" indent="0">
              <a:buNone/>
              <a:defRPr sz="1600" b="1"/>
            </a:lvl8pPr>
            <a:lvl9pPr marL="365670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088" indent="0">
              <a:buNone/>
              <a:defRPr sz="2000" b="1"/>
            </a:lvl2pPr>
            <a:lvl3pPr marL="914177" indent="0">
              <a:buNone/>
              <a:defRPr sz="1800" b="1"/>
            </a:lvl3pPr>
            <a:lvl4pPr marL="1371265" indent="0">
              <a:buNone/>
              <a:defRPr sz="1600" b="1"/>
            </a:lvl4pPr>
            <a:lvl5pPr marL="1828355" indent="0">
              <a:buNone/>
              <a:defRPr sz="1600" b="1"/>
            </a:lvl5pPr>
            <a:lvl6pPr marL="2285443" indent="0">
              <a:buNone/>
              <a:defRPr sz="1600" b="1"/>
            </a:lvl6pPr>
            <a:lvl7pPr marL="2742530" indent="0">
              <a:buNone/>
              <a:defRPr sz="1600" b="1"/>
            </a:lvl7pPr>
            <a:lvl8pPr marL="3199620" indent="0">
              <a:buNone/>
              <a:defRPr sz="1600" b="1"/>
            </a:lvl8pPr>
            <a:lvl9pPr marL="365670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538346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673631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3193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1"/>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0"/>
            <a:ext cx="3008313" cy="4691063"/>
          </a:xfrm>
        </p:spPr>
        <p:txBody>
          <a:bodyPr/>
          <a:lstStyle>
            <a:lvl1pPr marL="0" indent="0">
              <a:buNone/>
              <a:defRPr sz="1400"/>
            </a:lvl1pPr>
            <a:lvl2pPr marL="457088" indent="0">
              <a:buNone/>
              <a:defRPr sz="1200"/>
            </a:lvl2pPr>
            <a:lvl3pPr marL="914177" indent="0">
              <a:buNone/>
              <a:defRPr sz="1000"/>
            </a:lvl3pPr>
            <a:lvl4pPr marL="1371265" indent="0">
              <a:buNone/>
              <a:defRPr sz="900"/>
            </a:lvl4pPr>
            <a:lvl5pPr marL="1828355" indent="0">
              <a:buNone/>
              <a:defRPr sz="900"/>
            </a:lvl5pPr>
            <a:lvl6pPr marL="2285443" indent="0">
              <a:buNone/>
              <a:defRPr sz="900"/>
            </a:lvl6pPr>
            <a:lvl7pPr marL="2742530" indent="0">
              <a:buNone/>
              <a:defRPr sz="900"/>
            </a:lvl7pPr>
            <a:lvl8pPr marL="3199620" indent="0">
              <a:buNone/>
              <a:defRPr sz="900"/>
            </a:lvl8pPr>
            <a:lvl9pPr marL="3656707" indent="0">
              <a:buNone/>
              <a:defRPr sz="900"/>
            </a:lvl9pPr>
          </a:lstStyle>
          <a:p>
            <a:pPr lvl="0"/>
            <a:r>
              <a:rPr lang="en-US"/>
              <a:t>Click to edit Master text styles</a:t>
            </a:r>
          </a:p>
        </p:txBody>
      </p:sp>
    </p:spTree>
    <p:extLst>
      <p:ext uri="{BB962C8B-B14F-4D97-AF65-F5344CB8AC3E}">
        <p14:creationId xmlns:p14="http://schemas.microsoft.com/office/powerpoint/2010/main" val="19126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8" indent="0">
              <a:buNone/>
              <a:defRPr sz="2800"/>
            </a:lvl2pPr>
            <a:lvl3pPr marL="914177" indent="0">
              <a:buNone/>
              <a:defRPr sz="2400"/>
            </a:lvl3pPr>
            <a:lvl4pPr marL="1371265" indent="0">
              <a:buNone/>
              <a:defRPr sz="2000"/>
            </a:lvl4pPr>
            <a:lvl5pPr marL="1828355" indent="0">
              <a:buNone/>
              <a:defRPr sz="2000"/>
            </a:lvl5pPr>
            <a:lvl6pPr marL="2285443" indent="0">
              <a:buNone/>
              <a:defRPr sz="2000"/>
            </a:lvl6pPr>
            <a:lvl7pPr marL="2742530" indent="0">
              <a:buNone/>
              <a:defRPr sz="2000"/>
            </a:lvl7pPr>
            <a:lvl8pPr marL="3199620" indent="0">
              <a:buNone/>
              <a:defRPr sz="2000"/>
            </a:lvl8pPr>
            <a:lvl9pPr marL="3656707" indent="0">
              <a:buNone/>
              <a:defRPr sz="2000"/>
            </a:lvl9pPr>
          </a:lstStyle>
          <a:p>
            <a:pPr lvl="0"/>
            <a:endParaRPr lang="en-US" noProof="0" dirty="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088" indent="0">
              <a:buNone/>
              <a:defRPr sz="1200"/>
            </a:lvl2pPr>
            <a:lvl3pPr marL="914177" indent="0">
              <a:buNone/>
              <a:defRPr sz="1000"/>
            </a:lvl3pPr>
            <a:lvl4pPr marL="1371265" indent="0">
              <a:buNone/>
              <a:defRPr sz="900"/>
            </a:lvl4pPr>
            <a:lvl5pPr marL="1828355" indent="0">
              <a:buNone/>
              <a:defRPr sz="900"/>
            </a:lvl5pPr>
            <a:lvl6pPr marL="2285443" indent="0">
              <a:buNone/>
              <a:defRPr sz="900"/>
            </a:lvl6pPr>
            <a:lvl7pPr marL="2742530" indent="0">
              <a:buNone/>
              <a:defRPr sz="900"/>
            </a:lvl7pPr>
            <a:lvl8pPr marL="3199620" indent="0">
              <a:buNone/>
              <a:defRPr sz="900"/>
            </a:lvl8pPr>
            <a:lvl9pPr marL="3656707" indent="0">
              <a:buNone/>
              <a:defRPr sz="900"/>
            </a:lvl9pPr>
          </a:lstStyle>
          <a:p>
            <a:pPr lvl="0"/>
            <a:r>
              <a:rPr lang="en-US"/>
              <a:t>Click to edit Master text styles</a:t>
            </a:r>
          </a:p>
        </p:txBody>
      </p:sp>
    </p:spTree>
    <p:extLst>
      <p:ext uri="{BB962C8B-B14F-4D97-AF65-F5344CB8AC3E}">
        <p14:creationId xmlns:p14="http://schemas.microsoft.com/office/powerpoint/2010/main" val="7862312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theme" Target="../theme/theme2.xml"/><Relationship Id="rId3" Type="http://schemas.openxmlformats.org/officeDocument/2006/relationships/image" Target="../media/image8.jpeg"/></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theme" Target="../theme/theme3.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0.xml"/><Relationship Id="rId12" Type="http://schemas.openxmlformats.org/officeDocument/2006/relationships/theme" Target="../theme/theme4.xml"/><Relationship Id="rId13" Type="http://schemas.openxmlformats.org/officeDocument/2006/relationships/image" Target="../media/image17.png"/><Relationship Id="rId1" Type="http://schemas.openxmlformats.org/officeDocument/2006/relationships/slideLayout" Target="../slideLayouts/slideLayout20.xml"/><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 Id="rId9" Type="http://schemas.openxmlformats.org/officeDocument/2006/relationships/slideLayout" Target="../slideLayouts/slideLayout28.xml"/><Relationship Id="rId10"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1" descr="GBI_PPT_Background"/>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Grp="1" noChangeArrowheads="1"/>
          </p:cNvSpPr>
          <p:nvPr>
            <p:ph type="body" idx="1"/>
          </p:nvPr>
        </p:nvSpPr>
        <p:spPr bwMode="auto">
          <a:xfrm>
            <a:off x="735016" y="1611316"/>
            <a:ext cx="8294687" cy="513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8" rIns="91418" bIns="4570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12"/>
          <p:cNvSpPr>
            <a:spLocks noGrp="1" noChangeArrowheads="1"/>
          </p:cNvSpPr>
          <p:nvPr>
            <p:ph type="title"/>
          </p:nvPr>
        </p:nvSpPr>
        <p:spPr bwMode="auto">
          <a:xfrm>
            <a:off x="0" y="0"/>
            <a:ext cx="9144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8" tIns="45708" rIns="91418" bIns="45708"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1712134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000" b="1">
          <a:solidFill>
            <a:schemeClr val="bg1"/>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bg1"/>
          </a:solidFill>
          <a:latin typeface="Minion Pro" pitchFamily="18" charset="0"/>
          <a:ea typeface="ＭＳ Ｐゴシック" charset="-128"/>
          <a:cs typeface="ＭＳ Ｐゴシック" charset="-128"/>
        </a:defRPr>
      </a:lvl2pPr>
      <a:lvl3pPr algn="ctr" rtl="0" eaLnBrk="0" fontAlgn="base" hangingPunct="0">
        <a:spcBef>
          <a:spcPct val="0"/>
        </a:spcBef>
        <a:spcAft>
          <a:spcPct val="0"/>
        </a:spcAft>
        <a:defRPr sz="4000" b="1">
          <a:solidFill>
            <a:schemeClr val="bg1"/>
          </a:solidFill>
          <a:latin typeface="Minion Pro" pitchFamily="18" charset="0"/>
          <a:ea typeface="ＭＳ Ｐゴシック" charset="-128"/>
          <a:cs typeface="ＭＳ Ｐゴシック" charset="-128"/>
        </a:defRPr>
      </a:lvl3pPr>
      <a:lvl4pPr algn="ctr" rtl="0" eaLnBrk="0" fontAlgn="base" hangingPunct="0">
        <a:spcBef>
          <a:spcPct val="0"/>
        </a:spcBef>
        <a:spcAft>
          <a:spcPct val="0"/>
        </a:spcAft>
        <a:defRPr sz="4000" b="1">
          <a:solidFill>
            <a:schemeClr val="bg1"/>
          </a:solidFill>
          <a:latin typeface="Minion Pro" pitchFamily="18" charset="0"/>
          <a:ea typeface="ＭＳ Ｐゴシック" charset="-128"/>
          <a:cs typeface="ＭＳ Ｐゴシック" charset="-128"/>
        </a:defRPr>
      </a:lvl4pPr>
      <a:lvl5pPr algn="ctr" rtl="0" eaLnBrk="0" fontAlgn="base" hangingPunct="0">
        <a:spcBef>
          <a:spcPct val="0"/>
        </a:spcBef>
        <a:spcAft>
          <a:spcPct val="0"/>
        </a:spcAft>
        <a:defRPr sz="4000" b="1">
          <a:solidFill>
            <a:schemeClr val="bg1"/>
          </a:solidFill>
          <a:latin typeface="Minion Pro" pitchFamily="18" charset="0"/>
          <a:ea typeface="ＭＳ Ｐゴシック" charset="-128"/>
          <a:cs typeface="ＭＳ Ｐゴシック" charset="-128"/>
        </a:defRPr>
      </a:lvl5pPr>
      <a:lvl6pPr marL="457088" algn="ctr" rtl="0" fontAlgn="base">
        <a:spcBef>
          <a:spcPct val="0"/>
        </a:spcBef>
        <a:spcAft>
          <a:spcPct val="0"/>
        </a:spcAft>
        <a:defRPr sz="4000" b="1">
          <a:solidFill>
            <a:schemeClr val="bg1"/>
          </a:solidFill>
          <a:latin typeface="Minion Pro" pitchFamily="18" charset="0"/>
        </a:defRPr>
      </a:lvl6pPr>
      <a:lvl7pPr marL="914177" algn="ctr" rtl="0" fontAlgn="base">
        <a:spcBef>
          <a:spcPct val="0"/>
        </a:spcBef>
        <a:spcAft>
          <a:spcPct val="0"/>
        </a:spcAft>
        <a:defRPr sz="4000" b="1">
          <a:solidFill>
            <a:schemeClr val="bg1"/>
          </a:solidFill>
          <a:latin typeface="Minion Pro" pitchFamily="18" charset="0"/>
        </a:defRPr>
      </a:lvl7pPr>
      <a:lvl8pPr marL="1371265" algn="ctr" rtl="0" fontAlgn="base">
        <a:spcBef>
          <a:spcPct val="0"/>
        </a:spcBef>
        <a:spcAft>
          <a:spcPct val="0"/>
        </a:spcAft>
        <a:defRPr sz="4000" b="1">
          <a:solidFill>
            <a:schemeClr val="bg1"/>
          </a:solidFill>
          <a:latin typeface="Minion Pro" pitchFamily="18" charset="0"/>
        </a:defRPr>
      </a:lvl8pPr>
      <a:lvl9pPr marL="1828355" algn="ctr" rtl="0" fontAlgn="base">
        <a:spcBef>
          <a:spcPct val="0"/>
        </a:spcBef>
        <a:spcAft>
          <a:spcPct val="0"/>
        </a:spcAft>
        <a:defRPr sz="4000" b="1">
          <a:solidFill>
            <a:schemeClr val="bg1"/>
          </a:solidFill>
          <a:latin typeface="Minion Pro" pitchFamily="18" charset="0"/>
        </a:defRPr>
      </a:lvl9pPr>
    </p:titleStyle>
    <p:bodyStyle>
      <a:lvl1pPr marL="342816" indent="-342816" algn="l" rtl="0" eaLnBrk="0" fontAlgn="base" hangingPunct="0">
        <a:spcBef>
          <a:spcPct val="20000"/>
        </a:spcBef>
        <a:spcAft>
          <a:spcPct val="0"/>
        </a:spcAft>
        <a:buChar char="•"/>
        <a:defRPr sz="3200">
          <a:solidFill>
            <a:srgbClr val="39655D"/>
          </a:solidFill>
          <a:latin typeface="+mn-lt"/>
          <a:ea typeface="ＭＳ Ｐゴシック" charset="-128"/>
          <a:cs typeface="ＭＳ Ｐゴシック" charset="-128"/>
        </a:defRPr>
      </a:lvl1pPr>
      <a:lvl2pPr marL="742768" indent="-285681" algn="l" rtl="0" eaLnBrk="0" fontAlgn="base" hangingPunct="0">
        <a:spcBef>
          <a:spcPct val="20000"/>
        </a:spcBef>
        <a:spcAft>
          <a:spcPct val="0"/>
        </a:spcAft>
        <a:buChar char="–"/>
        <a:defRPr sz="2800">
          <a:solidFill>
            <a:srgbClr val="39655D"/>
          </a:solidFill>
          <a:latin typeface="+mn-lt"/>
          <a:ea typeface="ＭＳ Ｐゴシック" charset="-128"/>
        </a:defRPr>
      </a:lvl2pPr>
      <a:lvl3pPr marL="1142722" indent="-228543" algn="l" rtl="0" eaLnBrk="0" fontAlgn="base" hangingPunct="0">
        <a:spcBef>
          <a:spcPct val="20000"/>
        </a:spcBef>
        <a:spcAft>
          <a:spcPct val="0"/>
        </a:spcAft>
        <a:buChar char="•"/>
        <a:defRPr sz="2400">
          <a:solidFill>
            <a:srgbClr val="39655D"/>
          </a:solidFill>
          <a:latin typeface="+mn-lt"/>
          <a:ea typeface="ＭＳ Ｐゴシック" charset="-128"/>
        </a:defRPr>
      </a:lvl3pPr>
      <a:lvl4pPr marL="1599809" indent="-228543" algn="l" rtl="0" eaLnBrk="0" fontAlgn="base" hangingPunct="0">
        <a:spcBef>
          <a:spcPct val="20000"/>
        </a:spcBef>
        <a:spcAft>
          <a:spcPct val="0"/>
        </a:spcAft>
        <a:buChar char="–"/>
        <a:defRPr sz="2000">
          <a:solidFill>
            <a:srgbClr val="39655D"/>
          </a:solidFill>
          <a:latin typeface="+mn-lt"/>
          <a:ea typeface="ＭＳ Ｐゴシック" charset="-128"/>
        </a:defRPr>
      </a:lvl4pPr>
      <a:lvl5pPr marL="2056899" indent="-228543" algn="l" rtl="0" eaLnBrk="0" fontAlgn="base" hangingPunct="0">
        <a:spcBef>
          <a:spcPct val="20000"/>
        </a:spcBef>
        <a:spcAft>
          <a:spcPct val="0"/>
        </a:spcAft>
        <a:buChar char="»"/>
        <a:defRPr sz="2000">
          <a:solidFill>
            <a:srgbClr val="39655D"/>
          </a:solidFill>
          <a:latin typeface="+mn-lt"/>
          <a:ea typeface="ＭＳ Ｐゴシック" charset="-128"/>
        </a:defRPr>
      </a:lvl5pPr>
      <a:lvl6pPr marL="2513987" indent="-228543" algn="l" rtl="0" fontAlgn="base">
        <a:spcBef>
          <a:spcPct val="20000"/>
        </a:spcBef>
        <a:spcAft>
          <a:spcPct val="0"/>
        </a:spcAft>
        <a:buChar char="»"/>
        <a:defRPr sz="2000">
          <a:solidFill>
            <a:srgbClr val="39655D"/>
          </a:solidFill>
          <a:latin typeface="+mn-lt"/>
          <a:ea typeface="ＭＳ Ｐゴシック" charset="-128"/>
        </a:defRPr>
      </a:lvl6pPr>
      <a:lvl7pPr marL="2971076" indent="-228543" algn="l" rtl="0" fontAlgn="base">
        <a:spcBef>
          <a:spcPct val="20000"/>
        </a:spcBef>
        <a:spcAft>
          <a:spcPct val="0"/>
        </a:spcAft>
        <a:buChar char="»"/>
        <a:defRPr sz="2000">
          <a:solidFill>
            <a:srgbClr val="39655D"/>
          </a:solidFill>
          <a:latin typeface="+mn-lt"/>
          <a:ea typeface="ＭＳ Ｐゴシック" charset="-128"/>
        </a:defRPr>
      </a:lvl7pPr>
      <a:lvl8pPr marL="3428164" indent="-228543" algn="l" rtl="0" fontAlgn="base">
        <a:spcBef>
          <a:spcPct val="20000"/>
        </a:spcBef>
        <a:spcAft>
          <a:spcPct val="0"/>
        </a:spcAft>
        <a:buChar char="»"/>
        <a:defRPr sz="2000">
          <a:solidFill>
            <a:srgbClr val="39655D"/>
          </a:solidFill>
          <a:latin typeface="+mn-lt"/>
          <a:ea typeface="ＭＳ Ｐゴシック" charset="-128"/>
        </a:defRPr>
      </a:lvl8pPr>
      <a:lvl9pPr marL="3885253" indent="-228543" algn="l" rtl="0" fontAlgn="base">
        <a:spcBef>
          <a:spcPct val="20000"/>
        </a:spcBef>
        <a:spcAft>
          <a:spcPct val="0"/>
        </a:spcAft>
        <a:buChar char="»"/>
        <a:defRPr sz="2000">
          <a:solidFill>
            <a:srgbClr val="39655D"/>
          </a:solidFill>
          <a:latin typeface="+mn-lt"/>
          <a:ea typeface="ＭＳ Ｐゴシック" charset="-128"/>
        </a:defRPr>
      </a:lvl9pPr>
    </p:bodyStyle>
    <p:otherStyle>
      <a:defPPr>
        <a:defRPr lang="en-US"/>
      </a:defPPr>
      <a:lvl1pPr marL="0" algn="l" defTabSz="457088" rtl="0" eaLnBrk="1" latinLnBrk="0" hangingPunct="1">
        <a:defRPr sz="1800" kern="1200">
          <a:solidFill>
            <a:schemeClr val="tx1"/>
          </a:solidFill>
          <a:latin typeface="+mn-lt"/>
          <a:ea typeface="+mn-ea"/>
          <a:cs typeface="+mn-cs"/>
        </a:defRPr>
      </a:lvl1pPr>
      <a:lvl2pPr marL="457088" algn="l" defTabSz="457088" rtl="0" eaLnBrk="1" latinLnBrk="0" hangingPunct="1">
        <a:defRPr sz="1800" kern="1200">
          <a:solidFill>
            <a:schemeClr val="tx1"/>
          </a:solidFill>
          <a:latin typeface="+mn-lt"/>
          <a:ea typeface="+mn-ea"/>
          <a:cs typeface="+mn-cs"/>
        </a:defRPr>
      </a:lvl2pPr>
      <a:lvl3pPr marL="914177" algn="l" defTabSz="457088" rtl="0" eaLnBrk="1" latinLnBrk="0" hangingPunct="1">
        <a:defRPr sz="1800" kern="1200">
          <a:solidFill>
            <a:schemeClr val="tx1"/>
          </a:solidFill>
          <a:latin typeface="+mn-lt"/>
          <a:ea typeface="+mn-ea"/>
          <a:cs typeface="+mn-cs"/>
        </a:defRPr>
      </a:lvl3pPr>
      <a:lvl4pPr marL="1371265" algn="l" defTabSz="457088" rtl="0" eaLnBrk="1" latinLnBrk="0" hangingPunct="1">
        <a:defRPr sz="1800" kern="1200">
          <a:solidFill>
            <a:schemeClr val="tx1"/>
          </a:solidFill>
          <a:latin typeface="+mn-lt"/>
          <a:ea typeface="+mn-ea"/>
          <a:cs typeface="+mn-cs"/>
        </a:defRPr>
      </a:lvl4pPr>
      <a:lvl5pPr marL="1828355" algn="l" defTabSz="457088" rtl="0" eaLnBrk="1" latinLnBrk="0" hangingPunct="1">
        <a:defRPr sz="1800" kern="1200">
          <a:solidFill>
            <a:schemeClr val="tx1"/>
          </a:solidFill>
          <a:latin typeface="+mn-lt"/>
          <a:ea typeface="+mn-ea"/>
          <a:cs typeface="+mn-cs"/>
        </a:defRPr>
      </a:lvl5pPr>
      <a:lvl6pPr marL="2285443" algn="l" defTabSz="457088" rtl="0" eaLnBrk="1" latinLnBrk="0" hangingPunct="1">
        <a:defRPr sz="1800" kern="1200">
          <a:solidFill>
            <a:schemeClr val="tx1"/>
          </a:solidFill>
          <a:latin typeface="+mn-lt"/>
          <a:ea typeface="+mn-ea"/>
          <a:cs typeface="+mn-cs"/>
        </a:defRPr>
      </a:lvl6pPr>
      <a:lvl7pPr marL="2742530" algn="l" defTabSz="457088" rtl="0" eaLnBrk="1" latinLnBrk="0" hangingPunct="1">
        <a:defRPr sz="1800" kern="1200">
          <a:solidFill>
            <a:schemeClr val="tx1"/>
          </a:solidFill>
          <a:latin typeface="+mn-lt"/>
          <a:ea typeface="+mn-ea"/>
          <a:cs typeface="+mn-cs"/>
        </a:defRPr>
      </a:lvl7pPr>
      <a:lvl8pPr marL="3199620" algn="l" defTabSz="457088" rtl="0" eaLnBrk="1" latinLnBrk="0" hangingPunct="1">
        <a:defRPr sz="1800" kern="1200">
          <a:solidFill>
            <a:schemeClr val="tx1"/>
          </a:solidFill>
          <a:latin typeface="+mn-lt"/>
          <a:ea typeface="+mn-ea"/>
          <a:cs typeface="+mn-cs"/>
        </a:defRPr>
      </a:lvl8pPr>
      <a:lvl9pPr marL="3656707" algn="l" defTabSz="45708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492" y="274544"/>
            <a:ext cx="8229023"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39" tIns="41019" rIns="82039" bIns="41019"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492" y="1599642"/>
            <a:ext cx="8229023" cy="4527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2039" tIns="41019" rIns="82039" bIns="4101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492" y="6356537"/>
            <a:ext cx="2133023" cy="365592"/>
          </a:xfrm>
          <a:prstGeom prst="rect">
            <a:avLst/>
          </a:prstGeom>
        </p:spPr>
        <p:txBody>
          <a:bodyPr vert="horz" lIns="82039" tIns="41019" rIns="82039" bIns="41019" rtlCol="0" anchor="ctr"/>
          <a:lstStyle>
            <a:lvl1pPr algn="l">
              <a:defRPr sz="1100">
                <a:solidFill>
                  <a:schemeClr val="tx1">
                    <a:tint val="75000"/>
                  </a:schemeClr>
                </a:solidFill>
                <a:ea typeface="ＭＳ Ｐゴシック"/>
                <a:cs typeface="ＭＳ Ｐゴシック"/>
              </a:defRPr>
            </a:lvl1pPr>
          </a:lstStyle>
          <a:p>
            <a:pPr defTabSz="455767" fontAlgn="base">
              <a:spcBef>
                <a:spcPct val="0"/>
              </a:spcBef>
              <a:spcAft>
                <a:spcPct val="0"/>
              </a:spcAft>
              <a:defRPr/>
            </a:pPr>
            <a:fld id="{E25CEB0F-B13C-4892-8F09-F88A0071374C}" type="datetimeFigureOut">
              <a:rPr lang="en-US" smtClean="0">
                <a:solidFill>
                  <a:prstClr val="black">
                    <a:tint val="75000"/>
                  </a:prstClr>
                </a:solidFill>
                <a:latin typeface="Arial" pitchFamily="34" charset="0"/>
              </a:rPr>
              <a:pPr defTabSz="455767" fontAlgn="base">
                <a:spcBef>
                  <a:spcPct val="0"/>
                </a:spcBef>
                <a:spcAft>
                  <a:spcPct val="0"/>
                </a:spcAft>
                <a:defRPr/>
              </a:pPr>
              <a:t>7/26/16</a:t>
            </a:fld>
            <a:endParaRPr lang="en-US" dirty="0">
              <a:solidFill>
                <a:prstClr val="black">
                  <a:tint val="75000"/>
                </a:prstClr>
              </a:solidFill>
              <a:latin typeface="Arial" pitchFamily="34" charset="0"/>
            </a:endParaRPr>
          </a:p>
        </p:txBody>
      </p:sp>
      <p:sp>
        <p:nvSpPr>
          <p:cNvPr id="5" name="Footer Placeholder 4"/>
          <p:cNvSpPr>
            <a:spLocks noGrp="1"/>
          </p:cNvSpPr>
          <p:nvPr>
            <p:ph type="ftr" sz="quarter" idx="3"/>
          </p:nvPr>
        </p:nvSpPr>
        <p:spPr>
          <a:xfrm>
            <a:off x="3124491" y="6356537"/>
            <a:ext cx="2895023" cy="365592"/>
          </a:xfrm>
          <a:prstGeom prst="rect">
            <a:avLst/>
          </a:prstGeom>
        </p:spPr>
        <p:txBody>
          <a:bodyPr vert="horz" lIns="82039" tIns="41019" rIns="82039" bIns="41019" rtlCol="0" anchor="ctr"/>
          <a:lstStyle>
            <a:lvl1pPr algn="ctr">
              <a:defRPr sz="1100" dirty="0">
                <a:solidFill>
                  <a:schemeClr val="tx1">
                    <a:tint val="75000"/>
                  </a:schemeClr>
                </a:solidFill>
                <a:ea typeface="ＭＳ Ｐゴシック"/>
                <a:cs typeface="ＭＳ Ｐゴシック"/>
              </a:defRPr>
            </a:lvl1pPr>
          </a:lstStyle>
          <a:p>
            <a:pPr defTabSz="455767" fontAlgn="base">
              <a:spcBef>
                <a:spcPct val="0"/>
              </a:spcBef>
              <a:spcAft>
                <a:spcPct val="0"/>
              </a:spcAft>
              <a:defRPr/>
            </a:pPr>
            <a:endParaRPr lang="en-US" dirty="0">
              <a:solidFill>
                <a:prstClr val="black">
                  <a:tint val="75000"/>
                </a:prstClr>
              </a:solidFill>
              <a:latin typeface="Arial" pitchFamily="34" charset="0"/>
            </a:endParaRPr>
          </a:p>
        </p:txBody>
      </p:sp>
      <p:sp>
        <p:nvSpPr>
          <p:cNvPr id="6" name="Slide Number Placeholder 5"/>
          <p:cNvSpPr>
            <a:spLocks noGrp="1"/>
          </p:cNvSpPr>
          <p:nvPr>
            <p:ph type="sldNum" sz="quarter" idx="4"/>
          </p:nvPr>
        </p:nvSpPr>
        <p:spPr>
          <a:xfrm>
            <a:off x="6553492" y="6356537"/>
            <a:ext cx="2133023" cy="365592"/>
          </a:xfrm>
          <a:prstGeom prst="rect">
            <a:avLst/>
          </a:prstGeom>
        </p:spPr>
        <p:txBody>
          <a:bodyPr vert="horz" lIns="82039" tIns="41019" rIns="82039" bIns="41019" rtlCol="0" anchor="ctr"/>
          <a:lstStyle>
            <a:lvl1pPr algn="r">
              <a:defRPr sz="1100">
                <a:solidFill>
                  <a:schemeClr val="tx1">
                    <a:tint val="75000"/>
                  </a:schemeClr>
                </a:solidFill>
                <a:ea typeface="ＭＳ Ｐゴシック"/>
                <a:cs typeface="ＭＳ Ｐゴシック"/>
              </a:defRPr>
            </a:lvl1pPr>
          </a:lstStyle>
          <a:p>
            <a:pPr defTabSz="455767" fontAlgn="base">
              <a:spcBef>
                <a:spcPct val="0"/>
              </a:spcBef>
              <a:spcAft>
                <a:spcPct val="0"/>
              </a:spcAft>
              <a:defRPr/>
            </a:pPr>
            <a:fld id="{51B9C16F-3DE5-4C1A-8D83-87ED31B01255}" type="slidenum">
              <a:rPr lang="en-US" smtClean="0">
                <a:solidFill>
                  <a:prstClr val="black">
                    <a:tint val="75000"/>
                  </a:prstClr>
                </a:solidFill>
                <a:latin typeface="Arial" pitchFamily="34" charset="0"/>
              </a:rPr>
              <a:pPr defTabSz="455767" fontAlgn="base">
                <a:spcBef>
                  <a:spcPct val="0"/>
                </a:spcBef>
                <a:spcAft>
                  <a:spcPct val="0"/>
                </a:spcAft>
                <a:defRPr/>
              </a:pPr>
              <a:t>‹#›</a:t>
            </a:fld>
            <a:endParaRPr lang="en-US" dirty="0">
              <a:solidFill>
                <a:prstClr val="black">
                  <a:tint val="75000"/>
                </a:prstClr>
              </a:solidFill>
              <a:latin typeface="Arial" pitchFamily="34" charset="0"/>
            </a:endParaRPr>
          </a:p>
        </p:txBody>
      </p:sp>
      <p:pic>
        <p:nvPicPr>
          <p:cNvPr id="1031" name="Picture 6" descr="15th Anniversary - PPT Background, Title.jpg"/>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3" y="0"/>
            <a:ext cx="9601489" cy="7059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5428905"/>
      </p:ext>
    </p:extLst>
  </p:cSld>
  <p:clrMap bg1="lt1" tx1="dk1" bg2="lt2" tx2="dk2" accent1="accent1" accent2="accent2" accent3="accent3" accent4="accent4" accent5="accent5" accent6="accent6" hlink="hlink" folHlink="folHlink"/>
  <p:sldLayoutIdLst>
    <p:sldLayoutId id="2147483709" r:id="rId1"/>
  </p:sldLayoutIdLst>
  <p:txStyles>
    <p:titleStyle>
      <a:lvl1pPr algn="ctr" rtl="0" eaLnBrk="0" fontAlgn="base" hangingPunct="0">
        <a:spcBef>
          <a:spcPct val="0"/>
        </a:spcBef>
        <a:spcAft>
          <a:spcPct val="0"/>
        </a:spcAft>
        <a:defRPr sz="3900" kern="1200">
          <a:solidFill>
            <a:schemeClr val="tx1"/>
          </a:solidFill>
          <a:latin typeface="+mj-lt"/>
          <a:ea typeface="+mj-ea"/>
          <a:cs typeface="+mj-cs"/>
        </a:defRPr>
      </a:lvl1pPr>
      <a:lvl2pPr algn="ctr" rtl="0" eaLnBrk="0" fontAlgn="base" hangingPunct="0">
        <a:spcBef>
          <a:spcPct val="0"/>
        </a:spcBef>
        <a:spcAft>
          <a:spcPct val="0"/>
        </a:spcAft>
        <a:defRPr sz="3900">
          <a:solidFill>
            <a:schemeClr val="tx1"/>
          </a:solidFill>
          <a:latin typeface="Calibri" pitchFamily="34" charset="0"/>
        </a:defRPr>
      </a:lvl2pPr>
      <a:lvl3pPr algn="ctr" rtl="0" eaLnBrk="0" fontAlgn="base" hangingPunct="0">
        <a:spcBef>
          <a:spcPct val="0"/>
        </a:spcBef>
        <a:spcAft>
          <a:spcPct val="0"/>
        </a:spcAft>
        <a:defRPr sz="3900">
          <a:solidFill>
            <a:schemeClr val="tx1"/>
          </a:solidFill>
          <a:latin typeface="Calibri" pitchFamily="34" charset="0"/>
        </a:defRPr>
      </a:lvl3pPr>
      <a:lvl4pPr algn="ctr" rtl="0" eaLnBrk="0" fontAlgn="base" hangingPunct="0">
        <a:spcBef>
          <a:spcPct val="0"/>
        </a:spcBef>
        <a:spcAft>
          <a:spcPct val="0"/>
        </a:spcAft>
        <a:defRPr sz="3900">
          <a:solidFill>
            <a:schemeClr val="tx1"/>
          </a:solidFill>
          <a:latin typeface="Calibri" pitchFamily="34" charset="0"/>
        </a:defRPr>
      </a:lvl4pPr>
      <a:lvl5pPr algn="ctr" rtl="0" eaLnBrk="0" fontAlgn="base" hangingPunct="0">
        <a:spcBef>
          <a:spcPct val="0"/>
        </a:spcBef>
        <a:spcAft>
          <a:spcPct val="0"/>
        </a:spcAft>
        <a:defRPr sz="3900">
          <a:solidFill>
            <a:schemeClr val="tx1"/>
          </a:solidFill>
          <a:latin typeface="Calibri" pitchFamily="34" charset="0"/>
        </a:defRPr>
      </a:lvl5pPr>
      <a:lvl6pPr marL="410191" algn="ctr" rtl="0" fontAlgn="base">
        <a:spcBef>
          <a:spcPct val="0"/>
        </a:spcBef>
        <a:spcAft>
          <a:spcPct val="0"/>
        </a:spcAft>
        <a:defRPr sz="3900">
          <a:solidFill>
            <a:schemeClr val="tx1"/>
          </a:solidFill>
          <a:latin typeface="Calibri" pitchFamily="34" charset="0"/>
        </a:defRPr>
      </a:lvl6pPr>
      <a:lvl7pPr marL="820382" algn="ctr" rtl="0" fontAlgn="base">
        <a:spcBef>
          <a:spcPct val="0"/>
        </a:spcBef>
        <a:spcAft>
          <a:spcPct val="0"/>
        </a:spcAft>
        <a:defRPr sz="3900">
          <a:solidFill>
            <a:schemeClr val="tx1"/>
          </a:solidFill>
          <a:latin typeface="Calibri" pitchFamily="34" charset="0"/>
        </a:defRPr>
      </a:lvl7pPr>
      <a:lvl8pPr marL="1230574" algn="ctr" rtl="0" fontAlgn="base">
        <a:spcBef>
          <a:spcPct val="0"/>
        </a:spcBef>
        <a:spcAft>
          <a:spcPct val="0"/>
        </a:spcAft>
        <a:defRPr sz="3900">
          <a:solidFill>
            <a:schemeClr val="tx1"/>
          </a:solidFill>
          <a:latin typeface="Calibri" pitchFamily="34" charset="0"/>
        </a:defRPr>
      </a:lvl8pPr>
      <a:lvl9pPr marL="1640765" algn="ctr" rtl="0" fontAlgn="base">
        <a:spcBef>
          <a:spcPct val="0"/>
        </a:spcBef>
        <a:spcAft>
          <a:spcPct val="0"/>
        </a:spcAft>
        <a:defRPr sz="3900">
          <a:solidFill>
            <a:schemeClr val="tx1"/>
          </a:solidFill>
          <a:latin typeface="Calibri" pitchFamily="34" charset="0"/>
        </a:defRPr>
      </a:lvl9pPr>
    </p:titleStyle>
    <p:bodyStyle>
      <a:lvl1pPr marL="307643" indent="-307643" algn="l" rtl="0" eaLnBrk="0" fontAlgn="base" hangingPunct="0">
        <a:spcBef>
          <a:spcPct val="20000"/>
        </a:spcBef>
        <a:spcAft>
          <a:spcPct val="0"/>
        </a:spcAft>
        <a:buFont typeface="Arial" pitchFamily="34" charset="0"/>
        <a:buChar char="•"/>
        <a:defRPr sz="2900" kern="1200">
          <a:solidFill>
            <a:schemeClr val="tx1"/>
          </a:solidFill>
          <a:latin typeface="+mn-lt"/>
          <a:ea typeface="+mn-ea"/>
          <a:cs typeface="+mn-cs"/>
        </a:defRPr>
      </a:lvl1pPr>
      <a:lvl2pPr marL="666561" indent="-256370" algn="l" rtl="0" eaLnBrk="0" fontAlgn="base" hangingPunct="0">
        <a:spcBef>
          <a:spcPct val="20000"/>
        </a:spcBef>
        <a:spcAft>
          <a:spcPct val="0"/>
        </a:spcAft>
        <a:buFont typeface="Arial" pitchFamily="34" charset="0"/>
        <a:buChar char="–"/>
        <a:defRPr sz="2500" kern="1200">
          <a:solidFill>
            <a:schemeClr val="tx1"/>
          </a:solidFill>
          <a:latin typeface="+mn-lt"/>
          <a:ea typeface="+mn-ea"/>
          <a:cs typeface="+mn-cs"/>
        </a:defRPr>
      </a:lvl2pPr>
      <a:lvl3pPr marL="1025478" indent="-205096" algn="l" rtl="0" eaLnBrk="0" fontAlgn="base" hangingPunct="0">
        <a:spcBef>
          <a:spcPct val="20000"/>
        </a:spcBef>
        <a:spcAft>
          <a:spcPct val="0"/>
        </a:spcAft>
        <a:buFont typeface="Arial" pitchFamily="34" charset="0"/>
        <a:buChar char="•"/>
        <a:defRPr sz="2200" kern="1200">
          <a:solidFill>
            <a:schemeClr val="tx1"/>
          </a:solidFill>
          <a:latin typeface="+mn-lt"/>
          <a:ea typeface="+mn-ea"/>
          <a:cs typeface="+mn-cs"/>
        </a:defRPr>
      </a:lvl3pPr>
      <a:lvl4pPr marL="1435668" indent="-205096"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4pPr>
      <a:lvl5pPr marL="1845860" indent="-205096" algn="l" rtl="0" eaLnBrk="0" fontAlgn="base" hangingPunct="0">
        <a:spcBef>
          <a:spcPct val="20000"/>
        </a:spcBef>
        <a:spcAft>
          <a:spcPct val="0"/>
        </a:spcAft>
        <a:buFont typeface="Arial" pitchFamily="34" charset="0"/>
        <a:buChar char="»"/>
        <a:defRPr sz="1800" kern="1200">
          <a:solidFill>
            <a:schemeClr val="tx1"/>
          </a:solidFill>
          <a:latin typeface="+mn-lt"/>
          <a:ea typeface="+mn-ea"/>
          <a:cs typeface="+mn-cs"/>
        </a:defRPr>
      </a:lvl5pPr>
      <a:lvl6pPr marL="2256052" indent="-205096" algn="l" defTabSz="820382"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66244" indent="-205096" algn="l" defTabSz="820382"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76436" indent="-205096" algn="l" defTabSz="820382"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86625" indent="-205096" algn="l" defTabSz="820382"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en-US"/>
      </a:defPPr>
      <a:lvl1pPr marL="0" algn="l" defTabSz="820382" rtl="0" eaLnBrk="1" latinLnBrk="0" hangingPunct="1">
        <a:defRPr sz="1600" kern="1200">
          <a:solidFill>
            <a:schemeClr val="tx1"/>
          </a:solidFill>
          <a:latin typeface="+mn-lt"/>
          <a:ea typeface="+mn-ea"/>
          <a:cs typeface="+mn-cs"/>
        </a:defRPr>
      </a:lvl1pPr>
      <a:lvl2pPr marL="410191" algn="l" defTabSz="820382" rtl="0" eaLnBrk="1" latinLnBrk="0" hangingPunct="1">
        <a:defRPr sz="1600" kern="1200">
          <a:solidFill>
            <a:schemeClr val="tx1"/>
          </a:solidFill>
          <a:latin typeface="+mn-lt"/>
          <a:ea typeface="+mn-ea"/>
          <a:cs typeface="+mn-cs"/>
        </a:defRPr>
      </a:lvl2pPr>
      <a:lvl3pPr marL="820382" algn="l" defTabSz="820382" rtl="0" eaLnBrk="1" latinLnBrk="0" hangingPunct="1">
        <a:defRPr sz="1600" kern="1200">
          <a:solidFill>
            <a:schemeClr val="tx1"/>
          </a:solidFill>
          <a:latin typeface="+mn-lt"/>
          <a:ea typeface="+mn-ea"/>
          <a:cs typeface="+mn-cs"/>
        </a:defRPr>
      </a:lvl3pPr>
      <a:lvl4pPr marL="1230574" algn="l" defTabSz="820382" rtl="0" eaLnBrk="1" latinLnBrk="0" hangingPunct="1">
        <a:defRPr sz="1600" kern="1200">
          <a:solidFill>
            <a:schemeClr val="tx1"/>
          </a:solidFill>
          <a:latin typeface="+mn-lt"/>
          <a:ea typeface="+mn-ea"/>
          <a:cs typeface="+mn-cs"/>
        </a:defRPr>
      </a:lvl4pPr>
      <a:lvl5pPr marL="1640765" algn="l" defTabSz="820382" rtl="0" eaLnBrk="1" latinLnBrk="0" hangingPunct="1">
        <a:defRPr sz="1600" kern="1200">
          <a:solidFill>
            <a:schemeClr val="tx1"/>
          </a:solidFill>
          <a:latin typeface="+mn-lt"/>
          <a:ea typeface="+mn-ea"/>
          <a:cs typeface="+mn-cs"/>
        </a:defRPr>
      </a:lvl5pPr>
      <a:lvl6pPr marL="2050955" algn="l" defTabSz="820382" rtl="0" eaLnBrk="1" latinLnBrk="0" hangingPunct="1">
        <a:defRPr sz="1600" kern="1200">
          <a:solidFill>
            <a:schemeClr val="tx1"/>
          </a:solidFill>
          <a:latin typeface="+mn-lt"/>
          <a:ea typeface="+mn-ea"/>
          <a:cs typeface="+mn-cs"/>
        </a:defRPr>
      </a:lvl6pPr>
      <a:lvl7pPr marL="2461148" algn="l" defTabSz="820382" rtl="0" eaLnBrk="1" latinLnBrk="0" hangingPunct="1">
        <a:defRPr sz="1600" kern="1200">
          <a:solidFill>
            <a:schemeClr val="tx1"/>
          </a:solidFill>
          <a:latin typeface="+mn-lt"/>
          <a:ea typeface="+mn-ea"/>
          <a:cs typeface="+mn-cs"/>
        </a:defRPr>
      </a:lvl7pPr>
      <a:lvl8pPr marL="2871338" algn="l" defTabSz="820382" rtl="0" eaLnBrk="1" latinLnBrk="0" hangingPunct="1">
        <a:defRPr sz="1600" kern="1200">
          <a:solidFill>
            <a:schemeClr val="tx1"/>
          </a:solidFill>
          <a:latin typeface="+mn-lt"/>
          <a:ea typeface="+mn-ea"/>
          <a:cs typeface="+mn-cs"/>
        </a:defRPr>
      </a:lvl8pPr>
      <a:lvl9pPr marL="3281530" algn="l" defTabSz="820382"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39" tIns="45719" rIns="91439" bIns="45719"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39" tIns="45719" rIns="91439" bIns="4571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1"/>
            <a:ext cx="2133600" cy="365125"/>
          </a:xfrm>
          <a:prstGeom prst="rect">
            <a:avLst/>
          </a:prstGeom>
        </p:spPr>
        <p:txBody>
          <a:bodyPr vert="horz" lIns="91439" tIns="45719" rIns="91439" bIns="45719" rtlCol="0" anchor="ctr"/>
          <a:lstStyle>
            <a:lvl1pPr algn="l">
              <a:defRPr sz="1200">
                <a:solidFill>
                  <a:schemeClr val="tx1">
                    <a:tint val="75000"/>
                  </a:schemeClr>
                </a:solidFill>
              </a:defRPr>
            </a:lvl1pPr>
          </a:lstStyle>
          <a:p>
            <a:pPr defTabSz="914391"/>
            <a:fld id="{D6ACCC35-04F2-4424-BE5B-B3F107BC6B2A}" type="datetimeFigureOut">
              <a:rPr lang="en-US" smtClean="0">
                <a:solidFill>
                  <a:prstClr val="black">
                    <a:tint val="75000"/>
                  </a:prstClr>
                </a:solidFill>
              </a:rPr>
              <a:pPr defTabSz="914391"/>
              <a:t>7/26/16</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1" y="6356351"/>
            <a:ext cx="2895600" cy="365125"/>
          </a:xfrm>
          <a:prstGeom prst="rect">
            <a:avLst/>
          </a:prstGeom>
        </p:spPr>
        <p:txBody>
          <a:bodyPr vert="horz" lIns="91439" tIns="45719" rIns="91439" bIns="45719" rtlCol="0" anchor="ctr"/>
          <a:lstStyle>
            <a:lvl1pPr algn="ctr">
              <a:defRPr sz="1200">
                <a:solidFill>
                  <a:schemeClr val="tx1">
                    <a:tint val="75000"/>
                  </a:schemeClr>
                </a:solidFill>
              </a:defRPr>
            </a:lvl1pPr>
          </a:lstStyle>
          <a:p>
            <a:pPr defTabSz="914391"/>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39" tIns="45719" rIns="91439" bIns="45719" rtlCol="0" anchor="ctr"/>
          <a:lstStyle>
            <a:lvl1pPr algn="r">
              <a:defRPr sz="1200">
                <a:solidFill>
                  <a:schemeClr val="tx1">
                    <a:tint val="75000"/>
                  </a:schemeClr>
                </a:solidFill>
              </a:defRPr>
            </a:lvl1pPr>
          </a:lstStyle>
          <a:p>
            <a:pPr defTabSz="914391"/>
            <a:fld id="{464D3144-634E-45C5-A50C-D167BBF96ADB}" type="slidenum">
              <a:rPr lang="en-US" smtClean="0">
                <a:solidFill>
                  <a:prstClr val="black">
                    <a:tint val="75000"/>
                  </a:prstClr>
                </a:solidFill>
              </a:rPr>
              <a:pPr defTabSz="914391"/>
              <a:t>‹#›</a:t>
            </a:fld>
            <a:endParaRPr lang="en-US" dirty="0">
              <a:solidFill>
                <a:prstClr val="black">
                  <a:tint val="75000"/>
                </a:prstClr>
              </a:solidFill>
            </a:endParaRPr>
          </a:p>
        </p:txBody>
      </p:sp>
    </p:spTree>
    <p:extLst>
      <p:ext uri="{BB962C8B-B14F-4D97-AF65-F5344CB8AC3E}">
        <p14:creationId xmlns:p14="http://schemas.microsoft.com/office/powerpoint/2010/main" val="275219921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Lst>
  <p:txStyles>
    <p:titleStyle>
      <a:lvl1pPr algn="ctr" defTabSz="914391" rtl="0" eaLnBrk="1" latinLnBrk="0" hangingPunct="1">
        <a:spcBef>
          <a:spcPct val="0"/>
        </a:spcBef>
        <a:buNone/>
        <a:defRPr sz="4400" kern="1200">
          <a:solidFill>
            <a:schemeClr val="tx1"/>
          </a:solidFill>
          <a:latin typeface="+mj-lt"/>
          <a:ea typeface="+mj-ea"/>
          <a:cs typeface="+mj-cs"/>
        </a:defRPr>
      </a:lvl1pPr>
    </p:titleStyle>
    <p:bodyStyle>
      <a:lvl1pPr marL="342896" indent="-342896" algn="l" defTabSz="914391"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43" indent="-285747" algn="l" defTabSz="914391"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88" indent="-228597" algn="l" defTabSz="914391"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84"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79"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75"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70"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66"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61" indent="-228597" algn="l" defTabSz="914391"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1" rtl="0" eaLnBrk="1" latinLnBrk="0" hangingPunct="1">
        <a:defRPr sz="1800" kern="1200">
          <a:solidFill>
            <a:schemeClr val="tx1"/>
          </a:solidFill>
          <a:latin typeface="+mn-lt"/>
          <a:ea typeface="+mn-ea"/>
          <a:cs typeface="+mn-cs"/>
        </a:defRPr>
      </a:lvl1pPr>
      <a:lvl2pPr marL="457196" algn="l" defTabSz="914391" rtl="0" eaLnBrk="1" latinLnBrk="0" hangingPunct="1">
        <a:defRPr sz="1800" kern="1200">
          <a:solidFill>
            <a:schemeClr val="tx1"/>
          </a:solidFill>
          <a:latin typeface="+mn-lt"/>
          <a:ea typeface="+mn-ea"/>
          <a:cs typeface="+mn-cs"/>
        </a:defRPr>
      </a:lvl2pPr>
      <a:lvl3pPr marL="914391" algn="l" defTabSz="914391" rtl="0" eaLnBrk="1" latinLnBrk="0" hangingPunct="1">
        <a:defRPr sz="1800" kern="1200">
          <a:solidFill>
            <a:schemeClr val="tx1"/>
          </a:solidFill>
          <a:latin typeface="+mn-lt"/>
          <a:ea typeface="+mn-ea"/>
          <a:cs typeface="+mn-cs"/>
        </a:defRPr>
      </a:lvl3pPr>
      <a:lvl4pPr marL="1371587" algn="l" defTabSz="914391" rtl="0" eaLnBrk="1" latinLnBrk="0" hangingPunct="1">
        <a:defRPr sz="1800" kern="1200">
          <a:solidFill>
            <a:schemeClr val="tx1"/>
          </a:solidFill>
          <a:latin typeface="+mn-lt"/>
          <a:ea typeface="+mn-ea"/>
          <a:cs typeface="+mn-cs"/>
        </a:defRPr>
      </a:lvl4pPr>
      <a:lvl5pPr marL="1828782" algn="l" defTabSz="914391" rtl="0" eaLnBrk="1" latinLnBrk="0" hangingPunct="1">
        <a:defRPr sz="1800" kern="1200">
          <a:solidFill>
            <a:schemeClr val="tx1"/>
          </a:solidFill>
          <a:latin typeface="+mn-lt"/>
          <a:ea typeface="+mn-ea"/>
          <a:cs typeface="+mn-cs"/>
        </a:defRPr>
      </a:lvl5pPr>
      <a:lvl6pPr marL="2285978" algn="l" defTabSz="914391" rtl="0" eaLnBrk="1" latinLnBrk="0" hangingPunct="1">
        <a:defRPr sz="1800" kern="1200">
          <a:solidFill>
            <a:schemeClr val="tx1"/>
          </a:solidFill>
          <a:latin typeface="+mn-lt"/>
          <a:ea typeface="+mn-ea"/>
          <a:cs typeface="+mn-cs"/>
        </a:defRPr>
      </a:lvl6pPr>
      <a:lvl7pPr marL="2743173" algn="l" defTabSz="914391" rtl="0" eaLnBrk="1" latinLnBrk="0" hangingPunct="1">
        <a:defRPr sz="1800" kern="1200">
          <a:solidFill>
            <a:schemeClr val="tx1"/>
          </a:solidFill>
          <a:latin typeface="+mn-lt"/>
          <a:ea typeface="+mn-ea"/>
          <a:cs typeface="+mn-cs"/>
        </a:defRPr>
      </a:lvl7pPr>
      <a:lvl8pPr marL="3200368" algn="l" defTabSz="914391" rtl="0" eaLnBrk="1" latinLnBrk="0" hangingPunct="1">
        <a:defRPr sz="1800" kern="1200">
          <a:solidFill>
            <a:schemeClr val="tx1"/>
          </a:solidFill>
          <a:latin typeface="+mn-lt"/>
          <a:ea typeface="+mn-ea"/>
          <a:cs typeface="+mn-cs"/>
        </a:defRPr>
      </a:lvl8pPr>
      <a:lvl9pPr marL="3657563" algn="l" defTabSz="914391"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ontent.png.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338328"/>
            <a:ext cx="8229600"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5163672" y="6250164"/>
            <a:ext cx="3786690" cy="365125"/>
          </a:xfrm>
          <a:prstGeom prst="rect">
            <a:avLst/>
          </a:prstGeom>
        </p:spPr>
        <p:txBody>
          <a:bodyPr vert="horz" lIns="91440" tIns="45720" rIns="91440" bIns="45720" rtlCol="0" anchor="ctr"/>
          <a:lstStyle>
            <a:lvl1pPr algn="r">
              <a:defRPr sz="1000">
                <a:solidFill>
                  <a:schemeClr val="tx2"/>
                </a:solidFill>
              </a:defRPr>
            </a:lvl1pPr>
          </a:lstStyle>
          <a:p>
            <a:pPr defTabSz="914400" fontAlgn="base">
              <a:spcBef>
                <a:spcPct val="0"/>
              </a:spcBef>
              <a:spcAft>
                <a:spcPct val="0"/>
              </a:spcAft>
              <a:defRPr/>
            </a:pPr>
            <a:fld id="{89229261-9682-4EFF-A597-A886ADE9739A}" type="datetime1">
              <a:rPr lang="en-US" smtClean="0">
                <a:solidFill>
                  <a:srgbClr val="1F2123"/>
                </a:solidFill>
                <a:latin typeface="Arial" charset="0"/>
              </a:rPr>
              <a:pPr defTabSz="914400" fontAlgn="base">
                <a:spcBef>
                  <a:spcPct val="0"/>
                </a:spcBef>
                <a:spcAft>
                  <a:spcPct val="0"/>
                </a:spcAft>
                <a:defRPr/>
              </a:pPr>
              <a:t>7/26/16</a:t>
            </a:fld>
            <a:endParaRPr lang="en-US" dirty="0">
              <a:solidFill>
                <a:srgbClr val="1F2123"/>
              </a:solidFill>
              <a:latin typeface="Arial" charset="0"/>
            </a:endParaRPr>
          </a:p>
        </p:txBody>
      </p:sp>
      <p:sp>
        <p:nvSpPr>
          <p:cNvPr id="5" name="Footer Placeholder 4"/>
          <p:cNvSpPr>
            <a:spLocks noGrp="1"/>
          </p:cNvSpPr>
          <p:nvPr>
            <p:ph type="ftr" sz="quarter" idx="3"/>
          </p:nvPr>
        </p:nvSpPr>
        <p:spPr>
          <a:xfrm>
            <a:off x="193638" y="6250164"/>
            <a:ext cx="3786691" cy="365125"/>
          </a:xfrm>
          <a:prstGeom prst="rect">
            <a:avLst/>
          </a:prstGeom>
        </p:spPr>
        <p:txBody>
          <a:bodyPr vert="horz" lIns="91440" tIns="45720" rIns="91440" bIns="45720" rtlCol="0" anchor="ctr"/>
          <a:lstStyle>
            <a:lvl1pPr algn="l">
              <a:defRPr sz="1000">
                <a:solidFill>
                  <a:schemeClr val="tx2"/>
                </a:solidFill>
              </a:defRPr>
            </a:lvl1pPr>
          </a:lstStyle>
          <a:p>
            <a:pPr defTabSz="914400" fontAlgn="base">
              <a:spcBef>
                <a:spcPct val="0"/>
              </a:spcBef>
              <a:spcAft>
                <a:spcPct val="0"/>
              </a:spcAft>
              <a:defRPr/>
            </a:pPr>
            <a:endParaRPr lang="en-US" dirty="0">
              <a:solidFill>
                <a:srgbClr val="1F2123"/>
              </a:solidFill>
              <a:latin typeface="Arial" charset="0"/>
            </a:endParaRPr>
          </a:p>
        </p:txBody>
      </p:sp>
      <p:sp>
        <p:nvSpPr>
          <p:cNvPr id="6" name="Slide Number Placeholder 5"/>
          <p:cNvSpPr>
            <a:spLocks noGrp="1"/>
          </p:cNvSpPr>
          <p:nvPr>
            <p:ph type="sldNum" sz="quarter" idx="4"/>
          </p:nvPr>
        </p:nvSpPr>
        <p:spPr>
          <a:xfrm>
            <a:off x="3991088" y="6250163"/>
            <a:ext cx="1161826" cy="365125"/>
          </a:xfrm>
          <a:prstGeom prst="rect">
            <a:avLst/>
          </a:prstGeom>
        </p:spPr>
        <p:txBody>
          <a:bodyPr vert="horz" lIns="91440" tIns="45720" rIns="91440" bIns="45720" rtlCol="0" anchor="ctr"/>
          <a:lstStyle>
            <a:lvl1pPr algn="ctr">
              <a:defRPr sz="1000">
                <a:solidFill>
                  <a:schemeClr val="tx2"/>
                </a:solidFill>
              </a:defRPr>
            </a:lvl1pPr>
          </a:lstStyle>
          <a:p>
            <a:pPr defTabSz="914400" fontAlgn="base">
              <a:spcBef>
                <a:spcPct val="0"/>
              </a:spcBef>
              <a:spcAft>
                <a:spcPct val="0"/>
              </a:spcAft>
              <a:defRPr/>
            </a:pPr>
            <a:fld id="{347E4FCB-FACB-4086-B3D1-D87C090FECD0}" type="slidenum">
              <a:rPr lang="en-US" smtClean="0">
                <a:solidFill>
                  <a:srgbClr val="1F2123"/>
                </a:solidFill>
                <a:latin typeface="Arial" charset="0"/>
              </a:rPr>
              <a:pPr defTabSz="914400" fontAlgn="base">
                <a:spcBef>
                  <a:spcPct val="0"/>
                </a:spcBef>
                <a:spcAft>
                  <a:spcPct val="0"/>
                </a:spcAft>
                <a:defRPr/>
              </a:pPr>
              <a:t>‹#›</a:t>
            </a:fld>
            <a:endParaRPr lang="en-US" dirty="0">
              <a:solidFill>
                <a:srgbClr val="1F2123"/>
              </a:solidFill>
              <a:latin typeface="Arial" charset="0"/>
            </a:endParaRPr>
          </a:p>
        </p:txBody>
      </p:sp>
      <p:sp>
        <p:nvSpPr>
          <p:cNvPr id="3" name="Text Placeholder 2"/>
          <p:cNvSpPr>
            <a:spLocks noGrp="1"/>
          </p:cNvSpPr>
          <p:nvPr>
            <p:ph type="body" idx="1"/>
          </p:nvPr>
        </p:nvSpPr>
        <p:spPr>
          <a:xfrm>
            <a:off x="872067" y="2675467"/>
            <a:ext cx="7408333" cy="345069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2773648"/>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Lst>
  <p:hf sldNum="0" hdr="0" ftr="0" dt="0"/>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8.xml"/><Relationship Id="rId3"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9.xml"/><Relationship Id="rId3" Type="http://schemas.openxmlformats.org/officeDocument/2006/relationships/image" Target="../media/image3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image" Target="../media/image34.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1.xml"/><Relationship Id="rId3" Type="http://schemas.openxmlformats.org/officeDocument/2006/relationships/image" Target="../media/image35.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2.xml"/><Relationship Id="rId3" Type="http://schemas.openxmlformats.org/officeDocument/2006/relationships/image" Target="../media/image36.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3.xml"/><Relationship Id="rId3" Type="http://schemas.openxmlformats.org/officeDocument/2006/relationships/image" Target="../media/image37.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image" Target="../media/image38.gi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 Id="rId3" Type="http://schemas.openxmlformats.org/officeDocument/2006/relationships/image" Target="../media/image39.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7.xml"/><Relationship Id="rId3" Type="http://schemas.openxmlformats.org/officeDocument/2006/relationships/image" Target="../media/image41.jpeg"/></Relationships>
</file>

<file path=ppt/slides/_rels/slide2.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5" Type="http://schemas.openxmlformats.org/officeDocument/2006/relationships/image" Target="../media/image24.jpeg"/><Relationship Id="rId1" Type="http://schemas.openxmlformats.org/officeDocument/2006/relationships/slideLayout" Target="../slideLayouts/slideLayout21.xml"/><Relationship Id="rId2"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4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 Id="rId3" Type="http://schemas.openxmlformats.org/officeDocument/2006/relationships/image" Target="../media/image4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44.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image" Target="../media/image45.jpeg"/><Relationship Id="rId3" Type="http://schemas.openxmlformats.org/officeDocument/2006/relationships/image" Target="../media/image46.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0.xml"/><Relationship Id="rId3" Type="http://schemas.openxmlformats.org/officeDocument/2006/relationships/image" Target="../media/image4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1.xml"/><Relationship Id="rId3" Type="http://schemas.openxmlformats.org/officeDocument/2006/relationships/image" Target="../media/image4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2.xml"/><Relationship Id="rId3" Type="http://schemas.openxmlformats.org/officeDocument/2006/relationships/image" Target="../media/image49.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5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xml"/><Relationship Id="rId3" Type="http://schemas.openxmlformats.org/officeDocument/2006/relationships/image" Target="../media/image25.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4" Type="http://schemas.openxmlformats.org/officeDocument/2006/relationships/image" Target="../media/image53.jpeg"/><Relationship Id="rId5" Type="http://schemas.openxmlformats.org/officeDocument/2006/relationships/image" Target="../media/image54.jpeg"/><Relationship Id="rId6" Type="http://schemas.openxmlformats.org/officeDocument/2006/relationships/image" Target="../media/image55.jpeg"/><Relationship Id="rId7" Type="http://schemas.openxmlformats.org/officeDocument/2006/relationships/image" Target="../media/image56.jpeg"/><Relationship Id="rId1" Type="http://schemas.openxmlformats.org/officeDocument/2006/relationships/slideLayout" Target="../slideLayouts/slideLayout21.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4" Type="http://schemas.openxmlformats.org/officeDocument/2006/relationships/image" Target="../media/image58.jpe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jpeg"/><Relationship Id="rId1" Type="http://schemas.openxmlformats.org/officeDocument/2006/relationships/slideLayout" Target="../slideLayouts/slideLayout21.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62.jpeg"/></Relationships>
</file>

<file path=ppt/slides/_rels/slide33.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21.xml"/><Relationship Id="rId2" Type="http://schemas.openxmlformats.org/officeDocument/2006/relationships/image" Target="../media/image63.jpe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66.emf"/><Relationship Id="rId1" Type="http://schemas.openxmlformats.org/officeDocument/2006/relationships/vmlDrawing" Target="../drawings/vmlDrawing1.vml"/><Relationship Id="rId2" Type="http://schemas.openxmlformats.org/officeDocument/2006/relationships/slideLayout" Target="../slideLayouts/slideLayout2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9.xml"/><Relationship Id="rId3" Type="http://schemas.openxmlformats.org/officeDocument/2006/relationships/image" Target="../media/image67.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0.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xml"/><Relationship Id="rId3" Type="http://schemas.openxmlformats.org/officeDocument/2006/relationships/image" Target="../media/image26.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3.xml"/><Relationship Id="rId3" Type="http://schemas.openxmlformats.org/officeDocument/2006/relationships/image" Target="../media/image2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xml"/><Relationship Id="rId3"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6.xml"/><Relationship Id="rId3"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7.xml"/><Relationship Id="rId3"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1780108"/>
          </a:xfrm>
        </p:spPr>
        <p:txBody>
          <a:bodyPr/>
          <a:lstStyle/>
          <a:p>
            <a:r>
              <a:rPr lang="en-US" b="1" dirty="0"/>
              <a:t>Leveraging Resources for Brownfields Revitalization</a:t>
            </a:r>
          </a:p>
        </p:txBody>
      </p:sp>
      <p:sp>
        <p:nvSpPr>
          <p:cNvPr id="3" name="Subtitle 2"/>
          <p:cNvSpPr>
            <a:spLocks noGrp="1"/>
          </p:cNvSpPr>
          <p:nvPr>
            <p:ph type="subTitle" idx="1"/>
          </p:nvPr>
        </p:nvSpPr>
        <p:spPr>
          <a:xfrm>
            <a:off x="4516395" y="3048000"/>
            <a:ext cx="4267200" cy="939799"/>
          </a:xfrm>
        </p:spPr>
        <p:txBody>
          <a:bodyPr>
            <a:normAutofit/>
          </a:bodyPr>
          <a:lstStyle/>
          <a:p>
            <a:r>
              <a:rPr lang="en-US" sz="3600" b="1" i="1" dirty="0"/>
              <a:t>A Step-By-Step Guide</a:t>
            </a:r>
          </a:p>
        </p:txBody>
      </p:sp>
      <p:pic>
        <p:nvPicPr>
          <p:cNvPr id="4" name="Picture 3"/>
          <p:cNvPicPr>
            <a:picLocks noChangeAspect="1"/>
          </p:cNvPicPr>
          <p:nvPr/>
        </p:nvPicPr>
        <p:blipFill rotWithShape="1">
          <a:blip r:embed="rId2"/>
          <a:srcRect t="2036"/>
          <a:stretch/>
        </p:blipFill>
        <p:spPr>
          <a:xfrm>
            <a:off x="609600" y="2057400"/>
            <a:ext cx="3606800" cy="2971800"/>
          </a:xfrm>
          <a:prstGeom prst="rect">
            <a:avLst/>
          </a:prstGeom>
        </p:spPr>
      </p:pic>
      <p:sp>
        <p:nvSpPr>
          <p:cNvPr id="5" name="TextBox 4"/>
          <p:cNvSpPr txBox="1"/>
          <p:nvPr/>
        </p:nvSpPr>
        <p:spPr>
          <a:xfrm>
            <a:off x="457200" y="6135469"/>
            <a:ext cx="8382000" cy="646331"/>
          </a:xfrm>
          <a:prstGeom prst="rect">
            <a:avLst/>
          </a:prstGeom>
          <a:noFill/>
        </p:spPr>
        <p:txBody>
          <a:bodyPr wrap="square" rtlCol="0">
            <a:spAutoFit/>
          </a:bodyPr>
          <a:lstStyle/>
          <a:p>
            <a:pPr algn="ctr"/>
            <a:r>
              <a:rPr lang="en-US" b="1" dirty="0">
                <a:solidFill>
                  <a:srgbClr val="0070C0"/>
                </a:solidFill>
              </a:rPr>
              <a:t>One of a series of Leveraging Webcasts from the                                                                          U.S. Environmental Protection Agency’s Office of Brownfields &amp; Land Revitalization</a:t>
            </a:r>
          </a:p>
        </p:txBody>
      </p:sp>
    </p:spTree>
    <p:extLst>
      <p:ext uri="{BB962C8B-B14F-4D97-AF65-F5344CB8AC3E}">
        <p14:creationId xmlns:p14="http://schemas.microsoft.com/office/powerpoint/2010/main" val="282587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0" y="2362200"/>
            <a:ext cx="5410200"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dirty="0">
                <a:solidFill>
                  <a:srgbClr val="002060"/>
                </a:solidFill>
              </a:rPr>
              <a:t>Estimate project costs for each key component and phase</a:t>
            </a:r>
          </a:p>
          <a:p>
            <a:pPr fontAlgn="base">
              <a:spcBef>
                <a:spcPts val="0"/>
              </a:spcBef>
              <a:spcAft>
                <a:spcPct val="0"/>
              </a:spcAft>
              <a:buClr>
                <a:srgbClr val="7E97AD"/>
              </a:buClr>
              <a:defRPr/>
            </a:pPr>
            <a:r>
              <a:rPr lang="en-US" dirty="0">
                <a:solidFill>
                  <a:srgbClr val="002060"/>
                </a:solidFill>
              </a:rPr>
              <a:t>Necessary before beginning to identify best potential funding sources</a:t>
            </a:r>
          </a:p>
          <a:p>
            <a:pPr fontAlgn="base">
              <a:spcBef>
                <a:spcPts val="0"/>
              </a:spcBef>
              <a:spcAft>
                <a:spcPct val="0"/>
              </a:spcAft>
              <a:buClr>
                <a:srgbClr val="7E97AD"/>
              </a:buClr>
              <a:defRPr/>
            </a:pPr>
            <a:r>
              <a:rPr lang="en-US" dirty="0">
                <a:solidFill>
                  <a:srgbClr val="002060"/>
                </a:solidFill>
              </a:rPr>
              <a:t>Cost estimates can be revised over time</a:t>
            </a:r>
          </a:p>
          <a:p>
            <a:pPr fontAlgn="base">
              <a:spcBef>
                <a:spcPts val="0"/>
              </a:spcBef>
              <a:spcAft>
                <a:spcPct val="0"/>
              </a:spcAft>
              <a:buClr>
                <a:srgbClr val="7E97AD"/>
              </a:buClr>
              <a:defRPr/>
            </a:pPr>
            <a:r>
              <a:rPr lang="en-US" dirty="0">
                <a:solidFill>
                  <a:srgbClr val="002060"/>
                </a:solidFill>
              </a:rPr>
              <a:t>Some communities do this in-house and others hire professionals to develop estimates.  Can also include vendor preliminary estimates</a:t>
            </a:r>
          </a:p>
          <a:p>
            <a:pPr fontAlgn="base">
              <a:spcBef>
                <a:spcPts val="0"/>
              </a:spcBef>
              <a:spcAft>
                <a:spcPct val="0"/>
              </a:spcAft>
              <a:buClr>
                <a:srgbClr val="7E97AD"/>
              </a:buClr>
              <a:defRPr/>
            </a:pPr>
            <a:endParaRPr lang="en-US" sz="2200" dirty="0">
              <a:solidFill>
                <a:srgbClr val="002060"/>
              </a:solidFill>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5. Create Estimates of Project Costs</a:t>
            </a:r>
          </a:p>
        </p:txBody>
      </p:sp>
      <p:sp>
        <p:nvSpPr>
          <p:cNvPr id="4" name="AutoShape 6" descr="data:image/jpeg;base64,/9j/4AAQSkZJRgABAQAAAQABAAD/2wCEAAkGBxMSEhUTExIVFRUVFxcXGBgYGRcZGBcYFRUWFxUVFxgYHSggGBolHRUVITEhJSkrLi4uFx8zODMtNygtLisBCgoKDg0OFxAQGi0fHx0tLS0vLS0tLS0tLy0tLS0tLSstLS0tLS0tLy8rLS0tKystLS0tLS0tLS0tLS0tLS0tLf/AABEIALIBHAMBIgACEQEDEQH/xAAcAAACAgMBAQAAAAAAAAAAAAAFBgMEAAIHAQj/xABDEAACAQMCAwQIBAQEBQMFAAABAgMABBEFIQYSMUFRYXETIjJCgZGhsQcUUsEzYnLRFSOSokNjguHxstLwFiRTc5P/xAAaAQEBAQEBAQEAAAAAAAAAAAABAAIDBAUG/8QALBEAAgIBBAEBBwQDAAAAAAAAAAECEQMEEiExQSIFUWFxodHwFDKRsRMk8f/aAAwDAQACEQMRAD8AQPS16JqH+kNe87VgQiJq2E1Dlc1uzZFQhET+NeuQ3WhQiPfVtT2UEWEhQVtcKMbVAoq3HDkZqIW7teaQL3da95Kmto+ZpG+FTei2pIolKZPw/uClzjsYVbtuDjIiuJQOYZwRUml6C9tcxsWBGeyiwDOtn0d7C3ZKCrUT4ZHKJoT0DHbwNCOMj61uR2SCiulti4k8QD9qg8AfTs8s8R6wvzL5UZ4pYvapMPaTlOfvQuDa+uF7Gjz9KKzetZOp/S30qIIWN3kxuOkqDPniiZkpT0GUm1gPcSKKXWswRn154182FKYNBUyVoz0uycXWoOFdnP8AKM/U4qtdcWcm/wCVn5f1FSF/1DIFVhtYzNJVS66ZHUUEtuJWk3S2eQdvo3jcj/pyG+lSw8RQO3IzNE3TllUx792W2Pzqsdpvfz+rzClbXW9JGfCm06Y7qVBX1t1BOM+ROxoSeFbwMQYGKnbIINZNIRGh9WqEqU5zcNXK5BgfbwoHeaRMvWJx8DWrEAMKuaDDzXEfgcnyG9eTWjjqjfI0U0+L0CE4zI4wPAU2Bft3zJO/ZgitIxmIjvYVFz8icnvMcmrVugJVO7c+dZIP23MFGGNb87fq+lVvS4FaemqCiWadgeqnbuFDrjUCMZjjP/SKss4NUVtV5vaPxqE3imR+sMf+nFaSeiB3t0+v96HQyZmYg+qKszTb1EAeevQ9D/zfhWfmz3VqiCYatw1CxcMeypFeQ9lVEE1apEahyRyHtxXrQS9hooQqr1dl1BY4woHM7dmdgO8mloo6+22B3d9W7WylkHOBhT0J2z5DriqiCNvcooI9BGQeu7g/PNT+kgYbxzIB1KsGA8+YfvQt7OUdoPxp1s+LbZUjhazuEgQBXiSRGilBILvKMBnbIz49DtQRvZa/bCIIJGUhcAsvb3+rmqekQMZEd7yOQgn1efAx2bNiitzrOl3MuZGjiRsySF4njf1NobWMquI095mBy3SiVjw5pV0qsJIFYoXb8tO2ABn2Y3JYEDcgjOcAVUAF4nt5JGg5EZ1D5JUcwHmR0q7p74nkJBGwG4Iqk/BrLBPdCWWBAVW2gPrXMrPtEJVUj0ZckYXGQDk1ft+FNTBKwX0chQ8rB+dQJAoZolJDByvQkbA7daqIGwSg38xHZGBRO6uVS3IY45gQB2kmg2tC/wBP5ZLu0tx6U8vOOTmYgZKkxsDnHhVea/W4iV5YDEGGEKXCqzAnGUSQHOT21mTUexUW+gHcajIyCFHIjTbbpnuGOpqj6ADs3+tMf+FQD1Q1xGVGOVollx3kmBj9qptpav8Awru2fwLmNvlIoH1pUk+hcWuwI4qWx1SaA80Mzxn+Vjg+anY/EVfm4euhuIGcd8ZSQf7GJoTcwOntxun9aMv/AKhWgHLSOJrW5YR30SQyHZbqJeVc9npUHs/1KRTRfWU0JEc8Yu4iMqCQZGTHtW0x2kwN/Rvv41xrmB7Qa6X+FnECzA6VdsTG+Tbvn1opBvyq3Ud4+IqognBp/o4hcWUoktmOGSQH0atneOaM+tbv2cy7Zo/pOqNys0YfEf8AGt39aWEH30P/ABYvEb0FF1JY3EkzAExsIr+MD1Jon2juwvTOOvxq9qlo1rcI1u2fVMto3606y2bn3hjdaAHKzuUlUMhBBGRjtHePCtpbcHqB9KV4rlI3hng9W2vN1HZBcH2k8FbBGO+m2CQSKGG2eo7iOorSZloE3Ojxt7i58hQmXh63LbxhGPaOh/tTa6Cq08IYYI/+d9NAJ13wou5VUY+IxS++niPPPbFTns6HxzXRIGOSje0v1HYa8nhDDDDI8azQ2c3mt4D2OPlVKWzQghWYedPU3DsBJPK3wNVZOHYP0t86qKxM/IhV9o0PvIm5SEaugPo8fcfnVOXQYu4/Oqi3CBa2jAYHU1n5Kf8ASad5dBjx6uQaCSLJGSpycVDYjraDuqZLTwq5EWb2IyfhV+DSLh+wKKrNAtbY92KkEYHU0x23C2fbcmisHDcI92iyEzZRnlYjyrae8RUyM83YD2eJpo4gvI7NMDBkYeqmOg/W3h96V9B0drtzLLn0Wd+wyH9I7l7z8KviRmg6K1y3pZQfRZ2H/wCQ/wDt+9OL2YI6VeitwAAAABsAOgA7BVhYqw3ZpIVLuyxQ9ojnGKcby12orwpw1gfmZF//AFg9366UwYijR58Z9C+PEf3qlLpq59eEZ8Vx9a7WuT02HYT21G0QJ5WVG79unnSFnHrWDkYNFLNGwbmBSRxhgCobBPtYJGe6imn6/qFsqpDeNyLzcqyJG49YknLY5juc7nrXRJtGtn/4GfFdqqPwZbyZ5S6HuNVlwcx4gvbi8nSa55JORVQIuUXkU5IGc4LHcnNWbvVueYTGJgYl5YI2UPFGe1jyEFj3bU4XfAX6Jx5GhVzwTcr7PK3ka5zxxm7f5ZuM3HoW/wDEokUMCfzBLLzhSqQo/ttGgUYZum+SM5zQtbWJscswHg3Z8TjNMlxoFyntQt8N6oSWQ9+LHmuKoY1Hpi57u0BHi9Hgq4yd/VJBHjnxq1Brtymy3EuO4sWHybIq3/hkJ6Ar5H+9eHQQfZkI8wD9jXW15OZC+uO38WG2l/rhTP8AqQA1lvf2yusgswjowZWimkTBByPVbmFY+gyjoyN8SD9R+9VZNNmXrG3ww32p4Lkd7vjq2uJRLNFLGTE8MgUK6yI3Tm6HKncedTQcS2zWUMH5kGa2dXid1ZBhW9lic4ypIrm8ike0CPMEfetQaqA69azRS295brLGUZ/TW5DqcPs2AAcghh9aZNDvmZQW9UuiOVPUPjDj6V8+YFWIb6VPYlkXyZvtmqiPo0z1o09cGtuLr2PpcOfAgN/3opbfiRdL7axv5gqabZmjrF9Lhkcdh5T5GpZJsZrmi/iWrjElueo3RgennRRfxDtHUjLxkjHrKcD4iqyoaYtSRwSGAwcbkdagmvkHvr86X9M1LT+XCyxkk5OTjJPnREGI+z6M+WDRZUa32pKFPIwLdmxoVaaq+T6TcdmBROQAe6PkKqSyVWFGr6oOxW+VVJtR3/hn4/8Ait5JqrNLQJct7ZOzl+BFX4rbwrncEC59og+Jq6lwi7emwfBj+1ZdLs6xg5dKx7IVdmIHnQjiPXktVBGGdh6q9/8AM38v3pZu9TES8wlLE+yuc58T4Up3t48zl3Ysx6k+HQeAHdWkrMvguRh7mUySsSCcse1v5R3D7U/aO45QAAABgAdAKQbK/VVCsCMbZG4PjTHo+rxZA9Io/q9X71SQod0SpVSobCQOuQQw7wQftVp0yCD27VzNBHhrQvzb87j/AO3Q/wD9WHuj+Qdp7elPN5Zc45dguOgA+HwpdsOKljVU/LhVUADkOwA7gR+9FIuKrY9S6f1Kfuua6LbRh2C7qAo3KGJx16bDzqD0eR6oJGd8n2qLXU1vKuIpoic5I5wCfMHeqxjkG3KB3HsoaAhWQ+yFwfPYVojAHlLbe8e0+A8K9dOXYnr7R7T4eFSs649UZ8MUEbzqhGyhiemP3qBFI9Vezqf2FSW5I9Vep6nsHgKkuIQoyGI/vSBUnVl35zv2YrSRFbYxhjjcYH1NTY6ZyXP0FeBWQez8c0EDJtEtn9uALntFVrjgq3912T60ab9Rx4D96s2hXtIJPWobE6Xgh/8AhzI3gdjQ254Tul9zm8jXRts8wGAPqa39GzDJJHdiorORT6dcJ7UT/LNUZLWNvbhX4rg/MV128uliV3kfEcalnY9AB1pQbiOa6jE1ppXp4SSMyusbtj3kUe745NQ2JEmiwHoCvkx+xzVKbQB7sh+IB+2K6dotql2WE2mzWpUe0zKVY9y9vjnGKHataaXG/o2vkjc9hPMB5ldhTbLg5udJcdoP0+h/vXkds6ZJVsgbYGdz27ZroUfCazAtbXUMwHXlYNjPTOOnxqnccH3S7hQw8KrE57JGPeA+Ix96wW68rN8Bgnr3/Cm640ydPaib5ZoZPaL70YH/AE4+opshbeLxrxFZRzKxXfGxIJ+VGpLKM9MjyOfvmq01hsAG2HTI7/LFNgVotbuU9meT4nP3q5HxfdDqVYdN1/cVQksG7wfj/cVDPC2AOU4H3PU7U8AHE4zf34Qf6T/epDxZGfcceGxpVZcda0qpEOl7ZckTMoORjPgM79lecOksxMYRRtiRkDsD/LnYfI0P1TTHCK4uPTO3RAxJx37nYUY0C45owMBWTZlH3276+fqN2LG2uX7/AHHrxy3Pb0v7C+uaRJdJiYQmRR6kqII3z3OV2YHxFc2kQqxVhhlOCD1BFdg0ubnHKeo6UJ4r0PnBlQeuvtDAPMB2+Yry6P2hLfsyvh+fibzadVcTmwrYGiSWyP0UHyyD/tNavpoIJTmJA81+JABFfas8NFKJipypKnvUlT8xRW14mu4/ZuZCO5sOP94J+tCGglHWPP8ASf2qIzAe0GXzFIDlbcf3K+3HDIPJkPzBI+lGLX8Q4T/Et5U8UZXH15TXOFdT0YfPH3qTlo2obZ05uJbCYfxgp7pFZPqRj61EspX1re4OP+VLt8lNc2rzkHXG/f20bB3HUYeKr2PYzc47pEVvrgH60TtePpR/Et428ULIfkeYVyOK9lXpI4+JI+Rq1Hrcw68reY/tijaytHYYeN7Vj66TRnvAVx/tOfpRmy4ispMYuUz/AMwlD/uAriCa8Pei/wBLfsf71Yj1aE9SV8wfuM0Uy4O7xKTlk5XB7VYN9QaySMn2hgDsri9rcITmORebvVsN9MGi0Ou3kfs3MuO5iHH+8GgqOlxuuck7/aty4JwMYHU1z+Hjm5HtpDIPFSp+anH0ojB+IEZ2ktnX+hlYfJuWoKHqHLjfZezv861mBUgBiSeylux4ss26XDxnukRh9RkfWr2rhbq1njtblDLJGQrLIgOf0590HpnG2aSFa9kj1i6ks1Mos7bDSOmOWaUEYjLHflHrYx1wTtsaeYrdUUKqhVUBVA2AA2AApA4fudQ02Jbc6KxjB9uKQMXY+8x3yfl0pt4g1WSCzkuFiJdI+f0bFQVJxnnOcYXOTg9lTAA8aXlxOTp9lj0rqDcPkD0ELHGDvnLeG+POilrodnaWYjeKNoYULMzorE4GXc7ZyT3Uq/hvcWcavNLewyXlwS0pZ+UjJyEBbAO+5x4d1S6xqk2o3v5C1kZLeIZupUPtDtjVh2dm3Uk9gqEXtK1k2qzahFEsP5kmGytUUYfDDMrqN2C7du7MRTiOFL2ZI5ZtRuYrnlyyx8oiUnflCDG42BPhRXXeFormOFAz25g/hPFyhkGMcoyNhsDtjcUpapd3um3NtENQkvDK4At2ReYpkAlnOSM74I7u7NJDfoOm3MIYXN4brOOXMaryY8Ru2f2pT1/iK4tpVW4sLYrIxWLllPM+DjsUnO46gda6JdypGjO7BEUFmYnZQBkknwpD0TShe3p1NplmhUslsoVl5Qm3MwYDBB5j25Jz4UARacbe7lMUmm3Fu4BJZ1/yxjs56oalpmmK5jN4kb9o5sgeZGw+dEfxVv5Ut0gQ8i3DcjyscIqjcqT49fIGp9J0jTmgjhT8tcBFxzeozMerN+rJJJqEXW4PDjmguY5B3qyt9ulLWq6dJbvySDB6g9hHeK6rp+iW9tzegiWMt7RGcnwOT08K53xjeelunx7Mf+WP+n2j8yflShF56gKDuHyqywqIikim6Mo3kA8G3J/epNH1VoZFb3ehA6YPhW+j2Fs5/wA+4MZ7uX9zV3XNJiicehb0kRUFWzkg9oNE1GScX5GLadod7WXoynxBpss2WVARjI2IrmfCl/t6Fuo9ny7qctJuzE4PYdjX5bU4Xjm4v8R9THPdG0UpeAYJLguZJEDH2EIUEk75Y9Aas6t+FhRC9rOIwg5mQyM6ggdSQMZ+dMmo2yyIR2MOz9jXP9Q0y+gysV4HiJ/hykkDwyc19X2fq3Nf45vldfFHl1GGvVHoGrY6jhn9A0y9rOq427eoPZQv/ESSeaP/AE4IHw7Kt3ovSQssLuB05HYoMdoG4FV//qPJxJvjY+kijcj4jBr6h5CFzbt7SAeakfUVoulRHeOQj+ls1LFrITIij5s9TLgr8Ix0+Jqe10mS4X0vvMTnlUKigezjFJFF9LlHsyBv6h+9QvBMvWMH+k0ah0G45gkYldj0CDm/8fGrt5w3fQoHdUKk8uSV9r9J5Cd6rKhSM4HtKy+YrZZlPRh9vvR8pKn8a1lI7OXp8yDtVKT8qwPMCr5PqshXA7Mv/wBqbKijy0U0S4tU5/zELSseTk2BVVBzIMc6kSNgKHzhcnaoP8DjY4ikBOMko+w8y2KiOkTAEq/MBtuMj571WFBeaw06QZjuWhyqnllWRuRixMvNhDz8qlUVU3YgsSK21bQntkeWC69NAsoRGjOeZeRWMrhSRGuW5MHckHupeaOZesYb+k1CZwD6yMp78fvUQc06e7mLLEpmKI0jDlU8qJ7Tk7bVLLfzJtLbOuwJyrrgMOZSeYbZG9DdL1ySBi1vcNEzYyVOM4zjORg4yfnR0ca3bJySFJV5+ds8ylzkZEhRgHUhQuCPZ2qaKynFq8R7x8j9quw3kTe+vx2P1q5ccV2lwT+Y06FWbLGVFDn0vKqIzISvNGAGJj5gMkHeo5V0WRJWAuoZORnVAcLzIAojQHnALnL4OQAeXNFDZftNRmj3imkX+l2x8s4olFxheKMM6SDoRJGpyO0HGCaSNdsre3fltbt5zsSQoVVBUHl9IrYkcE4PKANu+qceoyj3yfPB+9G0rHmTUbKQ5n0q2J/VFmM/LofnTJbcWWQiMSCW0ypVSkank2wGXlzkjxFcqTWX95VPlkf3qZNYQ9VYfI1Uy4HO2t7oNm21+N8nPLcLg7/15+Qpn0ThQJctfTSm4uHXHNgCNNgD6NRnHz7TXKvzsTe+Pjt96ntpmXeNyvijEf8ApNBUPn4i293dvDYwRusUhDzze6FDY5c+HXHbt40z2NkkESQxjlRFCgeA7T4nrmuaW3FN7HsLhyO58OP9wzRKHjycbSQwyDofaTI7c7kfSoKGy5e1uQ0TtBMAd0LI+CPDPUVzfjzSbaKeC3s7dVu5GDAqTiMZ9U8ucA5Gc9gU1tNb6RKcvZTQE9sMmQPJW2+lMOhSaVDgxyYkAx6Sfm9Jju5mGAPKkqDOqXRgt2kc8zIm56cz4xnHZk1x58nc9TufM7mnjjrXIpUWGGQOObmcr7O3Rc9u+/wpIapCQMKjIqZqiNJHVpeBI5f4gj88YpQ1/g+3h5vQTksNxynKnwoS/FTv7UjjwJNaf4ogGWf4DrRTIDxSSIwYHdTXQtMuxLGG7e3zrnV9fhmJQYB76J8K6mY5OVj6rV4ddpnlhuXaPRgybZV7zrGj3mRyMfKt9RteZSMDPZkZHyoLDLjDCmO0lEig9tfm7lGSlHho+lw1TOY3GlajcymLnJUHbcIgHkKPWH4ZJnmmlbH6FPz9Y0Y17h/0/sSGN+xhkfahi6drFsPUkWZf5hv86/TaTVLPC+muz5mXFsfwD6cE2RURi1Dd3tFz8RvVO4/CAsC9q80B7AW2+RIOKpW3HF7bsDLZuCPeTf6UxWP4wQkj0vqH+dStetHFiLf8N6vaZ5jzr0yQQCP6h/eqI1++gVFeKURocqEPMny7vjXXLvjGG8TkWeNVPUA5z4HNKmo2yQDmaeIJnIy2/iAB1qbKhUl4/eVh6eVig6RMmEHwX70Sk4gsZl5RDGvbzekLNnx5xjHhQXVtftwT6GBZD+tx6vwXtoLDw/NcSf5cayFt8rsi57D3U0Rc1K+sz6scCyv0yPUQH4bn4VUGm3bkwxtzJnPqN6o+NOVj+GRKf5s/K/6UAx5Enc0YXSLy2QLH6OVF6LgKa45skoR9CtnXDjhKXrdIV20W6YAmeJzjHKRy47AAQMfSqF3p9zH/ABLd/NQGH03pqj14xvloWjcdoAOPgaJ2/FiMVL+jcqMeuCCfM14I6vLH96+n2+x75aTFL9j+v3+5y+QQHZ1CnxHKfrUZ0mI7o5Hka6009vN7caEHu5WG/wBhQ+94WsHGVjwf5cp8fVNdo+0IeV9f+HGXs+fh/n1OZtpco9mTPgd6hdJ16oD5bGnnUeFoIl5hcSx9wyHz4AEZpPGoyqe0gEjJU+Xwr14dRHKnt8HlzYJYq3eSkbrHtIy/DNbpdIfeHx2ohbzNIcLEzHuUZFSQi2yRL6jdnMDGR8667l0ctr7KA36b+W9YRTFpujadIQk8kqvI2EkiCiNFxnMjHIZie7FRrwVIVldbuILFknJZhy523x7RHYM02goAVmKt3Wi3cUMc7xj0cueQnZiB2lRuB5iqbiRQC8LqG3U42Yd65xmmwJku5F6O33+9TJqsg6hT8Mfah/5he0keYIrYHPQg+VVCE11dfeQjyOfvUgv4j72PMGgxrU0bUVhzmU9GB8jUTigrVglYdGPzqorCbVHVIXjd+fMV7+dPcKqIxLKSUcwHwoxYcISPu55aY7B4gPU5R96KQHJxmsOTNUJ8/BMinKPnHZQK4ZkbDLgqeyu1WuiyMAVYUscZcM8jByuAepxUn7y+QO4b1USJg9RTLYTlT1pARFt3DI2QacLW8DqCDX5/X6bZO4rhn0cGTdHnwNyyhgCDvRG31UquAfnilbTZ+zNb3LN2GuOnU8M1JP5nSdTVMY3bO5x+1L+uX1jGD6ZY2PdgUl8S8QXKeoGwPrSmeeQ5PM3eTnav0kPUrPmS4dBTXZ4piWtrb0ar1YbVDpmkXF0QEViO9s4Hzpu4S0u0C5aXmY9Rnanm2VFGI+UDwrW6jNHNTwPcQj0pCylTtGOh8zRyz41aABJrNogP0LkfSn7Tbb0sgTm5c9tGrnhm3xh3JJ7wD9KOWPQg2PGlnLsJQp7m2pr0DVLYNzM6ttgdCPOqmt/hxalSzIuB4DNJkvAMQOYZpIz4McfKrouzqt4tjP8AxBGw7im/zG9IfE/C0BfNoMrjdWz1/lJ3oENC1KL+Fdc47mH9qqXvFl9aECdEbPcanyS4NZNEYHHo3Q9++B8elCbrWhAwVZXcj2iNwvhmoNf4tuLv1MlE/SO2o9N0ZvRkEhObfBGcjx7q5S0+OS9SOsNRkj0ypf600rZ5j5mss7WR35wGaNj67YOfNTTFoPCUch5pWQgdFXt86fIYlRQqgBR0ArUYxhHbDgzKcpy3S5FPTZbZF5Yn5O/mGCT3kijVultIuJ19Jk+0OUhR395o3HwxZ3MbNIf8z9KjDeG460G1f8NpYUEsM2QfcbIYZ8R1+VfPlopqW5O/mfQjrYOO1qvkC5+CrKQMUkVGB25eaMnu6bH5UNm4LmUZhumIBxuA+/hncit7+zv7YczxOVHbsaoRcWAbNsfHKn60f7MOk/5v+7Ffpp9tfxX9UbTaVqKlSssblOmGKnHcVYEYqDiG+u5EJu4pcKvKHBVlTuwB0FF4+I0fZskfA0C4n1cMpjU4Tt7M+FdMOpzymouJjNpsEYOSYu+kSTJcdgCYGAcdWI8ayLS0fcEL5mrNnYmchE7RsTvgUznhy3KqhT1gAObcEnzHSvXm1UMLSfk8eHTTypteBPSxyzIshDr1B3BHep7RW0GmXDMVEbSYGTyKTgd+1N97wJLH60U2enaHxnsOwNDL3TNQgwdxno0bFCfh21taiD818zL0814v5CzIMHB2Pccg/I1GaLXeqXRGJi7D/mIr/XGaEMwJ6jy6fSuylfRyaa7NTXlesKiMeO00mQn+Umj6E1ag1mePqDXRLKxWU74AqtrWjQp0ArFmhesOOHXqWHzozLxXHcRlHby3oLd2lsBud6Wb9Uz/AJf0qpMbJ72IKxwcjsq1pOq8pwTQIyHpvUS8w3FE8SkqYxm0+DrOmXqsBg0XU5rkmn6q6EHNNcfF68mD1xXysujmnxyeyGeLXIyRaVHK/M4zRVtLiKlQgANAuHtVV9y1M9oysfaHzr344uEUmeeclKVinc8Axk5iYqfA4qm+gX8HsSkjuYfuK6hZW6q2ebbxGRTQkUCpzNyEd/8A2rqrZzfBwmLiK+h/iRFsdqmi1p+JeMekDKf5h+9NmqGJ3PKoxnuoZPpMD9UFFoqJE4+SdeUzjHdtU6alERkOMUm6/o1lGpOwb/53UgSXLKSFZwp6daasro6PxJxuseUh3ak2OE3YZ5HYye73DyFVdP00vu2wplgtOSPKrsPrT0HZX0XRQnT1n7+wU42OkgAl9yRilzSeLbdfVYcrDbfamS21qGT2XFZdiqF+84JIYvBcOhJzjO3yqARapb9GWUeOxp809Uc7uB8RTRGbOSMRuwDfqz2+BpTsmcit+OLmE/5ts695UZo1o34oQrIHZznpyvkdfOnfUOGIUXmMgZfhn/vSdqehWrkjkUjvq6IY7bji1mZmfEgYbLnYfXFAL+ytpixaKPByezYeYpeueB7Y7rlPI4+1J+txtbP6OK4dgfEmrsui7raQiQxWcOOXd3HX50uGUk45snPQ0z6cipHgdW9o99WLmSK25ZGiDE9w6VpAe6Lw0xjDl/RudwAoI/vU81veRdMSj+U7/I71PbcWW77Z5fA0a0nVoOcF+V0Ox7x41wyYYzfqR2x5pwXpYqpxI8ZIZWQnr1U1bXinmCguSFBxnfGe2m66sLRiWM4MZ3C4DHy3pf1TTtOOyQMP5gSp+Vcv0kPDaOy1cvKTBr6gjBVwCB13wTVPUI4XPqx488GvZuHof+HO6+DjP1FC5dNmQnlZWA7Q2PvWVpmuma/VRfaKeq20aLlVwSeyhHOat6hcEnDHcbVUWvbii1GmePLJSlcR8k4mKD1aA6jxC79WJoC0pNYkZNb2o52TS3Lv31d0yyZuorywCj2qZLO6jHTahsUeWmgLgk0E1SzCN02puinB6GoL6wWUeNZsRJZa0SLJA76YF0jlbf61aezhBGwzWrCipbaLOF5kYirEd/dxdRzCnDTWAQAbirLRo3VRWNxqhZtONZE2cMPnRq143R9mc/E1JNpETdQBS3remQIDy4zVwy5HKHXoSM81BNe4vCgqhyfCudPIynAJAqW3gLnetbQ3Fp72SaQMxJwenZRs26ycuVGRUGnWHcKaNPsQu5obJGmm6ZnBI2o4Il5eXG1RB8VnpKwaB17wzbye6B8KCXHBXLvFIV8jTb6Ss9JTbKkI7WF9D7L8wHfW8fEt1H/EiJ8qdTJUUkaN1UGmwoC234jeryPzAdxB2q7b8VQP7wrW40aF+qilTiLSIIx6nXwq4ZcjBxBxKqpyxHLHagVoAEy6hnbtNA9Kjw2Wz8aO255m37OymqAv2Nnz9dhRgwJyhSoPnSlNxC0TcvKcCrUHFKN12qplZfu9Agk9zfwoNccMlT/lyMvhvRq011Acgg+Bora6ukhwwHwwaLaHgR5LS8i7SR41F/jc6+2maf8AU7qF/VyB9KA39ugGQc+eDTYUAl4jHvKRXsusIykKdztU0tqjdVFCb21VW9UdKeA5K13bnzzUAiqzJJmoya0BEkVSk4FeA1hpIrtIc1JHckdtYYq1MNRF6DVGHbRO210jtpbKGvN6KRWO8Wsoww1aPDG5BDUnLKRUyXjDto2jZ0mwlVVwGqxLqCoNzXOYdWYdteT6ozdtG0dw0arxL2A0tG/Z3yTVEZNW4IsU0kFl54lbG1EtPs/Cq9hED20dgIUVlsS9ZwBRVwS0ME9bC4rIha3mGd6OWdkk2AuM0nenqzZakYzkVUR0ZeGI0TJbfx6Up6hZlWPKQRVO64nlYY5jiqzawSMEVMkSGTFeelqg91k1Tv8AUggO+9VEWtW1YRqd96T47oyOWbpVW8uzK3hW6bbCtpUZsvA8zbDai1pbhd6Cw3Kp1q6mpqe2piXbmCNuq0JudGQ9KuG5B6GrFpOnvYoIWpdJZfZJqA+mTtNO0kMTdPoapzad3H507goVxqkg65qZNZ7xRC5sgOoFUZLFTTwRKupqaqtLnJqC4sQKjDYGKaAxjUbNW1QO29JElbVlZQRsK9FZWUkYajasrKiImrSsrKiPVrda8rKiLcNWqysoIltmOetFrVjjqaysrLNIvA1uKysrInte5rKyoj3NeVlZUB4TS1rDHPWsrK0iZRtqmh617WVoyV9SqnEx76ysqRF6Bj3mr8RrKyhiShj30QtHPefnWVlDEhvTVGsrKiK11VF6ysrSMmjVXasrKSP/2Q=="/>
          <p:cNvSpPr>
            <a:spLocks noChangeAspect="1" noChangeArrowheads="1"/>
          </p:cNvSpPr>
          <p:nvPr/>
        </p:nvSpPr>
        <p:spPr bwMode="auto">
          <a:xfrm>
            <a:off x="155575" y="-1790700"/>
            <a:ext cx="597217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7178" name="Picture 10" descr="Project Cost Management Done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2877" y="3398520"/>
            <a:ext cx="3210123" cy="2011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7592412"/>
      </p:ext>
    </p:extLst>
  </p:cSld>
  <p:clrMapOvr>
    <a:masterClrMapping/>
  </p:clrMapOvr>
  <p:transition xmlns:p14="http://schemas.microsoft.com/office/powerpoint/2010/mai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52400" y="2209800"/>
            <a:ext cx="6248400" cy="4343400"/>
          </a:xfrm>
          <a:prstGeom prst="rect">
            <a:avLst/>
          </a:prstGeom>
        </p:spPr>
        <p:txBody>
          <a:bodyPr vert="horz" lIns="91440" tIns="45720" rIns="91440" bIns="45720" rtlCol="0">
            <a:normAutofit fontScale="92500" lnSpcReduction="2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endParaRPr lang="en-US" sz="2200" dirty="0">
              <a:solidFill>
                <a:srgbClr val="002060"/>
              </a:solidFill>
            </a:endParaRPr>
          </a:p>
          <a:p>
            <a:pPr lvl="1" fontAlgn="base">
              <a:spcBef>
                <a:spcPts val="0"/>
              </a:spcBef>
              <a:spcAft>
                <a:spcPct val="0"/>
              </a:spcAft>
              <a:buClr>
                <a:srgbClr val="7E97AD"/>
              </a:buClr>
            </a:pPr>
            <a:r>
              <a:rPr lang="en-US" sz="2400" dirty="0">
                <a:solidFill>
                  <a:srgbClr val="002060"/>
                </a:solidFill>
              </a:rPr>
              <a:t>Grants, subsidized loans, tax credits, tax-increment or fee assessment districts, public-private partnerships, technical assistance</a:t>
            </a:r>
          </a:p>
          <a:p>
            <a:pPr lvl="1" fontAlgn="base">
              <a:spcBef>
                <a:spcPts val="0"/>
              </a:spcBef>
              <a:spcAft>
                <a:spcPct val="0"/>
              </a:spcAft>
              <a:buClr>
                <a:srgbClr val="7E97AD"/>
              </a:buClr>
            </a:pPr>
            <a:r>
              <a:rPr lang="en-US" sz="2400" dirty="0">
                <a:solidFill>
                  <a:srgbClr val="002060"/>
                </a:solidFill>
              </a:rPr>
              <a:t>Key Sources to Consider:</a:t>
            </a:r>
          </a:p>
          <a:p>
            <a:pPr lvl="2" fontAlgn="base">
              <a:spcBef>
                <a:spcPts val="0"/>
              </a:spcBef>
              <a:spcAft>
                <a:spcPct val="0"/>
              </a:spcAft>
              <a:buClr>
                <a:srgbClr val="7E97AD"/>
              </a:buClr>
            </a:pPr>
            <a:r>
              <a:rPr lang="en-US" sz="2200" dirty="0">
                <a:solidFill>
                  <a:srgbClr val="002060"/>
                </a:solidFill>
              </a:rPr>
              <a:t>State, regional and federal funding agencies</a:t>
            </a:r>
          </a:p>
          <a:p>
            <a:pPr lvl="2" fontAlgn="base">
              <a:spcBef>
                <a:spcPts val="0"/>
              </a:spcBef>
              <a:spcAft>
                <a:spcPct val="0"/>
              </a:spcAft>
              <a:buClr>
                <a:srgbClr val="7E97AD"/>
              </a:buClr>
            </a:pPr>
            <a:r>
              <a:rPr lang="en-US" sz="2200" dirty="0">
                <a:solidFill>
                  <a:srgbClr val="002060"/>
                </a:solidFill>
              </a:rPr>
              <a:t>Community, regional, corporate, and national philanthropies</a:t>
            </a:r>
          </a:p>
          <a:p>
            <a:pPr lvl="2" fontAlgn="base">
              <a:spcBef>
                <a:spcPts val="0"/>
              </a:spcBef>
              <a:spcAft>
                <a:spcPct val="0"/>
              </a:spcAft>
              <a:buClr>
                <a:srgbClr val="7E97AD"/>
              </a:buClr>
            </a:pPr>
            <a:r>
              <a:rPr lang="en-US" sz="2200" dirty="0">
                <a:solidFill>
                  <a:srgbClr val="002060"/>
                </a:solidFill>
              </a:rPr>
              <a:t>Site redevelopers or private investors</a:t>
            </a:r>
          </a:p>
          <a:p>
            <a:pPr lvl="2" fontAlgn="base">
              <a:spcBef>
                <a:spcPts val="0"/>
              </a:spcBef>
              <a:spcAft>
                <a:spcPct val="0"/>
              </a:spcAft>
              <a:buClr>
                <a:srgbClr val="7E97AD"/>
              </a:buClr>
            </a:pPr>
            <a:r>
              <a:rPr lang="en-US" sz="2200" dirty="0">
                <a:solidFill>
                  <a:srgbClr val="002060"/>
                </a:solidFill>
              </a:rPr>
              <a:t>Banks and other traditional lenders</a:t>
            </a:r>
          </a:p>
          <a:p>
            <a:pPr lvl="2" fontAlgn="base">
              <a:spcBef>
                <a:spcPts val="0"/>
              </a:spcBef>
              <a:spcAft>
                <a:spcPct val="0"/>
              </a:spcAft>
              <a:buClr>
                <a:srgbClr val="7E97AD"/>
              </a:buClr>
            </a:pPr>
            <a:r>
              <a:rPr lang="en-US" sz="2200" dirty="0">
                <a:solidFill>
                  <a:srgbClr val="002060"/>
                </a:solidFill>
              </a:rPr>
              <a:t>Federal or state tax incentives</a:t>
            </a:r>
          </a:p>
          <a:p>
            <a:pPr lvl="2" fontAlgn="base">
              <a:spcBef>
                <a:spcPts val="0"/>
              </a:spcBef>
              <a:spcAft>
                <a:spcPct val="0"/>
              </a:spcAft>
              <a:buClr>
                <a:srgbClr val="7E97AD"/>
              </a:buClr>
            </a:pPr>
            <a:r>
              <a:rPr lang="en-US" sz="2200" dirty="0">
                <a:solidFill>
                  <a:srgbClr val="002060"/>
                </a:solidFill>
              </a:rPr>
              <a:t>Local funds and incentive tools</a:t>
            </a:r>
          </a:p>
          <a:p>
            <a:pPr lvl="1" fontAlgn="base">
              <a:spcBef>
                <a:spcPts val="0"/>
              </a:spcBef>
              <a:spcAft>
                <a:spcPct val="0"/>
              </a:spcAft>
              <a:buClr>
                <a:srgbClr val="7E97AD"/>
              </a:buClr>
            </a:pPr>
            <a:r>
              <a:rPr lang="en-US" sz="2400" dirty="0">
                <a:solidFill>
                  <a:srgbClr val="002060"/>
                </a:solidFill>
              </a:rPr>
              <a:t>EPA’s 2015 Brownfields Federal Programs Guide</a:t>
            </a:r>
          </a:p>
          <a:p>
            <a:pPr lvl="1" fontAlgn="base">
              <a:spcBef>
                <a:spcPts val="0"/>
              </a:spcBef>
              <a:spcAft>
                <a:spcPct val="0"/>
              </a:spcAft>
              <a:buClr>
                <a:srgbClr val="7E97AD"/>
              </a:buClr>
            </a:pPr>
            <a:r>
              <a:rPr lang="en-US" sz="2400" dirty="0">
                <a:solidFill>
                  <a:srgbClr val="002060"/>
                </a:solidFill>
              </a:rPr>
              <a:t>Ultimate funding targets may impact how the project is conceived and designed</a:t>
            </a:r>
          </a:p>
          <a:p>
            <a:pPr lvl="1" fontAlgn="base">
              <a:spcBef>
                <a:spcPts val="0"/>
              </a:spcBef>
              <a:spcAft>
                <a:spcPct val="0"/>
              </a:spcAft>
              <a:buClr>
                <a:srgbClr val="7E97AD"/>
              </a:buClr>
            </a:pPr>
            <a:endParaRPr lang="en-US"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6. Identify the Best  Mix of Funding Sources for Components &amp; Phases</a:t>
            </a:r>
          </a:p>
        </p:txBody>
      </p:sp>
      <p:pic>
        <p:nvPicPr>
          <p:cNvPr id="8196" name="Picture 4" descr="baking-ingredient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1200" y="3200400"/>
            <a:ext cx="311698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332150"/>
      </p:ext>
    </p:extLst>
  </p:cSld>
  <p:clrMapOvr>
    <a:masterClrMapping/>
  </p:clrMapOvr>
  <p:transition xmlns:p14="http://schemas.microsoft.com/office/powerpoint/2010/mai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endParaRPr lang="en-US" b="1" u="sng" dirty="0">
              <a:solidFill>
                <a:srgbClr val="002060"/>
              </a:solidFill>
            </a:endParaRPr>
          </a:p>
          <a:p>
            <a:pPr marL="282575" lvl="1" indent="-273050" fontAlgn="base">
              <a:spcBef>
                <a:spcPts val="0"/>
              </a:spcBef>
              <a:spcAft>
                <a:spcPct val="0"/>
              </a:spcAft>
              <a:buClr>
                <a:srgbClr val="7E97AD"/>
              </a:buClr>
              <a:defRPr/>
            </a:pPr>
            <a:r>
              <a:rPr lang="en-US" dirty="0">
                <a:solidFill>
                  <a:srgbClr val="002060"/>
                </a:solidFill>
              </a:rPr>
              <a:t>A “Resource Roadmap” is a document identifying revitalization priorities, their key components and phases, and the estimated cost for each component and phase</a:t>
            </a:r>
          </a:p>
          <a:p>
            <a:pPr marL="282575" lvl="1" indent="-273050" fontAlgn="base">
              <a:spcBef>
                <a:spcPts val="0"/>
              </a:spcBef>
              <a:spcAft>
                <a:spcPct val="0"/>
              </a:spcAft>
              <a:buClr>
                <a:srgbClr val="7E97AD"/>
              </a:buClr>
              <a:defRPr/>
            </a:pPr>
            <a:r>
              <a:rPr lang="en-US" dirty="0">
                <a:solidFill>
                  <a:srgbClr val="002060"/>
                </a:solidFill>
              </a:rPr>
              <a:t>Maps potential sources of funding, funding ranges, matching requirements, application deadlines, competitiveness factors, key contacts</a:t>
            </a:r>
          </a:p>
          <a:p>
            <a:pPr marL="282575" lvl="1" indent="-273050" fontAlgn="base">
              <a:spcBef>
                <a:spcPts val="0"/>
              </a:spcBef>
              <a:spcAft>
                <a:spcPct val="0"/>
              </a:spcAft>
              <a:buClr>
                <a:srgbClr val="7E97AD"/>
              </a:buClr>
              <a:defRPr/>
            </a:pPr>
            <a:r>
              <a:rPr lang="en-US" dirty="0">
                <a:solidFill>
                  <a:srgbClr val="002060"/>
                </a:solidFill>
              </a:rPr>
              <a:t>Guide for project teams, local leadership and funding patrons</a:t>
            </a:r>
          </a:p>
          <a:p>
            <a:pPr lvl="1" fontAlgn="base">
              <a:spcBef>
                <a:spcPts val="0"/>
              </a:spcBef>
              <a:spcAft>
                <a:spcPct val="0"/>
              </a:spcAft>
              <a:buClr>
                <a:srgbClr val="7E97AD"/>
              </a:buClr>
            </a:pPr>
            <a:endParaRPr lang="en-US"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7. Create a “Resource Roadmap”    for Project Priorities</a:t>
            </a:r>
          </a:p>
        </p:txBody>
      </p:sp>
      <p:pic>
        <p:nvPicPr>
          <p:cNvPr id="9218" name="Picture 2" descr="http://blog.enodius.com/wp-content/uploads/2015/12/lost-using-m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0935" y="3139440"/>
            <a:ext cx="3510665" cy="2651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2582387"/>
      </p:ext>
    </p:extLst>
  </p:cSld>
  <p:clrMapOvr>
    <a:masterClrMapping/>
  </p:clrMapOvr>
  <p:transition xmlns:p14="http://schemas.microsoft.com/office/powerpoint/2010/mai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514600"/>
            <a:ext cx="6324600"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endParaRPr lang="en-US" sz="2200" b="1" u="sng" dirty="0">
              <a:solidFill>
                <a:srgbClr val="002060"/>
              </a:solidFill>
            </a:endParaRPr>
          </a:p>
          <a:p>
            <a:pPr marL="282575" lvl="1" indent="-273050" fontAlgn="base">
              <a:spcBef>
                <a:spcPts val="0"/>
              </a:spcBef>
              <a:spcAft>
                <a:spcPct val="0"/>
              </a:spcAft>
              <a:buClr>
                <a:srgbClr val="7E97AD"/>
              </a:buClr>
              <a:defRPr/>
            </a:pPr>
            <a:r>
              <a:rPr lang="en-US" dirty="0">
                <a:solidFill>
                  <a:srgbClr val="002060"/>
                </a:solidFill>
              </a:rPr>
              <a:t>Matching/cost-sharing funds are critical to securing external grants and investments</a:t>
            </a:r>
          </a:p>
          <a:p>
            <a:pPr marL="282575" lvl="1" indent="-273050" fontAlgn="base">
              <a:spcBef>
                <a:spcPts val="0"/>
              </a:spcBef>
              <a:spcAft>
                <a:spcPct val="0"/>
              </a:spcAft>
              <a:buClr>
                <a:srgbClr val="7E97AD"/>
              </a:buClr>
              <a:defRPr/>
            </a:pPr>
            <a:r>
              <a:rPr lang="en-US" dirty="0">
                <a:solidFill>
                  <a:srgbClr val="002060"/>
                </a:solidFill>
              </a:rPr>
              <a:t>Demonstrates community’s commitment to the project and instills confidence</a:t>
            </a:r>
          </a:p>
          <a:p>
            <a:pPr marL="282575" lvl="1" indent="-273050" fontAlgn="base">
              <a:spcBef>
                <a:spcPts val="0"/>
              </a:spcBef>
              <a:spcAft>
                <a:spcPct val="0"/>
              </a:spcAft>
              <a:buClr>
                <a:srgbClr val="7E97AD"/>
              </a:buClr>
              <a:defRPr/>
            </a:pPr>
            <a:r>
              <a:rPr lang="en-US" dirty="0">
                <a:solidFill>
                  <a:srgbClr val="002060"/>
                </a:solidFill>
              </a:rPr>
              <a:t>Requires significant planning  and budgeting well in advance of the funding application</a:t>
            </a:r>
          </a:p>
          <a:p>
            <a:pPr marL="282575" lvl="1" indent="-273050" fontAlgn="base">
              <a:spcBef>
                <a:spcPts val="0"/>
              </a:spcBef>
              <a:spcAft>
                <a:spcPct val="0"/>
              </a:spcAft>
              <a:buClr>
                <a:srgbClr val="7E97AD"/>
              </a:buClr>
              <a:defRPr/>
            </a:pPr>
            <a:r>
              <a:rPr lang="en-US" dirty="0">
                <a:solidFill>
                  <a:srgbClr val="002060"/>
                </a:solidFill>
              </a:rPr>
              <a:t>Secure commitments early, even if contingent upon the receipt of a future grant or loan</a:t>
            </a:r>
          </a:p>
          <a:p>
            <a:pPr marL="282575" lvl="1" indent="-273050" fontAlgn="base">
              <a:spcBef>
                <a:spcPts val="0"/>
              </a:spcBef>
              <a:spcAft>
                <a:spcPct val="0"/>
              </a:spcAft>
              <a:buClr>
                <a:srgbClr val="7E97AD"/>
              </a:buClr>
              <a:defRPr/>
            </a:pPr>
            <a:r>
              <a:rPr lang="en-US" dirty="0">
                <a:solidFill>
                  <a:srgbClr val="002060"/>
                </a:solidFill>
              </a:rPr>
              <a:t>Consider non-financial or in-kind resources</a:t>
            </a:r>
          </a:p>
          <a:p>
            <a:pPr marL="282575" lvl="1" indent="-273050" fontAlgn="base">
              <a:spcBef>
                <a:spcPts val="0"/>
              </a:spcBef>
              <a:spcAft>
                <a:spcPct val="0"/>
              </a:spcAft>
              <a:buClr>
                <a:srgbClr val="7E97AD"/>
              </a:buClr>
              <a:defRPr/>
            </a:pPr>
            <a:r>
              <a:rPr lang="en-US" dirty="0">
                <a:solidFill>
                  <a:srgbClr val="002060"/>
                </a:solidFill>
              </a:rPr>
              <a:t>Fit different sources together to create matches</a:t>
            </a: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8. Develop a Strategy for                      Cost-Sharing &amp; Leveraging</a:t>
            </a:r>
          </a:p>
        </p:txBody>
      </p:sp>
      <p:pic>
        <p:nvPicPr>
          <p:cNvPr id="10242" name="Picture 2" descr="https://www.tucsonaz.gov/files/clerks/pics/PublicMatchingFund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5125" y="3352800"/>
            <a:ext cx="1971675" cy="2314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69549"/>
      </p:ext>
    </p:extLst>
  </p:cSld>
  <p:clrMapOvr>
    <a:masterClrMapping/>
  </p:clrMapOvr>
  <p:transition xmlns:p14="http://schemas.microsoft.com/office/powerpoint/2010/mai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0" y="2286000"/>
            <a:ext cx="5410199" cy="4343400"/>
          </a:xfrm>
          <a:prstGeom prst="rect">
            <a:avLst/>
          </a:prstGeom>
        </p:spPr>
        <p:txBody>
          <a:bodyPr vert="horz" lIns="91440" tIns="45720" rIns="91440" bIns="45720" rtlCol="0">
            <a:normAutofit fontScale="925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endParaRPr lang="en-US" sz="2200" dirty="0">
              <a:solidFill>
                <a:srgbClr val="002060"/>
              </a:solidFill>
            </a:endParaRPr>
          </a:p>
          <a:p>
            <a:pPr fontAlgn="base">
              <a:spcBef>
                <a:spcPts val="0"/>
              </a:spcBef>
              <a:spcAft>
                <a:spcPct val="0"/>
              </a:spcAft>
              <a:buClr>
                <a:srgbClr val="7E97AD"/>
              </a:buClr>
              <a:defRPr/>
            </a:pPr>
            <a:r>
              <a:rPr lang="en-US" dirty="0">
                <a:solidFill>
                  <a:srgbClr val="002060"/>
                </a:solidFill>
              </a:rPr>
              <a:t>Debt financing strategies for capital costs </a:t>
            </a:r>
          </a:p>
          <a:p>
            <a:pPr lvl="1" fontAlgn="base">
              <a:spcBef>
                <a:spcPts val="0"/>
              </a:spcBef>
              <a:spcAft>
                <a:spcPct val="0"/>
              </a:spcAft>
              <a:buClr>
                <a:srgbClr val="7E97AD"/>
              </a:buClr>
              <a:defRPr/>
            </a:pPr>
            <a:r>
              <a:rPr lang="en-US" sz="2000" dirty="0">
                <a:solidFill>
                  <a:srgbClr val="002060"/>
                </a:solidFill>
              </a:rPr>
              <a:t>Consider early</a:t>
            </a:r>
            <a:r>
              <a:rPr lang="en-US" sz="2000" i="1" dirty="0">
                <a:solidFill>
                  <a:srgbClr val="002060"/>
                </a:solidFill>
              </a:rPr>
              <a:t> on </a:t>
            </a:r>
            <a:r>
              <a:rPr lang="en-US" sz="2000" dirty="0">
                <a:solidFill>
                  <a:srgbClr val="002060"/>
                </a:solidFill>
              </a:rPr>
              <a:t>if your community has the capacity (and desire) to use debt financing</a:t>
            </a:r>
          </a:p>
          <a:p>
            <a:pPr fontAlgn="base">
              <a:spcBef>
                <a:spcPts val="0"/>
              </a:spcBef>
              <a:spcAft>
                <a:spcPct val="0"/>
              </a:spcAft>
              <a:buClr>
                <a:srgbClr val="7E97AD"/>
              </a:buClr>
              <a:defRPr/>
            </a:pPr>
            <a:r>
              <a:rPr lang="en-US" dirty="0">
                <a:solidFill>
                  <a:srgbClr val="002060"/>
                </a:solidFill>
              </a:rPr>
              <a:t>Government-backed or -subsidized tools</a:t>
            </a:r>
          </a:p>
          <a:p>
            <a:pPr lvl="1" fontAlgn="base">
              <a:spcBef>
                <a:spcPts val="0"/>
              </a:spcBef>
              <a:spcAft>
                <a:spcPct val="0"/>
              </a:spcAft>
              <a:buClr>
                <a:srgbClr val="7E97AD"/>
              </a:buClr>
            </a:pPr>
            <a:r>
              <a:rPr lang="en-US" dirty="0">
                <a:solidFill>
                  <a:srgbClr val="002060"/>
                </a:solidFill>
              </a:rPr>
              <a:t>HUD Section 108 Guaranteed Loans</a:t>
            </a:r>
          </a:p>
          <a:p>
            <a:pPr lvl="1" fontAlgn="base">
              <a:spcBef>
                <a:spcPts val="0"/>
              </a:spcBef>
              <a:spcAft>
                <a:spcPct val="0"/>
              </a:spcAft>
              <a:buClr>
                <a:srgbClr val="7E97AD"/>
              </a:buClr>
            </a:pPr>
            <a:r>
              <a:rPr lang="en-US" dirty="0">
                <a:solidFill>
                  <a:srgbClr val="002060"/>
                </a:solidFill>
              </a:rPr>
              <a:t>FHLB Community Investment Programs</a:t>
            </a:r>
          </a:p>
          <a:p>
            <a:pPr lvl="1" fontAlgn="base">
              <a:spcBef>
                <a:spcPts val="0"/>
              </a:spcBef>
              <a:spcAft>
                <a:spcPct val="0"/>
              </a:spcAft>
              <a:buClr>
                <a:srgbClr val="7E97AD"/>
              </a:buClr>
            </a:pPr>
            <a:r>
              <a:rPr lang="en-US" dirty="0">
                <a:solidFill>
                  <a:srgbClr val="002060"/>
                </a:solidFill>
              </a:rPr>
              <a:t>USDA Community Facilities loans</a:t>
            </a:r>
          </a:p>
          <a:p>
            <a:pPr lvl="1" fontAlgn="base">
              <a:spcBef>
                <a:spcPts val="0"/>
              </a:spcBef>
              <a:spcAft>
                <a:spcPct val="0"/>
              </a:spcAft>
              <a:buClr>
                <a:srgbClr val="7E97AD"/>
              </a:buClr>
            </a:pPr>
            <a:r>
              <a:rPr lang="en-US" dirty="0">
                <a:solidFill>
                  <a:srgbClr val="002060"/>
                </a:solidFill>
              </a:rPr>
              <a:t>Brownfields Revolving Loan Funds</a:t>
            </a:r>
          </a:p>
          <a:p>
            <a:pPr fontAlgn="base">
              <a:spcBef>
                <a:spcPts val="0"/>
              </a:spcBef>
              <a:spcAft>
                <a:spcPct val="0"/>
              </a:spcAft>
              <a:buClr>
                <a:srgbClr val="7E97AD"/>
              </a:buClr>
            </a:pPr>
            <a:r>
              <a:rPr lang="en-US" dirty="0">
                <a:solidFill>
                  <a:srgbClr val="002060"/>
                </a:solidFill>
              </a:rPr>
              <a:t>General Obligation Bonds</a:t>
            </a:r>
          </a:p>
          <a:p>
            <a:pPr fontAlgn="base">
              <a:spcBef>
                <a:spcPts val="0"/>
              </a:spcBef>
              <a:spcAft>
                <a:spcPct val="0"/>
              </a:spcAft>
              <a:buClr>
                <a:srgbClr val="7E97AD"/>
              </a:buClr>
            </a:pPr>
            <a:r>
              <a:rPr lang="en-US" dirty="0">
                <a:solidFill>
                  <a:srgbClr val="002060"/>
                </a:solidFill>
              </a:rPr>
              <a:t>Tax-Increment Financing / Assessment Districts</a:t>
            </a:r>
          </a:p>
        </p:txBody>
      </p:sp>
      <p:sp>
        <p:nvSpPr>
          <p:cNvPr id="7" name="TextBox 6"/>
          <p:cNvSpPr txBox="1"/>
          <p:nvPr/>
        </p:nvSpPr>
        <p:spPr>
          <a:xfrm>
            <a:off x="381000" y="725269"/>
            <a:ext cx="8458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9. Assess Feasibility of Debt Financing</a:t>
            </a:r>
          </a:p>
        </p:txBody>
      </p:sp>
      <p:pic>
        <p:nvPicPr>
          <p:cNvPr id="11266" name="Picture 2" descr="https://www.flexscore.com/cms/wp-content/uploads/2013/04/Goal-Planning_Debt-Service-Ratio-versus-Debt-Safety-Rat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474720"/>
            <a:ext cx="3471622" cy="1920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8004277"/>
      </p:ext>
    </p:extLst>
  </p:cSld>
  <p:clrMapOvr>
    <a:masterClrMapping/>
  </p:clrMapOvr>
  <p:transition xmlns:p14="http://schemas.microsoft.com/office/powerpoint/2010/mai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152400" y="2514600"/>
            <a:ext cx="5638800" cy="4343400"/>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dirty="0">
                <a:solidFill>
                  <a:srgbClr val="002060"/>
                </a:solidFill>
              </a:rPr>
              <a:t>Tips for Creating Effective Briefing Sheets</a:t>
            </a:r>
          </a:p>
          <a:p>
            <a:pPr lvl="1" fontAlgn="base">
              <a:spcBef>
                <a:spcPts val="0"/>
              </a:spcBef>
              <a:spcAft>
                <a:spcPct val="0"/>
              </a:spcAft>
              <a:buClr>
                <a:srgbClr val="7E97AD"/>
              </a:buClr>
            </a:pPr>
            <a:r>
              <a:rPr lang="en-US" dirty="0">
                <a:solidFill>
                  <a:srgbClr val="002060"/>
                </a:solidFill>
              </a:rPr>
              <a:t>Keep it short (no more than 1 sheet/2 pages)</a:t>
            </a:r>
          </a:p>
          <a:p>
            <a:pPr lvl="1" fontAlgn="base">
              <a:spcBef>
                <a:spcPts val="0"/>
              </a:spcBef>
              <a:spcAft>
                <a:spcPct val="0"/>
              </a:spcAft>
              <a:buClr>
                <a:srgbClr val="7E97AD"/>
              </a:buClr>
            </a:pPr>
            <a:r>
              <a:rPr lang="en-US" dirty="0">
                <a:solidFill>
                  <a:srgbClr val="002060"/>
                </a:solidFill>
              </a:rPr>
              <a:t>Describe key aspects of project, benefits and outcomes of project, momentum/support, and remaining project needs/gaps</a:t>
            </a:r>
          </a:p>
          <a:p>
            <a:pPr lvl="1" fontAlgn="base">
              <a:spcBef>
                <a:spcPts val="0"/>
              </a:spcBef>
              <a:spcAft>
                <a:spcPct val="0"/>
              </a:spcAft>
              <a:buClr>
                <a:srgbClr val="7E97AD"/>
              </a:buClr>
            </a:pPr>
            <a:r>
              <a:rPr lang="en-US" dirty="0">
                <a:solidFill>
                  <a:srgbClr val="002060"/>
                </a:solidFill>
              </a:rPr>
              <a:t>Include specific funding requests</a:t>
            </a:r>
          </a:p>
          <a:p>
            <a:pPr lvl="1" fontAlgn="base">
              <a:spcBef>
                <a:spcPts val="0"/>
              </a:spcBef>
              <a:spcAft>
                <a:spcPct val="0"/>
              </a:spcAft>
              <a:buClr>
                <a:srgbClr val="7E97AD"/>
              </a:buClr>
            </a:pPr>
            <a:r>
              <a:rPr lang="en-US" dirty="0">
                <a:solidFill>
                  <a:srgbClr val="002060"/>
                </a:solidFill>
              </a:rPr>
              <a:t>Include main point of contact for inquiries</a:t>
            </a:r>
          </a:p>
          <a:p>
            <a:pPr lvl="1" fontAlgn="base">
              <a:spcBef>
                <a:spcPts val="0"/>
              </a:spcBef>
              <a:spcAft>
                <a:spcPct val="0"/>
              </a:spcAft>
              <a:buClr>
                <a:srgbClr val="7E97AD"/>
              </a:buClr>
            </a:pPr>
            <a:r>
              <a:rPr lang="en-US" dirty="0">
                <a:solidFill>
                  <a:srgbClr val="002060"/>
                </a:solidFill>
              </a:rPr>
              <a:t>Make it attractive (pictures, renderings, logos)</a:t>
            </a:r>
          </a:p>
          <a:p>
            <a:pPr lvl="1" fontAlgn="base">
              <a:spcBef>
                <a:spcPts val="0"/>
              </a:spcBef>
              <a:spcAft>
                <a:spcPct val="0"/>
              </a:spcAft>
              <a:buClr>
                <a:srgbClr val="7E97AD"/>
              </a:buClr>
            </a:pPr>
            <a:r>
              <a:rPr lang="en-US" dirty="0">
                <a:solidFill>
                  <a:srgbClr val="002060"/>
                </a:solidFill>
              </a:rPr>
              <a:t>Can be tailored to specific funders</a:t>
            </a:r>
          </a:p>
          <a:p>
            <a:pPr lvl="1" fontAlgn="base">
              <a:spcBef>
                <a:spcPts val="0"/>
              </a:spcBef>
              <a:spcAft>
                <a:spcPct val="0"/>
              </a:spcAft>
              <a:buClr>
                <a:srgbClr val="7E97AD"/>
              </a:buClr>
            </a:pPr>
            <a:r>
              <a:rPr lang="en-US" dirty="0">
                <a:solidFill>
                  <a:srgbClr val="002060"/>
                </a:solidFill>
              </a:rPr>
              <a:t>Update briefing sheet as goals are achieved, new partnerships are formed, or objectives change</a:t>
            </a:r>
          </a:p>
          <a:p>
            <a:pPr fontAlgn="base">
              <a:spcBef>
                <a:spcPts val="0"/>
              </a:spcBef>
              <a:spcAft>
                <a:spcPct val="0"/>
              </a:spcAft>
              <a:buClr>
                <a:srgbClr val="7E97AD"/>
              </a:buClr>
            </a:pPr>
            <a:r>
              <a:rPr lang="en-US" dirty="0">
                <a:solidFill>
                  <a:srgbClr val="002060"/>
                </a:solidFill>
              </a:rPr>
              <a:t>Distribute widely and often</a:t>
            </a:r>
            <a:endParaRPr lang="en-US"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10. Create a Briefing Sheet for           Each Priority Project</a:t>
            </a:r>
          </a:p>
        </p:txBody>
      </p:sp>
      <p:pic>
        <p:nvPicPr>
          <p:cNvPr id="2" name="Picture 1"/>
          <p:cNvPicPr>
            <a:picLocks noChangeAspect="1"/>
          </p:cNvPicPr>
          <p:nvPr/>
        </p:nvPicPr>
        <p:blipFill>
          <a:blip r:embed="rId3"/>
          <a:stretch>
            <a:fillRect/>
          </a:stretch>
        </p:blipFill>
        <p:spPr>
          <a:xfrm>
            <a:off x="5867400" y="2651760"/>
            <a:ext cx="2937132" cy="3749040"/>
          </a:xfrm>
          <a:prstGeom prst="rect">
            <a:avLst/>
          </a:prstGeom>
        </p:spPr>
      </p:pic>
    </p:spTree>
    <p:extLst>
      <p:ext uri="{BB962C8B-B14F-4D97-AF65-F5344CB8AC3E}">
        <p14:creationId xmlns:p14="http://schemas.microsoft.com/office/powerpoint/2010/main" val="289890847"/>
      </p:ext>
    </p:extLst>
  </p:cSld>
  <p:clrMapOvr>
    <a:masterClrMapping/>
  </p:clrMapOvr>
  <p:transition xmlns:p14="http://schemas.microsoft.com/office/powerpoint/2010/mai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endParaRPr lang="en-US" b="1" u="sng" dirty="0">
              <a:solidFill>
                <a:srgbClr val="002060"/>
              </a:solidFill>
            </a:endParaRPr>
          </a:p>
          <a:p>
            <a:pPr marL="273050" lvl="1" indent="-273050" fontAlgn="base">
              <a:spcBef>
                <a:spcPts val="0"/>
              </a:spcBef>
              <a:spcAft>
                <a:spcPct val="0"/>
              </a:spcAft>
              <a:buClr>
                <a:srgbClr val="7E97AD"/>
              </a:buClr>
              <a:defRPr/>
            </a:pPr>
            <a:r>
              <a:rPr lang="en-US" dirty="0">
                <a:solidFill>
                  <a:srgbClr val="002060"/>
                </a:solidFill>
              </a:rPr>
              <a:t>States offer funding &amp; technical assistance</a:t>
            </a:r>
          </a:p>
          <a:p>
            <a:pPr marL="560387" lvl="3" indent="-273050" fontAlgn="base">
              <a:spcBef>
                <a:spcPts val="0"/>
              </a:spcBef>
              <a:spcAft>
                <a:spcPct val="0"/>
              </a:spcAft>
              <a:buClr>
                <a:srgbClr val="7E97AD"/>
              </a:buClr>
              <a:defRPr/>
            </a:pPr>
            <a:r>
              <a:rPr lang="en-US" dirty="0">
                <a:solidFill>
                  <a:srgbClr val="002060"/>
                </a:solidFill>
              </a:rPr>
              <a:t>Targeted economic development assistance, brownfields financing, infrastructure funding, subsidized loans, tax incentives, and more</a:t>
            </a:r>
          </a:p>
          <a:p>
            <a:pPr marL="273050" lvl="1" indent="-273050" fontAlgn="base">
              <a:spcBef>
                <a:spcPts val="0"/>
              </a:spcBef>
              <a:spcAft>
                <a:spcPct val="0"/>
              </a:spcAft>
              <a:buClr>
                <a:srgbClr val="7E97AD"/>
              </a:buClr>
              <a:defRPr/>
            </a:pPr>
            <a:r>
              <a:rPr lang="en-US" dirty="0">
                <a:solidFill>
                  <a:srgbClr val="002060"/>
                </a:solidFill>
              </a:rPr>
              <a:t>Federal funds often pass through states</a:t>
            </a:r>
          </a:p>
          <a:p>
            <a:pPr marL="273050" lvl="1" indent="-273050" fontAlgn="base">
              <a:spcBef>
                <a:spcPts val="0"/>
              </a:spcBef>
              <a:spcAft>
                <a:spcPct val="0"/>
              </a:spcAft>
              <a:buClr>
                <a:srgbClr val="7E97AD"/>
              </a:buClr>
              <a:defRPr/>
            </a:pPr>
            <a:r>
              <a:rPr lang="en-US" dirty="0">
                <a:solidFill>
                  <a:srgbClr val="002060"/>
                </a:solidFill>
              </a:rPr>
              <a:t>Federal, philanthropic, and private funders view state backing as a sign of project momentum and success</a:t>
            </a:r>
          </a:p>
          <a:p>
            <a:pPr marL="273050" lvl="1" indent="-273050" fontAlgn="base">
              <a:spcBef>
                <a:spcPts val="0"/>
              </a:spcBef>
              <a:spcAft>
                <a:spcPct val="0"/>
              </a:spcAft>
              <a:buClr>
                <a:srgbClr val="7E97AD"/>
              </a:buClr>
              <a:defRPr/>
            </a:pPr>
            <a:r>
              <a:rPr lang="en-US" dirty="0">
                <a:solidFill>
                  <a:srgbClr val="002060"/>
                </a:solidFill>
              </a:rPr>
              <a:t>Involve state elected officials in the process</a:t>
            </a:r>
          </a:p>
          <a:p>
            <a:pPr marL="0" indent="0" fontAlgn="base">
              <a:spcBef>
                <a:spcPts val="0"/>
              </a:spcBef>
              <a:spcAft>
                <a:spcPct val="0"/>
              </a:spcAft>
              <a:buClr>
                <a:srgbClr val="7E97AD"/>
              </a:buClr>
              <a:buNone/>
              <a:defRPr/>
            </a:pPr>
            <a:endParaRPr lang="en-US" sz="2200" dirty="0">
              <a:solidFill>
                <a:srgbClr val="002060"/>
              </a:solidFill>
            </a:endParaRPr>
          </a:p>
        </p:txBody>
      </p:sp>
      <p:sp>
        <p:nvSpPr>
          <p:cNvPr id="7" name="TextBox 6"/>
          <p:cNvSpPr txBox="1"/>
          <p:nvPr/>
        </p:nvSpPr>
        <p:spPr>
          <a:xfrm>
            <a:off x="723900" y="725269"/>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11. Seek State Backing</a:t>
            </a:r>
          </a:p>
        </p:txBody>
      </p:sp>
      <p:pic>
        <p:nvPicPr>
          <p:cNvPr id="13314" name="Picture 2" descr="http://www.ars-grin.gov/mia/images/News/groundbreaking.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5450" y="3276600"/>
            <a:ext cx="3333750" cy="2505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775366"/>
      </p:ext>
    </p:extLst>
  </p:cSld>
  <p:clrMapOvr>
    <a:masterClrMapping/>
  </p:clrMapOvr>
  <p:transition xmlns:p14="http://schemas.microsoft.com/office/powerpoint/2010/mai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333999" cy="4343400"/>
          </a:xfrm>
          <a:prstGeom prst="rect">
            <a:avLst/>
          </a:prstGeom>
        </p:spPr>
        <p:txBody>
          <a:bodyPr vert="horz" lIns="91440" tIns="45720" rIns="91440" bIns="45720" rtlCol="0">
            <a:normAutofit fontScale="925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sz="2200" dirty="0">
                <a:solidFill>
                  <a:srgbClr val="002060"/>
                </a:solidFill>
              </a:rPr>
              <a:t>Engage early with relevant federal officials</a:t>
            </a:r>
          </a:p>
          <a:p>
            <a:pPr lvl="1" fontAlgn="base">
              <a:spcBef>
                <a:spcPts val="0"/>
              </a:spcBef>
              <a:spcAft>
                <a:spcPct val="0"/>
              </a:spcAft>
              <a:buClr>
                <a:srgbClr val="7E97AD"/>
              </a:buClr>
              <a:defRPr/>
            </a:pPr>
            <a:r>
              <a:rPr lang="en-US" sz="2000" dirty="0">
                <a:solidFill>
                  <a:srgbClr val="002060"/>
                </a:solidFill>
              </a:rPr>
              <a:t>Familiarize them with the specific project, community vision, goals &amp; key components</a:t>
            </a:r>
          </a:p>
          <a:p>
            <a:pPr lvl="1" fontAlgn="base">
              <a:spcBef>
                <a:spcPts val="0"/>
              </a:spcBef>
              <a:spcAft>
                <a:spcPct val="0"/>
              </a:spcAft>
              <a:buClr>
                <a:srgbClr val="7E97AD"/>
              </a:buClr>
            </a:pPr>
            <a:r>
              <a:rPr lang="en-US" sz="2000" dirty="0">
                <a:solidFill>
                  <a:srgbClr val="002060"/>
                </a:solidFill>
              </a:rPr>
              <a:t>Officials can often support and help guide local projects</a:t>
            </a:r>
          </a:p>
          <a:p>
            <a:pPr fontAlgn="base">
              <a:spcBef>
                <a:spcPts val="0"/>
              </a:spcBef>
              <a:spcAft>
                <a:spcPct val="0"/>
              </a:spcAft>
              <a:buClr>
                <a:srgbClr val="7E97AD"/>
              </a:buClr>
            </a:pPr>
            <a:r>
              <a:rPr lang="en-US" sz="2200" dirty="0">
                <a:solidFill>
                  <a:srgbClr val="002060"/>
                </a:solidFill>
              </a:rPr>
              <a:t>Federal agencies regularly host webinars to explain their funding and technical assistance programs</a:t>
            </a:r>
          </a:p>
          <a:p>
            <a:pPr fontAlgn="base">
              <a:spcBef>
                <a:spcPts val="0"/>
              </a:spcBef>
              <a:spcAft>
                <a:spcPct val="0"/>
              </a:spcAft>
              <a:buClr>
                <a:srgbClr val="7E97AD"/>
              </a:buClr>
            </a:pPr>
            <a:r>
              <a:rPr lang="en-US" sz="2200" dirty="0">
                <a:solidFill>
                  <a:srgbClr val="002060"/>
                </a:solidFill>
              </a:rPr>
              <a:t>Make visits to federal agency HQ &amp;      regional offices</a:t>
            </a:r>
          </a:p>
          <a:p>
            <a:pPr fontAlgn="base">
              <a:spcBef>
                <a:spcPts val="0"/>
              </a:spcBef>
              <a:spcAft>
                <a:spcPct val="0"/>
              </a:spcAft>
              <a:buClr>
                <a:srgbClr val="7E97AD"/>
              </a:buClr>
            </a:pPr>
            <a:r>
              <a:rPr lang="en-US" sz="2200" dirty="0">
                <a:solidFill>
                  <a:srgbClr val="002060"/>
                </a:solidFill>
              </a:rPr>
              <a:t>Stay in touch and update regularly</a:t>
            </a:r>
          </a:p>
          <a:p>
            <a:pPr fontAlgn="base">
              <a:spcBef>
                <a:spcPts val="0"/>
              </a:spcBef>
              <a:spcAft>
                <a:spcPct val="0"/>
              </a:spcAft>
              <a:buClr>
                <a:srgbClr val="7E97AD"/>
              </a:buClr>
            </a:pPr>
            <a:r>
              <a:rPr lang="en-US" sz="2200" dirty="0">
                <a:solidFill>
                  <a:srgbClr val="002060"/>
                </a:solidFill>
              </a:rPr>
              <a:t>Invite federal &amp; state officials to project-related local events</a:t>
            </a:r>
            <a:endParaRPr lang="en-US" sz="2200"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12. Collaborate with Federal Agency Officials</a:t>
            </a:r>
          </a:p>
        </p:txBody>
      </p:sp>
      <p:pic>
        <p:nvPicPr>
          <p:cNvPr id="14338" name="Picture 2" descr="http://disposal.gsa.gov/federalagency.gif?v=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6900" y="3438524"/>
            <a:ext cx="3238500"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3585818"/>
      </p:ext>
    </p:extLst>
  </p:cSld>
  <p:clrMapOvr>
    <a:masterClrMapping/>
  </p:clrMapOvr>
  <p:transition xmlns:p14="http://schemas.microsoft.com/office/powerpoint/2010/mai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438400"/>
            <a:ext cx="5486399" cy="4343400"/>
          </a:xfrm>
          <a:prstGeom prst="rect">
            <a:avLst/>
          </a:prstGeom>
        </p:spPr>
        <p:txBody>
          <a:bodyPr vert="horz" lIns="91440" tIns="45720" rIns="91440" bIns="45720" rtlCol="0">
            <a:normAutofit fontScale="92500"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sz="2200" dirty="0">
                <a:solidFill>
                  <a:srgbClr val="002060"/>
                </a:solidFill>
              </a:rPr>
              <a:t>Plan ahead to write competitive applications</a:t>
            </a:r>
          </a:p>
          <a:p>
            <a:pPr fontAlgn="base">
              <a:spcBef>
                <a:spcPts val="0"/>
              </a:spcBef>
              <a:spcAft>
                <a:spcPct val="0"/>
              </a:spcAft>
              <a:buClr>
                <a:srgbClr val="7E97AD"/>
              </a:buClr>
              <a:defRPr/>
            </a:pPr>
            <a:r>
              <a:rPr lang="en-US" sz="2200" dirty="0">
                <a:solidFill>
                  <a:srgbClr val="002060"/>
                </a:solidFill>
              </a:rPr>
              <a:t>Determine grant-writer</a:t>
            </a:r>
          </a:p>
          <a:p>
            <a:pPr fontAlgn="base">
              <a:spcBef>
                <a:spcPts val="0"/>
              </a:spcBef>
              <a:spcAft>
                <a:spcPct val="0"/>
              </a:spcAft>
              <a:buClr>
                <a:srgbClr val="7E97AD"/>
              </a:buClr>
              <a:defRPr/>
            </a:pPr>
            <a:r>
              <a:rPr lang="en-US" sz="2200" dirty="0">
                <a:solidFill>
                  <a:srgbClr val="002060"/>
                </a:solidFill>
              </a:rPr>
              <a:t>Most agencies post information early online</a:t>
            </a:r>
          </a:p>
          <a:p>
            <a:pPr fontAlgn="base">
              <a:spcBef>
                <a:spcPts val="0"/>
              </a:spcBef>
              <a:spcAft>
                <a:spcPct val="0"/>
              </a:spcAft>
              <a:buClr>
                <a:srgbClr val="7E97AD"/>
              </a:buClr>
              <a:defRPr/>
            </a:pPr>
            <a:r>
              <a:rPr lang="en-US" sz="2200" dirty="0">
                <a:solidFill>
                  <a:srgbClr val="002060"/>
                </a:solidFill>
              </a:rPr>
              <a:t>Effective preparation includes:</a:t>
            </a:r>
          </a:p>
          <a:p>
            <a:pPr lvl="1" fontAlgn="base">
              <a:spcBef>
                <a:spcPts val="0"/>
              </a:spcBef>
              <a:spcAft>
                <a:spcPct val="0"/>
              </a:spcAft>
              <a:buClr>
                <a:srgbClr val="7E97AD"/>
              </a:buClr>
              <a:defRPr/>
            </a:pPr>
            <a:r>
              <a:rPr lang="en-US" sz="2000" dirty="0">
                <a:solidFill>
                  <a:srgbClr val="002060"/>
                </a:solidFill>
              </a:rPr>
              <a:t>Determining eligibility and fit for grants</a:t>
            </a:r>
          </a:p>
          <a:p>
            <a:pPr lvl="1" fontAlgn="base">
              <a:spcBef>
                <a:spcPts val="0"/>
              </a:spcBef>
              <a:spcAft>
                <a:spcPct val="0"/>
              </a:spcAft>
              <a:buClr>
                <a:srgbClr val="7E97AD"/>
              </a:buClr>
              <a:defRPr/>
            </a:pPr>
            <a:r>
              <a:rPr lang="en-US" sz="2000" dirty="0">
                <a:solidFill>
                  <a:srgbClr val="002060"/>
                </a:solidFill>
              </a:rPr>
              <a:t>Identifying what activities can be funded</a:t>
            </a:r>
          </a:p>
          <a:p>
            <a:pPr lvl="1" fontAlgn="base">
              <a:spcBef>
                <a:spcPts val="0"/>
              </a:spcBef>
              <a:spcAft>
                <a:spcPct val="0"/>
              </a:spcAft>
              <a:buClr>
                <a:srgbClr val="7E97AD"/>
              </a:buClr>
              <a:defRPr/>
            </a:pPr>
            <a:r>
              <a:rPr lang="en-US" sz="2000" dirty="0">
                <a:solidFill>
                  <a:srgbClr val="002060"/>
                </a:solidFill>
              </a:rPr>
              <a:t>Determining the most appropriate applicant organization</a:t>
            </a:r>
          </a:p>
          <a:p>
            <a:pPr lvl="1" fontAlgn="base">
              <a:spcBef>
                <a:spcPts val="0"/>
              </a:spcBef>
              <a:spcAft>
                <a:spcPct val="0"/>
              </a:spcAft>
              <a:buClr>
                <a:srgbClr val="7E97AD"/>
              </a:buClr>
              <a:defRPr/>
            </a:pPr>
            <a:r>
              <a:rPr lang="en-US" sz="2000" dirty="0">
                <a:solidFill>
                  <a:srgbClr val="002060"/>
                </a:solidFill>
              </a:rPr>
              <a:t>Development compelling theme &amp; story</a:t>
            </a:r>
          </a:p>
          <a:p>
            <a:pPr lvl="1" fontAlgn="base">
              <a:spcBef>
                <a:spcPts val="0"/>
              </a:spcBef>
              <a:spcAft>
                <a:spcPct val="0"/>
              </a:spcAft>
              <a:buClr>
                <a:srgbClr val="7E97AD"/>
              </a:buClr>
              <a:defRPr/>
            </a:pPr>
            <a:r>
              <a:rPr lang="en-US" sz="2000" dirty="0">
                <a:solidFill>
                  <a:srgbClr val="002060"/>
                </a:solidFill>
              </a:rPr>
              <a:t>Mapping stakeholder support</a:t>
            </a:r>
          </a:p>
          <a:p>
            <a:pPr fontAlgn="base">
              <a:spcBef>
                <a:spcPts val="0"/>
              </a:spcBef>
              <a:spcAft>
                <a:spcPct val="0"/>
              </a:spcAft>
              <a:buClr>
                <a:srgbClr val="7E97AD"/>
              </a:buClr>
              <a:defRPr/>
            </a:pPr>
            <a:r>
              <a:rPr lang="en-US" sz="2200" i="1" dirty="0">
                <a:solidFill>
                  <a:srgbClr val="002060"/>
                </a:solidFill>
              </a:rPr>
              <a:t>Follow the instructions and answer every question thoroughly… losing easy points happens more often than you think!</a:t>
            </a:r>
          </a:p>
          <a:p>
            <a:pPr fontAlgn="base">
              <a:spcBef>
                <a:spcPts val="0"/>
              </a:spcBef>
              <a:spcAft>
                <a:spcPct val="0"/>
              </a:spcAft>
              <a:buClr>
                <a:srgbClr val="7E97AD"/>
              </a:buClr>
              <a:defRPr/>
            </a:pPr>
            <a:r>
              <a:rPr lang="en-US" sz="2200" dirty="0">
                <a:solidFill>
                  <a:srgbClr val="002060"/>
                </a:solidFill>
              </a:rPr>
              <a:t>Request a debrief from funding agency if unsuccessful, to improve for next time</a:t>
            </a:r>
          </a:p>
          <a:p>
            <a:pPr lvl="1" fontAlgn="base">
              <a:spcBef>
                <a:spcPts val="0"/>
              </a:spcBef>
              <a:spcAft>
                <a:spcPct val="0"/>
              </a:spcAft>
              <a:buClr>
                <a:srgbClr val="7E97AD"/>
              </a:buClr>
            </a:pPr>
            <a:endParaRPr lang="en-US" dirty="0">
              <a:solidFill>
                <a:srgbClr val="FF0000"/>
              </a:solidFill>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13. Prepare for Grant Writing</a:t>
            </a:r>
          </a:p>
        </p:txBody>
      </p:sp>
      <p:pic>
        <p:nvPicPr>
          <p:cNvPr id="15362" name="Picture 2" descr="http://1.bp.blogspot.com/-nQ9IQsDkCnc/UgQgNJhXTKI/AAAAAAAAAHA/7-kfzz0qOhg/s320/grants-chalkboar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29000"/>
            <a:ext cx="3048000" cy="2105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24573"/>
      </p:ext>
    </p:extLst>
  </p:cSld>
  <p:clrMapOvr>
    <a:masterClrMapping/>
  </p:clrMapOvr>
  <p:transition xmlns:p14="http://schemas.microsoft.com/office/powerpoint/2010/mai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45719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endParaRPr lang="en-US" b="1" u="sng" dirty="0">
              <a:solidFill>
                <a:srgbClr val="002060"/>
              </a:solidFill>
            </a:endParaRPr>
          </a:p>
          <a:p>
            <a:pPr marL="273050" lvl="1" indent="-273050" fontAlgn="base">
              <a:spcBef>
                <a:spcPts val="0"/>
              </a:spcBef>
              <a:spcAft>
                <a:spcPct val="0"/>
              </a:spcAft>
              <a:buClr>
                <a:srgbClr val="7E97AD"/>
              </a:buClr>
              <a:defRPr/>
            </a:pPr>
            <a:r>
              <a:rPr lang="en-US" dirty="0">
                <a:solidFill>
                  <a:srgbClr val="002060"/>
                </a:solidFill>
              </a:rPr>
              <a:t>Celebrate achievements &amp; grants</a:t>
            </a:r>
          </a:p>
          <a:p>
            <a:pPr marL="273050" lvl="1" indent="-273050" fontAlgn="base">
              <a:spcBef>
                <a:spcPts val="0"/>
              </a:spcBef>
              <a:spcAft>
                <a:spcPct val="0"/>
              </a:spcAft>
              <a:buClr>
                <a:srgbClr val="7E97AD"/>
              </a:buClr>
              <a:defRPr/>
            </a:pPr>
            <a:r>
              <a:rPr lang="en-US" dirty="0">
                <a:solidFill>
                  <a:srgbClr val="002060"/>
                </a:solidFill>
              </a:rPr>
              <a:t>Thank funding agencies &amp; key supporters (may be needed again in the future)</a:t>
            </a:r>
          </a:p>
          <a:p>
            <a:pPr marL="273050" lvl="1" indent="-273050" fontAlgn="base">
              <a:spcBef>
                <a:spcPts val="0"/>
              </a:spcBef>
              <a:spcAft>
                <a:spcPct val="0"/>
              </a:spcAft>
              <a:buClr>
                <a:srgbClr val="7E97AD"/>
              </a:buClr>
              <a:defRPr/>
            </a:pPr>
            <a:r>
              <a:rPr lang="en-US" dirty="0">
                <a:solidFill>
                  <a:srgbClr val="002060"/>
                </a:solidFill>
              </a:rPr>
              <a:t>Hold groundbreaking ceremonies &amp; ribbon-cutting events</a:t>
            </a:r>
          </a:p>
          <a:p>
            <a:pPr marL="273050" lvl="1" indent="-273050" fontAlgn="base">
              <a:spcBef>
                <a:spcPts val="0"/>
              </a:spcBef>
              <a:spcAft>
                <a:spcPct val="0"/>
              </a:spcAft>
              <a:buClr>
                <a:srgbClr val="7E97AD"/>
              </a:buClr>
              <a:defRPr/>
            </a:pPr>
            <a:r>
              <a:rPr lang="en-US" dirty="0">
                <a:solidFill>
                  <a:srgbClr val="002060"/>
                </a:solidFill>
              </a:rPr>
              <a:t>Cultivate &amp; promote media coverage</a:t>
            </a:r>
          </a:p>
          <a:p>
            <a:pPr marL="273050" lvl="1" indent="-273050" fontAlgn="base">
              <a:spcBef>
                <a:spcPts val="0"/>
              </a:spcBef>
              <a:spcAft>
                <a:spcPct val="0"/>
              </a:spcAft>
              <a:buClr>
                <a:srgbClr val="7E97AD"/>
              </a:buClr>
              <a:defRPr/>
            </a:pPr>
            <a:r>
              <a:rPr lang="en-US" dirty="0">
                <a:solidFill>
                  <a:srgbClr val="002060"/>
                </a:solidFill>
              </a:rPr>
              <a:t>Build confidence, gratitude, and pride for future revitalization projects </a:t>
            </a:r>
          </a:p>
        </p:txBody>
      </p:sp>
      <p:sp>
        <p:nvSpPr>
          <p:cNvPr id="7" name="TextBox 6"/>
          <p:cNvSpPr txBox="1"/>
          <p:nvPr/>
        </p:nvSpPr>
        <p:spPr>
          <a:xfrm>
            <a:off x="723900" y="649069"/>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14. Celebrate Success</a:t>
            </a:r>
          </a:p>
        </p:txBody>
      </p:sp>
      <p:pic>
        <p:nvPicPr>
          <p:cNvPr id="12290" name="Picture 2" descr="http://www.embdc.org/embdc/assets/Image/Happy%20Smiles%20RC%20we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5207" y="3032760"/>
            <a:ext cx="4046393" cy="2834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8515164"/>
      </p:ext>
    </p:extLst>
  </p:cSld>
  <p:clrMapOvr>
    <a:masterClrMapping/>
  </p:clrMapOvr>
  <p:transition xmlns:p14="http://schemas.microsoft.com/office/powerpoint/2010/mai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645304"/>
            <a:ext cx="6324600" cy="3907896"/>
          </a:xfrm>
        </p:spPr>
        <p:txBody>
          <a:bodyPr>
            <a:normAutofit/>
          </a:bodyPr>
          <a:lstStyle/>
          <a:p>
            <a:pPr>
              <a:spcAft>
                <a:spcPts val="3000"/>
              </a:spcAft>
            </a:pPr>
            <a:r>
              <a:rPr lang="en-US" sz="2000" b="1" dirty="0"/>
              <a:t>Patricia Overmeyer</a:t>
            </a:r>
            <a:r>
              <a:rPr lang="en-US" sz="2000" dirty="0"/>
              <a:t> – Land Revitalization Coordinator, Office of Brownfields and Land Revitalization, U.S. EPA</a:t>
            </a:r>
          </a:p>
          <a:p>
            <a:pPr>
              <a:spcAft>
                <a:spcPts val="3000"/>
              </a:spcAft>
            </a:pPr>
            <a:r>
              <a:rPr lang="en-US" sz="2000" b="1" dirty="0"/>
              <a:t>Matt Ward</a:t>
            </a:r>
            <a:r>
              <a:rPr lang="en-US" sz="2000" dirty="0"/>
              <a:t> – Sustainable Strategies DC</a:t>
            </a:r>
          </a:p>
          <a:p>
            <a:pPr>
              <a:spcAft>
                <a:spcPts val="3000"/>
              </a:spcAft>
            </a:pPr>
            <a:r>
              <a:rPr lang="en-US" sz="2000" b="1" dirty="0"/>
              <a:t>Teri Goodmann </a:t>
            </a:r>
            <a:r>
              <a:rPr lang="en-US" sz="2000" dirty="0"/>
              <a:t>– Assistant City Manager,                              City of Dubuque, IA</a:t>
            </a:r>
          </a:p>
          <a:p>
            <a:pPr>
              <a:spcAft>
                <a:spcPts val="1800"/>
              </a:spcAft>
            </a:pPr>
            <a:r>
              <a:rPr lang="en-US" sz="2000" b="1" dirty="0"/>
              <a:t>Maurice  Jones </a:t>
            </a:r>
            <a:r>
              <a:rPr lang="en-US" sz="2000" dirty="0"/>
              <a:t>– Economic Development                      Director, City of Dubuque, IA</a:t>
            </a:r>
          </a:p>
          <a:p>
            <a:pPr>
              <a:spcAft>
                <a:spcPts val="1800"/>
              </a:spcAft>
            </a:pPr>
            <a:endParaRPr lang="en-US" sz="2000" dirty="0"/>
          </a:p>
        </p:txBody>
      </p:sp>
      <p:sp>
        <p:nvSpPr>
          <p:cNvPr id="3" name="Title 2"/>
          <p:cNvSpPr>
            <a:spLocks noGrp="1"/>
          </p:cNvSpPr>
          <p:nvPr>
            <p:ph type="title"/>
          </p:nvPr>
        </p:nvSpPr>
        <p:spPr/>
        <p:txBody>
          <a:bodyPr/>
          <a:lstStyle/>
          <a:p>
            <a:r>
              <a:rPr lang="en-US" dirty="0"/>
              <a:t>Today’s Speakers</a:t>
            </a:r>
          </a:p>
        </p:txBody>
      </p:sp>
      <p:pic>
        <p:nvPicPr>
          <p:cNvPr id="1026"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2438400"/>
            <a:ext cx="118872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tt Wa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121" y="3398520"/>
            <a:ext cx="1097279" cy="10972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ityofdubuque.org/images/CityDirectory/3/TeriGoodmann.jpg"/>
          <p:cNvPicPr>
            <a:picLocks noChangeAspect="1" noChangeArrowheads="1"/>
          </p:cNvPicPr>
          <p:nvPr/>
        </p:nvPicPr>
        <p:blipFill rotWithShape="1">
          <a:blip r:embed="rId4">
            <a:extLst>
              <a:ext uri="{28A0092B-C50C-407E-A947-70E740481C1C}">
                <a14:useLocalDpi xmlns:a14="http://schemas.microsoft.com/office/drawing/2010/main" val="0"/>
              </a:ext>
            </a:extLst>
          </a:blip>
          <a:srcRect t="7954" b="8409"/>
          <a:stretch/>
        </p:blipFill>
        <p:spPr bwMode="auto">
          <a:xfrm>
            <a:off x="783867" y="4267200"/>
            <a:ext cx="1065970" cy="118872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bloximages.newyork1.vip.townnews.com/thonline.com/content/tncms/assets/v3/editorial/c/c4/cc468448-a6fc-5f7a-b71d-f38536785dc1/556ab85cd4d23.image.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54" b="11450"/>
          <a:stretch/>
        </p:blipFill>
        <p:spPr bwMode="auto">
          <a:xfrm>
            <a:off x="7162799" y="5303520"/>
            <a:ext cx="914400" cy="11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8454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1780108"/>
          </a:xfrm>
        </p:spPr>
        <p:txBody>
          <a:bodyPr/>
          <a:lstStyle/>
          <a:p>
            <a:r>
              <a:rPr lang="en-US" b="1" dirty="0"/>
              <a:t>Dubuque, IA                              Riverfront Revitalization</a:t>
            </a: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05000"/>
            <a:ext cx="7315200" cy="3383280"/>
          </a:xfrm>
          <a:prstGeom prst="rect">
            <a:avLst/>
          </a:prstGeom>
          <a:noFill/>
          <a:ln>
            <a:noFill/>
          </a:ln>
        </p:spPr>
      </p:pic>
    </p:spTree>
    <p:extLst>
      <p:ext uri="{BB962C8B-B14F-4D97-AF65-F5344CB8AC3E}">
        <p14:creationId xmlns:p14="http://schemas.microsoft.com/office/powerpoint/2010/main" val="1810253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47243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History and Demographics</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Oldest city in Iowa</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Population – approximately 59,000</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Located on the banks of the Mississippi River</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Formerly a fur-trading post, lead mining community, manufacturing center, and meatpacking hub</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Significant brownfields contamination</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Strong sustainability and historic reuse ethic</a:t>
            </a:r>
          </a:p>
        </p:txBody>
      </p:sp>
      <p:sp>
        <p:nvSpPr>
          <p:cNvPr id="7" name="TextBox 6"/>
          <p:cNvSpPr txBox="1"/>
          <p:nvPr/>
        </p:nvSpPr>
        <p:spPr>
          <a:xfrm>
            <a:off x="723900" y="7252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Dubuque … A Little Background</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3042" y="2971800"/>
            <a:ext cx="3792358" cy="3429000"/>
          </a:xfrm>
          <a:prstGeom prst="rect">
            <a:avLst/>
          </a:prstGeom>
        </p:spPr>
      </p:pic>
    </p:spTree>
    <p:extLst>
      <p:ext uri="{BB962C8B-B14F-4D97-AF65-F5344CB8AC3E}">
        <p14:creationId xmlns:p14="http://schemas.microsoft.com/office/powerpoint/2010/main" val="316866083"/>
      </p:ext>
    </p:extLst>
  </p:cSld>
  <p:clrMapOvr>
    <a:masterClrMapping/>
  </p:clrMapOvr>
  <p:transition xmlns:p14="http://schemas.microsoft.com/office/powerpoint/2010/mai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Port of Dubuque</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By the 1990s, the 120-acre waterfront area was plagued by a host of environmental issues due to the mix of heavy industrial uses</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City was physically and psychologically disconnected from Mississippi River</a:t>
            </a:r>
          </a:p>
          <a:p>
            <a:pPr marL="282575"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Dubuque residents developed a revitalization vision through a number  of planning processes</a:t>
            </a: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Reclaiming Dubuque’s Waterfront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822793"/>
            <a:ext cx="3342640" cy="3419475"/>
          </a:xfrm>
          <a:prstGeom prst="rect">
            <a:avLst/>
          </a:prstGeom>
        </p:spPr>
      </p:pic>
    </p:spTree>
    <p:extLst>
      <p:ext uri="{BB962C8B-B14F-4D97-AF65-F5344CB8AC3E}">
        <p14:creationId xmlns:p14="http://schemas.microsoft.com/office/powerpoint/2010/main" val="1437450607"/>
      </p:ext>
    </p:extLst>
  </p:cSld>
  <p:clrMapOvr>
    <a:masterClrMapping/>
  </p:clrMapOvr>
  <p:transition xmlns:p14="http://schemas.microsoft.com/office/powerpoint/2010/mai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819400"/>
            <a:ext cx="4601633" cy="3451225"/>
          </a:xfrm>
        </p:spPr>
      </p:pic>
      <p:sp>
        <p:nvSpPr>
          <p:cNvPr id="3" name="Title 2"/>
          <p:cNvSpPr>
            <a:spLocks noGrp="1"/>
          </p:cNvSpPr>
          <p:nvPr>
            <p:ph type="title"/>
          </p:nvPr>
        </p:nvSpPr>
        <p:spPr>
          <a:xfrm>
            <a:off x="457200" y="652272"/>
            <a:ext cx="8229600" cy="1252728"/>
          </a:xfrm>
        </p:spPr>
        <p:txBody>
          <a:bodyPr>
            <a:normAutofit fontScale="90000"/>
          </a:bodyPr>
          <a:lstStyle/>
          <a:p>
            <a:pPr lvl="0" fontAlgn="base">
              <a:spcAft>
                <a:spcPct val="0"/>
              </a:spcAft>
            </a:pPr>
            <a:r>
              <a:rPr lang="en-US" sz="3600" b="1" dirty="0">
                <a:latin typeface="Cambria" pitchFamily="18" charset="0"/>
              </a:rPr>
              <a:t>Dubuque Waterfront Brownfields</a:t>
            </a:r>
            <a:br>
              <a:rPr lang="en-US" sz="3600" b="1" dirty="0">
                <a:latin typeface="Cambria" pitchFamily="18" charset="0"/>
              </a:rPr>
            </a:b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2819399"/>
            <a:ext cx="3956304" cy="3451225"/>
          </a:xfrm>
          <a:prstGeom prst="rect">
            <a:avLst/>
          </a:prstGeom>
        </p:spPr>
      </p:pic>
    </p:spTree>
    <p:extLst>
      <p:ext uri="{BB962C8B-B14F-4D97-AF65-F5344CB8AC3E}">
        <p14:creationId xmlns:p14="http://schemas.microsoft.com/office/powerpoint/2010/main" val="15548432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Challenges</a:t>
            </a:r>
          </a:p>
          <a:p>
            <a:pPr marL="287338"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Home to shipbuilding and repair facilities, railroads, bulk petroleum and coal storage operations, food processing plants, farm machinery manufacturers, and lead mining activities – but now under-utilized</a:t>
            </a:r>
          </a:p>
          <a:p>
            <a:pPr marL="287338"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Suffered from hazardous waste and petroleum contamination</a:t>
            </a: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The North Port Story</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2876550"/>
            <a:ext cx="3505200" cy="3067050"/>
          </a:xfrm>
          <a:prstGeom prst="rect">
            <a:avLst/>
          </a:prstGeom>
        </p:spPr>
      </p:pic>
    </p:spTree>
    <p:extLst>
      <p:ext uri="{BB962C8B-B14F-4D97-AF65-F5344CB8AC3E}">
        <p14:creationId xmlns:p14="http://schemas.microsoft.com/office/powerpoint/2010/main" val="47617363"/>
      </p:ext>
    </p:extLst>
  </p:cSld>
  <p:clrMapOvr>
    <a:masterClrMapping/>
  </p:clrMapOvr>
  <p:transition xmlns:p14="http://schemas.microsoft.com/office/powerpoint/2010/mai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EPA Resources</a:t>
            </a:r>
          </a:p>
          <a:p>
            <a:pPr marL="287338"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Brownfield resources were among the earliest dollars raised for the North Port redevelopment</a:t>
            </a:r>
          </a:p>
          <a:p>
            <a:pPr marL="568325" lvl="2" indent="-274638" defTabSz="857250" fontAlgn="base">
              <a:spcBef>
                <a:spcPts val="0"/>
              </a:spcBef>
              <a:spcAft>
                <a:spcPct val="0"/>
              </a:spcAft>
              <a:buClr>
                <a:srgbClr val="7E97AD"/>
              </a:buClr>
              <a:defRPr/>
            </a:pPr>
            <a:r>
              <a:rPr kumimoji="0" lang="en-US" sz="2000" b="0" i="0" u="none" strike="noStrike" kern="1200" cap="none" spc="0" normalizeH="0" baseline="0" noProof="0" dirty="0">
                <a:ln>
                  <a:noFill/>
                </a:ln>
                <a:solidFill>
                  <a:srgbClr val="002060"/>
                </a:solidFill>
                <a:effectLst/>
                <a:uLnTx/>
                <a:uFillTx/>
                <a:latin typeface="+mn-lt"/>
                <a:ea typeface="+mn-ea"/>
                <a:cs typeface="+mn-cs"/>
              </a:rPr>
              <a:t>2002 Brownfields Assessment Grant – 12 Phase I and 6 Phase II environmental site assessments</a:t>
            </a:r>
          </a:p>
          <a:p>
            <a:pPr marL="568325" lvl="2" indent="-274638" defTabSz="857250" fontAlgn="base">
              <a:spcBef>
                <a:spcPts val="0"/>
              </a:spcBef>
              <a:spcAft>
                <a:spcPct val="0"/>
              </a:spcAft>
              <a:buClr>
                <a:srgbClr val="7E97AD"/>
              </a:buClr>
              <a:defRPr/>
            </a:pPr>
            <a:r>
              <a:rPr kumimoji="0" lang="en-US" sz="2000" b="0" i="0" u="none" strike="noStrike" kern="1200" cap="none" spc="0" normalizeH="0" baseline="0" noProof="0" dirty="0">
                <a:ln>
                  <a:noFill/>
                </a:ln>
                <a:solidFill>
                  <a:srgbClr val="002060"/>
                </a:solidFill>
                <a:effectLst/>
                <a:uLnTx/>
                <a:uFillTx/>
                <a:latin typeface="+mn-lt"/>
                <a:ea typeface="+mn-ea"/>
                <a:cs typeface="+mn-cs"/>
              </a:rPr>
              <a:t>2003 Brownfields Cleanup Grant – Remediation of petroleum plume</a:t>
            </a: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North Port’s Revitalization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2600" y="2971800"/>
            <a:ext cx="3200400" cy="2895600"/>
          </a:xfrm>
          <a:prstGeom prst="rect">
            <a:avLst/>
          </a:prstGeom>
        </p:spPr>
      </p:pic>
    </p:spTree>
    <p:extLst>
      <p:ext uri="{BB962C8B-B14F-4D97-AF65-F5344CB8AC3E}">
        <p14:creationId xmlns:p14="http://schemas.microsoft.com/office/powerpoint/2010/main" val="2504232884"/>
      </p:ext>
    </p:extLst>
  </p:cSld>
  <p:clrMapOvr>
    <a:masterClrMapping/>
  </p:clrMapOvr>
  <p:transition xmlns:p14="http://schemas.microsoft.com/office/powerpoint/2010/mai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Leveraging Success</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EPA Brownfields dollars helped to unlock resources for the North Port’s revitalization</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More than </a:t>
            </a:r>
            <a:r>
              <a:rPr kumimoji="0" lang="en-US" b="0" i="0" u="none" strike="noStrike" kern="1200" cap="none" spc="0" normalizeH="0" baseline="0" noProof="0" dirty="0" smtClean="0">
                <a:ln>
                  <a:noFill/>
                </a:ln>
                <a:solidFill>
                  <a:srgbClr val="002060"/>
                </a:solidFill>
                <a:effectLst/>
                <a:uLnTx/>
                <a:uFillTx/>
                <a:latin typeface="+mn-lt"/>
                <a:ea typeface="+mn-ea"/>
                <a:cs typeface="+mn-cs"/>
              </a:rPr>
              <a:t>$500+ </a:t>
            </a:r>
            <a:r>
              <a:rPr kumimoji="0" lang="en-US" b="0" i="0" u="none" strike="noStrike" kern="1200" cap="none" spc="0" normalizeH="0" baseline="0" noProof="0" dirty="0">
                <a:ln>
                  <a:noFill/>
                </a:ln>
                <a:solidFill>
                  <a:srgbClr val="002060"/>
                </a:solidFill>
                <a:effectLst/>
                <a:uLnTx/>
                <a:uFillTx/>
                <a:latin typeface="+mn-lt"/>
                <a:ea typeface="+mn-ea"/>
                <a:cs typeface="+mn-cs"/>
              </a:rPr>
              <a:t>million leveraged in public and private support</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Significant federal and state funding</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latin typeface="+mn-lt"/>
                <a:ea typeface="+mn-ea"/>
                <a:cs typeface="+mn-cs"/>
              </a:rPr>
              <a:t>Created a community model for accomplishing big goals</a:t>
            </a: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400" b="0" i="0" u="none" strike="noStrike" kern="1200" cap="none" spc="0" normalizeH="0" baseline="0" noProof="0" dirty="0">
              <a:ln>
                <a:noFill/>
              </a:ln>
              <a:solidFill>
                <a:srgbClr val="00206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North Port’s Revitalization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2971800"/>
            <a:ext cx="3352800" cy="2971800"/>
          </a:xfrm>
          <a:prstGeom prst="rect">
            <a:avLst/>
          </a:prstGeom>
        </p:spPr>
      </p:pic>
    </p:spTree>
    <p:extLst>
      <p:ext uri="{BB962C8B-B14F-4D97-AF65-F5344CB8AC3E}">
        <p14:creationId xmlns:p14="http://schemas.microsoft.com/office/powerpoint/2010/main" val="3418510381"/>
      </p:ext>
    </p:extLst>
  </p:cSld>
  <p:clrMapOvr>
    <a:masterClrMapping/>
  </p:clrMapOvr>
  <p:transition xmlns:p14="http://schemas.microsoft.com/office/powerpoint/2010/mai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8686799" cy="4343400"/>
          </a:xfrm>
          <a:prstGeom prst="rect">
            <a:avLst/>
          </a:prstGeom>
        </p:spPr>
        <p:txBody>
          <a:bodyPr vert="horz" lIns="91440" tIns="45720" rIns="91440" bIns="45720" rtlCol="0">
            <a:no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200" b="1" i="0" u="sng" strike="noStrike" kern="1200" cap="none" spc="0" normalizeH="0" baseline="0" noProof="0" dirty="0">
                <a:ln>
                  <a:noFill/>
                </a:ln>
                <a:solidFill>
                  <a:srgbClr val="002060"/>
                </a:solidFill>
                <a:effectLst/>
                <a:uLnTx/>
                <a:uFillTx/>
                <a:latin typeface="+mn-lt"/>
                <a:ea typeface="+mn-ea"/>
                <a:cs typeface="+mn-cs"/>
              </a:rPr>
              <a:t>Other Federal Dollars</a:t>
            </a:r>
          </a:p>
          <a:p>
            <a:pPr marL="273050" lvl="1" indent="-273050">
              <a:defRPr/>
            </a:pPr>
            <a:r>
              <a:rPr kumimoji="0" lang="en-US" b="1" i="1" u="none" strike="noStrike" kern="1200" cap="none" spc="0" normalizeH="0" baseline="0" noProof="0" dirty="0">
                <a:ln>
                  <a:noFill/>
                </a:ln>
                <a:solidFill>
                  <a:srgbClr val="002060"/>
                </a:solidFill>
                <a:effectLst/>
                <a:uLnTx/>
                <a:uFillTx/>
                <a:latin typeface="+mn-lt"/>
                <a:ea typeface="+mn-ea"/>
                <a:cs typeface="+mn-cs"/>
              </a:rPr>
              <a:t>Institute for Museum and Library Services: </a:t>
            </a:r>
            <a:r>
              <a:rPr kumimoji="0" lang="en-US" b="0" i="0" u="none" strike="noStrike" kern="1200" cap="none" spc="0" normalizeH="0" baseline="0" noProof="0" dirty="0">
                <a:ln>
                  <a:noFill/>
                </a:ln>
                <a:solidFill>
                  <a:srgbClr val="002060"/>
                </a:solidFill>
                <a:effectLst/>
                <a:uLnTx/>
                <a:uFillTx/>
                <a:latin typeface="+mn-lt"/>
                <a:ea typeface="+mn-ea"/>
                <a:cs typeface="+mn-cs"/>
              </a:rPr>
              <a:t>More than $100,000 to support riverfront restoration planning</a:t>
            </a:r>
          </a:p>
          <a:p>
            <a:pPr marL="273050" lvl="1" indent="-273050">
              <a:defRPr/>
            </a:pPr>
            <a:r>
              <a:rPr kumimoji="0" lang="en-US" b="1" i="1" u="none" strike="noStrike" kern="1200" cap="none" spc="0" normalizeH="0" baseline="0" noProof="0" dirty="0">
                <a:ln>
                  <a:noFill/>
                </a:ln>
                <a:solidFill>
                  <a:srgbClr val="002060"/>
                </a:solidFill>
                <a:effectLst/>
                <a:uLnTx/>
                <a:uFillTx/>
                <a:latin typeface="+mn-lt"/>
                <a:ea typeface="+mn-ea"/>
                <a:cs typeface="+mn-cs"/>
              </a:rPr>
              <a:t>Economic Development Administration: </a:t>
            </a:r>
            <a:r>
              <a:rPr kumimoji="0" lang="en-US" b="0" i="0" u="none" strike="noStrike" kern="1200" cap="none" spc="0" normalizeH="0" baseline="0" noProof="0" dirty="0">
                <a:ln>
                  <a:noFill/>
                </a:ln>
                <a:solidFill>
                  <a:srgbClr val="002060"/>
                </a:solidFill>
                <a:effectLst/>
                <a:uLnTx/>
                <a:uFillTx/>
                <a:latin typeface="+mn-lt"/>
                <a:ea typeface="+mn-ea"/>
                <a:cs typeface="+mn-cs"/>
              </a:rPr>
              <a:t>Land prepared and infrastructure upgraded with Public Works funding</a:t>
            </a:r>
          </a:p>
          <a:p>
            <a:pPr marL="273050" lvl="1" indent="-273050">
              <a:defRPr/>
            </a:pPr>
            <a:r>
              <a:rPr kumimoji="0" lang="en-US" b="1" i="1" u="none" strike="noStrike" kern="1200" cap="none" spc="0" normalizeH="0" baseline="0" noProof="0" dirty="0">
                <a:ln>
                  <a:noFill/>
                </a:ln>
                <a:solidFill>
                  <a:srgbClr val="002060"/>
                </a:solidFill>
                <a:effectLst/>
                <a:uLnTx/>
                <a:uFillTx/>
                <a:latin typeface="+mn-lt"/>
                <a:ea typeface="+mn-ea"/>
                <a:cs typeface="+mn-cs"/>
              </a:rPr>
              <a:t>U.S. Department of Housing and Urban Development: </a:t>
            </a:r>
            <a:r>
              <a:rPr kumimoji="0" lang="en-US" b="0" i="0" u="none" strike="noStrike" kern="1200" cap="none" spc="0" normalizeH="0" baseline="0" noProof="0" dirty="0">
                <a:ln>
                  <a:noFill/>
                </a:ln>
                <a:solidFill>
                  <a:srgbClr val="002060"/>
                </a:solidFill>
                <a:effectLst/>
                <a:uLnTx/>
                <a:uFillTx/>
                <a:latin typeface="+mn-lt"/>
                <a:ea typeface="+mn-ea"/>
                <a:cs typeface="+mn-cs"/>
              </a:rPr>
              <a:t>$800,000 for the Riverfront Discovery Center</a:t>
            </a:r>
          </a:p>
          <a:p>
            <a:pPr marL="273050" lvl="1" indent="-273050">
              <a:defRPr/>
            </a:pPr>
            <a:r>
              <a:rPr kumimoji="0" lang="en-US" b="1" i="1" u="none" strike="noStrike" kern="1200" cap="none" spc="0" normalizeH="0" baseline="0" noProof="0" dirty="0">
                <a:ln>
                  <a:noFill/>
                </a:ln>
                <a:solidFill>
                  <a:srgbClr val="002060"/>
                </a:solidFill>
                <a:effectLst/>
                <a:uLnTx/>
                <a:uFillTx/>
                <a:latin typeface="+mn-lt"/>
                <a:ea typeface="+mn-ea"/>
                <a:cs typeface="+mn-cs"/>
              </a:rPr>
              <a:t>National Fish and Wildlife Service &amp; National Park Service: </a:t>
            </a:r>
            <a:r>
              <a:rPr kumimoji="0" lang="en-US" b="0" i="0" u="none" strike="noStrike" kern="1200" cap="none" spc="0" normalizeH="0" baseline="0" noProof="0" dirty="0">
                <a:ln>
                  <a:noFill/>
                </a:ln>
                <a:solidFill>
                  <a:srgbClr val="002060"/>
                </a:solidFill>
                <a:effectLst/>
                <a:uLnTx/>
                <a:uFillTx/>
                <a:latin typeface="+mn-lt"/>
                <a:ea typeface="+mn-ea"/>
                <a:cs typeface="+mn-cs"/>
              </a:rPr>
              <a:t>Over $1 million for the Riverfront Development Center and other activities</a:t>
            </a:r>
          </a:p>
          <a:p>
            <a:pPr marL="273050" lvl="1" indent="-273050">
              <a:defRPr/>
            </a:pPr>
            <a:r>
              <a:rPr kumimoji="0" lang="en-US" b="1" i="1" u="none" strike="noStrike" kern="1200" cap="none" spc="0" normalizeH="0" baseline="0" noProof="0" dirty="0">
                <a:ln>
                  <a:noFill/>
                </a:ln>
                <a:solidFill>
                  <a:srgbClr val="002060"/>
                </a:solidFill>
                <a:effectLst/>
                <a:uLnTx/>
                <a:uFillTx/>
                <a:latin typeface="+mn-lt"/>
                <a:ea typeface="+mn-ea"/>
                <a:cs typeface="+mn-cs"/>
              </a:rPr>
              <a:t>U.S. Department of Health and Human Services: </a:t>
            </a:r>
            <a:r>
              <a:rPr kumimoji="0" lang="en-US" b="0" i="0" u="none" strike="noStrike" kern="1200" cap="none" spc="0" normalizeH="0" baseline="0" noProof="0" dirty="0">
                <a:ln>
                  <a:noFill/>
                </a:ln>
                <a:solidFill>
                  <a:srgbClr val="002060"/>
                </a:solidFill>
                <a:effectLst/>
                <a:uLnTx/>
                <a:uFillTx/>
                <a:latin typeface="+mn-lt"/>
                <a:ea typeface="+mn-ea"/>
                <a:cs typeface="+mn-cs"/>
              </a:rPr>
              <a:t>$3 million for the development of exhibits at the River Discovery Center</a:t>
            </a: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North Port’s Revitalization</a:t>
            </a:r>
          </a:p>
        </p:txBody>
      </p:sp>
    </p:spTree>
    <p:extLst>
      <p:ext uri="{BB962C8B-B14F-4D97-AF65-F5344CB8AC3E}">
        <p14:creationId xmlns:p14="http://schemas.microsoft.com/office/powerpoint/2010/main" val="1940405520"/>
      </p:ext>
    </p:extLst>
  </p:cSld>
  <p:clrMapOvr>
    <a:masterClrMapping/>
  </p:clrMapOvr>
  <p:transition xmlns:p14="http://schemas.microsoft.com/office/powerpoint/2010/mai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48767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State Resources</a:t>
            </a:r>
          </a:p>
          <a:p>
            <a:pPr marL="287338" lvl="1" indent="-273050">
              <a:defRPr/>
            </a:pPr>
            <a:r>
              <a:rPr kumimoji="0" lang="en-US" b="0" i="0" u="none" strike="noStrike" kern="1200" cap="none" spc="0" normalizeH="0" baseline="0" noProof="0" dirty="0">
                <a:ln>
                  <a:noFill/>
                </a:ln>
                <a:solidFill>
                  <a:srgbClr val="002060"/>
                </a:solidFill>
                <a:effectLst/>
                <a:uLnTx/>
                <a:uFillTx/>
                <a:latin typeface="+mn-lt"/>
                <a:ea typeface="+mn-ea"/>
                <a:cs typeface="+mn-cs"/>
              </a:rPr>
              <a:t>$48 million in grants from community tourism, “Vision Iowa,” and other state programs to support riverfront development, the Mississippi River Museum and Aquarium, and other key components of the North Port project</a:t>
            </a: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North Port’s Revitalization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7800" y="2819399"/>
            <a:ext cx="3619500" cy="3200401"/>
          </a:xfrm>
          <a:prstGeom prst="rect">
            <a:avLst/>
          </a:prstGeom>
        </p:spPr>
      </p:pic>
    </p:spTree>
    <p:extLst>
      <p:ext uri="{BB962C8B-B14F-4D97-AF65-F5344CB8AC3E}">
        <p14:creationId xmlns:p14="http://schemas.microsoft.com/office/powerpoint/2010/main" val="4263231343"/>
      </p:ext>
    </p:extLst>
  </p:cSld>
  <p:clrMapOvr>
    <a:masterClrMapping/>
  </p:clrMapOvr>
  <p:transition xmlns:p14="http://schemas.microsoft.com/office/powerpoint/2010/mai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30480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Private Sector Support</a:t>
            </a:r>
          </a:p>
          <a:p>
            <a:pPr marL="287338" lvl="1" indent="-273050" fontAlgn="base">
              <a:spcBef>
                <a:spcPts val="0"/>
              </a:spcBef>
              <a:spcAft>
                <a:spcPct val="0"/>
              </a:spcAft>
              <a:buClr>
                <a:srgbClr val="7E97AD"/>
              </a:buClr>
              <a:defRPr/>
            </a:pPr>
            <a:r>
              <a:rPr kumimoji="0" lang="en-US" sz="2000" b="0" i="0" u="none" strike="noStrike" kern="1200" cap="none" spc="0" normalizeH="0" baseline="0" noProof="0" dirty="0">
                <a:ln>
                  <a:noFill/>
                </a:ln>
                <a:solidFill>
                  <a:srgbClr val="002060"/>
                </a:solidFill>
                <a:effectLst/>
                <a:uLnTx/>
                <a:uFillTx/>
                <a:latin typeface="+mn-lt"/>
                <a:ea typeface="+mn-ea"/>
                <a:cs typeface="+mn-cs"/>
              </a:rPr>
              <a:t>Developers and other private sector interests have dedicated more than $300 million to the North Port revitalization</a:t>
            </a: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400" b="0" i="0" u="none" strike="noStrike" kern="1200" cap="none" spc="0" normalizeH="0" baseline="0" noProof="0" dirty="0">
              <a:ln>
                <a:noFill/>
              </a:ln>
              <a:solidFill>
                <a:srgbClr val="FF0000"/>
              </a:solidFill>
              <a:effectLst/>
              <a:uLnTx/>
              <a:uFillTx/>
              <a:latin typeface="+mn-lt"/>
              <a:ea typeface="+mn-ea"/>
              <a:cs typeface="+mn-cs"/>
            </a:endParaRPr>
          </a:p>
          <a:p>
            <a:pPr marL="274320" marR="0" lvl="0" indent="-274320" algn="l" defTabSz="914400" rtl="0" eaLnBrk="1" fontAlgn="base" latinLnBrk="0" hangingPunct="1">
              <a:lnSpc>
                <a:spcPct val="100000"/>
              </a:lnSpc>
              <a:spcBef>
                <a:spcPts val="0"/>
              </a:spcBef>
              <a:spcAft>
                <a:spcPct val="0"/>
              </a:spcAft>
              <a:buClr>
                <a:srgbClr val="7E97AD"/>
              </a:buClr>
              <a:buSzPct val="100000"/>
              <a:buFont typeface="Symbol" pitchFamily="18" charset="2"/>
              <a:buChar char=""/>
              <a:tabLst/>
              <a:defRPr/>
            </a:pP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North Port’s Revitalization</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2971800"/>
            <a:ext cx="3286760" cy="2971800"/>
          </a:xfrm>
          <a:prstGeom prst="rect">
            <a:avLst/>
          </a:prstGeom>
        </p:spPr>
      </p:pic>
    </p:spTree>
    <p:extLst>
      <p:ext uri="{BB962C8B-B14F-4D97-AF65-F5344CB8AC3E}">
        <p14:creationId xmlns:p14="http://schemas.microsoft.com/office/powerpoint/2010/main" val="132726619"/>
      </p:ext>
    </p:extLst>
  </p:cSld>
  <p:clrMapOvr>
    <a:masterClrMapping/>
  </p:clrMapOvr>
  <p:transition xmlns:p14="http://schemas.microsoft.com/office/powerpoint/2010/mai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362200"/>
            <a:ext cx="5446373" cy="4343400"/>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r>
              <a:rPr lang="en-US" b="1" i="1" u="sng" dirty="0">
                <a:solidFill>
                  <a:srgbClr val="002060"/>
                </a:solidFill>
              </a:rPr>
              <a:t>While EPA Brownfield grants can                         help launch projects . . . </a:t>
            </a:r>
          </a:p>
          <a:p>
            <a:pPr marL="0" indent="0" fontAlgn="base">
              <a:spcBef>
                <a:spcPts val="0"/>
              </a:spcBef>
              <a:spcAft>
                <a:spcPct val="0"/>
              </a:spcAft>
              <a:buClr>
                <a:srgbClr val="7E97AD"/>
              </a:buClr>
              <a:buFont typeface="Symbol" pitchFamily="18" charset="2"/>
              <a:buNone/>
              <a:defRPr/>
            </a:pPr>
            <a:endParaRPr lang="en-US" b="1" i="1" u="sng" dirty="0">
              <a:solidFill>
                <a:srgbClr val="002060"/>
              </a:solidFill>
            </a:endParaRPr>
          </a:p>
          <a:p>
            <a:pPr marL="0" indent="0" fontAlgn="base">
              <a:spcBef>
                <a:spcPts val="0"/>
              </a:spcBef>
              <a:spcAft>
                <a:spcPct val="0"/>
              </a:spcAft>
              <a:buClr>
                <a:srgbClr val="7E97AD"/>
              </a:buClr>
              <a:buFont typeface="Symbol" pitchFamily="18" charset="2"/>
              <a:buNone/>
              <a:defRPr/>
            </a:pPr>
            <a:r>
              <a:rPr lang="en-US" b="1" i="1" u="sng" dirty="0">
                <a:solidFill>
                  <a:srgbClr val="002060"/>
                </a:solidFill>
              </a:rPr>
              <a:t>There are still funding challenges</a:t>
            </a:r>
            <a:endParaRPr lang="en-US" b="1" u="sng" dirty="0">
              <a:solidFill>
                <a:srgbClr val="002060"/>
              </a:solidFill>
            </a:endParaRPr>
          </a:p>
          <a:p>
            <a:pPr marL="349250" lvl="1" indent="-273050" fontAlgn="base">
              <a:spcBef>
                <a:spcPts val="0"/>
              </a:spcBef>
              <a:spcAft>
                <a:spcPct val="0"/>
              </a:spcAft>
              <a:buClr>
                <a:srgbClr val="7E97AD"/>
              </a:buClr>
              <a:defRPr/>
            </a:pPr>
            <a:r>
              <a:rPr lang="en-US" sz="2000" dirty="0">
                <a:solidFill>
                  <a:srgbClr val="002060"/>
                </a:solidFill>
              </a:rPr>
              <a:t>Cleanup costs can exceed grants</a:t>
            </a:r>
          </a:p>
          <a:p>
            <a:pPr marL="349250" lvl="1" indent="-273050" fontAlgn="base">
              <a:spcBef>
                <a:spcPts val="0"/>
              </a:spcBef>
              <a:spcAft>
                <a:spcPct val="0"/>
              </a:spcAft>
              <a:buClr>
                <a:srgbClr val="7E97AD"/>
              </a:buClr>
              <a:defRPr/>
            </a:pPr>
            <a:r>
              <a:rPr lang="en-US" sz="2000" dirty="0">
                <a:solidFill>
                  <a:srgbClr val="002060"/>
                </a:solidFill>
              </a:rPr>
              <a:t>May need resources for infrastructure upgrades, design &amp; engineering,  and redevelopment costs</a:t>
            </a:r>
          </a:p>
          <a:p>
            <a:pPr marL="349250" lvl="1" indent="-273050" fontAlgn="base">
              <a:spcBef>
                <a:spcPts val="0"/>
              </a:spcBef>
              <a:spcAft>
                <a:spcPct val="0"/>
              </a:spcAft>
              <a:buClr>
                <a:srgbClr val="7E97AD"/>
              </a:buClr>
              <a:defRPr/>
            </a:pPr>
            <a:r>
              <a:rPr lang="en-US" sz="2000" dirty="0">
                <a:solidFill>
                  <a:srgbClr val="002060"/>
                </a:solidFill>
              </a:rPr>
              <a:t>Myriad of federal, state, private and philanthropic funding sources can be tough to identify, pursue and use </a:t>
            </a:r>
          </a:p>
          <a:p>
            <a:pPr marL="349250" lvl="1" indent="-273050" fontAlgn="base">
              <a:spcBef>
                <a:spcPts val="0"/>
              </a:spcBef>
              <a:spcAft>
                <a:spcPct val="0"/>
              </a:spcAft>
              <a:buClr>
                <a:srgbClr val="7E97AD"/>
              </a:buClr>
              <a:defRPr/>
            </a:pPr>
            <a:r>
              <a:rPr lang="en-US" sz="2000" dirty="0">
                <a:solidFill>
                  <a:srgbClr val="002060"/>
                </a:solidFill>
              </a:rPr>
              <a:t>Particularly hard for  small, rural or distressed communities, or brownfields with limited reuse options or weak markets</a:t>
            </a:r>
          </a:p>
        </p:txBody>
      </p:sp>
      <p:sp>
        <p:nvSpPr>
          <p:cNvPr id="7" name="TextBox 6"/>
          <p:cNvSpPr txBox="1"/>
          <p:nvPr/>
        </p:nvSpPr>
        <p:spPr>
          <a:xfrm>
            <a:off x="7620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Challenges of Funding </a:t>
            </a:r>
          </a:p>
          <a:p>
            <a:pPr algn="ctr" defTabSz="914400" fontAlgn="base">
              <a:spcBef>
                <a:spcPct val="0"/>
              </a:spcBef>
              <a:spcAft>
                <a:spcPct val="0"/>
              </a:spcAft>
            </a:pPr>
            <a:r>
              <a:rPr lang="en-US" sz="3600" b="1" dirty="0">
                <a:solidFill>
                  <a:srgbClr val="FFFFFF"/>
                </a:solidFill>
                <a:latin typeface="Cambria" pitchFamily="18" charset="0"/>
              </a:rPr>
              <a:t>Brownfields Revitalization</a:t>
            </a:r>
          </a:p>
        </p:txBody>
      </p:sp>
      <p:pic>
        <p:nvPicPr>
          <p:cNvPr id="2" name="Picture 1"/>
          <p:cNvPicPr>
            <a:picLocks noChangeAspect="1"/>
          </p:cNvPicPr>
          <p:nvPr/>
        </p:nvPicPr>
        <p:blipFill rotWithShape="1">
          <a:blip r:embed="rId3"/>
          <a:srcRect l="10507" b="5280"/>
          <a:stretch/>
        </p:blipFill>
        <p:spPr>
          <a:xfrm>
            <a:off x="5674974" y="2895600"/>
            <a:ext cx="3017360" cy="3276600"/>
          </a:xfrm>
          <a:prstGeom prst="rect">
            <a:avLst/>
          </a:prstGeom>
        </p:spPr>
      </p:pic>
    </p:spTree>
    <p:extLst>
      <p:ext uri="{BB962C8B-B14F-4D97-AF65-F5344CB8AC3E}">
        <p14:creationId xmlns:p14="http://schemas.microsoft.com/office/powerpoint/2010/main" val="3728504117"/>
      </p:ext>
    </p:extLst>
  </p:cSld>
  <p:clrMapOvr>
    <a:masterClrMapping/>
  </p:clrMapOvr>
  <p:transition xmlns:p14="http://schemas.microsoft.com/office/powerpoint/2010/mai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r>
              <a:rPr lang="en-US" b="1" u="sng" dirty="0">
                <a:solidFill>
                  <a:srgbClr val="002060"/>
                </a:solidFill>
              </a:rPr>
              <a:t>Major Renewal</a:t>
            </a:r>
          </a:p>
          <a:p>
            <a:pPr marL="0" indent="0" fontAlgn="base">
              <a:spcBef>
                <a:spcPts val="0"/>
              </a:spcBef>
              <a:spcAft>
                <a:spcPct val="0"/>
              </a:spcAft>
              <a:buClr>
                <a:srgbClr val="7E97AD"/>
              </a:buClr>
              <a:buNone/>
              <a:defRPr/>
            </a:pPr>
            <a:endParaRPr lang="en-US" dirty="0">
              <a:solidFill>
                <a:srgbClr val="FF0000"/>
              </a:solidFill>
            </a:endParaRPr>
          </a:p>
          <a:p>
            <a:pPr fontAlgn="base">
              <a:spcBef>
                <a:spcPts val="0"/>
              </a:spcBef>
              <a:spcAft>
                <a:spcPct val="0"/>
              </a:spcAft>
              <a:buClr>
                <a:srgbClr val="7E97AD"/>
              </a:buClr>
              <a:defRPr/>
            </a:pPr>
            <a:endParaRPr lang="en-US" sz="2200" dirty="0">
              <a:solidFill>
                <a:srgbClr val="002060"/>
              </a:solidFill>
            </a:endParaRPr>
          </a:p>
        </p:txBody>
      </p:sp>
      <p:sp>
        <p:nvSpPr>
          <p:cNvPr id="7" name="TextBox 6"/>
          <p:cNvSpPr txBox="1"/>
          <p:nvPr/>
        </p:nvSpPr>
        <p:spPr>
          <a:xfrm>
            <a:off x="723900" y="725269"/>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The North Port Today</a:t>
            </a:r>
          </a:p>
        </p:txBody>
      </p:sp>
      <p:sp>
        <p:nvSpPr>
          <p:cNvPr id="2" name="Rectangle 1"/>
          <p:cNvSpPr/>
          <p:nvPr/>
        </p:nvSpPr>
        <p:spPr>
          <a:xfrm>
            <a:off x="228601" y="2743200"/>
            <a:ext cx="8676639" cy="3124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62020" y="3919835"/>
            <a:ext cx="2209800" cy="923330"/>
          </a:xfrm>
          <a:prstGeom prst="rect">
            <a:avLst/>
          </a:prstGeom>
          <a:noFill/>
        </p:spPr>
        <p:txBody>
          <a:bodyPr wrap="square" rtlCol="0">
            <a:spAutoFit/>
          </a:bodyPr>
          <a:lstStyle/>
          <a:p>
            <a:r>
              <a:rPr lang="en-US" dirty="0"/>
              <a:t>Photo montage of North Port </a:t>
            </a:r>
            <a:r>
              <a:rPr lang="en-US" u="sng" dirty="0"/>
              <a:t>after</a:t>
            </a:r>
            <a:r>
              <a:rPr lang="en-US" dirty="0"/>
              <a:t> revitalization</a:t>
            </a:r>
          </a:p>
        </p:txBody>
      </p:sp>
      <p:pic>
        <p:nvPicPr>
          <p:cNvPr id="4" name="Picture 3"/>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98120" y="2743200"/>
            <a:ext cx="2468880" cy="20556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0799" y="2724150"/>
            <a:ext cx="3429001" cy="3143250"/>
          </a:xfrm>
          <a:prstGeom prst="rect">
            <a:avLst/>
          </a:prstGeom>
        </p:spPr>
      </p:pic>
      <p:pic>
        <p:nvPicPr>
          <p:cNvPr id="6" name="Picture 5"/>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198120" y="4621529"/>
            <a:ext cx="2377440" cy="1264921"/>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9800" y="2790825"/>
            <a:ext cx="2885440" cy="1552575"/>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19800" y="4343400"/>
            <a:ext cx="2885440" cy="1524000"/>
          </a:xfrm>
          <a:prstGeom prst="rect">
            <a:avLst/>
          </a:prstGeom>
        </p:spPr>
      </p:pic>
    </p:spTree>
    <p:extLst>
      <p:ext uri="{BB962C8B-B14F-4D97-AF65-F5344CB8AC3E}">
        <p14:creationId xmlns:p14="http://schemas.microsoft.com/office/powerpoint/2010/main" val="940465714"/>
      </p:ext>
    </p:extLst>
  </p:cSld>
  <p:clrMapOvr>
    <a:masterClrMapping/>
  </p:clrMapOvr>
  <p:transition xmlns:p14="http://schemas.microsoft.com/office/powerpoint/2010/mai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209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r>
              <a:rPr lang="en-US" b="1" u="sng" dirty="0">
                <a:solidFill>
                  <a:srgbClr val="002060"/>
                </a:solidFill>
              </a:rPr>
              <a:t>Major Renewal</a:t>
            </a:r>
          </a:p>
          <a:p>
            <a:pPr marL="0" indent="0" fontAlgn="base">
              <a:spcBef>
                <a:spcPts val="0"/>
              </a:spcBef>
              <a:spcAft>
                <a:spcPct val="0"/>
              </a:spcAft>
              <a:buClr>
                <a:srgbClr val="7E97AD"/>
              </a:buClr>
              <a:buNone/>
              <a:defRPr/>
            </a:pPr>
            <a:endParaRPr lang="en-US" dirty="0">
              <a:solidFill>
                <a:srgbClr val="FF0000"/>
              </a:solidFill>
            </a:endParaRPr>
          </a:p>
          <a:p>
            <a:pPr fontAlgn="base">
              <a:spcBef>
                <a:spcPts val="0"/>
              </a:spcBef>
              <a:spcAft>
                <a:spcPct val="0"/>
              </a:spcAft>
              <a:buClr>
                <a:srgbClr val="7E97AD"/>
              </a:buClr>
              <a:defRPr/>
            </a:pPr>
            <a:endParaRPr lang="en-US" sz="2200" dirty="0">
              <a:solidFill>
                <a:srgbClr val="002060"/>
              </a:solidFill>
            </a:endParaRPr>
          </a:p>
        </p:txBody>
      </p:sp>
      <p:sp>
        <p:nvSpPr>
          <p:cNvPr id="7" name="TextBox 6"/>
          <p:cNvSpPr txBox="1"/>
          <p:nvPr/>
        </p:nvSpPr>
        <p:spPr>
          <a:xfrm>
            <a:off x="723900" y="685800"/>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The North Port Today</a:t>
            </a:r>
          </a:p>
        </p:txBody>
      </p:sp>
      <p:sp>
        <p:nvSpPr>
          <p:cNvPr id="2" name="Rectangle 1"/>
          <p:cNvSpPr/>
          <p:nvPr/>
        </p:nvSpPr>
        <p:spPr>
          <a:xfrm>
            <a:off x="228601" y="2743200"/>
            <a:ext cx="8676639"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p:cNvSpPr txBox="1"/>
          <p:nvPr/>
        </p:nvSpPr>
        <p:spPr>
          <a:xfrm>
            <a:off x="3462020" y="3919835"/>
            <a:ext cx="2209800" cy="923330"/>
          </a:xfrm>
          <a:prstGeom prst="rect">
            <a:avLst/>
          </a:prstGeom>
          <a:noFill/>
        </p:spPr>
        <p:txBody>
          <a:bodyPr wrap="square" rtlCol="0">
            <a:spAutoFit/>
          </a:bodyPr>
          <a:lstStyle/>
          <a:p>
            <a:r>
              <a:rPr lang="en-US" dirty="0"/>
              <a:t>Photo montage of North Port </a:t>
            </a:r>
            <a:r>
              <a:rPr lang="en-US" u="sng" dirty="0"/>
              <a:t>after</a:t>
            </a:r>
            <a:r>
              <a:rPr lang="en-US" dirty="0"/>
              <a:t> revitalization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2743200"/>
            <a:ext cx="4114800" cy="35814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43401" y="2743200"/>
            <a:ext cx="3048000" cy="20574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43400" y="4800600"/>
            <a:ext cx="2133600" cy="1524000"/>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77000" y="4800600"/>
            <a:ext cx="2428239" cy="1524000"/>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1" y="2743200"/>
            <a:ext cx="1548293" cy="2057400"/>
          </a:xfrm>
          <a:prstGeom prst="rect">
            <a:avLst/>
          </a:prstGeom>
        </p:spPr>
      </p:pic>
    </p:spTree>
    <p:extLst>
      <p:ext uri="{BB962C8B-B14F-4D97-AF65-F5344CB8AC3E}">
        <p14:creationId xmlns:p14="http://schemas.microsoft.com/office/powerpoint/2010/main" val="3389214201"/>
      </p:ext>
    </p:extLst>
  </p:cSld>
  <p:clrMapOvr>
    <a:masterClrMapping/>
  </p:clrMapOvr>
  <p:transition xmlns:p14="http://schemas.microsoft.com/office/powerpoint/2010/mai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5908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marR="0" lvl="0" indent="0" algn="l" defTabSz="914400" rtl="0" eaLnBrk="1" fontAlgn="base" latinLnBrk="0" hangingPunct="1">
              <a:lnSpc>
                <a:spcPct val="100000"/>
              </a:lnSpc>
              <a:spcBef>
                <a:spcPts val="0"/>
              </a:spcBef>
              <a:spcAft>
                <a:spcPct val="0"/>
              </a:spcAft>
              <a:buClr>
                <a:srgbClr val="7E97AD"/>
              </a:buClr>
              <a:buSzPct val="100000"/>
              <a:buFont typeface="Symbol" pitchFamily="18" charset="2"/>
              <a:buNone/>
              <a:tabLst/>
              <a:defRPr/>
            </a:pPr>
            <a:r>
              <a:rPr kumimoji="0" lang="en-US" sz="2400" b="1" i="0" u="sng" strike="noStrike" kern="1200" cap="none" spc="0" normalizeH="0" baseline="0" noProof="0" dirty="0">
                <a:ln>
                  <a:noFill/>
                </a:ln>
                <a:solidFill>
                  <a:srgbClr val="002060"/>
                </a:solidFill>
                <a:effectLst/>
                <a:uLnTx/>
                <a:uFillTx/>
                <a:latin typeface="+mn-lt"/>
                <a:ea typeface="+mn-ea"/>
                <a:cs typeface="+mn-cs"/>
              </a:rPr>
              <a:t>Other Successes</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rPr>
              <a:t>Main Street</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rPr>
              <a:t>Historic Millwork District</a:t>
            </a:r>
          </a:p>
          <a:p>
            <a:pPr marL="560387" lvl="3"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rPr>
              <a:t>Recipient of EPA’s Smart Growth Achievement Award</a:t>
            </a:r>
          </a:p>
          <a:p>
            <a:pPr marL="273050" lvl="1"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rPr>
              <a:t>South Port</a:t>
            </a:r>
          </a:p>
          <a:p>
            <a:pPr marL="560387" lvl="3" indent="-273050" fontAlgn="base">
              <a:spcBef>
                <a:spcPts val="0"/>
              </a:spcBef>
              <a:spcAft>
                <a:spcPct val="0"/>
              </a:spcAft>
              <a:buClr>
                <a:srgbClr val="7E97AD"/>
              </a:buClr>
              <a:defRPr/>
            </a:pPr>
            <a:r>
              <a:rPr kumimoji="0" lang="en-US" b="0" i="0" u="none" strike="noStrike" kern="1200" cap="none" spc="0" normalizeH="0" baseline="0" noProof="0" dirty="0">
                <a:ln>
                  <a:noFill/>
                </a:ln>
                <a:solidFill>
                  <a:srgbClr val="002060"/>
                </a:solidFill>
                <a:effectLst/>
                <a:uLnTx/>
                <a:uFillTx/>
              </a:rPr>
              <a:t>Awarded $200,000 EPA Brownfields Area-Wide Planning Grant</a:t>
            </a:r>
          </a:p>
          <a:p>
            <a:pPr marL="273050" lvl="2" indent="-273050" fontAlgn="base">
              <a:spcBef>
                <a:spcPts val="0"/>
              </a:spcBef>
              <a:spcAft>
                <a:spcPct val="0"/>
              </a:spcAft>
              <a:buClr>
                <a:srgbClr val="7E97AD"/>
              </a:buClr>
              <a:defRPr/>
            </a:pPr>
            <a:r>
              <a:rPr lang="en-US">
                <a:solidFill>
                  <a:srgbClr val="002060"/>
                </a:solidFill>
              </a:rPr>
              <a:t>Part of $31.5 million HUD National Resilience Grant award in 2016</a:t>
            </a:r>
            <a:endParaRPr kumimoji="0" lang="en-US" sz="2200" b="0" i="0" u="none" strike="noStrike" kern="1200" cap="none" spc="0" normalizeH="0" baseline="0" noProof="0" dirty="0">
              <a:ln>
                <a:noFill/>
              </a:ln>
              <a:solidFill>
                <a:srgbClr val="002060"/>
              </a:solidFill>
              <a:effectLst/>
              <a:uLnTx/>
              <a:uFillTx/>
              <a:latin typeface="+mn-lt"/>
              <a:ea typeface="+mn-ea"/>
              <a:cs typeface="+mn-cs"/>
            </a:endParaRPr>
          </a:p>
        </p:txBody>
      </p:sp>
      <p:sp>
        <p:nvSpPr>
          <p:cNvPr id="7" name="TextBox 6"/>
          <p:cNvSpPr txBox="1"/>
          <p:nvPr/>
        </p:nvSpPr>
        <p:spPr>
          <a:xfrm>
            <a:off x="723900" y="649069"/>
            <a:ext cx="7696200" cy="646331"/>
          </a:xfrm>
          <a:prstGeom prst="rect">
            <a:avLst/>
          </a:prstGeom>
          <a:noFill/>
        </p:spPr>
        <p:txBody>
          <a:bodyPr wrap="square" rtlCol="0">
            <a:spAutoFit/>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Cambria" pitchFamily="18" charset="0"/>
              </a:rPr>
              <a:t>Replicating the Model</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86400" y="2895599"/>
            <a:ext cx="3286760" cy="3200401"/>
          </a:xfrm>
          <a:prstGeom prst="rect">
            <a:avLst/>
          </a:prstGeom>
        </p:spPr>
      </p:pic>
    </p:spTree>
    <p:extLst>
      <p:ext uri="{BB962C8B-B14F-4D97-AF65-F5344CB8AC3E}">
        <p14:creationId xmlns:p14="http://schemas.microsoft.com/office/powerpoint/2010/main" val="2131282398"/>
      </p:ext>
    </p:extLst>
  </p:cSld>
  <p:clrMapOvr>
    <a:masterClrMapping/>
  </p:clrMapOvr>
  <p:transition xmlns:p14="http://schemas.microsoft.com/office/powerpoint/2010/mai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4240" y="2679291"/>
            <a:ext cx="2514600" cy="3035709"/>
          </a:xfrm>
        </p:spPr>
      </p:pic>
      <p:sp>
        <p:nvSpPr>
          <p:cNvPr id="3" name="Title 2"/>
          <p:cNvSpPr>
            <a:spLocks noGrp="1"/>
          </p:cNvSpPr>
          <p:nvPr>
            <p:ph type="title"/>
          </p:nvPr>
        </p:nvSpPr>
        <p:spPr/>
        <p:txBody>
          <a:bodyPr>
            <a:noAutofit/>
          </a:bodyPr>
          <a:lstStyle/>
          <a:p>
            <a:r>
              <a:rPr lang="en-US" sz="3600" dirty="0"/>
              <a:t>Replicating the Model</a:t>
            </a:r>
            <a:br>
              <a:rPr lang="en-US" sz="3600" dirty="0"/>
            </a:br>
            <a:r>
              <a:rPr lang="en-US" sz="2800" dirty="0"/>
              <a:t>EPA Brownfields AWP Grant </a:t>
            </a:r>
            <a:br>
              <a:rPr lang="en-US" sz="2800" dirty="0"/>
            </a:br>
            <a:r>
              <a:rPr lang="en-US" sz="2800" dirty="0"/>
              <a:t>South Port Focus Area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71801" y="2667001"/>
            <a:ext cx="2667000" cy="304799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1" y="2667001"/>
            <a:ext cx="3276599" cy="3047999"/>
          </a:xfrm>
          <a:prstGeom prst="rect">
            <a:avLst/>
          </a:prstGeom>
        </p:spPr>
      </p:pic>
    </p:spTree>
    <p:extLst>
      <p:ext uri="{BB962C8B-B14F-4D97-AF65-F5344CB8AC3E}">
        <p14:creationId xmlns:p14="http://schemas.microsoft.com/office/powerpoint/2010/main" val="16740857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a:xfrm>
            <a:off x="533400" y="423672"/>
            <a:ext cx="8229600" cy="1252728"/>
          </a:xfrm>
        </p:spPr>
        <p:txBody>
          <a:bodyPr>
            <a:normAutofit/>
          </a:bodyPr>
          <a:lstStyle/>
          <a:p>
            <a:r>
              <a:rPr lang="en-US" b="1" dirty="0">
                <a:latin typeface="Cambria" panose="02040503050406030204" pitchFamily="18" charset="0"/>
              </a:rPr>
              <a:t>South Port Concepts </a:t>
            </a:r>
          </a:p>
        </p:txBody>
      </p:sp>
      <p:graphicFrame>
        <p:nvGraphicFramePr>
          <p:cNvPr id="4" name="Object 3"/>
          <p:cNvGraphicFramePr>
            <a:graphicFrameLocks noChangeAspect="1"/>
          </p:cNvGraphicFramePr>
          <p:nvPr>
            <p:extLst/>
          </p:nvPr>
        </p:nvGraphicFramePr>
        <p:xfrm>
          <a:off x="439994" y="2303462"/>
          <a:ext cx="8382000" cy="4554538"/>
        </p:xfrm>
        <a:graphic>
          <a:graphicData uri="http://schemas.openxmlformats.org/presentationml/2006/ole">
            <mc:AlternateContent xmlns:mc="http://schemas.openxmlformats.org/markup-compatibility/2006">
              <mc:Choice xmlns:v="urn:schemas-microsoft-com:vml" Requires="v">
                <p:oleObj spid="_x0000_s2077" name="Acrobat Document" r:id="rId3" imgW="11658397" imgH="7543800" progId="Acrobat.Document.11">
                  <p:embed/>
                </p:oleObj>
              </mc:Choice>
              <mc:Fallback>
                <p:oleObj name="Acrobat Document" r:id="rId3" imgW="11658397" imgH="7543800" progId="Acrobat.Document.11">
                  <p:embed/>
                  <p:pic>
                    <p:nvPicPr>
                      <p:cNvPr id="4" name="Object 3"/>
                      <p:cNvPicPr/>
                      <p:nvPr/>
                    </p:nvPicPr>
                    <p:blipFill>
                      <a:blip r:embed="rId4"/>
                      <a:stretch>
                        <a:fillRect/>
                      </a:stretch>
                    </p:blipFill>
                    <p:spPr>
                      <a:xfrm>
                        <a:off x="439994" y="2303462"/>
                        <a:ext cx="8382000" cy="4554538"/>
                      </a:xfrm>
                      <a:prstGeom prst="rect">
                        <a:avLst/>
                      </a:prstGeom>
                    </p:spPr>
                  </p:pic>
                </p:oleObj>
              </mc:Fallback>
            </mc:AlternateContent>
          </a:graphicData>
        </a:graphic>
      </p:graphicFrame>
    </p:spTree>
    <p:extLst>
      <p:ext uri="{BB962C8B-B14F-4D97-AF65-F5344CB8AC3E}">
        <p14:creationId xmlns:p14="http://schemas.microsoft.com/office/powerpoint/2010/main" val="9763112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1" y="2819400"/>
            <a:ext cx="5181599"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marL="0" indent="0" fontAlgn="base">
              <a:spcBef>
                <a:spcPts val="0"/>
              </a:spcBef>
              <a:spcAft>
                <a:spcPct val="0"/>
              </a:spcAft>
              <a:buClr>
                <a:srgbClr val="7E97AD"/>
              </a:buClr>
              <a:buFont typeface="Symbol" pitchFamily="18" charset="2"/>
              <a:buNone/>
              <a:defRPr/>
            </a:pPr>
            <a:r>
              <a:rPr lang="en-US" b="1" u="sng" dirty="0">
                <a:solidFill>
                  <a:srgbClr val="002060"/>
                </a:solidFill>
              </a:rPr>
              <a:t>Important Steps</a:t>
            </a:r>
          </a:p>
          <a:p>
            <a:pPr marL="288925" lvl="1" indent="-265113" fontAlgn="base">
              <a:spcBef>
                <a:spcPts val="0"/>
              </a:spcBef>
              <a:spcAft>
                <a:spcPct val="0"/>
              </a:spcAft>
              <a:buClr>
                <a:srgbClr val="7E97AD"/>
              </a:buClr>
              <a:defRPr/>
            </a:pPr>
            <a:r>
              <a:rPr lang="en-US" dirty="0">
                <a:solidFill>
                  <a:srgbClr val="002060"/>
                </a:solidFill>
              </a:rPr>
              <a:t>Strong local leadership</a:t>
            </a:r>
          </a:p>
          <a:p>
            <a:pPr marL="288925" lvl="1" indent="-265113" fontAlgn="base">
              <a:spcBef>
                <a:spcPts val="0"/>
              </a:spcBef>
              <a:spcAft>
                <a:spcPct val="0"/>
              </a:spcAft>
              <a:buClr>
                <a:srgbClr val="7E97AD"/>
              </a:buClr>
              <a:defRPr/>
            </a:pPr>
            <a:r>
              <a:rPr lang="en-US" dirty="0">
                <a:solidFill>
                  <a:srgbClr val="002060"/>
                </a:solidFill>
              </a:rPr>
              <a:t>Engaged citizenry</a:t>
            </a:r>
          </a:p>
          <a:p>
            <a:pPr marL="288925" lvl="1" indent="-265113" fontAlgn="base">
              <a:spcBef>
                <a:spcPts val="0"/>
              </a:spcBef>
              <a:spcAft>
                <a:spcPct val="0"/>
              </a:spcAft>
              <a:buClr>
                <a:srgbClr val="7E97AD"/>
              </a:buClr>
              <a:defRPr/>
            </a:pPr>
            <a:r>
              <a:rPr lang="en-US" dirty="0">
                <a:solidFill>
                  <a:srgbClr val="002060"/>
                </a:solidFill>
              </a:rPr>
              <a:t>Planning, planning, planning</a:t>
            </a:r>
          </a:p>
          <a:p>
            <a:pPr marL="288925" lvl="1" indent="-265113" fontAlgn="base">
              <a:spcBef>
                <a:spcPts val="0"/>
              </a:spcBef>
              <a:spcAft>
                <a:spcPct val="0"/>
              </a:spcAft>
              <a:buClr>
                <a:srgbClr val="7E97AD"/>
              </a:buClr>
              <a:defRPr/>
            </a:pPr>
            <a:r>
              <a:rPr lang="en-US" dirty="0">
                <a:solidFill>
                  <a:srgbClr val="002060"/>
                </a:solidFill>
              </a:rPr>
              <a:t>Municipal investments</a:t>
            </a:r>
          </a:p>
          <a:p>
            <a:pPr marL="288925" lvl="1" indent="-265113" fontAlgn="base">
              <a:spcBef>
                <a:spcPts val="0"/>
              </a:spcBef>
              <a:spcAft>
                <a:spcPct val="0"/>
              </a:spcAft>
              <a:buClr>
                <a:srgbClr val="7E97AD"/>
              </a:buClr>
              <a:defRPr/>
            </a:pPr>
            <a:r>
              <a:rPr lang="en-US" dirty="0">
                <a:solidFill>
                  <a:srgbClr val="002060"/>
                </a:solidFill>
              </a:rPr>
              <a:t>Clear funding requests</a:t>
            </a:r>
          </a:p>
          <a:p>
            <a:pPr marL="288925" lvl="1" indent="-265113" fontAlgn="base">
              <a:spcBef>
                <a:spcPts val="0"/>
              </a:spcBef>
              <a:spcAft>
                <a:spcPct val="0"/>
              </a:spcAft>
              <a:buClr>
                <a:srgbClr val="7E97AD"/>
              </a:buClr>
              <a:defRPr/>
            </a:pPr>
            <a:r>
              <a:rPr lang="en-US" dirty="0">
                <a:solidFill>
                  <a:srgbClr val="002060"/>
                </a:solidFill>
              </a:rPr>
              <a:t>Relationships at all levels</a:t>
            </a:r>
          </a:p>
          <a:p>
            <a:pPr marL="288925" lvl="1" indent="-265113" fontAlgn="base">
              <a:spcBef>
                <a:spcPts val="0"/>
              </a:spcBef>
              <a:spcAft>
                <a:spcPct val="0"/>
              </a:spcAft>
              <a:buClr>
                <a:srgbClr val="7E97AD"/>
              </a:buClr>
              <a:defRPr/>
            </a:pPr>
            <a:r>
              <a:rPr lang="en-US" dirty="0">
                <a:solidFill>
                  <a:srgbClr val="002060"/>
                </a:solidFill>
              </a:rPr>
              <a:t>Celebrating successes</a:t>
            </a:r>
          </a:p>
        </p:txBody>
      </p:sp>
      <p:sp>
        <p:nvSpPr>
          <p:cNvPr id="7" name="TextBox 6"/>
          <p:cNvSpPr txBox="1"/>
          <p:nvPr/>
        </p:nvSpPr>
        <p:spPr>
          <a:xfrm>
            <a:off x="723900" y="663714"/>
            <a:ext cx="7696200" cy="707886"/>
          </a:xfrm>
          <a:prstGeom prst="rect">
            <a:avLst/>
          </a:prstGeom>
          <a:noFill/>
        </p:spPr>
        <p:txBody>
          <a:bodyPr wrap="square" rtlCol="0">
            <a:spAutoFit/>
          </a:bodyPr>
          <a:lstStyle/>
          <a:p>
            <a:pPr algn="ctr" defTabSz="914400" fontAlgn="base">
              <a:spcBef>
                <a:spcPct val="0"/>
              </a:spcBef>
              <a:spcAft>
                <a:spcPct val="0"/>
              </a:spcAft>
            </a:pPr>
            <a:r>
              <a:rPr lang="en-US" sz="4000" b="1" dirty="0">
                <a:solidFill>
                  <a:srgbClr val="FFFFFF"/>
                </a:solidFill>
                <a:latin typeface="Cambria" pitchFamily="18" charset="0"/>
              </a:rPr>
              <a:t>Keys to Success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5384" y="2795171"/>
            <a:ext cx="4567616" cy="3474720"/>
          </a:xfrm>
          <a:prstGeom prst="rect">
            <a:avLst/>
          </a:prstGeom>
        </p:spPr>
      </p:pic>
    </p:spTree>
    <p:extLst>
      <p:ext uri="{BB962C8B-B14F-4D97-AF65-F5344CB8AC3E}">
        <p14:creationId xmlns:p14="http://schemas.microsoft.com/office/powerpoint/2010/main" val="1606917472"/>
      </p:ext>
    </p:extLst>
  </p:cSld>
  <p:clrMapOvr>
    <a:masterClrMapping/>
  </p:clrMapOvr>
  <p:transition xmlns:p14="http://schemas.microsoft.com/office/powerpoint/2010/mai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76200"/>
            <a:ext cx="7772400" cy="1780108"/>
          </a:xfrm>
        </p:spPr>
        <p:txBody>
          <a:bodyPr/>
          <a:lstStyle/>
          <a:p>
            <a:r>
              <a:rPr lang="en-US" b="1" dirty="0"/>
              <a:t>Q&amp;A / Discussion</a:t>
            </a:r>
          </a:p>
        </p:txBody>
      </p:sp>
      <p:pic>
        <p:nvPicPr>
          <p:cNvPr id="4" name="Picture 3"/>
          <p:cNvPicPr>
            <a:picLocks noChangeAspect="1"/>
          </p:cNvPicPr>
          <p:nvPr/>
        </p:nvPicPr>
        <p:blipFill rotWithShape="1">
          <a:blip r:embed="rId2"/>
          <a:srcRect t="2036"/>
          <a:stretch/>
        </p:blipFill>
        <p:spPr>
          <a:xfrm>
            <a:off x="2946400" y="2133600"/>
            <a:ext cx="3606800" cy="2971800"/>
          </a:xfrm>
          <a:prstGeom prst="rect">
            <a:avLst/>
          </a:prstGeom>
        </p:spPr>
      </p:pic>
      <p:sp>
        <p:nvSpPr>
          <p:cNvPr id="5" name="TextBox 4"/>
          <p:cNvSpPr txBox="1"/>
          <p:nvPr/>
        </p:nvSpPr>
        <p:spPr>
          <a:xfrm>
            <a:off x="457200" y="6324600"/>
            <a:ext cx="8382000" cy="369332"/>
          </a:xfrm>
          <a:prstGeom prst="rect">
            <a:avLst/>
          </a:prstGeom>
          <a:noFill/>
        </p:spPr>
        <p:txBody>
          <a:bodyPr wrap="square" rtlCol="0">
            <a:spAutoFit/>
          </a:bodyPr>
          <a:lstStyle/>
          <a:p>
            <a:pPr algn="ctr"/>
            <a:r>
              <a:rPr lang="en-US" b="1" dirty="0">
                <a:solidFill>
                  <a:srgbClr val="0070C0"/>
                </a:solidFill>
              </a:rPr>
              <a:t>Type your question in the dashboard on your webcast screen</a:t>
            </a:r>
          </a:p>
        </p:txBody>
      </p:sp>
    </p:spTree>
    <p:extLst>
      <p:ext uri="{BB962C8B-B14F-4D97-AF65-F5344CB8AC3E}">
        <p14:creationId xmlns:p14="http://schemas.microsoft.com/office/powerpoint/2010/main" val="10513283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0" y="2378676"/>
            <a:ext cx="5714999" cy="4343400"/>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sz="2200" dirty="0">
                <a:solidFill>
                  <a:srgbClr val="002060"/>
                </a:solidFill>
              </a:rPr>
              <a:t>In 2015 at the 20</a:t>
            </a:r>
            <a:r>
              <a:rPr lang="en-US" sz="2200" baseline="30000" dirty="0">
                <a:solidFill>
                  <a:srgbClr val="002060"/>
                </a:solidFill>
              </a:rPr>
              <a:t>th</a:t>
            </a:r>
            <a:r>
              <a:rPr lang="en-US" sz="2200" dirty="0">
                <a:solidFill>
                  <a:srgbClr val="002060"/>
                </a:solidFill>
              </a:rPr>
              <a:t> anniversary of the national Brownfields Program, U.S. EPA launched the “Next Generation Brownfield Initiative” </a:t>
            </a:r>
          </a:p>
          <a:p>
            <a:pPr fontAlgn="base">
              <a:spcBef>
                <a:spcPts val="0"/>
              </a:spcBef>
              <a:spcAft>
                <a:spcPct val="0"/>
              </a:spcAft>
              <a:buClr>
                <a:srgbClr val="7E97AD"/>
              </a:buClr>
              <a:defRPr/>
            </a:pPr>
            <a:r>
              <a:rPr lang="en-US" sz="2200" dirty="0">
                <a:solidFill>
                  <a:srgbClr val="002060"/>
                </a:solidFill>
              </a:rPr>
              <a:t>Key focus area is leveraging resources for brownfields &amp; community revitalization</a:t>
            </a:r>
          </a:p>
          <a:p>
            <a:pPr fontAlgn="base">
              <a:spcBef>
                <a:spcPts val="0"/>
              </a:spcBef>
              <a:spcAft>
                <a:spcPct val="0"/>
              </a:spcAft>
              <a:buClr>
                <a:srgbClr val="7E97AD"/>
              </a:buClr>
              <a:defRPr/>
            </a:pPr>
            <a:r>
              <a:rPr lang="en-US" sz="2200" dirty="0">
                <a:solidFill>
                  <a:srgbClr val="002060"/>
                </a:solidFill>
              </a:rPr>
              <a:t>New guidebook on “Setting the Stage for Leveraging Resources for Brownfields Revitalization” at </a:t>
            </a:r>
            <a:r>
              <a:rPr lang="en-US" sz="2000" dirty="0">
                <a:solidFill>
                  <a:srgbClr val="002060"/>
                </a:solidFill>
              </a:rPr>
              <a:t>www.epa.gov/sites/production/files/2016-4/documents/final_leveraging_guide_document_4-19-16.pdf</a:t>
            </a:r>
          </a:p>
          <a:p>
            <a:pPr fontAlgn="base">
              <a:spcBef>
                <a:spcPts val="0"/>
              </a:spcBef>
              <a:spcAft>
                <a:spcPct val="0"/>
              </a:spcAft>
              <a:buClr>
                <a:srgbClr val="7E97AD"/>
              </a:buClr>
              <a:defRPr/>
            </a:pPr>
            <a:r>
              <a:rPr lang="en-US" sz="2200" dirty="0">
                <a:solidFill>
                  <a:srgbClr val="002060"/>
                </a:solidFill>
              </a:rPr>
              <a:t>2016-2017 webcasts on leveraging best practices and “Meet the Funders”  series</a:t>
            </a:r>
          </a:p>
        </p:txBody>
      </p:sp>
      <p:sp>
        <p:nvSpPr>
          <p:cNvPr id="7" name="TextBox 6"/>
          <p:cNvSpPr txBox="1"/>
          <p:nvPr/>
        </p:nvSpPr>
        <p:spPr>
          <a:xfrm>
            <a:off x="7620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EPA Efforts to Promote Best Practices in Leveraging</a:t>
            </a:r>
          </a:p>
        </p:txBody>
      </p:sp>
      <p:pic>
        <p:nvPicPr>
          <p:cNvPr id="1026" name="Picture 2" descr="http://www.moneysense.ca/wp-content/uploads/2011/08/leverage2_3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3124200"/>
            <a:ext cx="306705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442131"/>
      </p:ext>
    </p:extLst>
  </p:cSld>
  <p:clrMapOvr>
    <a:masterClrMapping/>
  </p:clrMapOvr>
  <p:transition xmlns:p14="http://schemas.microsoft.com/office/powerpoint/2010/mai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0032" y="685800"/>
            <a:ext cx="7772400" cy="1524000"/>
          </a:xfrm>
        </p:spPr>
        <p:txBody>
          <a:bodyPr>
            <a:normAutofit fontScale="90000"/>
          </a:bodyPr>
          <a:lstStyle/>
          <a:p>
            <a:r>
              <a:rPr lang="en-US" dirty="0"/>
              <a:t>14 Steps to Successfully Leveraging Resources for Brownfields &amp; Community Revitalization</a:t>
            </a:r>
          </a:p>
        </p:txBody>
      </p:sp>
      <p:pic>
        <p:nvPicPr>
          <p:cNvPr id="2050" name="Picture 2" descr="https://thumbs.dreamstime.com/x/money-light-bulb-1318054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975" y="2819400"/>
            <a:ext cx="2790825" cy="3743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5091142"/>
      </p:ext>
    </p:extLst>
  </p:cSld>
  <p:clrMapOvr>
    <a:masterClrMapping/>
  </p:clrMapOvr>
  <p:transition xmlns:p14="http://schemas.microsoft.com/office/powerpoint/2010/mai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0" y="2286000"/>
            <a:ext cx="5029200" cy="4343400"/>
          </a:xfrm>
          <a:prstGeom prst="rect">
            <a:avLst/>
          </a:prstGeom>
        </p:spPr>
        <p:txBody>
          <a:bodyPr vert="horz" lIns="91440" tIns="45720" rIns="91440" bIns="45720" rtlCol="0">
            <a:normAutofit lnSpcReduction="100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endParaRPr lang="en-US" sz="2200" dirty="0">
              <a:solidFill>
                <a:srgbClr val="002060"/>
              </a:solidFill>
            </a:endParaRPr>
          </a:p>
          <a:p>
            <a:pPr fontAlgn="base">
              <a:spcBef>
                <a:spcPts val="0"/>
              </a:spcBef>
              <a:spcAft>
                <a:spcPct val="0"/>
              </a:spcAft>
              <a:buClr>
                <a:srgbClr val="7E97AD"/>
              </a:buClr>
              <a:defRPr/>
            </a:pPr>
            <a:r>
              <a:rPr lang="en-US" sz="2200" dirty="0">
                <a:solidFill>
                  <a:srgbClr val="002060"/>
                </a:solidFill>
              </a:rPr>
              <a:t>Local leadership is essential </a:t>
            </a:r>
          </a:p>
          <a:p>
            <a:pPr lvl="1" fontAlgn="base">
              <a:spcBef>
                <a:spcPts val="0"/>
              </a:spcBef>
              <a:spcAft>
                <a:spcPct val="0"/>
              </a:spcAft>
              <a:buClr>
                <a:srgbClr val="7E97AD"/>
              </a:buClr>
              <a:defRPr/>
            </a:pPr>
            <a:r>
              <a:rPr lang="en-US" sz="1800" dirty="0">
                <a:solidFill>
                  <a:srgbClr val="002060"/>
                </a:solidFill>
              </a:rPr>
              <a:t>Need to establish and maintain commitment to community projects</a:t>
            </a:r>
          </a:p>
          <a:p>
            <a:pPr lvl="1" fontAlgn="base">
              <a:spcBef>
                <a:spcPts val="0"/>
              </a:spcBef>
              <a:spcAft>
                <a:spcPct val="0"/>
              </a:spcAft>
              <a:buClr>
                <a:srgbClr val="7E97AD"/>
              </a:buClr>
              <a:defRPr/>
            </a:pPr>
            <a:r>
              <a:rPr lang="en-US" sz="1800" dirty="0">
                <a:solidFill>
                  <a:srgbClr val="002060"/>
                </a:solidFill>
              </a:rPr>
              <a:t>Commitment to collaboration at onset</a:t>
            </a:r>
          </a:p>
          <a:p>
            <a:pPr fontAlgn="base">
              <a:spcBef>
                <a:spcPts val="0"/>
              </a:spcBef>
              <a:spcAft>
                <a:spcPct val="0"/>
              </a:spcAft>
              <a:buClr>
                <a:srgbClr val="7E97AD"/>
              </a:buClr>
              <a:defRPr/>
            </a:pPr>
            <a:r>
              <a:rPr lang="en-US" sz="2200" dirty="0">
                <a:solidFill>
                  <a:srgbClr val="002060"/>
                </a:solidFill>
              </a:rPr>
              <a:t>Designate a “brownfields champion” (aka project manager)</a:t>
            </a:r>
          </a:p>
          <a:p>
            <a:pPr fontAlgn="base">
              <a:spcBef>
                <a:spcPts val="0"/>
              </a:spcBef>
              <a:spcAft>
                <a:spcPct val="0"/>
              </a:spcAft>
              <a:buClr>
                <a:srgbClr val="7E97AD"/>
              </a:buClr>
              <a:defRPr/>
            </a:pPr>
            <a:r>
              <a:rPr lang="en-US" sz="2200" dirty="0">
                <a:solidFill>
                  <a:srgbClr val="002060"/>
                </a:solidFill>
              </a:rPr>
              <a:t>Create a cross-sector team representing key stakeholders, neighborhood associations, organizations, developers, consultants, others</a:t>
            </a:r>
          </a:p>
          <a:p>
            <a:pPr fontAlgn="base">
              <a:spcBef>
                <a:spcPts val="0"/>
              </a:spcBef>
              <a:spcAft>
                <a:spcPct val="0"/>
              </a:spcAft>
              <a:buClr>
                <a:srgbClr val="7E97AD"/>
              </a:buClr>
              <a:defRPr/>
            </a:pPr>
            <a:r>
              <a:rPr lang="en-US" sz="2200" dirty="0">
                <a:solidFill>
                  <a:srgbClr val="002060"/>
                </a:solidFill>
              </a:rPr>
              <a:t>Regularly </a:t>
            </a:r>
            <a:r>
              <a:rPr lang="en-US" sz="2200" dirty="0" smtClean="0">
                <a:solidFill>
                  <a:srgbClr val="002060"/>
                </a:solidFill>
              </a:rPr>
              <a:t>update key </a:t>
            </a:r>
            <a:r>
              <a:rPr lang="en-US" sz="2200" dirty="0">
                <a:solidFill>
                  <a:srgbClr val="002060"/>
                </a:solidFill>
              </a:rPr>
              <a:t>stakeholders on progress</a:t>
            </a:r>
          </a:p>
          <a:p>
            <a:pPr marL="301943" lvl="1" indent="0" fontAlgn="base">
              <a:spcBef>
                <a:spcPts val="0"/>
              </a:spcBef>
              <a:spcAft>
                <a:spcPct val="0"/>
              </a:spcAft>
              <a:buClr>
                <a:srgbClr val="7E97AD"/>
              </a:buClr>
              <a:buNone/>
            </a:pPr>
            <a:endParaRPr lang="en-US" dirty="0">
              <a:solidFill>
                <a:srgbClr val="FF0000"/>
              </a:solidFill>
            </a:endParaRPr>
          </a:p>
        </p:txBody>
      </p:sp>
      <p:sp>
        <p:nvSpPr>
          <p:cNvPr id="7" name="TextBox 6"/>
          <p:cNvSpPr txBox="1"/>
          <p:nvPr/>
        </p:nvSpPr>
        <p:spPr>
          <a:xfrm>
            <a:off x="723900" y="725269"/>
            <a:ext cx="7696200" cy="646331"/>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1. Organize a Project Team</a:t>
            </a:r>
          </a:p>
        </p:txBody>
      </p:sp>
      <p:pic>
        <p:nvPicPr>
          <p:cNvPr id="3074" name="Picture 2" descr="https://chamonixvue.files.wordpress.com/2012/01/te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28194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0282299"/>
      </p:ext>
    </p:extLst>
  </p:cSld>
  <p:clrMapOvr>
    <a:masterClrMapping/>
  </p:clrMapOvr>
  <p:transition xmlns:p14="http://schemas.microsoft.com/office/powerpoint/2010/mai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0" y="2209800"/>
            <a:ext cx="5181600" cy="4343400"/>
          </a:xfrm>
          <a:prstGeom prst="rect">
            <a:avLst/>
          </a:prstGeom>
        </p:spPr>
        <p:txBody>
          <a:bodyPr vert="horz" lIns="91440" tIns="45720" rIns="91440" bIns="45720" rtlCol="0">
            <a:normAutofit fontScale="925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endParaRPr lang="en-US" sz="2200" dirty="0">
              <a:solidFill>
                <a:srgbClr val="002060"/>
              </a:solidFill>
            </a:endParaRPr>
          </a:p>
          <a:p>
            <a:pPr lvl="1" fontAlgn="base">
              <a:spcBef>
                <a:spcPts val="0"/>
              </a:spcBef>
              <a:spcAft>
                <a:spcPct val="0"/>
              </a:spcAft>
              <a:buClr>
                <a:srgbClr val="7E97AD"/>
              </a:buClr>
            </a:pPr>
            <a:r>
              <a:rPr lang="en-US" dirty="0">
                <a:solidFill>
                  <a:srgbClr val="002060"/>
                </a:solidFill>
              </a:rPr>
              <a:t>Begin with the end in mind</a:t>
            </a:r>
          </a:p>
          <a:p>
            <a:pPr lvl="2" fontAlgn="base">
              <a:spcBef>
                <a:spcPts val="0"/>
              </a:spcBef>
              <a:spcAft>
                <a:spcPct val="0"/>
              </a:spcAft>
              <a:buClr>
                <a:srgbClr val="7E97AD"/>
              </a:buClr>
            </a:pPr>
            <a:r>
              <a:rPr lang="en-US" dirty="0">
                <a:solidFill>
                  <a:srgbClr val="002060"/>
                </a:solidFill>
              </a:rPr>
              <a:t>Connect brownfields opportunities to local priorities and a broader community vision</a:t>
            </a:r>
          </a:p>
          <a:p>
            <a:pPr lvl="1" fontAlgn="base">
              <a:spcBef>
                <a:spcPts val="0"/>
              </a:spcBef>
              <a:spcAft>
                <a:spcPct val="0"/>
              </a:spcAft>
              <a:buClr>
                <a:srgbClr val="7E97AD"/>
              </a:buClr>
            </a:pPr>
            <a:r>
              <a:rPr lang="en-US" dirty="0">
                <a:solidFill>
                  <a:srgbClr val="002060"/>
                </a:solidFill>
              </a:rPr>
              <a:t>Develop and articulate a vision for each brownfields area with the involvement of landowners, residents, community leaders, developers, and local businesses</a:t>
            </a:r>
          </a:p>
          <a:p>
            <a:pPr lvl="1" fontAlgn="base">
              <a:spcBef>
                <a:spcPts val="0"/>
              </a:spcBef>
              <a:spcAft>
                <a:spcPct val="0"/>
              </a:spcAft>
              <a:buClr>
                <a:srgbClr val="7E97AD"/>
              </a:buClr>
            </a:pPr>
            <a:r>
              <a:rPr lang="en-US" dirty="0">
                <a:solidFill>
                  <a:srgbClr val="002060"/>
                </a:solidFill>
              </a:rPr>
              <a:t>View brownfields as opportunities for economic development, not as liabilities</a:t>
            </a:r>
          </a:p>
          <a:p>
            <a:pPr lvl="1" fontAlgn="base">
              <a:spcBef>
                <a:spcPts val="0"/>
              </a:spcBef>
              <a:spcAft>
                <a:spcPct val="0"/>
              </a:spcAft>
              <a:buClr>
                <a:srgbClr val="7E97AD"/>
              </a:buClr>
            </a:pPr>
            <a:r>
              <a:rPr lang="en-US" dirty="0">
                <a:solidFill>
                  <a:srgbClr val="002060"/>
                </a:solidFill>
              </a:rPr>
              <a:t>While many sites may exist, focus on priority brownfields </a:t>
            </a:r>
            <a:endParaRPr lang="en-US"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2. Articulate a Clear Community Vision &amp; Identify Priorities</a:t>
            </a:r>
          </a:p>
        </p:txBody>
      </p:sp>
      <p:pic>
        <p:nvPicPr>
          <p:cNvPr id="4098" name="Picture 2" descr="http://inspirationalstorytellers.com/wp-content/uploads/2013/05/future-vis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6880" y="3185160"/>
            <a:ext cx="3169920" cy="2377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5036775"/>
      </p:ext>
    </p:extLst>
  </p:cSld>
  <p:clrMapOvr>
    <a:masterClrMapping/>
  </p:clrMapOvr>
  <p:transition xmlns:p14="http://schemas.microsoft.com/office/powerpoint/2010/mai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76200" y="2286000"/>
            <a:ext cx="6172200" cy="4343400"/>
          </a:xfrm>
          <a:prstGeom prst="rect">
            <a:avLst/>
          </a:prstGeom>
        </p:spPr>
        <p:txBody>
          <a:bodyPr vert="horz" lIns="91440" tIns="45720" rIns="91440" bIns="45720" rtlCol="0">
            <a:normAutofit fontScale="92500"/>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sz="2200" dirty="0">
                <a:solidFill>
                  <a:srgbClr val="002060"/>
                </a:solidFill>
              </a:rPr>
              <a:t>Public </a:t>
            </a:r>
            <a:r>
              <a:rPr lang="en-US" dirty="0">
                <a:solidFill>
                  <a:srgbClr val="002060"/>
                </a:solidFill>
              </a:rPr>
              <a:t>support</a:t>
            </a:r>
            <a:r>
              <a:rPr lang="en-US" sz="2200" dirty="0">
                <a:solidFill>
                  <a:srgbClr val="002060"/>
                </a:solidFill>
              </a:rPr>
              <a:t> is critical</a:t>
            </a:r>
          </a:p>
          <a:p>
            <a:pPr lvl="1" fontAlgn="base">
              <a:spcBef>
                <a:spcPts val="0"/>
              </a:spcBef>
              <a:spcAft>
                <a:spcPct val="0"/>
              </a:spcAft>
              <a:buClr>
                <a:srgbClr val="7E97AD"/>
              </a:buClr>
            </a:pPr>
            <a:r>
              <a:rPr lang="en-US" dirty="0">
                <a:solidFill>
                  <a:srgbClr val="002060"/>
                </a:solidFill>
              </a:rPr>
              <a:t>Early and frequent involvement and engagement</a:t>
            </a:r>
          </a:p>
          <a:p>
            <a:pPr lvl="1" fontAlgn="base">
              <a:spcBef>
                <a:spcPts val="0"/>
              </a:spcBef>
              <a:spcAft>
                <a:spcPct val="0"/>
              </a:spcAft>
              <a:buClr>
                <a:srgbClr val="7E97AD"/>
              </a:buClr>
            </a:pPr>
            <a:r>
              <a:rPr lang="en-US" dirty="0">
                <a:solidFill>
                  <a:srgbClr val="002060"/>
                </a:solidFill>
              </a:rPr>
              <a:t>Clearly communicate what the completed project will look like and what benefits are likely to result</a:t>
            </a:r>
          </a:p>
          <a:p>
            <a:pPr fontAlgn="base">
              <a:spcBef>
                <a:spcPts val="0"/>
              </a:spcBef>
              <a:spcAft>
                <a:spcPct val="0"/>
              </a:spcAft>
              <a:buClr>
                <a:srgbClr val="7E97AD"/>
              </a:buClr>
            </a:pPr>
            <a:r>
              <a:rPr lang="en-US" dirty="0">
                <a:solidFill>
                  <a:srgbClr val="002060"/>
                </a:solidFill>
              </a:rPr>
              <a:t>Think beyond public hearings </a:t>
            </a:r>
          </a:p>
          <a:p>
            <a:pPr lvl="1" fontAlgn="base">
              <a:spcBef>
                <a:spcPts val="0"/>
              </a:spcBef>
              <a:spcAft>
                <a:spcPct val="0"/>
              </a:spcAft>
              <a:buClr>
                <a:srgbClr val="7E97AD"/>
              </a:buClr>
            </a:pPr>
            <a:r>
              <a:rPr lang="en-US" dirty="0">
                <a:solidFill>
                  <a:srgbClr val="002060"/>
                </a:solidFill>
              </a:rPr>
              <a:t>Community charrettes &amp; forums</a:t>
            </a:r>
          </a:p>
          <a:p>
            <a:pPr lvl="1" fontAlgn="base">
              <a:spcBef>
                <a:spcPts val="0"/>
              </a:spcBef>
              <a:spcAft>
                <a:spcPct val="0"/>
              </a:spcAft>
              <a:buClr>
                <a:srgbClr val="7E97AD"/>
              </a:buClr>
            </a:pPr>
            <a:r>
              <a:rPr lang="en-US" dirty="0">
                <a:solidFill>
                  <a:srgbClr val="002060"/>
                </a:solidFill>
              </a:rPr>
              <a:t>Newsletters and the local media</a:t>
            </a:r>
          </a:p>
          <a:p>
            <a:pPr lvl="1" fontAlgn="base">
              <a:spcBef>
                <a:spcPts val="0"/>
              </a:spcBef>
              <a:spcAft>
                <a:spcPct val="0"/>
              </a:spcAft>
              <a:buClr>
                <a:srgbClr val="7E97AD"/>
              </a:buClr>
            </a:pPr>
            <a:r>
              <a:rPr lang="en-US" dirty="0">
                <a:solidFill>
                  <a:srgbClr val="002060"/>
                </a:solidFill>
              </a:rPr>
              <a:t>Social media outreach</a:t>
            </a:r>
          </a:p>
          <a:p>
            <a:pPr lvl="1" fontAlgn="base">
              <a:spcBef>
                <a:spcPts val="0"/>
              </a:spcBef>
              <a:spcAft>
                <a:spcPct val="0"/>
              </a:spcAft>
              <a:buClr>
                <a:srgbClr val="7E97AD"/>
              </a:buClr>
            </a:pPr>
            <a:r>
              <a:rPr lang="en-US" dirty="0">
                <a:solidFill>
                  <a:srgbClr val="002060"/>
                </a:solidFill>
              </a:rPr>
              <a:t>Create a citizen advisory board</a:t>
            </a:r>
          </a:p>
          <a:p>
            <a:pPr fontAlgn="base">
              <a:spcBef>
                <a:spcPts val="0"/>
              </a:spcBef>
              <a:spcAft>
                <a:spcPct val="0"/>
              </a:spcAft>
              <a:buClr>
                <a:srgbClr val="7E97AD"/>
              </a:buClr>
            </a:pPr>
            <a:r>
              <a:rPr lang="en-US" dirty="0">
                <a:solidFill>
                  <a:srgbClr val="002060"/>
                </a:solidFill>
              </a:rPr>
              <a:t>Engage with private landowners &amp; developers</a:t>
            </a:r>
          </a:p>
          <a:p>
            <a:pPr fontAlgn="base">
              <a:spcBef>
                <a:spcPts val="0"/>
              </a:spcBef>
              <a:spcAft>
                <a:spcPct val="0"/>
              </a:spcAft>
              <a:buClr>
                <a:srgbClr val="7E97AD"/>
              </a:buClr>
            </a:pPr>
            <a:r>
              <a:rPr lang="en-US" dirty="0">
                <a:solidFill>
                  <a:srgbClr val="002060"/>
                </a:solidFill>
              </a:rPr>
              <a:t>Communicate with state and federal agencies, and State and Congressional representatives</a:t>
            </a:r>
          </a:p>
          <a:p>
            <a:pPr lvl="1" fontAlgn="base">
              <a:spcBef>
                <a:spcPts val="0"/>
              </a:spcBef>
              <a:spcAft>
                <a:spcPct val="0"/>
              </a:spcAft>
              <a:buClr>
                <a:srgbClr val="7E97AD"/>
              </a:buClr>
            </a:pPr>
            <a:endParaRPr lang="en-US"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3. Build and Maintain Local Stakeholder &amp; Citizen Support </a:t>
            </a:r>
          </a:p>
        </p:txBody>
      </p:sp>
      <p:pic>
        <p:nvPicPr>
          <p:cNvPr id="5122" name="Picture 2" descr="http://img-aws.ehowcdn.com/600x600p/photos.demandstudios.com/getty/article/136/160/dv19540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6467" y="3200400"/>
            <a:ext cx="2885133"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405589"/>
      </p:ext>
    </p:extLst>
  </p:cSld>
  <p:clrMapOvr>
    <a:masterClrMapping/>
  </p:clrMapOvr>
  <p:transition xmlns:p14="http://schemas.microsoft.com/office/powerpoint/2010/mai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2"/>
          <p:cNvSpPr txBox="1">
            <a:spLocks/>
          </p:cNvSpPr>
          <p:nvPr/>
        </p:nvSpPr>
        <p:spPr>
          <a:xfrm>
            <a:off x="228600" y="2438400"/>
            <a:ext cx="6240774" cy="4343400"/>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a:lstStyle>
          <a:p>
            <a:pPr fontAlgn="base">
              <a:spcBef>
                <a:spcPts val="0"/>
              </a:spcBef>
              <a:spcAft>
                <a:spcPct val="0"/>
              </a:spcAft>
              <a:buClr>
                <a:srgbClr val="7E97AD"/>
              </a:buClr>
              <a:defRPr/>
            </a:pPr>
            <a:r>
              <a:rPr lang="en-US" dirty="0">
                <a:solidFill>
                  <a:srgbClr val="002060"/>
                </a:solidFill>
              </a:rPr>
              <a:t>Funding needs and sources may differ at different phases of a project</a:t>
            </a:r>
          </a:p>
          <a:p>
            <a:pPr fontAlgn="base">
              <a:spcBef>
                <a:spcPts val="0"/>
              </a:spcBef>
              <a:spcAft>
                <a:spcPct val="0"/>
              </a:spcAft>
              <a:buClr>
                <a:srgbClr val="7E97AD"/>
              </a:buClr>
              <a:defRPr/>
            </a:pPr>
            <a:r>
              <a:rPr lang="en-US" dirty="0">
                <a:solidFill>
                  <a:srgbClr val="002060"/>
                </a:solidFill>
              </a:rPr>
              <a:t>Successful strategy starts with clearly delineated project components and phases</a:t>
            </a:r>
          </a:p>
          <a:p>
            <a:pPr fontAlgn="base">
              <a:spcBef>
                <a:spcPts val="0"/>
              </a:spcBef>
              <a:spcAft>
                <a:spcPct val="0"/>
              </a:spcAft>
              <a:buClr>
                <a:srgbClr val="7E97AD"/>
              </a:buClr>
              <a:defRPr/>
            </a:pPr>
            <a:r>
              <a:rPr lang="en-US" dirty="0">
                <a:solidFill>
                  <a:srgbClr val="002060"/>
                </a:solidFill>
              </a:rPr>
              <a:t>Components may include:</a:t>
            </a:r>
          </a:p>
          <a:p>
            <a:pPr lvl="1" fontAlgn="base">
              <a:spcBef>
                <a:spcPts val="0"/>
              </a:spcBef>
              <a:spcAft>
                <a:spcPct val="0"/>
              </a:spcAft>
              <a:buClr>
                <a:srgbClr val="7E97AD"/>
              </a:buClr>
              <a:defRPr/>
            </a:pPr>
            <a:r>
              <a:rPr lang="en-US" sz="2000" dirty="0">
                <a:solidFill>
                  <a:srgbClr val="002060"/>
                </a:solidFill>
              </a:rPr>
              <a:t>Demolition, site preparation, and projects related to housing, economic development, waterfront restoration, stormwater, trail restoration, etc.</a:t>
            </a:r>
          </a:p>
          <a:p>
            <a:pPr fontAlgn="base">
              <a:spcBef>
                <a:spcPts val="0"/>
              </a:spcBef>
              <a:spcAft>
                <a:spcPct val="0"/>
              </a:spcAft>
              <a:buClr>
                <a:srgbClr val="7E97AD"/>
              </a:buClr>
            </a:pPr>
            <a:r>
              <a:rPr lang="en-US" dirty="0">
                <a:solidFill>
                  <a:srgbClr val="002060"/>
                </a:solidFill>
              </a:rPr>
              <a:t>Phases may include: </a:t>
            </a:r>
          </a:p>
          <a:p>
            <a:pPr lvl="1" fontAlgn="base">
              <a:spcBef>
                <a:spcPts val="0"/>
              </a:spcBef>
              <a:spcAft>
                <a:spcPct val="0"/>
              </a:spcAft>
              <a:buClr>
                <a:srgbClr val="7E97AD"/>
              </a:buClr>
            </a:pPr>
            <a:r>
              <a:rPr lang="en-US" dirty="0">
                <a:solidFill>
                  <a:srgbClr val="002060"/>
                </a:solidFill>
              </a:rPr>
              <a:t>Planning, site acquisition, assessment, cleanup, construction (can be phased), operation</a:t>
            </a:r>
          </a:p>
          <a:p>
            <a:pPr lvl="1" fontAlgn="base">
              <a:spcBef>
                <a:spcPts val="0"/>
              </a:spcBef>
              <a:spcAft>
                <a:spcPct val="0"/>
              </a:spcAft>
              <a:buClr>
                <a:srgbClr val="7E97AD"/>
              </a:buClr>
            </a:pPr>
            <a:endParaRPr lang="en-US" dirty="0">
              <a:solidFill>
                <a:srgbClr val="FF0000"/>
              </a:solidFill>
            </a:endParaRPr>
          </a:p>
        </p:txBody>
      </p:sp>
      <p:sp>
        <p:nvSpPr>
          <p:cNvPr id="7" name="TextBox 6"/>
          <p:cNvSpPr txBox="1"/>
          <p:nvPr/>
        </p:nvSpPr>
        <p:spPr>
          <a:xfrm>
            <a:off x="723900" y="416372"/>
            <a:ext cx="7696200" cy="1200329"/>
          </a:xfrm>
          <a:prstGeom prst="rect">
            <a:avLst/>
          </a:prstGeom>
          <a:noFill/>
        </p:spPr>
        <p:txBody>
          <a:bodyPr wrap="square" rtlCol="0">
            <a:spAutoFit/>
          </a:bodyPr>
          <a:lstStyle/>
          <a:p>
            <a:pPr algn="ctr" defTabSz="914400" fontAlgn="base">
              <a:spcBef>
                <a:spcPct val="0"/>
              </a:spcBef>
              <a:spcAft>
                <a:spcPct val="0"/>
              </a:spcAft>
            </a:pPr>
            <a:r>
              <a:rPr lang="en-US" sz="3600" b="1" dirty="0">
                <a:solidFill>
                  <a:srgbClr val="FFFFFF"/>
                </a:solidFill>
                <a:latin typeface="Cambria" pitchFamily="18" charset="0"/>
              </a:rPr>
              <a:t>4. Delineate Brownfield Project Components &amp; Project Phases</a:t>
            </a:r>
          </a:p>
        </p:txBody>
      </p:sp>
      <p:pic>
        <p:nvPicPr>
          <p:cNvPr id="6146" name="Picture 2" descr="https://s-media-cache-ak0.pinimg.com/236x/aa/c1/f5/aac1f5472d456d179e1179d538cc5e88.jpg"/>
          <p:cNvPicPr>
            <a:picLocks noChangeAspect="1" noChangeArrowheads="1"/>
          </p:cNvPicPr>
          <p:nvPr/>
        </p:nvPicPr>
        <p:blipFill rotWithShape="1">
          <a:blip r:embed="rId3">
            <a:extLst>
              <a:ext uri="{28A0092B-C50C-407E-A947-70E740481C1C}">
                <a14:useLocalDpi xmlns:a14="http://schemas.microsoft.com/office/drawing/2010/main" val="0"/>
              </a:ext>
            </a:extLst>
          </a:blip>
          <a:srcRect t="4000"/>
          <a:stretch/>
        </p:blipFill>
        <p:spPr bwMode="auto">
          <a:xfrm>
            <a:off x="6515100" y="3048000"/>
            <a:ext cx="21717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1247155"/>
      </p:ext>
    </p:extLst>
  </p:cSld>
  <p:clrMapOvr>
    <a:masterClrMapping/>
  </p:clrMapOvr>
  <p:transition xmlns:p14="http://schemas.microsoft.com/office/powerpoint/2010/main" spd="slow"/>
</p:sld>
</file>

<file path=ppt/theme/_rels/theme4.xml.rels><?xml version="1.0" encoding="UTF-8" standalone="yes"?>
<Relationships xmlns="http://schemas.openxmlformats.org/package/2006/relationships"><Relationship Id="rId1" Type="http://schemas.openxmlformats.org/officeDocument/2006/relationships/image" Target="../media/image16.jpeg"/></Relationships>
</file>

<file path=ppt/theme/theme1.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Minion Pro"/>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bg1"/>
            </a:solidFill>
            <a:effectLst/>
            <a:latin typeface="Minion Pro"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000" b="1" i="0" u="none" strike="noStrike" cap="none" normalizeH="0" baseline="0">
            <a:ln>
              <a:noFill/>
            </a:ln>
            <a:solidFill>
              <a:schemeClr val="bg1"/>
            </a:solidFill>
            <a:effectLst/>
            <a:latin typeface="Minion Pro" pitchFamily="18"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Waveform">
  <a:themeElements>
    <a:clrScheme name="Horizon">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169930C4-DF20-4516-BA8C-D9B656D07B8D}">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emplate/>
  <TotalTime>28180</TotalTime>
  <Words>1795</Words>
  <Application>Microsoft Macintosh PowerPoint</Application>
  <PresentationFormat>On-screen Show (4:3)</PresentationFormat>
  <Paragraphs>212</Paragraphs>
  <Slides>36</Slides>
  <Notes>29</Notes>
  <HiddenSlides>0</HiddenSlides>
  <MMClips>0</MMClips>
  <ScaleCrop>false</ScaleCrop>
  <HeadingPairs>
    <vt:vector size="6" baseType="variant">
      <vt:variant>
        <vt:lpstr>Theme</vt:lpstr>
      </vt:variant>
      <vt:variant>
        <vt:i4>4</vt:i4>
      </vt:variant>
      <vt:variant>
        <vt:lpstr>Embedded OLE Servers</vt:lpstr>
      </vt:variant>
      <vt:variant>
        <vt:i4>1</vt:i4>
      </vt:variant>
      <vt:variant>
        <vt:lpstr>Slide Titles</vt:lpstr>
      </vt:variant>
      <vt:variant>
        <vt:i4>36</vt:i4>
      </vt:variant>
    </vt:vector>
  </HeadingPairs>
  <TitlesOfParts>
    <vt:vector size="41" baseType="lpstr">
      <vt:lpstr>2_Default Design</vt:lpstr>
      <vt:lpstr>Custom Design</vt:lpstr>
      <vt:lpstr>1_Custom Design</vt:lpstr>
      <vt:lpstr>1_Waveform</vt:lpstr>
      <vt:lpstr>Acrobat Document</vt:lpstr>
      <vt:lpstr>Leveraging Resources for Brownfields Revitalization</vt:lpstr>
      <vt:lpstr>Today’s Speakers</vt:lpstr>
      <vt:lpstr>PowerPoint Presentation</vt:lpstr>
      <vt:lpstr>PowerPoint Presentation</vt:lpstr>
      <vt:lpstr>14 Steps to Successfully Leveraging Resources for Brownfields &amp; Community Revitalization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Dubuque, IA                              Riverfront Revitalization</vt:lpstr>
      <vt:lpstr>PowerPoint Presentation</vt:lpstr>
      <vt:lpstr>PowerPoint Presentation</vt:lpstr>
      <vt:lpstr>Dubuque Waterfront Brownfields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Replicating the Model EPA Brownfields AWP Grant  South Port Focus Area</vt:lpstr>
      <vt:lpstr>South Port Concepts </vt:lpstr>
      <vt:lpstr>PowerPoint Presentation</vt:lpstr>
      <vt:lpstr>Q&amp;A / Discussion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Webinar Title</dc:title>
  <dc:creator>Jason Reifer</dc:creator>
  <cp:lastModifiedBy>Peter Riddle</cp:lastModifiedBy>
  <cp:revision>546</cp:revision>
  <cp:lastPrinted>2016-07-25T17:05:24Z</cp:lastPrinted>
  <dcterms:created xsi:type="dcterms:W3CDTF">2012-05-16T11:23:43Z</dcterms:created>
  <dcterms:modified xsi:type="dcterms:W3CDTF">2016-07-26T16:34:12Z</dcterms:modified>
</cp:coreProperties>
</file>