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1"/>
  </p:notesMasterIdLst>
  <p:sldIdLst>
    <p:sldId id="256" r:id="rId2"/>
    <p:sldId id="258" r:id="rId3"/>
    <p:sldId id="257" r:id="rId4"/>
    <p:sldId id="259" r:id="rId5"/>
    <p:sldId id="261" r:id="rId6"/>
    <p:sldId id="263" r:id="rId7"/>
    <p:sldId id="265" r:id="rId8"/>
    <p:sldId id="266" r:id="rId9"/>
    <p:sldId id="267" r:id="rId10"/>
    <p:sldId id="262" r:id="rId11"/>
    <p:sldId id="268" r:id="rId12"/>
    <p:sldId id="270" r:id="rId13"/>
    <p:sldId id="264" r:id="rId14"/>
    <p:sldId id="271" r:id="rId15"/>
    <p:sldId id="277" r:id="rId16"/>
    <p:sldId id="278" r:id="rId17"/>
    <p:sldId id="279" r:id="rId18"/>
    <p:sldId id="272" r:id="rId19"/>
    <p:sldId id="273" r:id="rId20"/>
    <p:sldId id="274" r:id="rId21"/>
    <p:sldId id="275" r:id="rId22"/>
    <p:sldId id="276" r:id="rId23"/>
    <p:sldId id="280" r:id="rId24"/>
    <p:sldId id="260" r:id="rId25"/>
    <p:sldId id="281" r:id="rId26"/>
    <p:sldId id="282" r:id="rId27"/>
    <p:sldId id="284" r:id="rId28"/>
    <p:sldId id="285" r:id="rId29"/>
    <p:sldId id="283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4660"/>
  </p:normalViewPr>
  <p:slideViewPr>
    <p:cSldViewPr snapToObjects="1">
      <p:cViewPr>
        <p:scale>
          <a:sx n="83" d="100"/>
          <a:sy n="83" d="100"/>
        </p:scale>
        <p:origin x="-99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7CBA0-A6FD-5A4E-9A3A-E9BE19024FF5}" type="datetimeFigureOut">
              <a:rPr lang="en-US" smtClean="0"/>
              <a:t>5/5/14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D74F0-9A8E-2F40-858E-5D682AA9C57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63276C-3E16-E848-BD59-61CFDE7D8956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189E-2F72-D043-8056-ED7287EE5A18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F6B4-2160-CD4C-9C4A-BD9069A65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189E-2F72-D043-8056-ED7287EE5A18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F6B4-2160-CD4C-9C4A-BD9069A65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189E-2F72-D043-8056-ED7287EE5A18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F6B4-2160-CD4C-9C4A-BD9069A65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189E-2F72-D043-8056-ED7287EE5A18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F6B4-2160-CD4C-9C4A-BD9069A65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189E-2F72-D043-8056-ED7287EE5A18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F6B4-2160-CD4C-9C4A-BD9069A65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189E-2F72-D043-8056-ED7287EE5A18}" type="datetimeFigureOut">
              <a:rPr lang="en-US" smtClean="0"/>
              <a:t>5/5/14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F6B4-2160-CD4C-9C4A-BD9069A65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189E-2F72-D043-8056-ED7287EE5A18}" type="datetimeFigureOut">
              <a:rPr lang="en-US" smtClean="0"/>
              <a:t>5/5/14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F6B4-2160-CD4C-9C4A-BD9069A65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189E-2F72-D043-8056-ED7287EE5A18}" type="datetimeFigureOut">
              <a:rPr lang="en-US" smtClean="0"/>
              <a:t>5/5/14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F6B4-2160-CD4C-9C4A-BD9069A65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189E-2F72-D043-8056-ED7287EE5A18}" type="datetimeFigureOut">
              <a:rPr lang="en-US" smtClean="0"/>
              <a:t>5/5/14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F6B4-2160-CD4C-9C4A-BD9069A65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189E-2F72-D043-8056-ED7287EE5A18}" type="datetimeFigureOut">
              <a:rPr lang="en-US" smtClean="0"/>
              <a:t>5/5/14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F6B4-2160-CD4C-9C4A-BD9069A65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C189E-2F72-D043-8056-ED7287EE5A18}" type="datetimeFigureOut">
              <a:rPr lang="en-US" smtClean="0"/>
              <a:t>5/5/14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76F6B4-2160-CD4C-9C4A-BD9069A6590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9C189E-2F72-D043-8056-ED7287EE5A18}" type="datetimeFigureOut">
              <a:rPr lang="en-US" smtClean="0"/>
              <a:t>5/5/14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76F6B4-2160-CD4C-9C4A-BD9069A6590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df"/><Relationship Id="rId5" Type="http://schemas.openxmlformats.org/officeDocument/2006/relationships/image" Target="../media/image32.png"/><Relationship Id="rId6" Type="http://schemas.openxmlformats.org/officeDocument/2006/relationships/image" Target="../media/image33.pdf"/><Relationship Id="rId7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d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Relationship Id="rId3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df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df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50" y="134727"/>
            <a:ext cx="8616950" cy="664707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  <a:solidFill>
            <a:schemeClr val="bg2">
              <a:alpha val="56000"/>
            </a:schemeClr>
          </a:solidFill>
        </p:spPr>
        <p:txBody>
          <a:bodyPr/>
          <a:lstStyle/>
          <a:p>
            <a:r>
              <a:rPr lang="en-US" dirty="0" smtClean="0"/>
              <a:t>Residuals based approaches</a:t>
            </a:r>
            <a:br>
              <a:rPr lang="en-US" dirty="0" smtClean="0"/>
            </a:br>
            <a:r>
              <a:rPr lang="en-US" dirty="0" smtClean="0"/>
              <a:t>Efficacy and costs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Sally Brown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Mark </a:t>
            </a:r>
            <a:r>
              <a:rPr lang="en-US" dirty="0" err="1" smtClean="0">
                <a:solidFill>
                  <a:srgbClr val="000000"/>
                </a:solidFill>
              </a:rPr>
              <a:t>Sprenger</a:t>
            </a:r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Michele Mahoney</a:t>
            </a:r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533400" y="-64546"/>
            <a:ext cx="8413950" cy="6904314"/>
            <a:chOff x="533400" y="-64546"/>
            <a:chExt cx="8413950" cy="690431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3400" y="-64546"/>
              <a:ext cx="5791200" cy="690431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324600" y="3756557"/>
              <a:ext cx="2622750" cy="134884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24601" y="1943039"/>
              <a:ext cx="1981200" cy="184093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67000" y="0"/>
              <a:ext cx="2667000" cy="174109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24600" y="304800"/>
              <a:ext cx="2425501" cy="1644408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48400" y="5105400"/>
              <a:ext cx="2286000" cy="1524000"/>
            </a:xfrm>
            <a:prstGeom prst="rect">
              <a:avLst/>
            </a:prstGeom>
          </p:spPr>
        </p:pic>
        <p:cxnSp>
          <p:nvCxnSpPr>
            <p:cNvPr id="18" name="Straight Arrow Connector 17"/>
            <p:cNvCxnSpPr/>
            <p:nvPr/>
          </p:nvCxnSpPr>
          <p:spPr>
            <a:xfrm flipV="1">
              <a:off x="1828802" y="1295400"/>
              <a:ext cx="1219204" cy="445698"/>
            </a:xfrm>
            <a:prstGeom prst="straightConnector1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077622" y="1371766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</a:t>
              </a:r>
              <a:endParaRPr lang="en-US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324604" y="1573707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B</a:t>
              </a:r>
              <a:endParaRPr lang="en-US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301315" y="3414645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C</a:t>
              </a:r>
              <a:endParaRPr lang="en-US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278022" y="6260068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</a:t>
              </a:r>
              <a:endParaRPr lang="en-US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324604" y="4736068"/>
              <a:ext cx="351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</a:t>
              </a:r>
              <a:endParaRPr lang="en-US" b="1" dirty="0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 flipV="1">
              <a:off x="5334001" y="4495800"/>
              <a:ext cx="1219204" cy="659778"/>
            </a:xfrm>
            <a:prstGeom prst="straightConnector1">
              <a:avLst/>
            </a:prstGeom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219200"/>
            <a:ext cx="3230767" cy="5359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200" y="1219200"/>
            <a:ext cx="3689690" cy="54165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200" y="304800"/>
            <a:ext cx="24357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 Control</a:t>
            </a:r>
          </a:p>
          <a:p>
            <a:pPr algn="ctr"/>
            <a:r>
              <a:rPr lang="en-US" sz="2800" b="1" dirty="0" smtClean="0"/>
              <a:t>5% Cover</a:t>
            </a:r>
          </a:p>
          <a:p>
            <a:pPr algn="ctr"/>
            <a:r>
              <a:rPr lang="en-US" sz="2800" b="1" dirty="0" smtClean="0"/>
              <a:t>0 Yield 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0" y="381000"/>
            <a:ext cx="28167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Low Biosolids</a:t>
            </a:r>
          </a:p>
          <a:p>
            <a:pPr algn="ctr"/>
            <a:r>
              <a:rPr lang="en-US" sz="2800" b="1" dirty="0" smtClean="0"/>
              <a:t>50% Cover</a:t>
            </a:r>
          </a:p>
          <a:p>
            <a:pPr algn="ctr"/>
            <a:r>
              <a:rPr lang="en-US" sz="2800" b="1" dirty="0" smtClean="0"/>
              <a:t>14.5 Yield </a:t>
            </a:r>
            <a:endParaRPr lang="en-US" sz="2800" b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187" y="1476235"/>
            <a:ext cx="4002013" cy="51658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866" y="1476235"/>
            <a:ext cx="3639933" cy="515951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304800"/>
            <a:ext cx="284976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 High Biosolids</a:t>
            </a:r>
          </a:p>
          <a:p>
            <a:pPr algn="ctr"/>
            <a:r>
              <a:rPr lang="en-US" sz="2800" b="1" dirty="0" smtClean="0"/>
              <a:t>94% Cover</a:t>
            </a:r>
          </a:p>
          <a:p>
            <a:pPr algn="ctr"/>
            <a:r>
              <a:rPr lang="en-US" sz="2800" b="1" dirty="0" smtClean="0"/>
              <a:t>47 Yield </a:t>
            </a:r>
            <a:endParaRPr lang="en-US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76800" y="381000"/>
            <a:ext cx="28167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Topsoil</a:t>
            </a:r>
          </a:p>
          <a:p>
            <a:pPr algn="ctr"/>
            <a:r>
              <a:rPr lang="en-US" sz="2800" b="1" dirty="0" smtClean="0"/>
              <a:t>92.5% Cover</a:t>
            </a:r>
          </a:p>
          <a:p>
            <a:pPr algn="ctr"/>
            <a:r>
              <a:rPr lang="en-US" sz="2800" b="1" dirty="0" smtClean="0"/>
              <a:t>44 Yield </a:t>
            </a:r>
            <a:endParaRPr lang="en-US" sz="2800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Building Soil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5638800" y="-152400"/>
            <a:ext cx="4572000" cy="43248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-1143000" y="-216394"/>
            <a:ext cx="4495800" cy="4331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2286000" y="2044700"/>
            <a:ext cx="5930900" cy="48133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46050"/>
            <a:ext cx="8572500" cy="656590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939800" y="2209800"/>
          <a:ext cx="7213600" cy="2743199"/>
        </p:xfrm>
        <a:graphic>
          <a:graphicData uri="http://schemas.openxmlformats.org/drawingml/2006/table">
            <a:tbl>
              <a:tblPr/>
              <a:tblGrid>
                <a:gridCol w="1970100"/>
                <a:gridCol w="1136597"/>
                <a:gridCol w="1136597"/>
                <a:gridCol w="1833709"/>
                <a:gridCol w="1136597"/>
              </a:tblGrid>
              <a:tr h="59084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latin typeface="Times New Roman"/>
                        </a:rPr>
                        <a:t>Treatment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latin typeface="Times New Roman"/>
                        </a:rPr>
                        <a:t>M3 P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latin typeface="Times New Roman"/>
                        </a:rPr>
                        <a:t>Total C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latin typeface="Times New Roman"/>
                        </a:rPr>
                        <a:t>Bulk Density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latin typeface="Times New Roman"/>
                        </a:rPr>
                        <a:t>% H</a:t>
                      </a:r>
                      <a:r>
                        <a:rPr lang="en-US" sz="2000" b="1" i="0" u="none" strike="noStrike" baseline="-25000">
                          <a:latin typeface="Times New Roman"/>
                        </a:rPr>
                        <a:t>2</a:t>
                      </a:r>
                      <a:r>
                        <a:rPr lang="en-US" sz="2000" b="1" i="0" u="none" strike="noStrike">
                          <a:latin typeface="Times New Roman"/>
                        </a:rPr>
                        <a:t>O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l" fontAlgn="b"/>
                      <a:endParaRPr lang="en-US" sz="2000" b="1" i="0" u="none" strike="noStrike"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latin typeface="Times New Roman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latin typeface="Times New Roman"/>
                        </a:rPr>
                        <a:t>% 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latin typeface="Times New Roman"/>
                        </a:rPr>
                        <a:t>g cm</a:t>
                      </a:r>
                      <a:r>
                        <a:rPr lang="en-US" sz="2000" b="1" i="0" u="none" strike="noStrike" baseline="30000">
                          <a:latin typeface="Times New Roman"/>
                        </a:rPr>
                        <a:t>-3</a:t>
                      </a:r>
                      <a:endParaRPr lang="en-US" sz="2000" b="1" i="0" u="none" strike="noStrike">
                        <a:latin typeface="Times New Roman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latin typeface="Times New Roman"/>
                        </a:rPr>
                        <a:t>0.1 bar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</a:tr>
              <a:tr h="52753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latin typeface="Times New Roman"/>
                        </a:rPr>
                        <a:t>Control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latin typeface="Times New Roman"/>
                        </a:rPr>
                        <a:t>133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latin typeface="Times New Roman"/>
                        </a:rPr>
                        <a:t>0.56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latin typeface="Times New Roman"/>
                        </a:rPr>
                        <a:t>1.52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latin typeface="Times New Roman"/>
                        </a:rPr>
                        <a:t>3.63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</a:tr>
              <a:tr h="527538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latin typeface="Times New Roman"/>
                        </a:rPr>
                        <a:t>Biosolids high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latin typeface="Times New Roman"/>
                        </a:rPr>
                        <a:t>738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latin typeface="Times New Roman"/>
                        </a:rPr>
                        <a:t>6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latin typeface="Times New Roman"/>
                        </a:rPr>
                        <a:t>0.82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latin typeface="Times New Roman"/>
                        </a:rPr>
                        <a:t>30.5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</a:tr>
              <a:tr h="548640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latin typeface="Times New Roman"/>
                        </a:rPr>
                        <a:t>Topsoil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latin typeface="Times New Roman"/>
                        </a:rPr>
                        <a:t>17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>
                          <a:latin typeface="Times New Roman"/>
                        </a:rPr>
                        <a:t>2.75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>
                          <a:latin typeface="Verdana"/>
                        </a:rPr>
                        <a:t> </a:t>
                      </a: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BD97">
                        <a:alpha val="78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295400"/>
            <a:ext cx="3886200" cy="29650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Jasper one of many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417638"/>
            <a:ext cx="3771900" cy="3027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3962400"/>
            <a:ext cx="3287711" cy="28453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0300" y="4267200"/>
            <a:ext cx="4203700" cy="2590800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19400" y="3276600"/>
            <a:ext cx="4267200" cy="27346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1066800" y="2438400"/>
            <a:ext cx="1796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Bunker Hill, ID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9600" y="4535269"/>
            <a:ext cx="1796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Bunker Hill, ID</a:t>
            </a:r>
          </a:p>
          <a:p>
            <a:r>
              <a:rPr lang="en-US" dirty="0" smtClean="0">
                <a:latin typeface="Comic Sans MS"/>
                <a:cs typeface="Comic Sans MS"/>
              </a:rPr>
              <a:t>Wetland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77764" y="4953000"/>
            <a:ext cx="1352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Joplin, MO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15000" y="2667000"/>
            <a:ext cx="1578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Leadville, CO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19800" y="6400800"/>
            <a:ext cx="1725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Tar Creek, OK</a:t>
            </a:r>
            <a:endParaRPr lang="en-US" dirty="0">
              <a:latin typeface="Comic Sans MS"/>
              <a:cs typeface="Comic Sans MS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990600"/>
            <a:ext cx="3733800" cy="282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51387" y="920750"/>
            <a:ext cx="3935413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380311"/>
            <a:ext cx="3871912" cy="3477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3557587"/>
            <a:ext cx="2514600" cy="33004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4200" y="3962400"/>
            <a:ext cx="3740150" cy="25970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14478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application of </a:t>
            </a:r>
            <a:r>
              <a:rPr lang="en-US" dirty="0" err="1" smtClean="0"/>
              <a:t>biosolids</a:t>
            </a:r>
            <a:r>
              <a:rPr lang="en-US" dirty="0" smtClean="0"/>
              <a:t> and wood ash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59436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Surface application of compost and wood ash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429000" y="5181600"/>
            <a:ext cx="3197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Biosolids</a:t>
            </a:r>
            <a:r>
              <a:rPr lang="en-US" dirty="0" smtClean="0">
                <a:solidFill>
                  <a:schemeClr val="bg1"/>
                </a:solidFill>
              </a:rPr>
              <a:t> and lime, incorporated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34000" y="2983468"/>
            <a:ext cx="30065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FF"/>
                </a:solidFill>
              </a:rPr>
              <a:t>Biosolids</a:t>
            </a:r>
            <a:r>
              <a:rPr lang="en-US" dirty="0" smtClean="0">
                <a:solidFill>
                  <a:srgbClr val="FFFFFF"/>
                </a:solidFill>
              </a:rPr>
              <a:t> sugar beet lime, </a:t>
            </a:r>
            <a:r>
              <a:rPr lang="en-US" dirty="0" err="1" smtClean="0">
                <a:solidFill>
                  <a:srgbClr val="FFFFFF"/>
                </a:solidFill>
              </a:rPr>
              <a:t>CaO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162800" y="5550932"/>
            <a:ext cx="1371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Lime stabilized </a:t>
            </a:r>
            <a:r>
              <a:rPr lang="en-US" dirty="0" err="1" smtClean="0">
                <a:solidFill>
                  <a:schemeClr val="bg1"/>
                </a:solidFill>
              </a:rPr>
              <a:t>biosolids</a:t>
            </a:r>
            <a:r>
              <a:rPr lang="en-US" dirty="0" smtClean="0">
                <a:solidFill>
                  <a:schemeClr val="bg1"/>
                </a:solidFill>
              </a:rPr>
              <a:t> + Fe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19200"/>
            <a:ext cx="4724400" cy="30959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600" y="1086145"/>
            <a:ext cx="3632200" cy="3304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1900" y="3615734"/>
            <a:ext cx="2832100" cy="3242266"/>
          </a:xfrm>
          <a:prstGeom prst="rect">
            <a:avLst/>
          </a:prstGeom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76200" y="4039721"/>
            <a:ext cx="4572000" cy="281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2187" y="3364213"/>
            <a:ext cx="3402013" cy="2754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/>
              <a:t>Amendments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6900" y="2520035"/>
            <a:ext cx="4737100" cy="43379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5359400" cy="32131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7379012" cy="68391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1">
              <a:lumMod val="40000"/>
              <a:lumOff val="60000"/>
              <a:alpha val="66000"/>
            </a:schemeClr>
          </a:solidFill>
        </p:spPr>
        <p:txBody>
          <a:bodyPr/>
          <a:lstStyle/>
          <a:p>
            <a:r>
              <a:rPr lang="en-US" dirty="0" smtClean="0"/>
              <a:t>But they can be a pain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953000" cy="3124200"/>
          </a:xfrm>
          <a:solidFill>
            <a:srgbClr val="B9CDE5">
              <a:alpha val="51000"/>
            </a:srgbClr>
          </a:solidFill>
        </p:spPr>
        <p:txBody>
          <a:bodyPr/>
          <a:lstStyle/>
          <a:p>
            <a:r>
              <a:rPr lang="en-US" dirty="0" smtClean="0"/>
              <a:t>Working with generators</a:t>
            </a:r>
          </a:p>
          <a:p>
            <a:r>
              <a:rPr lang="en-US" dirty="0" smtClean="0"/>
              <a:t>Regulatory issues</a:t>
            </a:r>
          </a:p>
          <a:p>
            <a:r>
              <a:rPr lang="en-US" dirty="0" smtClean="0"/>
              <a:t>Supply issues</a:t>
            </a:r>
          </a:p>
          <a:p>
            <a:r>
              <a:rPr lang="en-US" dirty="0" smtClean="0"/>
              <a:t>Transport issue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6107668"/>
            <a:ext cx="8382000" cy="523220"/>
          </a:xfrm>
          <a:prstGeom prst="rect">
            <a:avLst/>
          </a:prstGeom>
          <a:solidFill>
            <a:srgbClr val="B9CDE5">
              <a:alpha val="62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/>
              <a:t>Harvesting topsoil- easy and proven alternative</a:t>
            </a:r>
            <a:endParaRPr lang="en-U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Joplin, MO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457700" y="960437"/>
            <a:ext cx="4229100" cy="4525963"/>
          </a:xfrm>
        </p:spPr>
        <p:txBody>
          <a:bodyPr/>
          <a:lstStyle/>
          <a:p>
            <a:r>
              <a:rPr lang="en-US" dirty="0" smtClean="0"/>
              <a:t>City plots part of RTDF INNERT group</a:t>
            </a:r>
          </a:p>
          <a:p>
            <a:r>
              <a:rPr lang="en-US" dirty="0" smtClean="0"/>
              <a:t>My first trip to SW MO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1174876"/>
            <a:ext cx="4343400" cy="5225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972" y="3657600"/>
            <a:ext cx="4917028" cy="3200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-44450"/>
            <a:ext cx="8877300" cy="6946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2501" y="2552700"/>
            <a:ext cx="3791499" cy="43053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Costs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Topsoil replacement</a:t>
            </a:r>
          </a:p>
          <a:p>
            <a:pPr lvl="1"/>
            <a:r>
              <a:rPr lang="en-US" dirty="0" smtClean="0"/>
              <a:t>15 cm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Biosolids/residuals</a:t>
            </a:r>
          </a:p>
          <a:p>
            <a:pPr lvl="1"/>
            <a:r>
              <a:rPr lang="en-US" dirty="0" smtClean="0"/>
              <a:t>336 Mg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763845"/>
            <a:ext cx="3308350" cy="4094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200400"/>
            <a:ext cx="4419600" cy="190779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6838"/>
            <a:ext cx="6400800" cy="365116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Topsoil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accounting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Pay the farmer</a:t>
            </a:r>
          </a:p>
          <a:p>
            <a:r>
              <a:rPr lang="en-US" dirty="0" smtClean="0"/>
              <a:t>Pay the transport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026025" y="1535113"/>
            <a:ext cx="4041775" cy="639762"/>
          </a:xfrm>
        </p:spPr>
        <p:txBody>
          <a:bodyPr/>
          <a:lstStyle/>
          <a:p>
            <a:r>
              <a:rPr lang="en-US" dirty="0" smtClean="0"/>
              <a:t>Ecosystem accounting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5026025" y="2174875"/>
            <a:ext cx="4041775" cy="3951288"/>
          </a:xfrm>
          <a:solidFill>
            <a:schemeClr val="bg1">
              <a:alpha val="34000"/>
            </a:schemeClr>
          </a:solidFill>
        </p:spPr>
        <p:txBody>
          <a:bodyPr/>
          <a:lstStyle/>
          <a:p>
            <a:r>
              <a:rPr lang="en-US" dirty="0" smtClean="0"/>
              <a:t>Attempt to put a value on the services we get from nature</a:t>
            </a:r>
          </a:p>
          <a:p>
            <a:r>
              <a:rPr lang="en-US" dirty="0" smtClean="0"/>
              <a:t>1997 Ecosystem services worth $33 trillion annually</a:t>
            </a:r>
          </a:p>
          <a:p>
            <a:r>
              <a:rPr lang="en-US" dirty="0" smtClean="0"/>
              <a:t>17% of New Zealand GDP from soil</a:t>
            </a:r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Rather than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4431506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Rate of soil formation</a:t>
            </a:r>
          </a:p>
          <a:p>
            <a:pPr lvl="1"/>
            <a:r>
              <a:rPr lang="en-US" dirty="0"/>
              <a:t>0.058 to 0.083 mm yr</a:t>
            </a:r>
            <a:r>
              <a:rPr lang="en-US" baseline="30000" dirty="0"/>
              <a:t>-1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 1875-1900 years to replace top 15 cm</a:t>
            </a:r>
          </a:p>
          <a:p>
            <a:pPr lvl="1"/>
            <a:r>
              <a:rPr lang="en-US" dirty="0" smtClean="0"/>
              <a:t>No farming during that time</a:t>
            </a:r>
          </a:p>
          <a:p>
            <a:r>
              <a:rPr lang="en-US" dirty="0" smtClean="0"/>
              <a:t>USDA Conservation Reserve Program</a:t>
            </a:r>
          </a:p>
          <a:p>
            <a:pPr lvl="1"/>
            <a:r>
              <a:rPr lang="en-US" dirty="0" smtClean="0"/>
              <a:t>$241,000 per ha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8706" y="457200"/>
            <a:ext cx="4274493" cy="414496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822192" y="685800"/>
            <a:ext cx="978408" cy="484632"/>
          </a:xfrm>
          <a:prstGeom prst="rightArrow">
            <a:avLst/>
          </a:prstGeom>
          <a:solidFill>
            <a:schemeClr val="tx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 fontScale="90000"/>
          </a:bodyPr>
          <a:lstStyle/>
          <a:p>
            <a:r>
              <a:rPr lang="en-US" sz="3556" dirty="0" smtClean="0"/>
              <a:t>607,000 hectares of mine impacted lands </a:t>
            </a:r>
            <a:r>
              <a:rPr lang="en-US" sz="4000" dirty="0" smtClean="0"/>
              <a:t>= 6700 km</a:t>
            </a:r>
            <a:r>
              <a:rPr lang="en-US" sz="4000" baseline="30000" dirty="0" smtClean="0"/>
              <a:t>2</a:t>
            </a:r>
            <a:r>
              <a:rPr lang="en-US" sz="4000" dirty="0" smtClean="0"/>
              <a:t>= 0.5 Los Angeles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9417" y="1786970"/>
            <a:ext cx="4400183" cy="5058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05" y="1786970"/>
            <a:ext cx="2750695" cy="1600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04800" y="3886200"/>
            <a:ext cx="4500818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/>
              <a:t>6700 km</a:t>
            </a:r>
            <a:r>
              <a:rPr lang="en-US" sz="3200" b="1" baseline="30000" dirty="0" smtClean="0"/>
              <a:t>2</a:t>
            </a:r>
            <a:r>
              <a:rPr lang="en-US" sz="3200" b="1" dirty="0" smtClean="0"/>
              <a:t> = 670,000 ha</a:t>
            </a:r>
          </a:p>
          <a:p>
            <a:r>
              <a:rPr lang="en-US" sz="3200" b="1" dirty="0" smtClean="0"/>
              <a:t>670,000 * $ 241 000</a:t>
            </a:r>
          </a:p>
          <a:p>
            <a:endParaRPr lang="en-US" sz="3200" b="1" dirty="0" smtClean="0"/>
          </a:p>
          <a:p>
            <a:r>
              <a:rPr lang="en-US" sz="3200" b="1" dirty="0" smtClean="0"/>
              <a:t>$160.8 Billion </a:t>
            </a:r>
            <a:endParaRPr lang="en-US" sz="3200" b="1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sz="4000" dirty="0" smtClean="0"/>
              <a:t>Residuals instead then </a:t>
            </a:r>
            <a:endParaRPr lang="en-US" sz="40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71600"/>
            <a:ext cx="7848600" cy="2895600"/>
          </a:xfrm>
        </p:spPr>
        <p:txBody>
          <a:bodyPr>
            <a:normAutofit/>
          </a:bodyPr>
          <a:lstStyle/>
          <a:p>
            <a:r>
              <a:rPr lang="en-US" dirty="0" smtClean="0"/>
              <a:t>Biosolids</a:t>
            </a:r>
          </a:p>
          <a:p>
            <a:pPr lvl="1"/>
            <a:r>
              <a:rPr lang="en-US" dirty="0" smtClean="0"/>
              <a:t>MO produces 227,000 dry tons annually</a:t>
            </a:r>
          </a:p>
          <a:p>
            <a:pPr lvl="1"/>
            <a:r>
              <a:rPr lang="en-US" dirty="0" smtClean="0"/>
              <a:t>60% are incinerated</a:t>
            </a:r>
          </a:p>
          <a:p>
            <a:pPr lvl="2"/>
            <a:r>
              <a:rPr lang="en-US" dirty="0" smtClean="0"/>
              <a:t>136,200</a:t>
            </a:r>
          </a:p>
          <a:p>
            <a:pPr lvl="2"/>
            <a:r>
              <a:rPr lang="en-US" dirty="0" smtClean="0"/>
              <a:t>Enough for 402 ha per year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165600"/>
            <a:ext cx="5638800" cy="2616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$$ of biosolids (as CO</a:t>
            </a:r>
            <a:r>
              <a:rPr lang="en-US" baseline="-25000" dirty="0" smtClean="0"/>
              <a:t>2</a:t>
            </a:r>
            <a:r>
              <a:rPr lang="en-US" dirty="0" smtClean="0"/>
              <a:t>e)</a:t>
            </a:r>
            <a:br>
              <a:rPr lang="en-US" dirty="0" smtClean="0"/>
            </a:br>
            <a:r>
              <a:rPr lang="en-US" dirty="0" smtClean="0"/>
              <a:t>per 336 tons or 1 ha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solidFill>
            <a:srgbClr val="FF0000">
              <a:alpha val="51000"/>
            </a:srgbClr>
          </a:solidFill>
        </p:spPr>
        <p:txBody>
          <a:bodyPr/>
          <a:lstStyle/>
          <a:p>
            <a:r>
              <a:rPr lang="en-US" dirty="0" smtClean="0"/>
              <a:t>Combustion</a:t>
            </a:r>
          </a:p>
          <a:p>
            <a:pPr lvl="1"/>
            <a:r>
              <a:rPr lang="en-US" dirty="0" smtClean="0"/>
              <a:t>Energy to dry 1.2</a:t>
            </a:r>
          </a:p>
          <a:p>
            <a:pPr lvl="1"/>
            <a:r>
              <a:rPr lang="en-US" dirty="0" smtClean="0"/>
              <a:t>Fugitive N2O emissions 483</a:t>
            </a:r>
          </a:p>
          <a:p>
            <a:pPr lvl="1"/>
            <a:r>
              <a:rPr lang="en-US" dirty="0" smtClean="0"/>
              <a:t>Transport 0.6</a:t>
            </a:r>
          </a:p>
          <a:p>
            <a:endParaRPr lang="en-US" dirty="0" smtClean="0"/>
          </a:p>
          <a:p>
            <a:r>
              <a:rPr lang="en-US" dirty="0" smtClean="0"/>
              <a:t>Total emissions</a:t>
            </a:r>
          </a:p>
          <a:p>
            <a:r>
              <a:rPr lang="en-US" dirty="0" smtClean="0"/>
              <a:t>485 tons CO</a:t>
            </a:r>
            <a:r>
              <a:rPr lang="en-US" baseline="-25000" dirty="0" smtClean="0"/>
              <a:t>2</a:t>
            </a:r>
            <a:r>
              <a:rPr lang="en-US" dirty="0" smtClean="0"/>
              <a:t> per ha</a:t>
            </a:r>
          </a:p>
          <a:p>
            <a:pPr lvl="1"/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solidFill>
            <a:srgbClr val="008000">
              <a:alpha val="60000"/>
            </a:srgbClr>
          </a:solidFill>
        </p:spPr>
        <p:txBody>
          <a:bodyPr/>
          <a:lstStyle/>
          <a:p>
            <a:r>
              <a:rPr lang="en-US" dirty="0" smtClean="0"/>
              <a:t>Restoration</a:t>
            </a:r>
          </a:p>
          <a:p>
            <a:pPr lvl="1"/>
            <a:r>
              <a:rPr lang="en-US" dirty="0" smtClean="0"/>
              <a:t>Fertilizer credit -80</a:t>
            </a:r>
          </a:p>
          <a:p>
            <a:pPr lvl="1"/>
            <a:r>
              <a:rPr lang="en-US" dirty="0" smtClean="0"/>
              <a:t>Soil carbon storage -89</a:t>
            </a:r>
          </a:p>
          <a:p>
            <a:pPr lvl="1"/>
            <a:r>
              <a:rPr lang="en-US" dirty="0" smtClean="0"/>
              <a:t>Transport 8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Total sequestration</a:t>
            </a:r>
          </a:p>
          <a:p>
            <a:r>
              <a:rPr lang="en-US" dirty="0" smtClean="0"/>
              <a:t>-156 tons CO</a:t>
            </a:r>
            <a:r>
              <a:rPr lang="en-US" baseline="-25000" dirty="0" smtClean="0"/>
              <a:t>2</a:t>
            </a:r>
            <a:r>
              <a:rPr lang="en-US" dirty="0" smtClean="0"/>
              <a:t> per ha</a:t>
            </a:r>
            <a:endParaRPr 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 fontScale="90000"/>
          </a:bodyPr>
          <a:lstStyle/>
          <a:p>
            <a:r>
              <a:rPr lang="en-US" sz="3556" dirty="0" smtClean="0"/>
              <a:t>607,000 hectares / 402 ha biosolids per year</a:t>
            </a:r>
            <a:br>
              <a:rPr lang="en-US" sz="3556" dirty="0" smtClean="0"/>
            </a:br>
            <a:r>
              <a:rPr lang="en-US" sz="4000" dirty="0" smtClean="0"/>
              <a:t>1 667 years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505" y="1786970"/>
            <a:ext cx="2750695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1539320"/>
            <a:ext cx="5448300" cy="3695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5274" y="4983540"/>
            <a:ext cx="7343326" cy="1569660"/>
          </a:xfrm>
          <a:prstGeom prst="rect">
            <a:avLst/>
          </a:prstGeom>
          <a:solidFill>
            <a:schemeClr val="tx2">
              <a:lumMod val="20000"/>
              <a:lumOff val="80000"/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7.2 million tons produced annually</a:t>
            </a:r>
          </a:p>
          <a:p>
            <a:r>
              <a:rPr lang="en-US" sz="2400" b="1" dirty="0" smtClean="0"/>
              <a:t>50% beneficially used = 3.6 million tons available</a:t>
            </a:r>
          </a:p>
          <a:p>
            <a:r>
              <a:rPr lang="en-US" sz="2400" b="1" dirty="0" smtClean="0"/>
              <a:t>10,714 acres per year = 57 years</a:t>
            </a:r>
          </a:p>
          <a:p>
            <a:endParaRPr lang="en-US" sz="2400" b="1" dirty="0" smtClean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2200" y="76200"/>
            <a:ext cx="5086350" cy="39859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73162"/>
          </a:xfrm>
          <a:solidFill>
            <a:srgbClr val="C6D9F1">
              <a:alpha val="47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3556" dirty="0" smtClean="0"/>
              <a:t>People aren’t the only things that poop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524000" y="2743200"/>
          <a:ext cx="6629400" cy="3810000"/>
        </p:xfrm>
        <a:graphic>
          <a:graphicData uri="http://schemas.openxmlformats.org/drawingml/2006/table">
            <a:tbl>
              <a:tblPr/>
              <a:tblGrid>
                <a:gridCol w="1904066"/>
                <a:gridCol w="2263981"/>
                <a:gridCol w="2461353"/>
              </a:tblGrid>
              <a:tr h="6350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Animal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Animal number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Total US dry tons produced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million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Dairy Cow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9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18.6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Beef Cattle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25.8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32.8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Swine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latin typeface="Verdana"/>
                      </a:endParaRP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latin typeface="Verdana"/>
                        </a:rPr>
                        <a:t>Finish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120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26.4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latin typeface="Verdana"/>
                        </a:rPr>
                        <a:t>Poultry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latin typeface="Verdana"/>
                      </a:endParaRP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latin typeface="Verdana"/>
                        </a:rPr>
                        <a:t>Layer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292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2.8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</a:tr>
              <a:tr h="317500"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latin typeface="Verdana"/>
                        </a:rPr>
                        <a:t>Broiler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latin typeface="Verdana"/>
                        </a:rPr>
                        <a:t>8 600 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latin typeface="Verdana"/>
                        </a:rPr>
                        <a:t>55.4</a:t>
                      </a:r>
                    </a:p>
                  </a:txBody>
                  <a:tcPr marL="10676" marR="10676" marT="106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D9F1">
                        <a:alpha val="47000"/>
                      </a:srgb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-178571"/>
            <a:ext cx="8928100" cy="6807971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76200"/>
            <a:ext cx="8229600" cy="1143000"/>
          </a:xfrm>
        </p:spPr>
        <p:txBody>
          <a:bodyPr/>
          <a:lstStyle/>
          <a:p>
            <a:pPr algn="l"/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solidFill>
            <a:schemeClr val="accent3">
              <a:lumMod val="40000"/>
              <a:lumOff val="60000"/>
              <a:alpha val="49000"/>
            </a:schemeClr>
          </a:solidFill>
        </p:spPr>
        <p:txBody>
          <a:bodyPr/>
          <a:lstStyle/>
          <a:p>
            <a:r>
              <a:rPr lang="en-US" dirty="0" smtClean="0"/>
              <a:t>Residuals based restoration effective over long term</a:t>
            </a:r>
          </a:p>
          <a:p>
            <a:pPr lvl="1"/>
            <a:r>
              <a:rPr lang="en-US" dirty="0" smtClean="0"/>
              <a:t>Animal endpoints</a:t>
            </a:r>
          </a:p>
          <a:p>
            <a:pPr lvl="1"/>
            <a:r>
              <a:rPr lang="en-US" dirty="0" smtClean="0"/>
              <a:t>Plant endpoints</a:t>
            </a:r>
          </a:p>
          <a:p>
            <a:r>
              <a:rPr lang="en-US" dirty="0" smtClean="0"/>
              <a:t>Alternate accounting</a:t>
            </a:r>
          </a:p>
          <a:p>
            <a:pPr lvl="1"/>
            <a:r>
              <a:rPr lang="en-US" dirty="0" smtClean="0"/>
              <a:t>True cost of soil harvesting</a:t>
            </a:r>
          </a:p>
          <a:p>
            <a:pPr lvl="1"/>
            <a:r>
              <a:rPr lang="en-US" dirty="0" smtClean="0"/>
              <a:t>True value of residuals based approaches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Tri- State Mining District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83208"/>
            <a:ext cx="7937500" cy="461759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0" y="6400800"/>
            <a:ext cx="5727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http://www.kgs.ku.edu/Publications/pic17/pic17_1.html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41078" cy="412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8229600" cy="1143000"/>
          </a:xfrm>
        </p:spPr>
        <p:txBody>
          <a:bodyPr/>
          <a:lstStyle/>
          <a:p>
            <a:pPr algn="r"/>
            <a:r>
              <a:rPr lang="en-US" dirty="0" smtClean="0"/>
              <a:t>Jasper County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200" y="3521789"/>
            <a:ext cx="4730315" cy="3273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91260"/>
            <a:ext cx="3518456" cy="370363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5341078" y="1371600"/>
            <a:ext cx="3802922" cy="2755900"/>
          </a:xfrm>
          <a:solidFill>
            <a:srgbClr val="C4BD97">
              <a:alpha val="75000"/>
            </a:srgbClr>
          </a:solidFill>
        </p:spPr>
        <p:txBody>
          <a:bodyPr/>
          <a:lstStyle/>
          <a:p>
            <a:r>
              <a:rPr lang="en-US" dirty="0" smtClean="0"/>
              <a:t>Tailings project started in 1999</a:t>
            </a:r>
          </a:p>
          <a:p>
            <a:r>
              <a:rPr lang="en-US" dirty="0" smtClean="0"/>
              <a:t>Back when I (and Mark </a:t>
            </a:r>
            <a:r>
              <a:rPr lang="en-US" dirty="0" err="1" smtClean="0"/>
              <a:t>Doolan</a:t>
            </a:r>
            <a:r>
              <a:rPr lang="en-US" dirty="0" smtClean="0"/>
              <a:t>) were young….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–scale biosolids demo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Biosolids + lime applied at low and high rates to sites in the New Repository and Old Repository</a:t>
            </a:r>
          </a:p>
          <a:p>
            <a:r>
              <a:rPr lang="en-US" dirty="0" smtClean="0"/>
              <a:t>Composts tested by MO DNR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3771900"/>
            <a:ext cx="5932640" cy="30861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700" y="457200"/>
            <a:ext cx="7785100" cy="2198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Short and long term sampling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700" y="2286000"/>
            <a:ext cx="7785100" cy="2810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0" y="4334389"/>
            <a:ext cx="5962650" cy="252361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Soil Zn</a:t>
            </a:r>
            <a:br>
              <a:rPr lang="en-US" dirty="0" smtClean="0"/>
            </a:br>
            <a:r>
              <a:rPr lang="en-US" dirty="0" smtClean="0"/>
              <a:t>Plant Zn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2001</a:t>
            </a:r>
            <a:br>
              <a:rPr lang="en-US" dirty="0" smtClean="0"/>
            </a:br>
            <a:r>
              <a:rPr lang="en-US" dirty="0" smtClean="0"/>
              <a:t>2012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590800" y="-256703"/>
            <a:ext cx="6096000" cy="70845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200" y="984250"/>
            <a:ext cx="5214900" cy="5187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2001-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511300" y="609600"/>
            <a:ext cx="6987770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2002-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2027237"/>
            <a:ext cx="8229600" cy="4525963"/>
          </a:xfrm>
        </p:spPr>
        <p:txBody>
          <a:bodyPr/>
          <a:lstStyle/>
          <a:p>
            <a:r>
              <a:rPr lang="en-US" dirty="0" smtClean="0"/>
              <a:t>Trapping rate 19%</a:t>
            </a:r>
          </a:p>
          <a:p>
            <a:pPr lvl="1"/>
            <a:r>
              <a:rPr lang="en-US" dirty="0" smtClean="0"/>
              <a:t>Normal 3-5%</a:t>
            </a:r>
          </a:p>
          <a:p>
            <a:r>
              <a:rPr lang="en-US" dirty="0" smtClean="0"/>
              <a:t>92 kidneys collected</a:t>
            </a:r>
          </a:p>
          <a:p>
            <a:pPr lvl="1"/>
            <a:r>
              <a:rPr lang="en-US" dirty="0" smtClean="0"/>
              <a:t>61 normal</a:t>
            </a:r>
          </a:p>
          <a:p>
            <a:pPr lvl="1"/>
            <a:r>
              <a:rPr lang="en-US" dirty="0" smtClean="0"/>
              <a:t>22 indication of </a:t>
            </a:r>
            <a:r>
              <a:rPr lang="en-US" dirty="0" err="1" smtClean="0"/>
              <a:t>Cd</a:t>
            </a:r>
            <a:r>
              <a:rPr lang="en-US" dirty="0" smtClean="0"/>
              <a:t> exposure</a:t>
            </a:r>
          </a:p>
          <a:p>
            <a:pPr lvl="1"/>
            <a:r>
              <a:rPr lang="en-US" dirty="0" smtClean="0"/>
              <a:t>4 potential function compromise</a:t>
            </a:r>
          </a:p>
          <a:p>
            <a:pPr lvl="1"/>
            <a:r>
              <a:rPr lang="en-US" dirty="0" smtClean="0"/>
              <a:t>9 not able to analyze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3276600"/>
            <a:ext cx="2819400" cy="3263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-128823"/>
            <a:ext cx="4953000" cy="309292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1734</TotalTime>
  <Words>578</Words>
  <Application>Microsoft Macintosh PowerPoint</Application>
  <PresentationFormat>On-screen Show (4:3)</PresentationFormat>
  <Paragraphs>170</Paragraphs>
  <Slides>29</Slides>
  <Notes>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Residuals based approaches Efficacy and costs</vt:lpstr>
      <vt:lpstr>Joplin, MO</vt:lpstr>
      <vt:lpstr>Tri- State Mining District</vt:lpstr>
      <vt:lpstr>Jasper County</vt:lpstr>
      <vt:lpstr>Large –scale biosolids demo</vt:lpstr>
      <vt:lpstr>Short and long term sampling</vt:lpstr>
      <vt:lpstr>Soil Zn Plant Zn  2001 2012 </vt:lpstr>
      <vt:lpstr>2001-</vt:lpstr>
      <vt:lpstr>2002-</vt:lpstr>
      <vt:lpstr>Slide 10</vt:lpstr>
      <vt:lpstr>   </vt:lpstr>
      <vt:lpstr>   </vt:lpstr>
      <vt:lpstr>Building Soil</vt:lpstr>
      <vt:lpstr>Slide 14</vt:lpstr>
      <vt:lpstr>Jasper one of many</vt:lpstr>
      <vt:lpstr>Slide 16</vt:lpstr>
      <vt:lpstr> </vt:lpstr>
      <vt:lpstr>Amendments work</vt:lpstr>
      <vt:lpstr>But they can be a pain</vt:lpstr>
      <vt:lpstr>Slide 20</vt:lpstr>
      <vt:lpstr>Environmental Costs</vt:lpstr>
      <vt:lpstr>Topsoil</vt:lpstr>
      <vt:lpstr>Rather than </vt:lpstr>
      <vt:lpstr>607,000 hectares of mine impacted lands = 6700 km2= 0.5 Los Angeles </vt:lpstr>
      <vt:lpstr>Residuals instead then </vt:lpstr>
      <vt:lpstr>$$ of biosolids (as CO2e) per 336 tons or 1 ha</vt:lpstr>
      <vt:lpstr>607,000 hectares / 402 ha biosolids per year 1 667 years </vt:lpstr>
      <vt:lpstr>People aren’t the only things that poop </vt:lpstr>
      <vt:lpstr>Conclusions</vt:lpstr>
    </vt:vector>
  </TitlesOfParts>
  <Company>University of Washington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Chuck Henry</dc:creator>
  <cp:lastModifiedBy>Chuck Henry</cp:lastModifiedBy>
  <cp:revision>27</cp:revision>
  <dcterms:created xsi:type="dcterms:W3CDTF">2014-05-05T15:02:55Z</dcterms:created>
  <dcterms:modified xsi:type="dcterms:W3CDTF">2014-05-06T19:57:04Z</dcterms:modified>
</cp:coreProperties>
</file>