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1"/>
  </p:sldMasterIdLst>
  <p:notesMasterIdLst>
    <p:notesMasterId r:id="rId33"/>
  </p:notesMasterIdLst>
  <p:handoutMasterIdLst>
    <p:handoutMasterId r:id="rId34"/>
  </p:handoutMasterIdLst>
  <p:sldIdLst>
    <p:sldId id="310" r:id="rId2"/>
    <p:sldId id="316" r:id="rId3"/>
    <p:sldId id="315" r:id="rId4"/>
    <p:sldId id="314" r:id="rId5"/>
    <p:sldId id="308" r:id="rId6"/>
    <p:sldId id="272" r:id="rId7"/>
    <p:sldId id="281" r:id="rId8"/>
    <p:sldId id="282" r:id="rId9"/>
    <p:sldId id="283" r:id="rId10"/>
    <p:sldId id="284" r:id="rId11"/>
    <p:sldId id="285" r:id="rId12"/>
    <p:sldId id="286" r:id="rId13"/>
    <p:sldId id="305" r:id="rId14"/>
    <p:sldId id="287" r:id="rId15"/>
    <p:sldId id="288" r:id="rId16"/>
    <p:sldId id="289" r:id="rId17"/>
    <p:sldId id="290" r:id="rId18"/>
    <p:sldId id="293" r:id="rId19"/>
    <p:sldId id="296" r:id="rId20"/>
    <p:sldId id="297" r:id="rId21"/>
    <p:sldId id="298" r:id="rId22"/>
    <p:sldId id="299" r:id="rId23"/>
    <p:sldId id="300" r:id="rId24"/>
    <p:sldId id="301" r:id="rId25"/>
    <p:sldId id="291" r:id="rId26"/>
    <p:sldId id="302" r:id="rId27"/>
    <p:sldId id="303" r:id="rId28"/>
    <p:sldId id="304" r:id="rId29"/>
    <p:sldId id="306" r:id="rId30"/>
    <p:sldId id="307" r:id="rId31"/>
    <p:sldId id="275" r:id="rId3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Ancona" initials="" lastIdx="1" clrIdx="0"/>
  <p:cmAuthor id="1" name="Jeanne Bezerra" initials="J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5913A"/>
    <a:srgbClr val="863294"/>
    <a:srgbClr val="6E95C7"/>
    <a:srgbClr val="79A300"/>
    <a:srgbClr val="598631"/>
    <a:srgbClr val="B6C533"/>
    <a:srgbClr val="F36F51"/>
    <a:srgbClr val="F54F0D"/>
    <a:srgbClr val="EF874D"/>
    <a:srgbClr val="E9D2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9" autoAdjust="0"/>
    <p:restoredTop sz="98529" autoAdjust="0"/>
  </p:normalViewPr>
  <p:slideViewPr>
    <p:cSldViewPr snapToGrid="0">
      <p:cViewPr>
        <p:scale>
          <a:sx n="80" d="100"/>
          <a:sy n="80" d="100"/>
        </p:scale>
        <p:origin x="-768" y="-258"/>
      </p:cViewPr>
      <p:guideLst>
        <p:guide orient="horz" pos="4223"/>
        <p:guide pos="2880"/>
      </p:guideLst>
    </p:cSldViewPr>
  </p:slideViewPr>
  <p:notesTextViewPr>
    <p:cViewPr>
      <p:scale>
        <a:sx n="100" d="100"/>
        <a:sy n="100" d="100"/>
      </p:scale>
      <p:origin x="0" y="0"/>
    </p:cViewPr>
  </p:notesTextViewPr>
  <p:sorterViewPr>
    <p:cViewPr>
      <p:scale>
        <a:sx n="68" d="100"/>
        <a:sy n="68" d="100"/>
      </p:scale>
      <p:origin x="0" y="0"/>
    </p:cViewPr>
  </p:sorterViewPr>
  <p:notesViewPr>
    <p:cSldViewPr snapToGrid="0">
      <p:cViewPr varScale="1">
        <p:scale>
          <a:sx n="88" d="100"/>
          <a:sy n="88" d="100"/>
        </p:scale>
        <p:origin x="-38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1F248-FF3D-8F4E-A93C-E48CA476E693}" type="datetimeFigureOut">
              <a:rPr lang="en-US" smtClean="0"/>
              <a:pPr/>
              <a:t>4/4/2012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4D62D5-1845-B347-BBF5-6B23608B1876}" type="slidenum">
              <a:rPr lang="en-US" smtClean="0"/>
              <a:pPr/>
              <a:t>‹#›</a:t>
            </a:fld>
            <a:endParaRPr lang="en-US"/>
          </a:p>
        </p:txBody>
      </p:sp>
    </p:spTree>
    <p:extLst>
      <p:ext uri="{BB962C8B-B14F-4D97-AF65-F5344CB8AC3E}">
        <p14:creationId xmlns="" xmlns:p14="http://schemas.microsoft.com/office/powerpoint/2010/main" val="1523457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ucida Sans"/>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ucida Sans"/>
              </a:defRPr>
            </a:lvl1pPr>
          </a:lstStyle>
          <a:p>
            <a:fld id="{F6AFC90E-C1F9-E446-99EC-53685464E8A4}" type="datetimeFigureOut">
              <a:rPr lang="en-US"/>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ucida Sans"/>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ucida Sans"/>
              </a:defRPr>
            </a:lvl1pPr>
          </a:lstStyle>
          <a:p>
            <a:fld id="{B2F4C8CC-8848-CA49-860D-71FFF49E1654}" type="slidenum">
              <a:rPr lang="en-US"/>
              <a:pPr/>
              <a:t>‹#›</a:t>
            </a:fld>
            <a:endParaRPr lang="en-US"/>
          </a:p>
        </p:txBody>
      </p:sp>
    </p:spTree>
    <p:extLst>
      <p:ext uri="{BB962C8B-B14F-4D97-AF65-F5344CB8AC3E}">
        <p14:creationId xmlns="" xmlns:p14="http://schemas.microsoft.com/office/powerpoint/2010/main" val="4270465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ucida Sans"/>
        <a:ea typeface="+mn-ea"/>
        <a:cs typeface="+mn-cs"/>
      </a:defRPr>
    </a:lvl1pPr>
    <a:lvl2pPr marL="457200" algn="l" defTabSz="457200" rtl="0" eaLnBrk="1" latinLnBrk="0" hangingPunct="1">
      <a:defRPr sz="1200" kern="1200">
        <a:solidFill>
          <a:schemeClr val="tx1"/>
        </a:solidFill>
        <a:latin typeface="Lucida Sans"/>
        <a:ea typeface="+mn-ea"/>
        <a:cs typeface="+mn-cs"/>
      </a:defRPr>
    </a:lvl2pPr>
    <a:lvl3pPr marL="914400" algn="l" defTabSz="457200" rtl="0" eaLnBrk="1" latinLnBrk="0" hangingPunct="1">
      <a:defRPr sz="1200" kern="1200">
        <a:solidFill>
          <a:schemeClr val="tx1"/>
        </a:solidFill>
        <a:latin typeface="Lucida Sans"/>
        <a:ea typeface="+mn-ea"/>
        <a:cs typeface="+mn-cs"/>
      </a:defRPr>
    </a:lvl3pPr>
    <a:lvl4pPr marL="1371600" algn="l" defTabSz="457200" rtl="0" eaLnBrk="1" latinLnBrk="0" hangingPunct="1">
      <a:defRPr sz="1200" kern="1200">
        <a:solidFill>
          <a:schemeClr val="tx1"/>
        </a:solidFill>
        <a:latin typeface="Lucida Sans"/>
        <a:ea typeface="+mn-ea"/>
        <a:cs typeface="+mn-cs"/>
      </a:defRPr>
    </a:lvl4pPr>
    <a:lvl5pPr marL="1828800" algn="l" defTabSz="457200" rtl="0" eaLnBrk="1" latinLnBrk="0" hangingPunct="1">
      <a:defRPr sz="1200" kern="1200">
        <a:solidFill>
          <a:schemeClr val="tx1"/>
        </a:solidFill>
        <a:latin typeface="Lucida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BE2CE-F7F2-45AA-9965-965573C3FC77}" type="slidenum">
              <a:rPr lang="en-US"/>
              <a:pPr/>
              <a:t>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solidFill>
                  <a:srgbClr val="000000"/>
                </a:solidFill>
              </a:rPr>
              <a:t>In the early days -- from about 1863 to 1900 -- mining in Bingham Canyon was all underground. Miners dug tunnels into the mountain with picks, shovels, and dynamite. </a:t>
            </a:r>
            <a:br>
              <a:rPr lang="en-US">
                <a:solidFill>
                  <a:srgbClr val="000000"/>
                </a:solidFill>
              </a:rPr>
            </a:br>
            <a:r>
              <a:rPr lang="en-US">
                <a:solidFill>
                  <a:srgbClr val="000000"/>
                </a:solidFill>
              </a:rPr>
              <a:t/>
            </a:r>
            <a:br>
              <a:rPr lang="en-US">
                <a:solidFill>
                  <a:srgbClr val="000000"/>
                </a:solidFill>
              </a:rPr>
            </a:br>
            <a:r>
              <a:rPr lang="en-US">
                <a:solidFill>
                  <a:srgbClr val="000000"/>
                </a:solidFill>
              </a:rPr>
              <a:t>At that time, they were mostly looking for lead, gold, and silver. The riches of the mountain attracted miners from all over to Bingham Canyon. By 1874, the population in the canyon reached 1,400 -- and growing.</a:t>
            </a:r>
            <a:br>
              <a:rPr lang="en-US">
                <a:solidFill>
                  <a:srgbClr val="000000"/>
                </a:solidFill>
              </a:rPr>
            </a:br>
            <a:r>
              <a:rPr lang="en-US">
                <a:solidFill>
                  <a:srgbClr val="000000"/>
                </a:solidFill>
              </a:rPr>
              <a:t>As the mining operation grew, the Utah Copper Company kept adding more efficient equipment. That allowed them to remove greater amounts of ore and boosted daily production. By the 1930s, "The Hill" was mostly gone and had started to become "The Pit."</a:t>
            </a:r>
          </a:p>
          <a:p>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C775A-21F1-4446-9050-1ABBF095EC05}" type="slidenum">
              <a:rPr lang="en-US"/>
              <a:pPr/>
              <a:t>30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atin typeface="Times New Roman" pitchFamily="18" charset="0"/>
              </a:rPr>
              <a:t>Several reclamation test sites were established at the mine in 1995 and 1996.  These sites were designed to test the effect of biosolids (composted municipal sewage sludge) application during the reclamation of tailings, waste rock and gravel-pit surfaces.  The study area has a semi-arid climate and average annual precipitation varies between about 15 and 20 inches/year.  The test plots are located between 4400 and 6200 feet above mean sea level.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B5A41-C411-4B12-9700-F70C61D98D72}"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a:spcBef>
                <a:spcPts val="500"/>
              </a:spcBef>
              <a:spcAft>
                <a:spcPts val="500"/>
              </a:spcAft>
            </a:pPr>
            <a:r>
              <a:rPr lang="en-US">
                <a:solidFill>
                  <a:srgbClr val="000000"/>
                </a:solidFill>
              </a:rPr>
              <a:t>Back in 1906, the steam shovels of the Utah Copper Company removed 100,000 tons of material per month. Today, Kennecott Utah Copper removes 500,000 tons of material every day! Kennecott's Bingham Canyon Mine has produced more copper than any mine in history -- more than 17 million tons. Plus, it has produced 23 million ounces of gold, 190 million ounces of silver, and 890 million pounds of molybdenum.The Pit is now about 3,960 feet deep, and still growing. Engineers estimate that it can go about another 650 feet deeper. At that point, it would cost too much to haul the ore out of the mine and Kennecott Utah Copper couldn't make a profit.</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7BD5F-C8AA-4ED9-B66C-945FE74E515C}" type="slidenum">
              <a:rPr lang="en-US"/>
              <a:pPr/>
              <a:t>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algn="ctr">
              <a:spcBef>
                <a:spcPts val="500"/>
              </a:spcBef>
              <a:spcAft>
                <a:spcPts val="500"/>
              </a:spcAft>
            </a:pPr>
            <a:r>
              <a:rPr lang="en-US" i="1">
                <a:solidFill>
                  <a:srgbClr val="000000"/>
                </a:solidFill>
              </a:rPr>
              <a:t>Development that meets the needs of the present generation without </a:t>
            </a:r>
            <a:br>
              <a:rPr lang="en-US" i="1">
                <a:solidFill>
                  <a:srgbClr val="000000"/>
                </a:solidFill>
              </a:rPr>
            </a:br>
            <a:r>
              <a:rPr lang="en-US" i="1">
                <a:solidFill>
                  <a:srgbClr val="000000"/>
                </a:solidFill>
              </a:rPr>
              <a:t>undermining the capacity of future generations to meet their needs.”</a:t>
            </a:r>
            <a:endParaRPr lang="en-US">
              <a:solidFill>
                <a:srgbClr val="000000"/>
              </a:solidFill>
            </a:endParaRPr>
          </a:p>
          <a:p>
            <a:pPr algn="ctr">
              <a:spcBef>
                <a:spcPts val="500"/>
              </a:spcBef>
              <a:spcAft>
                <a:spcPts val="500"/>
              </a:spcAft>
            </a:pPr>
            <a:fld id="{9CA26FC7-72AD-4C10-B450-2A93A174BF29}" type="slidenum">
              <a:rPr lang="en-US"/>
              <a:pPr algn="ctr">
                <a:spcBef>
                  <a:spcPts val="500"/>
                </a:spcBef>
                <a:spcAft>
                  <a:spcPts val="50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7EAC4-711A-417B-B482-5469A9503EFD}" type="slidenum">
              <a:rPr lang="en-US"/>
              <a:pPr/>
              <a:t>10</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Composted Municipal and Human Waste.  At South Salt Lake Biosolids, they mix the Biosolids with green waste - primarily wood chips. </a:t>
            </a:r>
            <a:r>
              <a:rPr lang="en-US">
                <a:latin typeface="Times New Roman" pitchFamily="18" charset="0"/>
              </a:rPr>
              <a:t>The application of municipal biosolids during reclamation has been gaining acceptance in recent years.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0AF32-B726-4989-97D9-7BB673E6EE6D}"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The material is often free, or at the most, the cost of delivery.  It provides a dust cover.  Biosolids provide organic material in a very non-organic substrate.  Biosolids are rich in nitrogen.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C775A-21F1-4446-9050-1ABBF095EC05}" type="slidenum">
              <a:rPr lang="en-US"/>
              <a:pPr/>
              <a:t>12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atin typeface="Times New Roman" pitchFamily="18" charset="0"/>
              </a:rPr>
              <a:t>Several reclamation test sites were established at the mine in 1995 and 1996.  These sites were designed to test the effect of biosolids (composted municipal sewage sludge) application during the reclamation of tailings, waste rock and gravel-pit surfaces.  The study area has a semi-arid climate and average annual precipitation varies between about 15 and 20 inches/year.  The test plots are located between 4400 and 6200 feet above mean sea level.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C775A-21F1-4446-9050-1ABBF095EC05}" type="slidenum">
              <a:rPr lang="en-US"/>
              <a:pPr/>
              <a:t>13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atin typeface="Times New Roman" pitchFamily="18" charset="0"/>
              </a:rPr>
              <a:t>Several reclamation test sites were established at the mine in 1995 and 1996.  These sites were designed to test the effect of biosolids (composted municipal sewage sludge) application during the reclamation of tailings, waste rock and gravel-pit surfaces.  The study area has a semi-arid climate and average annual precipitation varies between about 15 and 20 inches/year.  The test plots are located between 4400 and 6200 feet above mean sea level.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02CDD77-9D36-4B1D-ACA6-55008A4D6A0A}"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Times New Roman" pitchFamily="18" charset="0"/>
              </a:rPr>
              <a:t>Test plots were selected for analysis if they met the following criteria: 1) documentation was available that detailed the treatments each plot received when it was established, 2) the plots were more than five years old, 3) the plots had not been disturbed since establishment, and 4) the location and borders of the plots could be confidently identified in the field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AF5A3AC-48D1-42DE-BF1A-B156985C65D1}" type="slidenum">
              <a:rPr lang="en-US"/>
              <a:pPr/>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latin typeface="Times New Roman" pitchFamily="18" charset="0"/>
              </a:rPr>
              <a:t>Average Absolute Cover for each test plot was calculated by averaging the median-point of the Braun Blanquet cover classes for each species at each of the quadrats (sub-plots).  These average absolute cover values for each species was totaled and reported as total absolute vegetative cover at each plot.  The total absolute vegetative cover for any one plot can exceed 100% as there could be several layers of vegetation contributing to the total (grasses, forbs, shrubs).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nvironment full img">
    <p:spTree>
      <p:nvGrpSpPr>
        <p:cNvPr id="1" name=""/>
        <p:cNvGrpSpPr/>
        <p:nvPr/>
      </p:nvGrpSpPr>
      <p:grpSpPr>
        <a:xfrm>
          <a:off x="0" y="0"/>
          <a:ext cx="0" cy="0"/>
          <a:chOff x="0" y="0"/>
          <a:chExt cx="0" cy="0"/>
        </a:xfrm>
      </p:grpSpPr>
      <p:pic>
        <p:nvPicPr>
          <p:cNvPr id="2" name="Picture 1" descr="full_lizard.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bwMode="auto">
          <a:xfrm>
            <a:off x="0" y="4788653"/>
            <a:ext cx="9144000" cy="20766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Futura Std Book" pitchFamily="34" charset="0"/>
            </a:endParaRPr>
          </a:p>
        </p:txBody>
      </p:sp>
      <p:sp>
        <p:nvSpPr>
          <p:cNvPr id="70664" name="Rectangle 8"/>
          <p:cNvSpPr>
            <a:spLocks noGrp="1" noChangeArrowheads="1"/>
          </p:cNvSpPr>
          <p:nvPr>
            <p:ph type="ctrTitle" hasCustomPrompt="1"/>
          </p:nvPr>
        </p:nvSpPr>
        <p:spPr>
          <a:xfrm>
            <a:off x="760413" y="1727814"/>
            <a:ext cx="4630295" cy="923330"/>
          </a:xfrm>
        </p:spPr>
        <p:txBody>
          <a:bodyPr anchor="ctr" anchorCtr="0"/>
          <a:lstStyle>
            <a:lvl1pPr marL="0" marR="0" indent="0" algn="l" defTabSz="914400" rtl="0" eaLnBrk="0" fontAlgn="base" latinLnBrk="0" hangingPunct="0">
              <a:lnSpc>
                <a:spcPct val="100000"/>
              </a:lnSpc>
              <a:spcBef>
                <a:spcPct val="40000"/>
              </a:spcBef>
              <a:spcAft>
                <a:spcPct val="0"/>
              </a:spcAft>
              <a:buClr>
                <a:schemeClr val="hlink"/>
              </a:buClr>
              <a:buSzPct val="50000"/>
              <a:buFont typeface="Monotype Sorts" pitchFamily="2" charset="2"/>
              <a:buNone/>
              <a:tabLst/>
              <a:defRPr sz="2400">
                <a:solidFill>
                  <a:srgbClr val="FFFFFF"/>
                </a:solidFill>
              </a:defRPr>
            </a:lvl1pPr>
          </a:lstStyle>
          <a:p>
            <a:r>
              <a:rPr lang="en-US" sz="3600" b="1" dirty="0" smtClean="0"/>
              <a:t/>
            </a:r>
            <a:br>
              <a:rPr lang="en-US" sz="3600" b="1" dirty="0" smtClean="0"/>
            </a:br>
            <a:endParaRPr lang="en-US" dirty="0"/>
          </a:p>
        </p:txBody>
      </p:sp>
      <p:sp>
        <p:nvSpPr>
          <p:cNvPr id="70665" name="Rectangle 9"/>
          <p:cNvSpPr>
            <a:spLocks noGrp="1" noChangeArrowheads="1"/>
          </p:cNvSpPr>
          <p:nvPr>
            <p:ph type="subTitle" idx="1"/>
          </p:nvPr>
        </p:nvSpPr>
        <p:spPr>
          <a:xfrm>
            <a:off x="760413" y="5650391"/>
            <a:ext cx="7521575" cy="338554"/>
          </a:xfrm>
        </p:spPr>
        <p:txBody>
          <a:bodyPr anchor="ctr" anchorCtr="0">
            <a:spAutoFit/>
          </a:bodyPr>
          <a:lstStyle>
            <a:lvl1pPr marL="0" indent="0" algn="l">
              <a:lnSpc>
                <a:spcPct val="100000"/>
              </a:lnSpc>
              <a:buFont typeface="Wingdings" pitchFamily="2" charset="2"/>
              <a:buNone/>
              <a:defRPr sz="2200"/>
            </a:lvl1pPr>
          </a:lstStyle>
          <a:p>
            <a:r>
              <a:rPr lang="en-US"/>
              <a:t>Click to edit Master subtitle style</a:t>
            </a:r>
          </a:p>
        </p:txBody>
      </p:sp>
      <p:pic>
        <p:nvPicPr>
          <p:cNvPr id="6" name="Picture 9" descr="ankh_kennecott"/>
          <p:cNvPicPr>
            <a:picLocks noChangeAspect="1" noChangeArrowheads="1"/>
          </p:cNvPicPr>
          <p:nvPr userDrawn="1"/>
        </p:nvPicPr>
        <p:blipFill>
          <a:blip r:embed="rId3" cstate="print"/>
          <a:srcRect/>
          <a:stretch>
            <a:fillRect/>
          </a:stretch>
        </p:blipFill>
        <p:spPr bwMode="auto">
          <a:xfrm>
            <a:off x="192257" y="6251642"/>
            <a:ext cx="260198" cy="455106"/>
          </a:xfrm>
          <a:prstGeom prst="rect">
            <a:avLst/>
          </a:prstGeom>
          <a:noFill/>
        </p:spPr>
      </p:pic>
      <p:pic>
        <p:nvPicPr>
          <p:cNvPr id="8" name="Picture 10" descr="LOGO"/>
          <p:cNvPicPr>
            <a:picLocks noChangeAspect="1" noChangeArrowheads="1"/>
          </p:cNvPicPr>
          <p:nvPr userDrawn="1"/>
        </p:nvPicPr>
        <p:blipFill>
          <a:blip r:embed="rId4" cstate="print"/>
          <a:srcRect r="-6667" b="32204"/>
          <a:stretch>
            <a:fillRect/>
          </a:stretch>
        </p:blipFill>
        <p:spPr bwMode="auto">
          <a:xfrm>
            <a:off x="532049" y="6454300"/>
            <a:ext cx="531509" cy="265755"/>
          </a:xfrm>
          <a:prstGeom prst="rect">
            <a:avLst/>
          </a:prstGeom>
          <a:noFill/>
        </p:spPr>
      </p:pic>
      <p:pic>
        <p:nvPicPr>
          <p:cNvPr id="9" name="Picture 56" descr="Environlogo_PMS_548 nobar"/>
          <p:cNvPicPr>
            <a:picLocks noChangeAspect="1" noChangeArrowheads="1"/>
          </p:cNvPicPr>
          <p:nvPr userDrawn="1"/>
        </p:nvPicPr>
        <p:blipFill>
          <a:blip r:embed="rId5" cstate="email">
            <a:extLst>
              <a:ext uri="{28A0092B-C50C-407E-A947-70E740481C1C}">
                <a14:useLocalDpi xmlns="" xmlns:a14="http://schemas.microsoft.com/office/drawing/2010/main"/>
              </a:ext>
            </a:extLst>
          </a:blip>
          <a:srcRect/>
          <a:stretch>
            <a:fillRect/>
          </a:stretch>
        </p:blipFill>
        <p:spPr bwMode="auto">
          <a:xfrm>
            <a:off x="7561263" y="6553200"/>
            <a:ext cx="1419225" cy="163513"/>
          </a:xfrm>
          <a:prstGeom prst="rect">
            <a:avLst/>
          </a:prstGeom>
          <a:noFill/>
          <a:ln w="9525">
            <a:noFill/>
            <a:miter lim="800000"/>
            <a:headEnd/>
            <a:tailEnd/>
          </a:ln>
        </p:spPr>
      </p:pic>
    </p:spTree>
    <p:extLst>
      <p:ext uri="{BB962C8B-B14F-4D97-AF65-F5344CB8AC3E}">
        <p14:creationId xmlns="" xmlns:p14="http://schemas.microsoft.com/office/powerpoint/2010/main" val="220090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34F1912-0FD7-438F-8695-0961A6C8A7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0FE9DA6-9E58-487D-9BB4-2F3A855962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7357" y="1698631"/>
            <a:ext cx="7692572" cy="1723549"/>
          </a:xfrm>
        </p:spPr>
        <p:txBody>
          <a:bodyPr/>
          <a:lstStyle>
            <a:lvl4pPr>
              <a:defRPr sz="160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2393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07357" y="1691947"/>
            <a:ext cx="3791380" cy="2318579"/>
          </a:xfrm>
        </p:spPr>
        <p:txBody>
          <a:bodyPr/>
          <a:lstStyle>
            <a:lvl4pPr>
              <a:defRPr sz="16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697567" y="1691947"/>
            <a:ext cx="3791380" cy="2325264"/>
          </a:xfrm>
        </p:spPr>
        <p:txBody>
          <a:bodyPr/>
          <a:lstStyle>
            <a:lvl4pPr>
              <a:defRPr sz="16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0616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07357" y="1698631"/>
            <a:ext cx="7692572" cy="1723549"/>
          </a:xfrm>
        </p:spPr>
        <p:txBody>
          <a:bodyPr/>
          <a:lstStyle>
            <a:lvl4pPr>
              <a:defRPr sz="160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p:nvPr>
        </p:nvSpPr>
        <p:spPr>
          <a:xfrm>
            <a:off x="2792148" y="6542905"/>
            <a:ext cx="3108325" cy="169277"/>
          </a:xfrm>
        </p:spPr>
        <p:txBody>
          <a:bodyPr>
            <a:spAutoFit/>
          </a:bodyPr>
          <a:lstStyle>
            <a:lvl1pPr marL="0" indent="0" algn="ctr">
              <a:buNone/>
              <a:defRPr sz="1100">
                <a:solidFill>
                  <a:srgbClr val="7F7F7F"/>
                </a:solidFill>
              </a:defRPr>
            </a:lvl1pPr>
            <a:lvl2pPr marL="346075" indent="0">
              <a:buNone/>
              <a:defRPr sz="1100">
                <a:solidFill>
                  <a:srgbClr val="7F7F7F"/>
                </a:solidFill>
              </a:defRPr>
            </a:lvl2pPr>
            <a:lvl3pPr marL="736600" indent="0">
              <a:buNone/>
              <a:defRPr sz="1100">
                <a:solidFill>
                  <a:srgbClr val="7F7F7F"/>
                </a:solidFill>
              </a:defRPr>
            </a:lvl3pPr>
            <a:lvl4pPr marL="1025525" indent="0">
              <a:buNone/>
              <a:defRPr sz="1100">
                <a:solidFill>
                  <a:srgbClr val="7F7F7F"/>
                </a:solidFill>
              </a:defRPr>
            </a:lvl4pPr>
            <a:lvl5pPr marL="1260475" indent="0">
              <a:buNone/>
              <a:defRPr sz="1100">
                <a:solidFill>
                  <a:srgbClr val="7F7F7F"/>
                </a:solidFill>
              </a:defRPr>
            </a:lvl5pPr>
          </a:lstStyle>
          <a:p>
            <a:pPr lvl="0"/>
            <a:r>
              <a:rPr lang="en-US" dirty="0" smtClean="0"/>
              <a:t>Click to edit Master text styles</a:t>
            </a:r>
          </a:p>
        </p:txBody>
      </p:sp>
    </p:spTree>
    <p:extLst>
      <p:ext uri="{BB962C8B-B14F-4D97-AF65-F5344CB8AC3E}">
        <p14:creationId xmlns="" xmlns:p14="http://schemas.microsoft.com/office/powerpoint/2010/main" val="312869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94691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0664" name="Rectangle 8"/>
          <p:cNvSpPr>
            <a:spLocks noGrp="1" noChangeArrowheads="1"/>
          </p:cNvSpPr>
          <p:nvPr>
            <p:ph type="ctrTitle"/>
          </p:nvPr>
        </p:nvSpPr>
        <p:spPr>
          <a:xfrm>
            <a:off x="790787" y="1122317"/>
            <a:ext cx="7623175" cy="492443"/>
          </a:xfrm>
        </p:spPr>
        <p:txBody>
          <a:bodyPr anchor="ctr" anchorCtr="0"/>
          <a:lstStyle>
            <a:lvl1pPr algn="ctr">
              <a:spcBef>
                <a:spcPct val="40000"/>
              </a:spcBef>
              <a:buClr>
                <a:schemeClr val="hlink"/>
              </a:buClr>
              <a:buSzPct val="50000"/>
              <a:buFont typeface="Monotype Sorts" pitchFamily="2" charset="2"/>
              <a:buNone/>
              <a:defRPr sz="3200">
                <a:solidFill>
                  <a:srgbClr val="595959"/>
                </a:solidFill>
              </a:defRPr>
            </a:lvl1pPr>
          </a:lstStyle>
          <a:p>
            <a:r>
              <a:rPr lang="en-US" dirty="0"/>
              <a:t>Click to edit Master title style</a:t>
            </a:r>
          </a:p>
        </p:txBody>
      </p:sp>
      <p:sp>
        <p:nvSpPr>
          <p:cNvPr id="70665" name="Rectangle 9"/>
          <p:cNvSpPr>
            <a:spLocks noGrp="1" noChangeArrowheads="1"/>
          </p:cNvSpPr>
          <p:nvPr>
            <p:ph type="subTitle" idx="1"/>
          </p:nvPr>
        </p:nvSpPr>
        <p:spPr>
          <a:xfrm>
            <a:off x="841587" y="5001532"/>
            <a:ext cx="7521575" cy="430887"/>
          </a:xfrm>
        </p:spPr>
        <p:txBody>
          <a:bodyPr>
            <a:spAutoFit/>
          </a:bodyPr>
          <a:lstStyle>
            <a:lvl1pPr marL="0" indent="0" algn="ctr">
              <a:buFont typeface="Wingdings" pitchFamily="2" charset="2"/>
              <a:buNone/>
              <a:defRPr sz="2800"/>
            </a:lvl1pPr>
          </a:lstStyle>
          <a:p>
            <a:r>
              <a:rPr lang="en-US" dirty="0"/>
              <a:t>Click to edit Master subtitle style</a:t>
            </a:r>
          </a:p>
        </p:txBody>
      </p:sp>
      <p:grpSp>
        <p:nvGrpSpPr>
          <p:cNvPr id="3" name="Group 3"/>
          <p:cNvGrpSpPr/>
          <p:nvPr userDrawn="1"/>
        </p:nvGrpSpPr>
        <p:grpSpPr>
          <a:xfrm>
            <a:off x="143573" y="2573198"/>
            <a:ext cx="8852423" cy="1498128"/>
            <a:chOff x="143573" y="2573198"/>
            <a:chExt cx="8852423" cy="1498128"/>
          </a:xfrm>
        </p:grpSpPr>
        <p:pic>
          <p:nvPicPr>
            <p:cNvPr id="2" name="Picture 1" descr="full_refined.png"/>
            <p:cNvPicPr>
              <a:picLocks noChangeAspect="1"/>
            </p:cNvPicPr>
            <p:nvPr userDrawn="1"/>
          </p:nvPicPr>
          <p:blipFill rotWithShape="1">
            <a:blip r:embed="rId2">
              <a:extLst>
                <a:ext uri="{28A0092B-C50C-407E-A947-70E740481C1C}">
                  <a14:useLocalDpi xmlns="" xmlns:a14="http://schemas.microsoft.com/office/drawing/2010/main" val="0"/>
                </a:ext>
              </a:extLst>
            </a:blip>
            <a:srcRect t="11145" b="20784"/>
            <a:stretch/>
          </p:blipFill>
          <p:spPr>
            <a:xfrm>
              <a:off x="3106311" y="2573198"/>
              <a:ext cx="2928198" cy="1494968"/>
            </a:xfrm>
            <a:prstGeom prst="rect">
              <a:avLst/>
            </a:prstGeom>
          </p:spPr>
        </p:pic>
        <p:pic>
          <p:nvPicPr>
            <p:cNvPr id="6" name="Picture 5" descr="bubbles_home.jpg"/>
            <p:cNvPicPr>
              <a:picLocks noChangeAspect="1"/>
            </p:cNvPicPr>
            <p:nvPr userDrawn="1"/>
          </p:nvPicPr>
          <p:blipFill rotWithShape="1">
            <a:blip r:embed="rId3" cstate="email">
              <a:extLst>
                <a:ext uri="{28A0092B-C50C-407E-A947-70E740481C1C}">
                  <a14:useLocalDpi xmlns="" xmlns:a14="http://schemas.microsoft.com/office/drawing/2010/main"/>
                </a:ext>
              </a:extLst>
            </a:blip>
            <a:srcRect r="367"/>
            <a:stretch/>
          </p:blipFill>
          <p:spPr>
            <a:xfrm>
              <a:off x="6075223" y="2573198"/>
              <a:ext cx="2920773" cy="1498128"/>
            </a:xfrm>
            <a:prstGeom prst="rect">
              <a:avLst/>
            </a:prstGeom>
          </p:spPr>
        </p:pic>
        <p:pic>
          <p:nvPicPr>
            <p:cNvPr id="8" name="Picture 7" descr="lizard_home.jpg"/>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43573" y="2573198"/>
              <a:ext cx="2922024" cy="1493274"/>
            </a:xfrm>
            <a:prstGeom prst="rect">
              <a:avLst/>
            </a:prstGeom>
          </p:spPr>
        </p:pic>
      </p:grpSp>
      <p:pic>
        <p:nvPicPr>
          <p:cNvPr id="16" name="Picture 56" descr="Environlogo_PMS_548 nobar"/>
          <p:cNvPicPr>
            <a:picLocks noChangeAspect="1" noChangeArrowheads="1"/>
          </p:cNvPicPr>
          <p:nvPr userDrawn="1"/>
        </p:nvPicPr>
        <p:blipFill>
          <a:blip r:embed="rId5" cstate="email">
            <a:extLst>
              <a:ext uri="{28A0092B-C50C-407E-A947-70E740481C1C}">
                <a14:useLocalDpi xmlns="" xmlns:a14="http://schemas.microsoft.com/office/drawing/2010/main"/>
              </a:ext>
            </a:extLst>
          </a:blip>
          <a:srcRect/>
          <a:stretch>
            <a:fillRect/>
          </a:stretch>
        </p:blipFill>
        <p:spPr bwMode="auto">
          <a:xfrm>
            <a:off x="7561263" y="6553200"/>
            <a:ext cx="1419225" cy="163513"/>
          </a:xfrm>
          <a:prstGeom prst="rect">
            <a:avLst/>
          </a:prstGeom>
          <a:noFill/>
          <a:ln w="9525">
            <a:noFill/>
            <a:miter lim="800000"/>
            <a:headEnd/>
            <a:tailEnd/>
          </a:ln>
        </p:spPr>
      </p:pic>
      <p:pic>
        <p:nvPicPr>
          <p:cNvPr id="1026" name="Picture 2" descr="C:\Users\dblack\Desktop\New folder\98-46 C.JPG"/>
          <p:cNvPicPr>
            <a:picLocks noChangeAspect="1" noChangeArrowheads="1"/>
          </p:cNvPicPr>
          <p:nvPr userDrawn="1"/>
        </p:nvPicPr>
        <p:blipFill>
          <a:blip r:embed="rId6"/>
          <a:srcRect/>
          <a:stretch>
            <a:fillRect/>
          </a:stretch>
        </p:blipFill>
        <p:spPr bwMode="auto">
          <a:xfrm>
            <a:off x="3111335" y="2576945"/>
            <a:ext cx="2921330" cy="1508167"/>
          </a:xfrm>
          <a:prstGeom prst="rect">
            <a:avLst/>
          </a:prstGeom>
          <a:noFill/>
        </p:spPr>
      </p:pic>
    </p:spTree>
    <p:extLst>
      <p:ext uri="{BB962C8B-B14F-4D97-AF65-F5344CB8AC3E}">
        <p14:creationId xmlns="" xmlns:p14="http://schemas.microsoft.com/office/powerpoint/2010/main" val="245628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6A67E8B-BA04-4596-9E0E-D6F9823A8B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2BA6C2D-32C1-48FE-8F55-3D6D342530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069C5D6-086A-4DAE-AFE4-2D24B5373F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 name="Picture 1" descr="slice_lizard.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1097280"/>
          </a:xfrm>
          <a:prstGeom prst="rect">
            <a:avLst/>
          </a:prstGeom>
        </p:spPr>
      </p:pic>
      <p:sp>
        <p:nvSpPr>
          <p:cNvPr id="1027" name="Rectangle 8"/>
          <p:cNvSpPr>
            <a:spLocks noGrp="1" noChangeArrowheads="1"/>
          </p:cNvSpPr>
          <p:nvPr>
            <p:ph type="title"/>
          </p:nvPr>
        </p:nvSpPr>
        <p:spPr bwMode="auto">
          <a:xfrm>
            <a:off x="325895" y="333197"/>
            <a:ext cx="713581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8" name="Rectangle 9"/>
          <p:cNvSpPr>
            <a:spLocks noGrp="1" noChangeArrowheads="1"/>
          </p:cNvSpPr>
          <p:nvPr>
            <p:ph type="body" idx="1"/>
          </p:nvPr>
        </p:nvSpPr>
        <p:spPr bwMode="auto">
          <a:xfrm>
            <a:off x="807357" y="1698631"/>
            <a:ext cx="7638143" cy="172354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56" descr="Environlogo_PMS_548 nobar"/>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7561263" y="6553200"/>
            <a:ext cx="1419225" cy="163513"/>
          </a:xfrm>
          <a:prstGeom prst="rect">
            <a:avLst/>
          </a:prstGeom>
          <a:noFill/>
          <a:ln w="9525">
            <a:noFill/>
            <a:miter lim="800000"/>
            <a:headEnd/>
            <a:tailEnd/>
          </a:ln>
        </p:spPr>
      </p:pic>
      <p:pic>
        <p:nvPicPr>
          <p:cNvPr id="6" name="Picture 10" descr="LOGO"/>
          <p:cNvPicPr>
            <a:picLocks noChangeAspect="1" noChangeArrowheads="1"/>
          </p:cNvPicPr>
          <p:nvPr userDrawn="1"/>
        </p:nvPicPr>
        <p:blipFill>
          <a:blip r:embed="rId15" cstate="print"/>
          <a:srcRect r="-6667" b="32204"/>
          <a:stretch>
            <a:fillRect/>
          </a:stretch>
        </p:blipFill>
        <p:spPr bwMode="auto">
          <a:xfrm>
            <a:off x="532049" y="6454300"/>
            <a:ext cx="531509" cy="265755"/>
          </a:xfrm>
          <a:prstGeom prst="rect">
            <a:avLst/>
          </a:prstGeom>
          <a:noFill/>
        </p:spPr>
      </p:pic>
      <p:pic>
        <p:nvPicPr>
          <p:cNvPr id="7" name="Picture 9" descr="ankh_kennecott"/>
          <p:cNvPicPr>
            <a:picLocks noChangeAspect="1" noChangeArrowheads="1"/>
          </p:cNvPicPr>
          <p:nvPr userDrawn="1"/>
        </p:nvPicPr>
        <p:blipFill>
          <a:blip r:embed="rId16" cstate="print"/>
          <a:srcRect/>
          <a:stretch>
            <a:fillRect/>
          </a:stretch>
        </p:blipFill>
        <p:spPr bwMode="auto">
          <a:xfrm>
            <a:off x="192257" y="6251642"/>
            <a:ext cx="260198" cy="455106"/>
          </a:xfrm>
          <a:prstGeom prst="rect">
            <a:avLst/>
          </a:prstGeom>
          <a:noFill/>
        </p:spPr>
      </p:pic>
    </p:spTree>
    <p:extLst>
      <p:ext uri="{BB962C8B-B14F-4D97-AF65-F5344CB8AC3E}">
        <p14:creationId xmlns="" xmlns:p14="http://schemas.microsoft.com/office/powerpoint/2010/main" val="39418596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943" r:id="rId6"/>
    <p:sldLayoutId id="2147483944" r:id="rId7"/>
    <p:sldLayoutId id="2147483945" r:id="rId8"/>
    <p:sldLayoutId id="2147483946" r:id="rId9"/>
    <p:sldLayoutId id="2147483947" r:id="rId10"/>
    <p:sldLayoutId id="2147483948" r:id="rId11"/>
  </p:sldLayoutIdLst>
  <p:timing>
    <p:tnLst>
      <p:par>
        <p:cTn id="1" dur="indefinite" restart="never" nodeType="tmRoot"/>
      </p:par>
    </p:tnLst>
  </p:timing>
  <p:txStyles>
    <p:titleStyle>
      <a:lvl1pPr algn="l" rtl="0" eaLnBrk="0" fontAlgn="base" hangingPunct="0">
        <a:spcBef>
          <a:spcPct val="0"/>
        </a:spcBef>
        <a:spcAft>
          <a:spcPct val="0"/>
        </a:spcAft>
        <a:defRPr kumimoji="1" sz="2800">
          <a:solidFill>
            <a:srgbClr val="FFFFFF"/>
          </a:solidFill>
          <a:latin typeface="Lucida Sans"/>
          <a:ea typeface="+mj-ea"/>
          <a:cs typeface="+mj-cs"/>
        </a:defRPr>
      </a:lvl1pPr>
      <a:lvl2pPr algn="l" rtl="0" eaLnBrk="0" fontAlgn="base" hangingPunct="0">
        <a:spcBef>
          <a:spcPct val="0"/>
        </a:spcBef>
        <a:spcAft>
          <a:spcPct val="0"/>
        </a:spcAft>
        <a:defRPr kumimoji="1" sz="3600">
          <a:solidFill>
            <a:schemeClr val="tx2"/>
          </a:solidFill>
          <a:latin typeface="Futura Std Book" pitchFamily="34" charset="0"/>
        </a:defRPr>
      </a:lvl2pPr>
      <a:lvl3pPr algn="l" rtl="0" eaLnBrk="0" fontAlgn="base" hangingPunct="0">
        <a:spcBef>
          <a:spcPct val="0"/>
        </a:spcBef>
        <a:spcAft>
          <a:spcPct val="0"/>
        </a:spcAft>
        <a:defRPr kumimoji="1" sz="3600">
          <a:solidFill>
            <a:schemeClr val="tx2"/>
          </a:solidFill>
          <a:latin typeface="Futura Std Book" pitchFamily="34" charset="0"/>
        </a:defRPr>
      </a:lvl3pPr>
      <a:lvl4pPr algn="l" rtl="0" eaLnBrk="0" fontAlgn="base" hangingPunct="0">
        <a:spcBef>
          <a:spcPct val="0"/>
        </a:spcBef>
        <a:spcAft>
          <a:spcPct val="0"/>
        </a:spcAft>
        <a:defRPr kumimoji="1" sz="3600">
          <a:solidFill>
            <a:schemeClr val="tx2"/>
          </a:solidFill>
          <a:latin typeface="Futura Std Book" pitchFamily="34" charset="0"/>
        </a:defRPr>
      </a:lvl4pPr>
      <a:lvl5pPr algn="l" rtl="0" eaLnBrk="0" fontAlgn="base" hangingPunct="0">
        <a:spcBef>
          <a:spcPct val="0"/>
        </a:spcBef>
        <a:spcAft>
          <a:spcPct val="0"/>
        </a:spcAft>
        <a:defRPr kumimoji="1" sz="3600">
          <a:solidFill>
            <a:schemeClr val="tx2"/>
          </a:solidFill>
          <a:latin typeface="Futura Std Book" pitchFamily="34" charset="0"/>
        </a:defRPr>
      </a:lvl5pPr>
      <a:lvl6pPr marL="457200" algn="l" rtl="0" eaLnBrk="0" fontAlgn="base" hangingPunct="0">
        <a:spcBef>
          <a:spcPct val="0"/>
        </a:spcBef>
        <a:spcAft>
          <a:spcPct val="0"/>
        </a:spcAft>
        <a:defRPr kumimoji="1" sz="3600">
          <a:solidFill>
            <a:schemeClr val="tx2"/>
          </a:solidFill>
          <a:latin typeface="Futura Std Book" pitchFamily="34" charset="0"/>
        </a:defRPr>
      </a:lvl6pPr>
      <a:lvl7pPr marL="914400" algn="l" rtl="0" eaLnBrk="0" fontAlgn="base" hangingPunct="0">
        <a:spcBef>
          <a:spcPct val="0"/>
        </a:spcBef>
        <a:spcAft>
          <a:spcPct val="0"/>
        </a:spcAft>
        <a:defRPr kumimoji="1" sz="3600">
          <a:solidFill>
            <a:schemeClr val="tx2"/>
          </a:solidFill>
          <a:latin typeface="Futura Std Book" pitchFamily="34" charset="0"/>
        </a:defRPr>
      </a:lvl7pPr>
      <a:lvl8pPr marL="1371600" algn="l" rtl="0" eaLnBrk="0" fontAlgn="base" hangingPunct="0">
        <a:spcBef>
          <a:spcPct val="0"/>
        </a:spcBef>
        <a:spcAft>
          <a:spcPct val="0"/>
        </a:spcAft>
        <a:defRPr kumimoji="1" sz="3600">
          <a:solidFill>
            <a:schemeClr val="tx2"/>
          </a:solidFill>
          <a:latin typeface="Futura Std Book" pitchFamily="34" charset="0"/>
        </a:defRPr>
      </a:lvl8pPr>
      <a:lvl9pPr marL="1828800" algn="l" rtl="0" eaLnBrk="0" fontAlgn="base" hangingPunct="0">
        <a:spcBef>
          <a:spcPct val="0"/>
        </a:spcBef>
        <a:spcAft>
          <a:spcPct val="0"/>
        </a:spcAft>
        <a:defRPr kumimoji="1" sz="3600">
          <a:solidFill>
            <a:schemeClr val="tx2"/>
          </a:solidFill>
          <a:latin typeface="Futura Std Book" pitchFamily="34" charset="0"/>
        </a:defRPr>
      </a:lvl9pPr>
    </p:titleStyle>
    <p:bodyStyle>
      <a:lvl1pPr marL="231775" indent="-231775" algn="l" rtl="0" eaLnBrk="0" fontAlgn="base" hangingPunct="0">
        <a:lnSpc>
          <a:spcPct val="100000"/>
        </a:lnSpc>
        <a:spcBef>
          <a:spcPts val="600"/>
        </a:spcBef>
        <a:spcAft>
          <a:spcPct val="0"/>
        </a:spcAft>
        <a:buClr>
          <a:srgbClr val="79A300"/>
        </a:buClr>
        <a:buFont typeface="Arial"/>
        <a:buChar char="•"/>
        <a:defRPr kumimoji="1" sz="2000" baseline="0">
          <a:solidFill>
            <a:schemeClr val="tx1"/>
          </a:solidFill>
          <a:latin typeface="Lucida Sans"/>
          <a:ea typeface="+mn-ea"/>
          <a:cs typeface="+mn-cs"/>
        </a:defRPr>
      </a:lvl1pPr>
      <a:lvl2pPr marL="574675" indent="-228600" algn="l" rtl="0" eaLnBrk="0" fontAlgn="base" hangingPunct="0">
        <a:lnSpc>
          <a:spcPct val="100000"/>
        </a:lnSpc>
        <a:spcBef>
          <a:spcPts val="600"/>
        </a:spcBef>
        <a:spcAft>
          <a:spcPct val="0"/>
        </a:spcAft>
        <a:buClr>
          <a:srgbClr val="79A300"/>
        </a:buClr>
        <a:buFont typeface="Futura Std Book" pitchFamily="34" charset="0"/>
        <a:buChar char="–"/>
        <a:defRPr kumimoji="1" sz="1800" baseline="0">
          <a:solidFill>
            <a:schemeClr val="tx1"/>
          </a:solidFill>
          <a:latin typeface="Lucida Sans"/>
        </a:defRPr>
      </a:lvl2pPr>
      <a:lvl3pPr marL="969963" indent="-233363" algn="l" rtl="0" eaLnBrk="0" fontAlgn="base" hangingPunct="0">
        <a:lnSpc>
          <a:spcPct val="100000"/>
        </a:lnSpc>
        <a:spcBef>
          <a:spcPts val="600"/>
        </a:spcBef>
        <a:spcAft>
          <a:spcPct val="0"/>
        </a:spcAft>
        <a:buClr>
          <a:srgbClr val="79A300"/>
        </a:buClr>
        <a:buFont typeface="Arial"/>
        <a:buChar char="•"/>
        <a:defRPr kumimoji="1" sz="1600" baseline="0">
          <a:solidFill>
            <a:schemeClr val="tx1"/>
          </a:solidFill>
          <a:latin typeface="Lucida Sans"/>
        </a:defRPr>
      </a:lvl3pPr>
      <a:lvl4pPr marL="1260475" indent="-234950" algn="l" rtl="0" eaLnBrk="0" fontAlgn="base" hangingPunct="0">
        <a:lnSpc>
          <a:spcPct val="100000"/>
        </a:lnSpc>
        <a:spcBef>
          <a:spcPts val="600"/>
        </a:spcBef>
        <a:spcAft>
          <a:spcPct val="0"/>
        </a:spcAft>
        <a:buClr>
          <a:srgbClr val="79A300"/>
        </a:buClr>
        <a:buFont typeface="Lucida Grande"/>
        <a:buChar char="–"/>
        <a:defRPr kumimoji="1" sz="1400" baseline="0">
          <a:solidFill>
            <a:schemeClr val="tx1"/>
          </a:solidFill>
          <a:latin typeface="Lucida Sans"/>
        </a:defRPr>
      </a:lvl4pPr>
      <a:lvl5pPr marL="1479550" indent="-219075" algn="l" rtl="0" eaLnBrk="0" fontAlgn="base" hangingPunct="0">
        <a:lnSpc>
          <a:spcPct val="100000"/>
        </a:lnSpc>
        <a:spcBef>
          <a:spcPts val="600"/>
        </a:spcBef>
        <a:spcAft>
          <a:spcPct val="0"/>
        </a:spcAft>
        <a:buClr>
          <a:srgbClr val="79A300"/>
        </a:buClr>
        <a:buFont typeface="Arial"/>
        <a:buChar char="•"/>
        <a:defRPr kumimoji="1" sz="1200" baseline="0">
          <a:solidFill>
            <a:schemeClr val="tx1"/>
          </a:solidFill>
          <a:latin typeface="Lucida Sans"/>
        </a:defRPr>
      </a:lvl5pPr>
      <a:lvl6pPr marL="1936750" indent="-171450"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6pPr>
      <a:lvl7pPr marL="2393950" indent="-171450"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7pPr>
      <a:lvl8pPr marL="2851150" indent="-171450"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8pPr>
      <a:lvl9pPr marL="3308350" indent="-171450" algn="l" rtl="0" eaLnBrk="0" fontAlgn="base" hangingPunct="0">
        <a:spcBef>
          <a:spcPct val="20000"/>
        </a:spcBef>
        <a:spcAft>
          <a:spcPct val="0"/>
        </a:spcAft>
        <a:buClr>
          <a:schemeClr val="accent1"/>
        </a:buClr>
        <a:buFont typeface="Wingdings" pitchFamily="2" charset="2"/>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8.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1.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11.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11.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8.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Tree>
    <p:extLst>
      <p:ext uri="{BB962C8B-B14F-4D97-AF65-F5344CB8AC3E}">
        <p14:creationId xmlns="" xmlns:p14="http://schemas.microsoft.com/office/powerpoint/2010/main" val="108595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DSC00098"/>
          <p:cNvPicPr>
            <a:picLocks noGrp="1" noChangeAspect="1" noChangeArrowheads="1"/>
          </p:cNvPicPr>
          <p:nvPr>
            <p:ph/>
          </p:nvPr>
        </p:nvPicPr>
        <p:blipFill>
          <a:blip r:embed="rId3" cstate="print"/>
          <a:srcRect/>
          <a:stretch>
            <a:fillRect/>
          </a:stretch>
        </p:blipFill>
        <p:spPr>
          <a:xfrm>
            <a:off x="717550" y="1177113"/>
            <a:ext cx="7690179" cy="4695050"/>
          </a:xfrm>
        </p:spPr>
      </p:pic>
      <p:sp>
        <p:nvSpPr>
          <p:cNvPr id="3085" name="Text Box 13"/>
          <p:cNvSpPr txBox="1">
            <a:spLocks noChangeArrowheads="1"/>
          </p:cNvSpPr>
          <p:nvPr/>
        </p:nvSpPr>
        <p:spPr bwMode="auto">
          <a:xfrm>
            <a:off x="1295400" y="4876800"/>
            <a:ext cx="6705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86" name="Text Box 14"/>
          <p:cNvSpPr txBox="1">
            <a:spLocks noChangeArrowheads="1"/>
          </p:cNvSpPr>
          <p:nvPr/>
        </p:nvSpPr>
        <p:spPr bwMode="auto">
          <a:xfrm>
            <a:off x="765175" y="5146675"/>
            <a:ext cx="7696200" cy="457200"/>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South Salt Lake Biosolids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DSC00094"/>
          <p:cNvPicPr>
            <a:picLocks noGrp="1" noChangeAspect="1" noChangeArrowheads="1"/>
          </p:cNvPicPr>
          <p:nvPr>
            <p:ph/>
          </p:nvPr>
        </p:nvPicPr>
        <p:blipFill>
          <a:blip r:embed="rId3" cstate="print"/>
          <a:srcRect/>
          <a:stretch>
            <a:fillRect/>
          </a:stretch>
        </p:blipFill>
        <p:spPr>
          <a:xfrm>
            <a:off x="669925" y="1175657"/>
            <a:ext cx="7802563" cy="4855256"/>
          </a:xfrm>
        </p:spPr>
      </p:pic>
      <p:sp>
        <p:nvSpPr>
          <p:cNvPr id="20484" name="Text Box 4"/>
          <p:cNvSpPr txBox="1">
            <a:spLocks noChangeArrowheads="1"/>
          </p:cNvSpPr>
          <p:nvPr/>
        </p:nvSpPr>
        <p:spPr bwMode="auto">
          <a:xfrm>
            <a:off x="4750130" y="1561028"/>
            <a:ext cx="3583421" cy="3231654"/>
          </a:xfrm>
          <a:prstGeom prst="rect">
            <a:avLst/>
          </a:prstGeom>
          <a:noFill/>
          <a:ln w="9525">
            <a:noFill/>
            <a:miter lim="800000"/>
            <a:headEnd/>
            <a:tailEnd/>
          </a:ln>
          <a:effectLst/>
        </p:spPr>
        <p:txBody>
          <a:bodyPr wrap="square">
            <a:spAutoFit/>
          </a:bodyPr>
          <a:lstStyle/>
          <a:p>
            <a:pPr marL="279400" indent="-279400">
              <a:spcBef>
                <a:spcPct val="50000"/>
              </a:spcBef>
              <a:buFontTx/>
              <a:buChar char="•"/>
            </a:pPr>
            <a:r>
              <a:rPr lang="en-US" sz="2400" dirty="0">
                <a:solidFill>
                  <a:schemeClr val="bg1"/>
                </a:solidFill>
              </a:rPr>
              <a:t>Inexpensive</a:t>
            </a:r>
          </a:p>
          <a:p>
            <a:pPr marL="279400" indent="-279400">
              <a:spcBef>
                <a:spcPct val="50000"/>
              </a:spcBef>
              <a:buFontTx/>
              <a:buChar char="•"/>
            </a:pPr>
            <a:r>
              <a:rPr lang="en-US" sz="2400" dirty="0">
                <a:solidFill>
                  <a:schemeClr val="bg1"/>
                </a:solidFill>
              </a:rPr>
              <a:t>Delivered on site</a:t>
            </a:r>
          </a:p>
          <a:p>
            <a:pPr marL="279400" indent="-279400">
              <a:spcBef>
                <a:spcPct val="50000"/>
              </a:spcBef>
              <a:buFontTx/>
              <a:buChar char="•"/>
            </a:pPr>
            <a:r>
              <a:rPr lang="en-US" sz="2400" dirty="0">
                <a:solidFill>
                  <a:schemeClr val="bg1"/>
                </a:solidFill>
              </a:rPr>
              <a:t>Dust cover</a:t>
            </a:r>
          </a:p>
          <a:p>
            <a:pPr marL="279400" indent="-279400">
              <a:spcBef>
                <a:spcPct val="50000"/>
              </a:spcBef>
              <a:buFontTx/>
              <a:buChar char="•"/>
            </a:pPr>
            <a:r>
              <a:rPr lang="en-US" sz="2400" dirty="0">
                <a:solidFill>
                  <a:schemeClr val="bg1"/>
                </a:solidFill>
              </a:rPr>
              <a:t>Organic </a:t>
            </a:r>
            <a:r>
              <a:rPr lang="en-US" sz="2400" dirty="0" smtClean="0">
                <a:solidFill>
                  <a:schemeClr val="bg1"/>
                </a:solidFill>
              </a:rPr>
              <a:t>matter</a:t>
            </a:r>
          </a:p>
          <a:p>
            <a:pPr marL="279400" indent="-279400">
              <a:spcBef>
                <a:spcPct val="50000"/>
              </a:spcBef>
              <a:buFontTx/>
              <a:buChar char="•"/>
            </a:pPr>
            <a:r>
              <a:rPr lang="en-US" sz="2400" dirty="0" smtClean="0">
                <a:solidFill>
                  <a:schemeClr val="bg1"/>
                </a:solidFill>
              </a:rPr>
              <a:t>Moisture Retention</a:t>
            </a:r>
            <a:endParaRPr lang="en-US" sz="2400" dirty="0">
              <a:solidFill>
                <a:schemeClr val="bg1"/>
              </a:solidFill>
            </a:endParaRPr>
          </a:p>
          <a:p>
            <a:pPr marL="279400" indent="-279400">
              <a:spcBef>
                <a:spcPct val="50000"/>
              </a:spcBef>
              <a:buFontTx/>
              <a:buChar char="•"/>
            </a:pPr>
            <a:r>
              <a:rPr lang="en-US" sz="2400" dirty="0">
                <a:solidFill>
                  <a:schemeClr val="bg1"/>
                </a:solidFill>
              </a:rPr>
              <a:t>High in nitrogen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1" end="1"/>
                                            </p:txEl>
                                          </p:spTgt>
                                        </p:tgtEl>
                                        <p:attrNameLst>
                                          <p:attrName>style.visibility</p:attrName>
                                        </p:attrNameLst>
                                      </p:cBhvr>
                                      <p:to>
                                        <p:strVal val="visible"/>
                                      </p:to>
                                    </p:set>
                                    <p:anim calcmode="lin" valueType="num">
                                      <p:cBhvr additive="base">
                                        <p:cTn id="13"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3" end="3"/>
                                            </p:txEl>
                                          </p:spTgt>
                                        </p:tgtEl>
                                        <p:attrNameLst>
                                          <p:attrName>style.visibility</p:attrName>
                                        </p:attrNameLst>
                                      </p:cBhvr>
                                      <p:to>
                                        <p:strVal val="visible"/>
                                      </p:to>
                                    </p:set>
                                    <p:anim calcmode="lin" valueType="num">
                                      <p:cBhvr additive="base">
                                        <p:cTn id="25"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4">
                                            <p:txEl>
                                              <p:pRg st="4" end="4"/>
                                            </p:txEl>
                                          </p:spTgt>
                                        </p:tgtEl>
                                        <p:attrNameLst>
                                          <p:attrName>style.visibility</p:attrName>
                                        </p:attrNameLst>
                                      </p:cBhvr>
                                      <p:to>
                                        <p:strVal val="visible"/>
                                      </p:to>
                                    </p:set>
                                    <p:anim calcmode="lin" valueType="num">
                                      <p:cBhvr additive="base">
                                        <p:cTn id="31"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4">
                                            <p:txEl>
                                              <p:pRg st="5" end="5"/>
                                            </p:txEl>
                                          </p:spTgt>
                                        </p:tgtEl>
                                        <p:attrNameLst>
                                          <p:attrName>style.visibility</p:attrName>
                                        </p:attrNameLst>
                                      </p:cBhvr>
                                      <p:to>
                                        <p:strVal val="visible"/>
                                      </p:to>
                                    </p:set>
                                    <p:anim calcmode="lin" valueType="num">
                                      <p:cBhvr additive="base">
                                        <p:cTn id="37"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DSC00048"/>
          <p:cNvPicPr>
            <a:picLocks noChangeAspect="1" noChangeArrowheads="1"/>
          </p:cNvPicPr>
          <p:nvPr/>
        </p:nvPicPr>
        <p:blipFill>
          <a:blip r:embed="rId3" cstate="print"/>
          <a:srcRect/>
          <a:stretch>
            <a:fillRect/>
          </a:stretch>
        </p:blipFill>
        <p:spPr bwMode="auto">
          <a:xfrm>
            <a:off x="685099" y="1277381"/>
            <a:ext cx="7788275" cy="5016541"/>
          </a:xfrm>
          <a:prstGeom prst="rect">
            <a:avLst/>
          </a:prstGeom>
          <a:noFill/>
        </p:spPr>
      </p:pic>
      <p:sp>
        <p:nvSpPr>
          <p:cNvPr id="23554" name="Rectangle 2"/>
          <p:cNvSpPr>
            <a:spLocks noGrp="1" noChangeArrowheads="1"/>
          </p:cNvSpPr>
          <p:nvPr>
            <p:ph type="title"/>
          </p:nvPr>
        </p:nvSpPr>
        <p:spPr>
          <a:xfrm>
            <a:off x="325896" y="0"/>
            <a:ext cx="6063030" cy="1194972"/>
          </a:xfrm>
        </p:spPr>
        <p:txBody>
          <a:bodyPr/>
          <a:lstStyle/>
          <a:p>
            <a:r>
              <a:rPr lang="en-US" dirty="0" smtClean="0">
                <a:solidFill>
                  <a:schemeClr val="bg1"/>
                </a:solidFill>
              </a:rPr>
              <a:t>Reclamation Test Plots established in 1995 and in 2000</a:t>
            </a:r>
            <a:br>
              <a:rPr lang="en-US" dirty="0" smtClean="0">
                <a:solidFill>
                  <a:schemeClr val="bg1"/>
                </a:solidFill>
              </a:rPr>
            </a:br>
            <a:endParaRPr lang="en-US" dirty="0"/>
          </a:p>
        </p:txBody>
      </p:sp>
      <p:sp>
        <p:nvSpPr>
          <p:cNvPr id="23556" name="Rectangle 4"/>
          <p:cNvSpPr>
            <a:spLocks noGrp="1" noChangeArrowheads="1"/>
          </p:cNvSpPr>
          <p:nvPr>
            <p:ph type="body" idx="1"/>
          </p:nvPr>
        </p:nvSpPr>
        <p:spPr>
          <a:xfrm>
            <a:off x="762000" y="3123210"/>
            <a:ext cx="7696200" cy="2921330"/>
          </a:xfrm>
        </p:spPr>
        <p:txBody>
          <a:bodyPr/>
          <a:lstStyle/>
          <a:p>
            <a:pPr>
              <a:lnSpc>
                <a:spcPct val="90000"/>
              </a:lnSpc>
            </a:pPr>
            <a:r>
              <a:rPr lang="en-US" sz="2800" dirty="0" smtClean="0">
                <a:solidFill>
                  <a:schemeClr val="bg1"/>
                </a:solidFill>
              </a:rPr>
              <a:t>Semi-Arid </a:t>
            </a:r>
            <a:r>
              <a:rPr lang="en-US" sz="2800" dirty="0">
                <a:solidFill>
                  <a:schemeClr val="bg1"/>
                </a:solidFill>
              </a:rPr>
              <a:t>climate</a:t>
            </a:r>
          </a:p>
          <a:p>
            <a:pPr lvl="1">
              <a:lnSpc>
                <a:spcPct val="90000"/>
              </a:lnSpc>
            </a:pPr>
            <a:r>
              <a:rPr lang="en-US" sz="2400" dirty="0">
                <a:solidFill>
                  <a:schemeClr val="bg1"/>
                </a:solidFill>
              </a:rPr>
              <a:t>Annual Precipitation = 15-20 inches</a:t>
            </a:r>
          </a:p>
          <a:p>
            <a:pPr>
              <a:lnSpc>
                <a:spcPct val="90000"/>
              </a:lnSpc>
            </a:pPr>
            <a:r>
              <a:rPr lang="en-US" sz="2800" dirty="0">
                <a:solidFill>
                  <a:schemeClr val="bg1"/>
                </a:solidFill>
              </a:rPr>
              <a:t>Elevation between 4400 and 6200 feet</a:t>
            </a:r>
          </a:p>
          <a:p>
            <a:pPr lvl="1">
              <a:lnSpc>
                <a:spcPct val="90000"/>
              </a:lnSpc>
            </a:pPr>
            <a:endParaRPr lang="en-US" sz="2400" dirty="0">
              <a:solidFill>
                <a:schemeClr val="bg1"/>
              </a:solidFill>
            </a:endParaRPr>
          </a:p>
          <a:p>
            <a:pPr lvl="1">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DSC00048"/>
          <p:cNvPicPr>
            <a:picLocks noChangeAspect="1" noChangeArrowheads="1"/>
          </p:cNvPicPr>
          <p:nvPr/>
        </p:nvPicPr>
        <p:blipFill>
          <a:blip r:embed="rId3" cstate="print"/>
          <a:srcRect/>
          <a:stretch>
            <a:fillRect/>
          </a:stretch>
        </p:blipFill>
        <p:spPr bwMode="auto">
          <a:xfrm>
            <a:off x="685099" y="1277381"/>
            <a:ext cx="7788275" cy="5016541"/>
          </a:xfrm>
          <a:prstGeom prst="rect">
            <a:avLst/>
          </a:prstGeom>
          <a:noFill/>
        </p:spPr>
      </p:pic>
      <p:sp>
        <p:nvSpPr>
          <p:cNvPr id="23554" name="Rectangle 2"/>
          <p:cNvSpPr>
            <a:spLocks noGrp="1" noChangeArrowheads="1"/>
          </p:cNvSpPr>
          <p:nvPr>
            <p:ph type="title"/>
          </p:nvPr>
        </p:nvSpPr>
        <p:spPr>
          <a:xfrm>
            <a:off x="325896" y="0"/>
            <a:ext cx="6063030" cy="1194972"/>
          </a:xfrm>
        </p:spPr>
        <p:txBody>
          <a:bodyPr/>
          <a:lstStyle/>
          <a:p>
            <a:r>
              <a:rPr lang="en-US" dirty="0" smtClean="0">
                <a:solidFill>
                  <a:schemeClr val="bg1"/>
                </a:solidFill>
              </a:rPr>
              <a:t>Reclamation Test Plots established in 1995 and in 2000</a:t>
            </a:r>
            <a:br>
              <a:rPr lang="en-US" dirty="0" smtClean="0">
                <a:solidFill>
                  <a:schemeClr val="bg1"/>
                </a:solidFill>
              </a:rPr>
            </a:br>
            <a:endParaRPr lang="en-US" dirty="0"/>
          </a:p>
        </p:txBody>
      </p:sp>
      <p:sp>
        <p:nvSpPr>
          <p:cNvPr id="23556" name="Rectangle 4"/>
          <p:cNvSpPr>
            <a:spLocks noGrp="1" noChangeArrowheads="1"/>
          </p:cNvSpPr>
          <p:nvPr>
            <p:ph type="body" idx="1"/>
          </p:nvPr>
        </p:nvSpPr>
        <p:spPr>
          <a:xfrm>
            <a:off x="762000" y="3123210"/>
            <a:ext cx="7696200" cy="2921330"/>
          </a:xfrm>
        </p:spPr>
        <p:txBody>
          <a:bodyPr/>
          <a:lstStyle/>
          <a:p>
            <a:pPr lvl="1">
              <a:lnSpc>
                <a:spcPct val="90000"/>
              </a:lnSpc>
            </a:pPr>
            <a:r>
              <a:rPr lang="en-US" sz="2400" dirty="0" smtClean="0">
                <a:solidFill>
                  <a:schemeClr val="bg1"/>
                </a:solidFill>
              </a:rPr>
              <a:t>Tailings</a:t>
            </a:r>
            <a:r>
              <a:rPr lang="en-US" sz="2400" dirty="0">
                <a:solidFill>
                  <a:schemeClr val="bg1"/>
                </a:solidFill>
              </a:rPr>
              <a:t>	</a:t>
            </a:r>
          </a:p>
          <a:p>
            <a:pPr lvl="1">
              <a:lnSpc>
                <a:spcPct val="90000"/>
              </a:lnSpc>
            </a:pPr>
            <a:r>
              <a:rPr lang="en-US" sz="2400" dirty="0">
                <a:solidFill>
                  <a:schemeClr val="bg1"/>
                </a:solidFill>
              </a:rPr>
              <a:t>Waste-rock dumps</a:t>
            </a:r>
          </a:p>
          <a:p>
            <a:pPr lvl="1">
              <a:lnSpc>
                <a:spcPct val="90000"/>
              </a:lnSpc>
            </a:pPr>
            <a:r>
              <a:rPr lang="en-US" sz="2400" dirty="0">
                <a:solidFill>
                  <a:schemeClr val="bg1"/>
                </a:solidFill>
              </a:rPr>
              <a:t>Gravel-pit surfaces</a:t>
            </a:r>
          </a:p>
          <a:p>
            <a:pPr lvl="1">
              <a:lnSpc>
                <a:spcPct val="90000"/>
              </a:lnSpc>
            </a:pPr>
            <a:r>
              <a:rPr lang="en-US" sz="2800" dirty="0" smtClean="0">
                <a:solidFill>
                  <a:schemeClr val="bg1"/>
                </a:solidFill>
              </a:rPr>
              <a:t>	</a:t>
            </a:r>
            <a:r>
              <a:rPr lang="en-US" sz="2400" dirty="0" smtClean="0">
                <a:solidFill>
                  <a:schemeClr val="bg1"/>
                </a:solidFill>
              </a:rPr>
              <a:t>    Lime Treatment</a:t>
            </a:r>
          </a:p>
          <a:p>
            <a:pPr lvl="1">
              <a:lnSpc>
                <a:spcPct val="90000"/>
              </a:lnSpc>
            </a:pPr>
            <a:r>
              <a:rPr lang="en-US" sz="2800" dirty="0" smtClean="0">
                <a:solidFill>
                  <a:schemeClr val="bg1"/>
                </a:solidFill>
              </a:rPr>
              <a:t>	</a:t>
            </a:r>
            <a:r>
              <a:rPr lang="en-US" sz="2400" dirty="0" smtClean="0">
                <a:solidFill>
                  <a:schemeClr val="bg1"/>
                </a:solidFill>
              </a:rPr>
              <a:t>    Top Soil Treatment</a:t>
            </a:r>
          </a:p>
          <a:p>
            <a:pPr lvl="1">
              <a:lnSpc>
                <a:spcPct val="90000"/>
              </a:lnSpc>
            </a:pPr>
            <a:r>
              <a:rPr lang="en-US" sz="2800" dirty="0" smtClean="0">
                <a:solidFill>
                  <a:schemeClr val="bg1"/>
                </a:solidFill>
              </a:rPr>
              <a:t>	</a:t>
            </a:r>
            <a:r>
              <a:rPr lang="en-US" sz="2400" dirty="0" smtClean="0">
                <a:solidFill>
                  <a:schemeClr val="bg1"/>
                </a:solidFill>
              </a:rPr>
              <a:t>    Bio-Solid </a:t>
            </a:r>
            <a:r>
              <a:rPr lang="en-US" sz="2400" dirty="0" err="1" smtClean="0">
                <a:solidFill>
                  <a:schemeClr val="bg1"/>
                </a:solidFill>
              </a:rPr>
              <a:t>App.s</a:t>
            </a:r>
            <a:r>
              <a:rPr lang="en-US" sz="2400" dirty="0" smtClean="0">
                <a:solidFill>
                  <a:schemeClr val="bg1"/>
                </a:solidFill>
              </a:rPr>
              <a:t> 0,10,15,20,30 tons/ac</a:t>
            </a:r>
          </a:p>
          <a:p>
            <a:pPr>
              <a:lnSpc>
                <a:spcPct val="90000"/>
              </a:lnSpc>
              <a:buNone/>
            </a:pPr>
            <a:r>
              <a:rPr lang="en-US" sz="2800" dirty="0" smtClean="0">
                <a:solidFill>
                  <a:schemeClr val="bg1"/>
                </a:solidFill>
              </a:rPr>
              <a:t>	</a:t>
            </a:r>
            <a:endParaRPr lang="en-US" sz="2400" dirty="0" smtClean="0">
              <a:solidFill>
                <a:schemeClr val="bg1"/>
              </a:solidFill>
            </a:endParaRPr>
          </a:p>
          <a:p>
            <a:pPr>
              <a:lnSpc>
                <a:spcPct val="90000"/>
              </a:lnSpc>
              <a:buNone/>
            </a:pPr>
            <a:endParaRPr lang="en-US" sz="2400" dirty="0">
              <a:solidFill>
                <a:schemeClr val="bg1"/>
              </a:solidFill>
            </a:endParaRPr>
          </a:p>
          <a:p>
            <a:pPr lvl="1">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6">
                                            <p:txEl>
                                              <p:pRg st="3" end="3"/>
                                            </p:txEl>
                                          </p:spTgt>
                                        </p:tgtEl>
                                        <p:attrNameLst>
                                          <p:attrName>style.visibility</p:attrName>
                                        </p:attrNameLst>
                                      </p:cBhvr>
                                      <p:to>
                                        <p:strVal val="visible"/>
                                      </p:to>
                                    </p:set>
                                    <p:anim calcmode="lin" valueType="num">
                                      <p:cBhvr additive="base">
                                        <p:cTn id="25"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6">
                                            <p:txEl>
                                              <p:pRg st="4" end="4"/>
                                            </p:txEl>
                                          </p:spTgt>
                                        </p:tgtEl>
                                        <p:attrNameLst>
                                          <p:attrName>style.visibility</p:attrName>
                                        </p:attrNameLst>
                                      </p:cBhvr>
                                      <p:to>
                                        <p:strVal val="visible"/>
                                      </p:to>
                                    </p:set>
                                    <p:anim calcmode="lin" valueType="num">
                                      <p:cBhvr additive="base">
                                        <p:cTn id="31" dur="5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6">
                                            <p:txEl>
                                              <p:pRg st="5" end="5"/>
                                            </p:txEl>
                                          </p:spTgt>
                                        </p:tgtEl>
                                        <p:attrNameLst>
                                          <p:attrName>style.visibility</p:attrName>
                                        </p:attrNameLst>
                                      </p:cBhvr>
                                      <p:to>
                                        <p:strVal val="visible"/>
                                      </p:to>
                                    </p:set>
                                    <p:anim calcmode="lin" valueType="num">
                                      <p:cBhvr additive="base">
                                        <p:cTn id="37" dur="500" fill="hold"/>
                                        <p:tgtEl>
                                          <p:spTgt spid="2355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556">
                                            <p:txEl>
                                              <p:pRg st="6" end="6"/>
                                            </p:txEl>
                                          </p:spTgt>
                                        </p:tgtEl>
                                        <p:attrNameLst>
                                          <p:attrName>style.visibility</p:attrName>
                                        </p:attrNameLst>
                                      </p:cBhvr>
                                      <p:to>
                                        <p:strVal val="visible"/>
                                      </p:to>
                                    </p:set>
                                    <p:anim calcmode="lin" valueType="num">
                                      <p:cBhvr additive="base">
                                        <p:cTn id="43" dur="500" fill="hold"/>
                                        <p:tgtEl>
                                          <p:spTgt spid="2355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Methodology</a:t>
            </a:r>
          </a:p>
        </p:txBody>
      </p:sp>
      <p:sp>
        <p:nvSpPr>
          <p:cNvPr id="27652" name="Rectangle 4"/>
          <p:cNvSpPr>
            <a:spLocks noGrp="1" noChangeArrowheads="1"/>
          </p:cNvSpPr>
          <p:nvPr>
            <p:ph type="body" idx="1"/>
          </p:nvPr>
        </p:nvSpPr>
        <p:spPr/>
        <p:txBody>
          <a:bodyPr/>
          <a:lstStyle/>
          <a:p>
            <a:pPr eaLnBrk="1" hangingPunct="1">
              <a:buFontTx/>
              <a:buNone/>
            </a:pPr>
            <a:r>
              <a:rPr lang="en-US" dirty="0" smtClean="0"/>
              <a:t>Test Plot Selection</a:t>
            </a:r>
          </a:p>
          <a:p>
            <a:pPr lvl="1" eaLnBrk="1" hangingPunct="1"/>
            <a:r>
              <a:rPr lang="en-US" dirty="0" smtClean="0"/>
              <a:t>Detailed documentation available on establishment date and treatment received</a:t>
            </a:r>
          </a:p>
          <a:p>
            <a:pPr lvl="1" eaLnBrk="1" hangingPunct="1"/>
            <a:r>
              <a:rPr lang="en-US" dirty="0" smtClean="0"/>
              <a:t>Plots were older than 5 years (7-10 in some cases)</a:t>
            </a:r>
          </a:p>
          <a:p>
            <a:pPr lvl="1" eaLnBrk="1" hangingPunct="1"/>
            <a:r>
              <a:rPr lang="en-US" dirty="0" smtClean="0"/>
              <a:t>Plots had not been disturbed since establishment</a:t>
            </a:r>
          </a:p>
          <a:p>
            <a:pPr lvl="1" eaLnBrk="1" hangingPunct="1"/>
            <a:r>
              <a:rPr lang="en-US" dirty="0" smtClean="0"/>
              <a:t>Location and borders of plots identifiable in the field</a:t>
            </a:r>
          </a:p>
          <a:p>
            <a:pPr lvl="1"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anim calcmode="lin" valueType="num">
                                      <p:cBhvr additive="base">
                                        <p:cTn id="7"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2">
                                            <p:txEl>
                                              <p:pRg st="2" end="2"/>
                                            </p:txEl>
                                          </p:spTgt>
                                        </p:tgtEl>
                                        <p:attrNameLst>
                                          <p:attrName>style.visibility</p:attrName>
                                        </p:attrNameLst>
                                      </p:cBhvr>
                                      <p:to>
                                        <p:strVal val="visible"/>
                                      </p:to>
                                    </p:set>
                                    <p:anim calcmode="lin" valueType="num">
                                      <p:cBhvr additive="base">
                                        <p:cTn id="13"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anim calcmode="lin" valueType="num">
                                      <p:cBhvr additive="base">
                                        <p:cTn id="19" dur="5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2">
                                            <p:txEl>
                                              <p:pRg st="4" end="4"/>
                                            </p:txEl>
                                          </p:spTgt>
                                        </p:tgtEl>
                                        <p:attrNameLst>
                                          <p:attrName>style.visibility</p:attrName>
                                        </p:attrNameLst>
                                      </p:cBhvr>
                                      <p:to>
                                        <p:strVal val="visible"/>
                                      </p:to>
                                    </p:set>
                                    <p:anim calcmode="lin" valueType="num">
                                      <p:cBhvr additive="base">
                                        <p:cTn id="25" dur="5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Methodology</a:t>
            </a:r>
          </a:p>
        </p:txBody>
      </p:sp>
      <p:sp>
        <p:nvSpPr>
          <p:cNvPr id="29699" name="Rectangle 3"/>
          <p:cNvSpPr>
            <a:spLocks noGrp="1" noChangeArrowheads="1"/>
          </p:cNvSpPr>
          <p:nvPr>
            <p:ph type="body" sz="half" idx="1"/>
          </p:nvPr>
        </p:nvSpPr>
        <p:spPr>
          <a:xfrm>
            <a:off x="1371600" y="1447800"/>
            <a:ext cx="5791200" cy="2286000"/>
          </a:xfrm>
        </p:spPr>
        <p:txBody>
          <a:bodyPr/>
          <a:lstStyle/>
          <a:p>
            <a:pPr eaLnBrk="1" hangingPunct="1">
              <a:buFontTx/>
              <a:buNone/>
            </a:pPr>
            <a:r>
              <a:rPr lang="en-US" sz="2800" smtClean="0"/>
              <a:t>Vegetation Sampling</a:t>
            </a:r>
          </a:p>
          <a:p>
            <a:pPr lvl="1" eaLnBrk="1" hangingPunct="1"/>
            <a:r>
              <a:rPr lang="en-US" sz="2400" smtClean="0"/>
              <a:t>RelevÉ (“sample stand”) method - Barbour et al. 1987</a:t>
            </a:r>
          </a:p>
          <a:p>
            <a:pPr lvl="2" eaLnBrk="1" hangingPunct="1"/>
            <a:r>
              <a:rPr lang="en-US" smtClean="0"/>
              <a:t>Absolute percent cover of each plant species - Braun-Blanquet</a:t>
            </a:r>
          </a:p>
        </p:txBody>
      </p:sp>
      <p:graphicFrame>
        <p:nvGraphicFramePr>
          <p:cNvPr id="53248" name="Object 0"/>
          <p:cNvGraphicFramePr>
            <a:graphicFrameLocks noChangeAspect="1"/>
          </p:cNvGraphicFramePr>
          <p:nvPr>
            <p:ph sz="half" idx="2"/>
          </p:nvPr>
        </p:nvGraphicFramePr>
        <p:xfrm>
          <a:off x="2667000" y="3733800"/>
          <a:ext cx="5210175" cy="2844800"/>
        </p:xfrm>
        <a:graphic>
          <a:graphicData uri="http://schemas.openxmlformats.org/presentationml/2006/ole">
            <p:oleObj spid="_x0000_s2050" name="Document" r:id="rId4" imgW="5507638" imgH="3007298"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248"/>
                                        </p:tgtEl>
                                        <p:attrNameLst>
                                          <p:attrName>style.visibility</p:attrName>
                                        </p:attrNameLst>
                                      </p:cBhvr>
                                      <p:to>
                                        <p:strVal val="visible"/>
                                      </p:to>
                                    </p:set>
                                    <p:anim calcmode="lin" valueType="num">
                                      <p:cBhvr additive="base">
                                        <p:cTn id="25" dur="500" fill="hold"/>
                                        <p:tgtEl>
                                          <p:spTgt spid="53248"/>
                                        </p:tgtEl>
                                        <p:attrNameLst>
                                          <p:attrName>ppt_x</p:attrName>
                                        </p:attrNameLst>
                                      </p:cBhvr>
                                      <p:tavLst>
                                        <p:tav tm="0">
                                          <p:val>
                                            <p:strVal val="#ppt_x"/>
                                          </p:val>
                                        </p:tav>
                                        <p:tav tm="100000">
                                          <p:val>
                                            <p:strVal val="#ppt_x"/>
                                          </p:val>
                                        </p:tav>
                                      </p:tavLst>
                                    </p:anim>
                                    <p:anim calcmode="lin" valueType="num">
                                      <p:cBhvr additive="base">
                                        <p:cTn id="26" dur="500" fill="hold"/>
                                        <p:tgtEl>
                                          <p:spTgt spid="53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a:noFill/>
        </p:spPr>
        <p:txBody>
          <a:bodyPr/>
          <a:lstStyle/>
          <a:p>
            <a:pPr eaLnBrk="1" hangingPunct="1"/>
            <a:r>
              <a:rPr lang="en-US" dirty="0" smtClean="0"/>
              <a:t>Methodology</a:t>
            </a:r>
          </a:p>
        </p:txBody>
      </p:sp>
      <p:sp>
        <p:nvSpPr>
          <p:cNvPr id="31750" name="Rectangle 6"/>
          <p:cNvSpPr>
            <a:spLocks noGrp="1" noChangeArrowheads="1"/>
          </p:cNvSpPr>
          <p:nvPr>
            <p:ph type="body" sz="half" idx="1"/>
          </p:nvPr>
        </p:nvSpPr>
        <p:spPr>
          <a:xfrm>
            <a:off x="1143000" y="1600200"/>
            <a:ext cx="7239000" cy="2667000"/>
          </a:xfrm>
          <a:noFill/>
        </p:spPr>
        <p:txBody>
          <a:bodyPr/>
          <a:lstStyle/>
          <a:p>
            <a:pPr eaLnBrk="1" hangingPunct="1">
              <a:buFontTx/>
              <a:buNone/>
            </a:pPr>
            <a:r>
              <a:rPr lang="en-US" sz="2800" dirty="0" smtClean="0"/>
              <a:t>Vegetation Sampling</a:t>
            </a:r>
          </a:p>
          <a:p>
            <a:pPr lvl="1" eaLnBrk="1" hangingPunct="1"/>
            <a:r>
              <a:rPr lang="en-US" sz="2400" dirty="0" err="1" smtClean="0"/>
              <a:t>RelevÉ</a:t>
            </a:r>
            <a:r>
              <a:rPr lang="en-US" sz="2400" dirty="0" smtClean="0"/>
              <a:t> (“sample stand”) method - Barbour et al. 1987</a:t>
            </a:r>
          </a:p>
          <a:p>
            <a:pPr lvl="2" eaLnBrk="1" hangingPunct="1"/>
            <a:r>
              <a:rPr lang="en-US" sz="2000" dirty="0" smtClean="0">
                <a:solidFill>
                  <a:schemeClr val="bg1">
                    <a:lumMod val="75000"/>
                  </a:schemeClr>
                </a:solidFill>
              </a:rPr>
              <a:t>Absolute percent cover of each plant species - Braun-</a:t>
            </a:r>
            <a:r>
              <a:rPr lang="en-US" sz="2000" dirty="0" err="1" smtClean="0">
                <a:solidFill>
                  <a:schemeClr val="bg1">
                    <a:lumMod val="75000"/>
                  </a:schemeClr>
                </a:solidFill>
              </a:rPr>
              <a:t>Blanquet</a:t>
            </a:r>
            <a:endParaRPr lang="en-US" sz="2000" dirty="0" smtClean="0">
              <a:solidFill>
                <a:schemeClr val="bg1">
                  <a:lumMod val="75000"/>
                </a:schemeClr>
              </a:solidFill>
            </a:endParaRPr>
          </a:p>
          <a:p>
            <a:pPr lvl="2" eaLnBrk="1" hangingPunct="1"/>
            <a:r>
              <a:rPr lang="en-US" sz="2000" dirty="0" smtClean="0"/>
              <a:t>Sociability of each plant species - Braun-</a:t>
            </a:r>
            <a:r>
              <a:rPr lang="en-US" sz="2000" dirty="0" err="1" smtClean="0"/>
              <a:t>Blanquet</a:t>
            </a:r>
            <a:endParaRPr lang="en-US" sz="2000" dirty="0" smtClean="0"/>
          </a:p>
        </p:txBody>
      </p:sp>
      <p:graphicFrame>
        <p:nvGraphicFramePr>
          <p:cNvPr id="31756" name="Object 12"/>
          <p:cNvGraphicFramePr>
            <a:graphicFrameLocks noChangeAspect="1"/>
          </p:cNvGraphicFramePr>
          <p:nvPr>
            <p:ph sz="half" idx="2"/>
          </p:nvPr>
        </p:nvGraphicFramePr>
        <p:xfrm>
          <a:off x="2774950" y="4133850"/>
          <a:ext cx="5776913" cy="2422525"/>
        </p:xfrm>
        <a:graphic>
          <a:graphicData uri="http://schemas.openxmlformats.org/presentationml/2006/ole">
            <p:oleObj spid="_x0000_s3074" name="Document" r:id="rId3" imgW="5507638" imgH="2309786"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750">
                                            <p:txEl>
                                              <p:pRg st="3" end="3"/>
                                            </p:txEl>
                                          </p:spTgt>
                                        </p:tgtEl>
                                        <p:attrNameLst>
                                          <p:attrName>style.visibility</p:attrName>
                                        </p:attrNameLst>
                                      </p:cBhvr>
                                      <p:to>
                                        <p:strVal val="visible"/>
                                      </p:to>
                                    </p:set>
                                    <p:anim calcmode="lin" valueType="num">
                                      <p:cBhvr additive="base">
                                        <p:cTn id="7" dur="500" fill="hold"/>
                                        <p:tgtEl>
                                          <p:spTgt spid="3175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2" name="Object 0"/>
          <p:cNvGraphicFramePr>
            <a:graphicFrameLocks noChangeAspect="1"/>
          </p:cNvGraphicFramePr>
          <p:nvPr/>
        </p:nvGraphicFramePr>
        <p:xfrm>
          <a:off x="69850" y="4098925"/>
          <a:ext cx="8940800" cy="1984375"/>
        </p:xfrm>
        <a:graphic>
          <a:graphicData uri="http://schemas.openxmlformats.org/presentationml/2006/ole">
            <p:oleObj spid="_x0000_s4098" name="Document" r:id="rId3" imgW="5644860" imgH="1253071" progId="Word.Document.8">
              <p:embed/>
            </p:oleObj>
          </a:graphicData>
        </a:graphic>
      </p:graphicFrame>
      <p:sp>
        <p:nvSpPr>
          <p:cNvPr id="33798" name="Rectangle 6"/>
          <p:cNvSpPr>
            <a:spLocks noGrp="1" noChangeArrowheads="1"/>
          </p:cNvSpPr>
          <p:nvPr>
            <p:ph type="body" sz="half" idx="1"/>
          </p:nvPr>
        </p:nvSpPr>
        <p:spPr>
          <a:xfrm>
            <a:off x="381000" y="1295400"/>
            <a:ext cx="7239000" cy="2667000"/>
          </a:xfrm>
          <a:noFill/>
        </p:spPr>
        <p:txBody>
          <a:bodyPr/>
          <a:lstStyle/>
          <a:p>
            <a:pPr eaLnBrk="1" hangingPunct="1">
              <a:lnSpc>
                <a:spcPct val="90000"/>
              </a:lnSpc>
              <a:buFontTx/>
              <a:buNone/>
            </a:pPr>
            <a:r>
              <a:rPr lang="en-US" sz="2800" dirty="0" smtClean="0"/>
              <a:t>Vegetation Sampling</a:t>
            </a:r>
          </a:p>
          <a:p>
            <a:pPr lvl="1" eaLnBrk="1" hangingPunct="1">
              <a:lnSpc>
                <a:spcPct val="90000"/>
              </a:lnSpc>
            </a:pPr>
            <a:r>
              <a:rPr lang="en-US" sz="2400" dirty="0" err="1" smtClean="0"/>
              <a:t>RelevÉ</a:t>
            </a:r>
            <a:r>
              <a:rPr lang="en-US" sz="2400" dirty="0" smtClean="0"/>
              <a:t> (“sample stand”) method - Barbour et al. 1987</a:t>
            </a:r>
          </a:p>
          <a:p>
            <a:pPr lvl="2" eaLnBrk="1" hangingPunct="1">
              <a:lnSpc>
                <a:spcPct val="90000"/>
              </a:lnSpc>
            </a:pPr>
            <a:r>
              <a:rPr lang="en-US" sz="2000" dirty="0" smtClean="0">
                <a:solidFill>
                  <a:schemeClr val="bg1">
                    <a:lumMod val="75000"/>
                  </a:schemeClr>
                </a:solidFill>
              </a:rPr>
              <a:t>Absolute percent cover of each plant species - Braun-</a:t>
            </a:r>
            <a:r>
              <a:rPr lang="en-US" sz="2000" dirty="0" err="1" smtClean="0">
                <a:solidFill>
                  <a:schemeClr val="bg1">
                    <a:lumMod val="75000"/>
                  </a:schemeClr>
                </a:solidFill>
              </a:rPr>
              <a:t>Blanquet</a:t>
            </a:r>
            <a:endParaRPr lang="en-US" sz="2000" dirty="0" smtClean="0">
              <a:solidFill>
                <a:schemeClr val="bg1">
                  <a:lumMod val="75000"/>
                </a:schemeClr>
              </a:solidFill>
            </a:endParaRPr>
          </a:p>
          <a:p>
            <a:pPr lvl="2" eaLnBrk="1" hangingPunct="1">
              <a:lnSpc>
                <a:spcPct val="90000"/>
              </a:lnSpc>
            </a:pPr>
            <a:r>
              <a:rPr lang="en-US" sz="2000" dirty="0" smtClean="0">
                <a:solidFill>
                  <a:schemeClr val="bg1">
                    <a:lumMod val="75000"/>
                  </a:schemeClr>
                </a:solidFill>
              </a:rPr>
              <a:t>Sociability of each plant species - Braun-</a:t>
            </a:r>
            <a:r>
              <a:rPr lang="en-US" sz="2000" dirty="0" err="1" smtClean="0">
                <a:solidFill>
                  <a:schemeClr val="bg1">
                    <a:lumMod val="75000"/>
                  </a:schemeClr>
                </a:solidFill>
              </a:rPr>
              <a:t>Blanquet</a:t>
            </a:r>
            <a:endParaRPr lang="en-US" sz="2000" dirty="0" smtClean="0">
              <a:solidFill>
                <a:schemeClr val="bg1">
                  <a:lumMod val="75000"/>
                </a:schemeClr>
              </a:solidFill>
            </a:endParaRPr>
          </a:p>
          <a:p>
            <a:pPr lvl="2" eaLnBrk="1" hangingPunct="1">
              <a:lnSpc>
                <a:spcPct val="90000"/>
              </a:lnSpc>
            </a:pPr>
            <a:r>
              <a:rPr lang="en-US" sz="2000" dirty="0" smtClean="0"/>
              <a:t>Vigor of each plant species</a:t>
            </a:r>
          </a:p>
        </p:txBody>
      </p:sp>
      <p:sp>
        <p:nvSpPr>
          <p:cNvPr id="5" name="Rectangle 7"/>
          <p:cNvSpPr>
            <a:spLocks noGrp="1" noChangeArrowheads="1"/>
          </p:cNvSpPr>
          <p:nvPr>
            <p:ph type="title"/>
          </p:nvPr>
        </p:nvSpPr>
        <p:spPr>
          <a:xfrm flipV="1">
            <a:off x="609600" y="1570037"/>
            <a:ext cx="6361216" cy="104383"/>
          </a:xfrm>
          <a:noFill/>
        </p:spPr>
        <p:txBody>
          <a:bodyPr/>
          <a:lstStyle/>
          <a:p>
            <a:pPr eaLnBrk="1" hangingPunct="1"/>
            <a:r>
              <a:rPr lang="en-US" dirty="0" smtClean="0"/>
              <a:t>Methodology</a:t>
            </a:r>
          </a:p>
        </p:txBody>
      </p:sp>
      <p:sp>
        <p:nvSpPr>
          <p:cNvPr id="6" name="Rectangle 7"/>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0" cap="none" spc="0" normalizeH="0" baseline="0" noProof="0" smtClean="0">
                <a:ln>
                  <a:noFill/>
                </a:ln>
                <a:solidFill>
                  <a:srgbClr val="FFFFFF"/>
                </a:solidFill>
                <a:effectLst/>
                <a:uLnTx/>
                <a:uFillTx/>
                <a:latin typeface="Lucida Sans"/>
                <a:ea typeface="+mj-ea"/>
                <a:cs typeface="+mj-cs"/>
              </a:rPr>
              <a:t>Methodology</a:t>
            </a:r>
            <a:endParaRPr kumimoji="1" lang="en-US" sz="2800" b="0" i="0" u="none" strike="noStrike" kern="0" cap="none" spc="0" normalizeH="0" baseline="0" noProof="0" dirty="0" smtClean="0">
              <a:ln>
                <a:noFill/>
              </a:ln>
              <a:solidFill>
                <a:srgbClr val="FFFFFF"/>
              </a:solidFill>
              <a:effectLst/>
              <a:uLnTx/>
              <a:uFillTx/>
              <a:latin typeface="Lucida Sans"/>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798">
                                            <p:txEl>
                                              <p:pRg st="4" end="4"/>
                                            </p:txEl>
                                          </p:spTgt>
                                        </p:tgtEl>
                                        <p:attrNameLst>
                                          <p:attrName>style.visibility</p:attrName>
                                        </p:attrNameLst>
                                      </p:cBhvr>
                                      <p:to>
                                        <p:strVal val="visible"/>
                                      </p:to>
                                    </p:set>
                                    <p:anim calcmode="lin" valueType="num">
                                      <p:cBhvr additive="base">
                                        <p:cTn id="7" dur="500" fill="hold"/>
                                        <p:tgtEl>
                                          <p:spTgt spid="3379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2"/>
                                        </p:tgtEl>
                                        <p:attrNameLst>
                                          <p:attrName>style.visibility</p:attrName>
                                        </p:attrNameLst>
                                      </p:cBhvr>
                                      <p:to>
                                        <p:strVal val="visible"/>
                                      </p:to>
                                    </p:set>
                                    <p:anim calcmode="lin" valueType="num">
                                      <p:cBhvr additive="base">
                                        <p:cTn id="13" dur="500" fill="hold"/>
                                        <p:tgtEl>
                                          <p:spTgt spid="54272"/>
                                        </p:tgtEl>
                                        <p:attrNameLst>
                                          <p:attrName>ppt_x</p:attrName>
                                        </p:attrNameLst>
                                      </p:cBhvr>
                                      <p:tavLst>
                                        <p:tav tm="0">
                                          <p:val>
                                            <p:strVal val="#ppt_x"/>
                                          </p:val>
                                        </p:tav>
                                        <p:tav tm="100000">
                                          <p:val>
                                            <p:strVal val="#ppt_x"/>
                                          </p:val>
                                        </p:tav>
                                      </p:tavLst>
                                    </p:anim>
                                    <p:anim calcmode="lin" valueType="num">
                                      <p:cBhvr additive="base">
                                        <p:cTn id="14" dur="500" fill="hold"/>
                                        <p:tgtEl>
                                          <p:spTgt spid="54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1" descr="DSC00013"/>
          <p:cNvPicPr>
            <a:picLocks noGrp="1" noChangeAspect="1" noChangeArrowheads="1"/>
          </p:cNvPicPr>
          <p:nvPr>
            <p:ph sz="quarter" idx="1"/>
          </p:nvPr>
        </p:nvPicPr>
        <p:blipFill>
          <a:blip r:embed="rId2"/>
          <a:srcRect t="17516"/>
          <a:stretch>
            <a:fillRect/>
          </a:stretch>
        </p:blipFill>
        <p:spPr>
          <a:xfrm>
            <a:off x="2220685" y="1223158"/>
            <a:ext cx="2873829" cy="2101933"/>
          </a:xfrm>
        </p:spPr>
      </p:pic>
      <p:pic>
        <p:nvPicPr>
          <p:cNvPr id="17412" name="Picture 14" descr="DSC00027"/>
          <p:cNvPicPr>
            <a:picLocks noGrp="1" noChangeAspect="1" noChangeArrowheads="1"/>
          </p:cNvPicPr>
          <p:nvPr>
            <p:ph sz="quarter" idx="2"/>
          </p:nvPr>
        </p:nvPicPr>
        <p:blipFill>
          <a:blip r:embed="rId3"/>
          <a:srcRect t="17437"/>
          <a:stretch>
            <a:fillRect/>
          </a:stretch>
        </p:blipFill>
        <p:spPr>
          <a:xfrm>
            <a:off x="5272644" y="1235035"/>
            <a:ext cx="2897579" cy="2113808"/>
          </a:xfrm>
        </p:spPr>
      </p:pic>
      <p:sp>
        <p:nvSpPr>
          <p:cNvPr id="17439" name="Rectangle 48"/>
          <p:cNvSpPr>
            <a:spLocks noChangeArrowheads="1"/>
          </p:cNvSpPr>
          <p:nvPr/>
        </p:nvSpPr>
        <p:spPr bwMode="auto">
          <a:xfrm>
            <a:off x="2174176" y="2792680"/>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4988626" y="2600696"/>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(20-30t/ac)</a:t>
            </a:r>
            <a:endParaRPr lang="en-US" sz="2400" b="1" dirty="0">
              <a:solidFill>
                <a:schemeClr val="bg1"/>
              </a:solidFill>
            </a:endParaRPr>
          </a:p>
        </p:txBody>
      </p:sp>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11</a:t>
                      </a:r>
                      <a:r>
                        <a:rPr lang="en-US" sz="1800" b="1" dirty="0">
                          <a:solidFill>
                            <a:srgbClr val="000000"/>
                          </a:solidFill>
                          <a:latin typeface="Lucida Sans" pitchFamily="34" charset="0"/>
                          <a:ea typeface="Times New Roman"/>
                          <a:cs typeface="Calibri"/>
                        </a:rPr>
                        <a:t>%</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88%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1</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60</a:t>
                      </a:r>
                      <a:r>
                        <a:rPr lang="en-US" sz="1800" b="1" dirty="0">
                          <a:solidFill>
                            <a:srgbClr val="000000"/>
                          </a:solidFill>
                          <a:latin typeface="Lucida Sans" pitchFamily="34" charset="0"/>
                          <a:ea typeface="Times New Roman"/>
                          <a:cs typeface="Calibri"/>
                        </a:rPr>
                        <a:t>%</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0.2%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a:solidFill>
                            <a:srgbClr val="000000"/>
                          </a:solidFill>
                          <a:latin typeface="Lucida Sans" pitchFamily="34" charset="0"/>
                          <a:ea typeface="Times New Roman"/>
                          <a:cs typeface="Calibri"/>
                        </a:rPr>
                        <a:t>7</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71</a:t>
                      </a:r>
                      <a:r>
                        <a:rPr lang="en-US" sz="1800" b="1" dirty="0">
                          <a:solidFill>
                            <a:srgbClr val="000000"/>
                          </a:solidFill>
                          <a:latin typeface="Lucida Sans" pitchFamily="34" charset="0"/>
                          <a:ea typeface="Times New Roman"/>
                          <a:cs typeface="Calibri"/>
                        </a:rPr>
                        <a:t>%</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88%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8" name="Rectangle 7"/>
          <p:cNvSpPr>
            <a:spLocks noGrp="1" noChangeArrowheads="1"/>
          </p:cNvSpPr>
          <p:nvPr>
            <p:ph type="title"/>
          </p:nvPr>
        </p:nvSpPr>
        <p:spPr>
          <a:xfrm>
            <a:off x="457200" y="630694"/>
            <a:ext cx="8229600" cy="430887"/>
          </a:xfrm>
          <a:noFill/>
        </p:spPr>
        <p:txBody>
          <a:bodyPr/>
          <a:lstStyle/>
          <a:p>
            <a:pPr eaLnBrk="1" hangingPunct="1"/>
            <a:r>
              <a:rPr lang="en-US" dirty="0" smtClean="0"/>
              <a:t>Site 01-04 Tailings (Elevation 4400 feet)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5" descr="DSC00041"/>
          <p:cNvPicPr>
            <a:picLocks noChangeAspect="1" noChangeArrowheads="1"/>
          </p:cNvPicPr>
          <p:nvPr/>
        </p:nvPicPr>
        <p:blipFill>
          <a:blip r:embed="rId2"/>
          <a:srcRect t="13826" b="4512"/>
          <a:stretch>
            <a:fillRect/>
          </a:stretch>
        </p:blipFill>
        <p:spPr bwMode="auto">
          <a:xfrm>
            <a:off x="5536375" y="1235034"/>
            <a:ext cx="2455718" cy="2149434"/>
          </a:xfrm>
          <a:prstGeom prst="rect">
            <a:avLst/>
          </a:prstGeom>
          <a:noFill/>
          <a:ln w="9525">
            <a:noFill/>
            <a:miter lim="800000"/>
            <a:headEnd/>
            <a:tailEnd/>
          </a:ln>
        </p:spPr>
      </p:pic>
      <p:pic>
        <p:nvPicPr>
          <p:cNvPr id="14" name="Picture 33" descr="DSC00042"/>
          <p:cNvPicPr preferRelativeResize="0">
            <a:picLocks noGrp="1" noChangeAspect="1" noChangeArrowheads="1"/>
          </p:cNvPicPr>
          <p:nvPr>
            <p:ph sz="quarter" idx="1"/>
          </p:nvPr>
        </p:nvPicPr>
        <p:blipFill>
          <a:blip r:embed="rId3"/>
          <a:srcRect t="33805"/>
          <a:stretch>
            <a:fillRect/>
          </a:stretch>
        </p:blipFill>
        <p:spPr>
          <a:xfrm>
            <a:off x="2549248" y="1235034"/>
            <a:ext cx="2463253" cy="2113808"/>
          </a:xfrm>
        </p:spPr>
      </p:pic>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11</a:t>
                      </a:r>
                      <a:r>
                        <a:rPr lang="en-US" sz="1800" b="1" dirty="0">
                          <a:solidFill>
                            <a:srgbClr val="000000"/>
                          </a:solidFill>
                          <a:latin typeface="Lucida Sans" pitchFamily="34" charset="0"/>
                          <a:ea typeface="Times New Roman"/>
                          <a:cs typeface="Calibri"/>
                        </a:rPr>
                        <a:t>%</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54%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46%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100%</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7439" name="Rectangle 48"/>
          <p:cNvSpPr>
            <a:spLocks noChangeArrowheads="1"/>
          </p:cNvSpPr>
          <p:nvPr/>
        </p:nvSpPr>
        <p:spPr bwMode="auto">
          <a:xfrm>
            <a:off x="2304805" y="2721428"/>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5012377" y="2624448"/>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(10-30 t/ac)</a:t>
            </a:r>
            <a:endParaRPr lang="en-US" sz="2400" b="1" dirty="0">
              <a:solidFill>
                <a:schemeClr val="bg1"/>
              </a:solidFill>
            </a:endParaRPr>
          </a:p>
        </p:txBody>
      </p:sp>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sp>
        <p:nvSpPr>
          <p:cNvPr id="18" name="Rectangle 7"/>
          <p:cNvSpPr>
            <a:spLocks noGrp="1" noChangeArrowheads="1"/>
          </p:cNvSpPr>
          <p:nvPr>
            <p:ph type="title"/>
          </p:nvPr>
        </p:nvSpPr>
        <p:spPr>
          <a:xfrm>
            <a:off x="457200" y="606944"/>
            <a:ext cx="8229600" cy="430887"/>
          </a:xfrm>
          <a:noFill/>
        </p:spPr>
        <p:txBody>
          <a:bodyPr/>
          <a:lstStyle/>
          <a:p>
            <a:pPr eaLnBrk="1" hangingPunct="1"/>
            <a:r>
              <a:rPr lang="en-US" dirty="0" smtClean="0"/>
              <a:t>Site 01-05 Tailings (Elevation 4400 feet)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25631" y="5261145"/>
            <a:ext cx="8490857" cy="815608"/>
          </a:xfrm>
        </p:spPr>
        <p:txBody>
          <a:bodyPr/>
          <a:lstStyle/>
          <a:p>
            <a:pPr algn="ctr"/>
            <a:r>
              <a:rPr lang="en-US" sz="2900" b="1" dirty="0" smtClean="0">
                <a:solidFill>
                  <a:schemeClr val="tx1"/>
                </a:solidFill>
              </a:rPr>
              <a:t>Mine Restoration Using Municipal </a:t>
            </a:r>
            <a:r>
              <a:rPr lang="en-US" sz="2900" b="1" dirty="0" err="1" smtClean="0">
                <a:solidFill>
                  <a:schemeClr val="tx1"/>
                </a:solidFill>
              </a:rPr>
              <a:t>BioSolids</a:t>
            </a:r>
            <a:r>
              <a:rPr lang="en-US" sz="2900" dirty="0" smtClean="0">
                <a:solidFill>
                  <a:schemeClr val="tx1"/>
                </a:solidFill>
              </a:rPr>
              <a:t/>
            </a:r>
            <a:br>
              <a:rPr lang="en-US" sz="2900" dirty="0" smtClean="0">
                <a:solidFill>
                  <a:schemeClr val="tx1"/>
                </a:solidFill>
              </a:rPr>
            </a:br>
            <a:endParaRPr lang="en-US" b="1" dirty="0">
              <a:solidFill>
                <a:schemeClr val="tx1"/>
              </a:solidFill>
            </a:endParaRPr>
          </a:p>
        </p:txBody>
      </p:sp>
    </p:spTree>
    <p:extLst>
      <p:ext uri="{BB962C8B-B14F-4D97-AF65-F5344CB8AC3E}">
        <p14:creationId xmlns="" xmlns:p14="http://schemas.microsoft.com/office/powerpoint/2010/main" val="1085954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6" descr="DSC00069"/>
          <p:cNvPicPr>
            <a:picLocks noGrp="1" noChangeAspect="1" noChangeArrowheads="1"/>
          </p:cNvPicPr>
          <p:nvPr>
            <p:ph sz="quarter" idx="2"/>
          </p:nvPr>
        </p:nvPicPr>
        <p:blipFill>
          <a:blip r:embed="rId2"/>
          <a:srcRect t="36858"/>
          <a:stretch>
            <a:fillRect/>
          </a:stretch>
        </p:blipFill>
        <p:spPr>
          <a:xfrm>
            <a:off x="5447805" y="1258784"/>
            <a:ext cx="2943225" cy="2054432"/>
          </a:xfrm>
        </p:spPr>
      </p:pic>
      <p:pic>
        <p:nvPicPr>
          <p:cNvPr id="12" name="Picture 34" descr="DSC00072"/>
          <p:cNvPicPr>
            <a:picLocks noGrp="1" noChangeAspect="1" noChangeArrowheads="1"/>
          </p:cNvPicPr>
          <p:nvPr>
            <p:ph sz="quarter" idx="1"/>
          </p:nvPr>
        </p:nvPicPr>
        <p:blipFill>
          <a:blip r:embed="rId3"/>
          <a:srcRect t="36869"/>
          <a:stretch>
            <a:fillRect/>
          </a:stretch>
        </p:blipFill>
        <p:spPr>
          <a:xfrm>
            <a:off x="2541320" y="1235035"/>
            <a:ext cx="2576945" cy="2075122"/>
          </a:xfrm>
        </p:spPr>
      </p:pic>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92%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0.4%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93%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7439" name="Rectangle 48"/>
          <p:cNvSpPr>
            <a:spLocks noChangeArrowheads="1"/>
          </p:cNvSpPr>
          <p:nvPr/>
        </p:nvSpPr>
        <p:spPr bwMode="auto">
          <a:xfrm>
            <a:off x="2304805" y="2721428"/>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4976751" y="2576946"/>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(30 t/ac)</a:t>
            </a:r>
            <a:endParaRPr lang="en-US" sz="2400" b="1" dirty="0">
              <a:solidFill>
                <a:schemeClr val="bg1"/>
              </a:solidFill>
            </a:endParaRPr>
          </a:p>
        </p:txBody>
      </p:sp>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sp>
        <p:nvSpPr>
          <p:cNvPr id="18" name="Rectangle 7"/>
          <p:cNvSpPr>
            <a:spLocks noGrp="1" noChangeArrowheads="1"/>
          </p:cNvSpPr>
          <p:nvPr>
            <p:ph type="title"/>
          </p:nvPr>
        </p:nvSpPr>
        <p:spPr>
          <a:xfrm>
            <a:off x="457200" y="606944"/>
            <a:ext cx="8229600" cy="430887"/>
          </a:xfrm>
          <a:noFill/>
        </p:spPr>
        <p:txBody>
          <a:bodyPr/>
          <a:lstStyle/>
          <a:p>
            <a:pPr eaLnBrk="1" hangingPunct="1"/>
            <a:r>
              <a:rPr lang="en-US" dirty="0" smtClean="0"/>
              <a:t>Site 01-06 Waste Rock (Elevation 6150 feet)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5" descr="DSC00068"/>
          <p:cNvPicPr>
            <a:picLocks noGrp="1" noChangeAspect="1" noChangeArrowheads="1"/>
          </p:cNvPicPr>
          <p:nvPr>
            <p:ph sz="quarter" idx="2"/>
          </p:nvPr>
        </p:nvPicPr>
        <p:blipFill>
          <a:blip r:embed="rId2"/>
          <a:srcRect b="34004"/>
          <a:stretch>
            <a:fillRect/>
          </a:stretch>
        </p:blipFill>
        <p:spPr>
          <a:xfrm>
            <a:off x="5343896" y="1246910"/>
            <a:ext cx="2906609" cy="2090056"/>
          </a:xfrm>
        </p:spPr>
      </p:pic>
      <p:pic>
        <p:nvPicPr>
          <p:cNvPr id="14" name="Picture 33" descr="DSC00071"/>
          <p:cNvPicPr>
            <a:picLocks noChangeAspect="1" noChangeArrowheads="1"/>
          </p:cNvPicPr>
          <p:nvPr/>
        </p:nvPicPr>
        <p:blipFill>
          <a:blip r:embed="rId3"/>
          <a:srcRect t="28618" b="12349"/>
          <a:stretch>
            <a:fillRect/>
          </a:stretch>
        </p:blipFill>
        <p:spPr bwMode="auto">
          <a:xfrm>
            <a:off x="2316616" y="1258785"/>
            <a:ext cx="2943225" cy="2078182"/>
          </a:xfrm>
          <a:prstGeom prst="rect">
            <a:avLst/>
          </a:prstGeom>
          <a:noFill/>
          <a:ln w="9525">
            <a:noFill/>
            <a:miter lim="800000"/>
            <a:headEnd/>
            <a:tailEnd/>
          </a:ln>
        </p:spPr>
      </p:pic>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101%</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62%</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21</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108%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7439" name="Rectangle 48"/>
          <p:cNvSpPr>
            <a:spLocks noChangeArrowheads="1"/>
          </p:cNvSpPr>
          <p:nvPr/>
        </p:nvSpPr>
        <p:spPr bwMode="auto">
          <a:xfrm>
            <a:off x="2304805" y="2721428"/>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4976751" y="2576946"/>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(30 t/ac)</a:t>
            </a:r>
            <a:endParaRPr lang="en-US" sz="2400" b="1" dirty="0">
              <a:solidFill>
                <a:schemeClr val="bg1"/>
              </a:solidFill>
            </a:endParaRPr>
          </a:p>
        </p:txBody>
      </p:sp>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sp>
        <p:nvSpPr>
          <p:cNvPr id="18" name="Rectangle 7"/>
          <p:cNvSpPr>
            <a:spLocks noGrp="1" noChangeArrowheads="1"/>
          </p:cNvSpPr>
          <p:nvPr>
            <p:ph type="title"/>
          </p:nvPr>
        </p:nvSpPr>
        <p:spPr>
          <a:xfrm>
            <a:off x="457200" y="606944"/>
            <a:ext cx="8229600" cy="430887"/>
          </a:xfrm>
          <a:noFill/>
        </p:spPr>
        <p:txBody>
          <a:bodyPr/>
          <a:lstStyle/>
          <a:p>
            <a:pPr eaLnBrk="1" hangingPunct="1"/>
            <a:r>
              <a:rPr lang="en-US" dirty="0" smtClean="0"/>
              <a:t>Site 01-06 Waste Rock &amp;Soil (Elevation 6150 ft)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5" descr="DSC00040"/>
          <p:cNvPicPr preferRelativeResize="0">
            <a:picLocks noChangeAspect="1" noChangeArrowheads="1"/>
          </p:cNvPicPr>
          <p:nvPr/>
        </p:nvPicPr>
        <p:blipFill>
          <a:blip r:embed="rId2"/>
          <a:srcRect t="13850" b="23484"/>
          <a:stretch>
            <a:fillRect/>
          </a:stretch>
        </p:blipFill>
        <p:spPr bwMode="auto">
          <a:xfrm>
            <a:off x="5334000" y="1258784"/>
            <a:ext cx="2848097" cy="2149433"/>
          </a:xfrm>
          <a:prstGeom prst="rect">
            <a:avLst/>
          </a:prstGeom>
          <a:noFill/>
          <a:ln w="9525">
            <a:noFill/>
            <a:miter lim="800000"/>
            <a:headEnd/>
            <a:tailEnd/>
          </a:ln>
        </p:spPr>
      </p:pic>
      <p:pic>
        <p:nvPicPr>
          <p:cNvPr id="12" name="Picture 33" descr="DSC00073"/>
          <p:cNvPicPr>
            <a:picLocks noGrp="1" noChangeAspect="1" noChangeArrowheads="1"/>
          </p:cNvPicPr>
          <p:nvPr>
            <p:ph sz="quarter" idx="1"/>
          </p:nvPr>
        </p:nvPicPr>
        <p:blipFill>
          <a:blip r:embed="rId3"/>
          <a:srcRect t="46772"/>
          <a:stretch>
            <a:fillRect/>
          </a:stretch>
        </p:blipFill>
        <p:spPr>
          <a:xfrm>
            <a:off x="2247406" y="1282535"/>
            <a:ext cx="2943225" cy="2087975"/>
          </a:xfrm>
        </p:spPr>
      </p:pic>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99%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120%</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128%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128%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7439" name="Rectangle 48"/>
          <p:cNvSpPr>
            <a:spLocks noChangeArrowheads="1"/>
          </p:cNvSpPr>
          <p:nvPr/>
        </p:nvSpPr>
        <p:spPr bwMode="auto">
          <a:xfrm>
            <a:off x="2304805" y="2721428"/>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4976751" y="2576946"/>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(30 t/ac)</a:t>
            </a:r>
            <a:endParaRPr lang="en-US" sz="2400" b="1" dirty="0">
              <a:solidFill>
                <a:schemeClr val="bg1"/>
              </a:solidFill>
            </a:endParaRPr>
          </a:p>
        </p:txBody>
      </p:sp>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sp>
        <p:nvSpPr>
          <p:cNvPr id="18" name="Rectangle 7"/>
          <p:cNvSpPr>
            <a:spLocks noGrp="1" noChangeArrowheads="1"/>
          </p:cNvSpPr>
          <p:nvPr>
            <p:ph type="title"/>
          </p:nvPr>
        </p:nvSpPr>
        <p:spPr>
          <a:xfrm>
            <a:off x="457200" y="606944"/>
            <a:ext cx="8229600" cy="430887"/>
          </a:xfrm>
          <a:noFill/>
        </p:spPr>
        <p:txBody>
          <a:bodyPr/>
          <a:lstStyle/>
          <a:p>
            <a:pPr eaLnBrk="1" hangingPunct="1"/>
            <a:r>
              <a:rPr lang="en-US" dirty="0" smtClean="0"/>
              <a:t>Site 01-07 Waste Rock (Elevation 6050 feet)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6" descr="DSC00079"/>
          <p:cNvPicPr>
            <a:picLocks noGrp="1" noChangeAspect="1" noChangeArrowheads="1"/>
          </p:cNvPicPr>
          <p:nvPr>
            <p:ph sz="quarter" idx="2"/>
          </p:nvPr>
        </p:nvPicPr>
        <p:blipFill>
          <a:blip r:embed="rId2"/>
          <a:srcRect t="25959" b="19246"/>
          <a:stretch>
            <a:fillRect/>
          </a:stretch>
        </p:blipFill>
        <p:spPr>
          <a:xfrm>
            <a:off x="5348844" y="1270660"/>
            <a:ext cx="2943225" cy="2149434"/>
          </a:xfrm>
        </p:spPr>
      </p:pic>
      <p:pic>
        <p:nvPicPr>
          <p:cNvPr id="14" name="Picture 35" descr="DSC00078"/>
          <p:cNvPicPr>
            <a:picLocks noGrp="1" noChangeAspect="1" noChangeArrowheads="1"/>
          </p:cNvPicPr>
          <p:nvPr>
            <p:ph sz="quarter" idx="1"/>
          </p:nvPr>
        </p:nvPicPr>
        <p:blipFill>
          <a:blip r:embed="rId3"/>
          <a:srcRect t="2115" b="45591"/>
          <a:stretch>
            <a:fillRect/>
          </a:stretch>
        </p:blipFill>
        <p:spPr>
          <a:xfrm>
            <a:off x="2233551" y="1270660"/>
            <a:ext cx="2943225" cy="2125683"/>
          </a:xfrm>
        </p:spPr>
      </p:pic>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59%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33%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60%</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21</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35%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119%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7439" name="Rectangle 48"/>
          <p:cNvSpPr>
            <a:spLocks noChangeArrowheads="1"/>
          </p:cNvSpPr>
          <p:nvPr/>
        </p:nvSpPr>
        <p:spPr bwMode="auto">
          <a:xfrm>
            <a:off x="2304805" y="2721428"/>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4976751" y="2576946"/>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(0,15,20 t/ac)</a:t>
            </a:r>
            <a:endParaRPr lang="en-US" sz="2400" b="1" dirty="0">
              <a:solidFill>
                <a:schemeClr val="bg1"/>
              </a:solidFill>
            </a:endParaRPr>
          </a:p>
        </p:txBody>
      </p:sp>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sp>
        <p:nvSpPr>
          <p:cNvPr id="18" name="Rectangle 7"/>
          <p:cNvSpPr>
            <a:spLocks noGrp="1" noChangeArrowheads="1"/>
          </p:cNvSpPr>
          <p:nvPr>
            <p:ph type="title"/>
          </p:nvPr>
        </p:nvSpPr>
        <p:spPr>
          <a:xfrm>
            <a:off x="356258" y="606944"/>
            <a:ext cx="8787741" cy="430887"/>
          </a:xfrm>
          <a:noFill/>
        </p:spPr>
        <p:txBody>
          <a:bodyPr/>
          <a:lstStyle/>
          <a:p>
            <a:pPr eaLnBrk="1" hangingPunct="1"/>
            <a:r>
              <a:rPr lang="en-US" dirty="0" smtClean="0"/>
              <a:t>Site 01-09 Gravel Pit–no lime (Elevation 5400 ft)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5" descr="DSC00080"/>
          <p:cNvPicPr>
            <a:picLocks noGrp="1" noChangeAspect="1" noChangeArrowheads="1"/>
          </p:cNvPicPr>
          <p:nvPr>
            <p:ph sz="quarter" idx="2"/>
          </p:nvPr>
        </p:nvPicPr>
        <p:blipFill>
          <a:blip r:embed="rId2"/>
          <a:srcRect t="26842" b="18269"/>
          <a:stretch>
            <a:fillRect/>
          </a:stretch>
        </p:blipFill>
        <p:spPr>
          <a:xfrm>
            <a:off x="5358740" y="1282535"/>
            <a:ext cx="2943225" cy="2161309"/>
          </a:xfrm>
        </p:spPr>
      </p:pic>
      <p:pic>
        <p:nvPicPr>
          <p:cNvPr id="12" name="Picture 34" descr="DSC00076"/>
          <p:cNvPicPr>
            <a:picLocks noChangeAspect="1" noChangeArrowheads="1"/>
          </p:cNvPicPr>
          <p:nvPr/>
        </p:nvPicPr>
        <p:blipFill>
          <a:blip r:embed="rId3"/>
          <a:srcRect t="26842" b="18969"/>
          <a:stretch>
            <a:fillRect/>
          </a:stretch>
        </p:blipFill>
        <p:spPr bwMode="auto">
          <a:xfrm>
            <a:off x="2247404" y="1270659"/>
            <a:ext cx="2943225" cy="2125684"/>
          </a:xfrm>
          <a:prstGeom prst="rect">
            <a:avLst/>
          </a:prstGeom>
          <a:noFill/>
          <a:ln w="9525">
            <a:noFill/>
            <a:miter lim="800000"/>
            <a:headEnd/>
            <a:tailEnd/>
          </a:ln>
        </p:spPr>
      </p:pic>
      <p:graphicFrame>
        <p:nvGraphicFramePr>
          <p:cNvPr id="9" name="Table 8"/>
          <p:cNvGraphicFramePr>
            <a:graphicFrameLocks noGrp="1"/>
          </p:cNvGraphicFramePr>
          <p:nvPr/>
        </p:nvGraphicFramePr>
        <p:xfrm>
          <a:off x="324593" y="3406678"/>
          <a:ext cx="6456219" cy="2839212"/>
        </p:xfrm>
        <a:graphic>
          <a:graphicData uri="http://schemas.openxmlformats.org/drawingml/2006/table">
            <a:tbl>
              <a:tblPr/>
              <a:tblGrid>
                <a:gridCol w="1064821"/>
                <a:gridCol w="1172964"/>
                <a:gridCol w="357679"/>
                <a:gridCol w="907953"/>
                <a:gridCol w="266915"/>
                <a:gridCol w="620312"/>
                <a:gridCol w="462406"/>
                <a:gridCol w="1603169"/>
              </a:tblGrid>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5956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Species</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0.7%</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85%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70925">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456542">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Non-Weedy</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14</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3</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79921">
                <a:tc>
                  <a:txBody>
                    <a:bodyPr/>
                    <a:lstStyle/>
                    <a:p>
                      <a:pPr marL="0" marR="0">
                        <a:lnSpc>
                          <a:spcPct val="115000"/>
                        </a:lnSpc>
                        <a:spcBef>
                          <a:spcPts val="0"/>
                        </a:spcBef>
                        <a:spcAft>
                          <a:spcPts val="0"/>
                        </a:spcAft>
                      </a:pPr>
                      <a:r>
                        <a:rPr lang="en-US" sz="1800" b="1">
                          <a:solidFill>
                            <a:srgbClr val="000000"/>
                          </a:solidFill>
                          <a:latin typeface="Lucida Sans" pitchFamily="34" charset="0"/>
                          <a:ea typeface="Times New Roman"/>
                          <a:cs typeface="Calibri"/>
                        </a:rPr>
                        <a:t>Species</a:t>
                      </a:r>
                      <a:endParaRPr lang="en-US" sz="1800" b="1">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48%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25%</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186342">
                <a:tc>
                  <a:txBody>
                    <a:bodyPr/>
                    <a:lstStyle/>
                    <a:p>
                      <a:pPr>
                        <a:lnSpc>
                          <a:spcPct val="115000"/>
                        </a:lnSpc>
                      </a:pPr>
                      <a:endParaRPr lang="en-US" sz="1800" b="1">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r>
              <a:tr h="237941">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Total</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 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18</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10</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r h="234633">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All </a:t>
                      </a:r>
                      <a:r>
                        <a:rPr lang="en-US" sz="1800" b="1" dirty="0" smtClean="0">
                          <a:solidFill>
                            <a:srgbClr val="000000"/>
                          </a:solidFill>
                          <a:latin typeface="Lucida Sans" pitchFamily="34" charset="0"/>
                          <a:ea typeface="Times New Roman"/>
                          <a:cs typeface="Calibri"/>
                        </a:rPr>
                        <a:t>Spp.</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marL="0" marR="0">
                        <a:lnSpc>
                          <a:spcPct val="115000"/>
                        </a:lnSpc>
                        <a:spcBef>
                          <a:spcPts val="0"/>
                        </a:spcBef>
                        <a:spcAft>
                          <a:spcPts val="0"/>
                        </a:spcAft>
                      </a:pPr>
                      <a:r>
                        <a:rPr lang="en-US" sz="1800" b="1" dirty="0">
                          <a:solidFill>
                            <a:srgbClr val="000000"/>
                          </a:solidFill>
                          <a:latin typeface="Lucida Sans" pitchFamily="34" charset="0"/>
                          <a:ea typeface="Times New Roman"/>
                          <a:cs typeface="Calibri"/>
                        </a:rPr>
                        <a:t>Cover</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49%</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a:lnSpc>
                          <a:spcPct val="115000"/>
                        </a:lnSpc>
                      </a:pPr>
                      <a:endParaRPr lang="en-US" sz="1800" b="1" dirty="0">
                        <a:latin typeface="Lucida Sans" pitchFamily="34" charset="0"/>
                        <a:ea typeface="Times New Roman"/>
                        <a:cs typeface="Times New Roman"/>
                      </a:endParaRPr>
                    </a:p>
                  </a:txBody>
                  <a:tcPr marL="60240" marR="60240" marT="0" marB="0" anchor="b">
                    <a:lnL>
                      <a:noFill/>
                    </a:lnL>
                    <a:lnR>
                      <a:noFill/>
                    </a:lnR>
                    <a:lnT>
                      <a:noFill/>
                    </a:lnT>
                    <a:lnB>
                      <a:noFill/>
                    </a:lnB>
                  </a:tcPr>
                </a:tc>
                <a:tc>
                  <a:txBody>
                    <a:bodyPr/>
                    <a:lstStyle/>
                    <a:p>
                      <a:pPr marL="0" marR="0" algn="r">
                        <a:lnSpc>
                          <a:spcPct val="115000"/>
                        </a:lnSpc>
                        <a:spcBef>
                          <a:spcPts val="0"/>
                        </a:spcBef>
                        <a:spcAft>
                          <a:spcPts val="0"/>
                        </a:spcAft>
                      </a:pPr>
                      <a:r>
                        <a:rPr lang="en-US" sz="1800" b="1" dirty="0" smtClean="0">
                          <a:solidFill>
                            <a:srgbClr val="000000"/>
                          </a:solidFill>
                          <a:latin typeface="Lucida Sans" pitchFamily="34" charset="0"/>
                          <a:ea typeface="Times New Roman"/>
                          <a:cs typeface="Calibri"/>
                        </a:rPr>
                        <a:t>110%</a:t>
                      </a:r>
                      <a:endParaRPr lang="en-US" sz="1800" b="1" dirty="0">
                        <a:latin typeface="Lucida Sans" pitchFamily="34" charset="0"/>
                        <a:ea typeface="Calibri"/>
                        <a:cs typeface="Times New Roman"/>
                      </a:endParaRPr>
                    </a:p>
                  </a:txBody>
                  <a:tcPr marL="60240" marR="60240" marT="0" marB="0" anchor="b">
                    <a:lnL>
                      <a:noFill/>
                    </a:lnL>
                    <a:lnR>
                      <a:noFill/>
                    </a:lnR>
                    <a:lnT>
                      <a:noFill/>
                    </a:lnT>
                    <a:lnB>
                      <a:noFill/>
                    </a:lnB>
                  </a:tcPr>
                </a:tc>
              </a:tr>
            </a:tbl>
          </a:graphicData>
        </a:graphic>
      </p:graphicFrame>
      <p:cxnSp>
        <p:nvCxnSpPr>
          <p:cNvPr id="13" name="Straight Connector 12"/>
          <p:cNvCxnSpPr/>
          <p:nvPr/>
        </p:nvCxnSpPr>
        <p:spPr bwMode="auto">
          <a:xfrm flipV="1">
            <a:off x="332509" y="4049486"/>
            <a:ext cx="6792686" cy="23750"/>
          </a:xfrm>
          <a:prstGeom prst="line">
            <a:avLst/>
          </a:prstGeom>
          <a:noFill/>
          <a:ln w="6350" cap="flat" cmpd="dbl" algn="ctr">
            <a:solidFill>
              <a:schemeClr val="tx1"/>
            </a:solidFill>
            <a:prstDash val="solid"/>
            <a:round/>
            <a:headEnd type="none" w="med" len="med"/>
            <a:tailEnd type="none" w="med" len="med"/>
          </a:ln>
          <a:effectLst/>
        </p:spPr>
      </p:cxnSp>
      <p:sp>
        <p:nvSpPr>
          <p:cNvPr id="17439" name="Rectangle 48"/>
          <p:cNvSpPr>
            <a:spLocks noChangeArrowheads="1"/>
          </p:cNvSpPr>
          <p:nvPr/>
        </p:nvSpPr>
        <p:spPr bwMode="auto">
          <a:xfrm>
            <a:off x="2304805" y="2721428"/>
            <a:ext cx="2967841" cy="461665"/>
          </a:xfrm>
          <a:prstGeom prst="rect">
            <a:avLst/>
          </a:prstGeom>
          <a:noFill/>
          <a:ln w="9525">
            <a:noFill/>
            <a:miter lim="800000"/>
            <a:headEnd/>
            <a:tailEnd/>
          </a:ln>
        </p:spPr>
        <p:txBody>
          <a:bodyPr wrap="square">
            <a:spAutoFit/>
          </a:bodyPr>
          <a:lstStyle/>
          <a:p>
            <a:pPr algn="ctr"/>
            <a:r>
              <a:rPr lang="en-US" sz="2000" dirty="0"/>
              <a:t> </a:t>
            </a:r>
            <a:r>
              <a:rPr lang="en-US" sz="2400" b="1" dirty="0">
                <a:solidFill>
                  <a:schemeClr val="bg1"/>
                </a:solidFill>
              </a:rPr>
              <a:t>Non-</a:t>
            </a:r>
            <a:r>
              <a:rPr lang="en-US" sz="2400" b="1" dirty="0" err="1">
                <a:solidFill>
                  <a:schemeClr val="bg1"/>
                </a:solidFill>
              </a:rPr>
              <a:t>BioSolids</a:t>
            </a:r>
            <a:endParaRPr lang="en-US" sz="2400" b="1" dirty="0">
              <a:solidFill>
                <a:schemeClr val="bg1"/>
              </a:solidFill>
            </a:endParaRPr>
          </a:p>
        </p:txBody>
      </p:sp>
      <p:sp>
        <p:nvSpPr>
          <p:cNvPr id="17440" name="Rectangle 49"/>
          <p:cNvSpPr>
            <a:spLocks noChangeArrowheads="1"/>
          </p:cNvSpPr>
          <p:nvPr/>
        </p:nvSpPr>
        <p:spPr bwMode="auto">
          <a:xfrm>
            <a:off x="4976751" y="2576946"/>
            <a:ext cx="3371602" cy="830997"/>
          </a:xfrm>
          <a:prstGeom prst="rect">
            <a:avLst/>
          </a:prstGeom>
          <a:noFill/>
          <a:ln w="9525">
            <a:noFill/>
            <a:miter lim="800000"/>
            <a:headEnd/>
            <a:tailEnd/>
          </a:ln>
        </p:spPr>
        <p:txBody>
          <a:bodyPr wrap="square">
            <a:spAutoFit/>
          </a:bodyPr>
          <a:lstStyle/>
          <a:p>
            <a:pPr algn="ctr"/>
            <a:r>
              <a:rPr lang="en-US" sz="2400" b="1" dirty="0" err="1" smtClean="0">
                <a:solidFill>
                  <a:schemeClr val="bg1"/>
                </a:solidFill>
              </a:rPr>
              <a:t>BioSolids</a:t>
            </a:r>
            <a:r>
              <a:rPr lang="en-US" sz="2400" b="1" dirty="0" smtClean="0">
                <a:solidFill>
                  <a:schemeClr val="bg1"/>
                </a:solidFill>
              </a:rPr>
              <a:t> </a:t>
            </a:r>
          </a:p>
          <a:p>
            <a:pPr algn="ctr"/>
            <a:r>
              <a:rPr lang="en-US" sz="2400" b="1" dirty="0" smtClean="0">
                <a:solidFill>
                  <a:schemeClr val="bg1"/>
                </a:solidFill>
              </a:rPr>
              <a:t>(0,15,20 t/ac)</a:t>
            </a:r>
            <a:endParaRPr lang="en-US" sz="2400" b="1" dirty="0">
              <a:solidFill>
                <a:schemeClr val="bg1"/>
              </a:solidFill>
            </a:endParaRPr>
          </a:p>
        </p:txBody>
      </p:sp>
      <p:cxnSp>
        <p:nvCxnSpPr>
          <p:cNvPr id="11" name="Straight Connector 10"/>
          <p:cNvCxnSpPr/>
          <p:nvPr/>
        </p:nvCxnSpPr>
        <p:spPr bwMode="auto">
          <a:xfrm>
            <a:off x="368135" y="4393870"/>
            <a:ext cx="3194462" cy="178130"/>
          </a:xfrm>
          <a:prstGeom prst="line">
            <a:avLst/>
          </a:prstGeom>
          <a:noFill/>
          <a:ln w="9525" cap="flat" cmpd="sng" algn="ctr">
            <a:noFill/>
            <a:prstDash val="solid"/>
            <a:round/>
            <a:headEnd type="none" w="med" len="med"/>
            <a:tailEnd type="none" w="med" len="med"/>
          </a:ln>
          <a:effectLst/>
        </p:spPr>
      </p:cxnSp>
      <p:sp>
        <p:nvSpPr>
          <p:cNvPr id="18" name="Rectangle 7"/>
          <p:cNvSpPr>
            <a:spLocks noGrp="1" noChangeArrowheads="1"/>
          </p:cNvSpPr>
          <p:nvPr>
            <p:ph type="title"/>
          </p:nvPr>
        </p:nvSpPr>
        <p:spPr>
          <a:xfrm>
            <a:off x="356259" y="606944"/>
            <a:ext cx="8419605" cy="430887"/>
          </a:xfrm>
          <a:noFill/>
        </p:spPr>
        <p:txBody>
          <a:bodyPr/>
          <a:lstStyle/>
          <a:p>
            <a:pPr eaLnBrk="1" hangingPunct="1"/>
            <a:r>
              <a:rPr lang="en-US" dirty="0" smtClean="0"/>
              <a:t>Site 01-09 Gravel Pit (Elevation 5400 ft)</a:t>
            </a:r>
          </a:p>
        </p:txBody>
      </p:sp>
      <p:cxnSp>
        <p:nvCxnSpPr>
          <p:cNvPr id="22" name="Straight Connector 21"/>
          <p:cNvCxnSpPr/>
          <p:nvPr/>
        </p:nvCxnSpPr>
        <p:spPr bwMode="auto">
          <a:xfrm flipV="1">
            <a:off x="354281" y="5282540"/>
            <a:ext cx="6792686" cy="23750"/>
          </a:xfrm>
          <a:prstGeom prst="line">
            <a:avLst/>
          </a:prstGeom>
          <a:noFill/>
          <a:ln w="6350" cap="flat" cmpd="dbl"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352302" y="6230588"/>
            <a:ext cx="6792686" cy="23750"/>
          </a:xfrm>
          <a:prstGeom prst="line">
            <a:avLst/>
          </a:prstGeom>
          <a:noFill/>
          <a:ln w="6350" cap="flat" cmpd="dbl"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71515" y="200881"/>
            <a:ext cx="7511819" cy="861774"/>
          </a:xfrm>
        </p:spPr>
        <p:txBody>
          <a:bodyPr/>
          <a:lstStyle/>
          <a:p>
            <a:pPr eaLnBrk="1" hangingPunct="1"/>
            <a:r>
              <a:rPr lang="en-US" dirty="0" smtClean="0"/>
              <a:t>Comparison of Absolute Cover and </a:t>
            </a:r>
            <a:br>
              <a:rPr lang="en-US" dirty="0" smtClean="0"/>
            </a:br>
            <a:r>
              <a:rPr lang="en-US" dirty="0" smtClean="0"/>
              <a:t>Species Richness between Paired Test Plots</a:t>
            </a:r>
          </a:p>
        </p:txBody>
      </p:sp>
      <p:graphicFrame>
        <p:nvGraphicFramePr>
          <p:cNvPr id="4098" name="Object 3"/>
          <p:cNvGraphicFramePr>
            <a:graphicFrameLocks noChangeAspect="1"/>
          </p:cNvGraphicFramePr>
          <p:nvPr>
            <p:ph type="body" idx="1"/>
          </p:nvPr>
        </p:nvGraphicFramePr>
        <p:xfrm>
          <a:off x="665163" y="1981200"/>
          <a:ext cx="7812087" cy="4035425"/>
        </p:xfrm>
        <a:graphic>
          <a:graphicData uri="http://schemas.openxmlformats.org/presentationml/2006/ole">
            <p:oleObj spid="_x0000_s5122" name="Document" r:id="rId3" imgW="5638014" imgH="2912706" progId="Word.Document.8">
              <p:embed/>
            </p:oleObj>
          </a:graphicData>
        </a:graphic>
      </p:graphicFrame>
      <p:sp>
        <p:nvSpPr>
          <p:cNvPr id="4100" name="Line 5"/>
          <p:cNvSpPr>
            <a:spLocks noChangeShapeType="1"/>
          </p:cNvSpPr>
          <p:nvPr/>
        </p:nvSpPr>
        <p:spPr bwMode="auto">
          <a:xfrm>
            <a:off x="8686800" y="2012950"/>
            <a:ext cx="0" cy="3733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0" name="Object 4"/>
          <p:cNvGraphicFramePr>
            <a:graphicFrameLocks noChangeAspect="1"/>
          </p:cNvGraphicFramePr>
          <p:nvPr/>
        </p:nvGraphicFramePr>
        <p:xfrm>
          <a:off x="106363" y="1182688"/>
          <a:ext cx="9013825" cy="4197350"/>
        </p:xfrm>
        <a:graphic>
          <a:graphicData uri="http://schemas.openxmlformats.org/presentationml/2006/ole">
            <p:oleObj spid="_x0000_s34818" name="Chart" r:id="rId3" imgW="7058254" imgH="3390951"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4" name="Object 4"/>
          <p:cNvGraphicFramePr>
            <a:graphicFrameLocks noChangeAspect="1"/>
          </p:cNvGraphicFramePr>
          <p:nvPr/>
        </p:nvGraphicFramePr>
        <p:xfrm>
          <a:off x="130175" y="1214438"/>
          <a:ext cx="9013825" cy="4195762"/>
        </p:xfrm>
        <a:graphic>
          <a:graphicData uri="http://schemas.openxmlformats.org/presentationml/2006/ole">
            <p:oleObj spid="_x0000_s35842" name="Chart" r:id="rId3" imgW="7058025" imgH="3286150" progId="Excel.Sheet.8">
              <p:embed/>
            </p:oleObj>
          </a:graphicData>
        </a:graphic>
      </p:graphicFrame>
      <p:sp>
        <p:nvSpPr>
          <p:cNvPr id="3" name="TextBox 2"/>
          <p:cNvSpPr txBox="1"/>
          <p:nvPr/>
        </p:nvSpPr>
        <p:spPr>
          <a:xfrm>
            <a:off x="4013859" y="4417621"/>
            <a:ext cx="1852551" cy="246221"/>
          </a:xfrm>
          <a:prstGeom prst="rect">
            <a:avLst/>
          </a:prstGeom>
          <a:noFill/>
        </p:spPr>
        <p:txBody>
          <a:bodyPr wrap="square" lIns="0" tIns="0" rIns="0" bIns="0" rtlCol="0">
            <a:spAutoFit/>
          </a:bodyPr>
          <a:lstStyle/>
          <a:p>
            <a:pPr algn="l"/>
            <a:r>
              <a:rPr lang="en-US" sz="800" dirty="0" smtClean="0">
                <a:latin typeface="Arial" pitchFamily="34" charset="0"/>
                <a:cs typeface="Arial" pitchFamily="34" charset="0"/>
              </a:rPr>
              <a:t>y=2.252x+16.958</a:t>
            </a:r>
          </a:p>
          <a:p>
            <a:pPr algn="l"/>
            <a:r>
              <a:rPr lang="en-US" sz="800" dirty="0" smtClean="0">
                <a:latin typeface="Arial" pitchFamily="34" charset="0"/>
                <a:cs typeface="Arial" pitchFamily="34" charset="0"/>
              </a:rPr>
              <a:t>R</a:t>
            </a:r>
            <a:r>
              <a:rPr lang="en-US" sz="800" baseline="30000" dirty="0" smtClean="0">
                <a:latin typeface="Arial" pitchFamily="34" charset="0"/>
                <a:cs typeface="Arial" pitchFamily="34" charset="0"/>
              </a:rPr>
              <a:t>2</a:t>
            </a:r>
            <a:r>
              <a:rPr lang="en-US" sz="800" dirty="0" smtClean="0">
                <a:latin typeface="Arial" pitchFamily="34" charset="0"/>
                <a:cs typeface="Arial" pitchFamily="34" charset="0"/>
              </a:rPr>
              <a:t> = 0.7047</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nvGraphicFramePr>
        <p:xfrm>
          <a:off x="130175" y="1444069"/>
          <a:ext cx="9013825" cy="4195762"/>
        </p:xfrm>
        <a:graphic>
          <a:graphicData uri="http://schemas.openxmlformats.org/presentationml/2006/ole">
            <p:oleObj spid="_x0000_s36866" name="Chart" r:id="rId3" imgW="7058025" imgH="3286150" progId="Excel.Sheet.8">
              <p:embed/>
            </p:oleObj>
          </a:graphicData>
        </a:graphic>
      </p:graphicFrame>
      <p:sp>
        <p:nvSpPr>
          <p:cNvPr id="3" name="TextBox 2"/>
          <p:cNvSpPr txBox="1"/>
          <p:nvPr/>
        </p:nvSpPr>
        <p:spPr>
          <a:xfrm>
            <a:off x="3396343" y="3859481"/>
            <a:ext cx="1686296" cy="246221"/>
          </a:xfrm>
          <a:prstGeom prst="rect">
            <a:avLst/>
          </a:prstGeom>
          <a:noFill/>
        </p:spPr>
        <p:txBody>
          <a:bodyPr wrap="square" lIns="0" tIns="0" rIns="0" bIns="0" rtlCol="0">
            <a:spAutoFit/>
          </a:bodyPr>
          <a:lstStyle/>
          <a:p>
            <a:pPr algn="l"/>
            <a:r>
              <a:rPr lang="en-US" sz="800" dirty="0" smtClean="0">
                <a:latin typeface="Arial" pitchFamily="34" charset="0"/>
                <a:cs typeface="Arial" pitchFamily="34" charset="0"/>
              </a:rPr>
              <a:t>y = -1.825 + 75.774</a:t>
            </a:r>
          </a:p>
          <a:p>
            <a:pPr algn="l"/>
            <a:r>
              <a:rPr lang="en-US" sz="800" dirty="0" smtClean="0">
                <a:latin typeface="Arial" pitchFamily="34" charset="0"/>
                <a:cs typeface="Arial" pitchFamily="34" charset="0"/>
              </a:rPr>
              <a:t>R</a:t>
            </a:r>
            <a:r>
              <a:rPr lang="en-US" sz="800" baseline="30000" dirty="0" smtClean="0">
                <a:latin typeface="Arial" pitchFamily="34" charset="0"/>
                <a:cs typeface="Arial" pitchFamily="34" charset="0"/>
              </a:rPr>
              <a:t>2</a:t>
            </a:r>
            <a:r>
              <a:rPr lang="en-US" sz="800" dirty="0" smtClean="0">
                <a:latin typeface="Arial" pitchFamily="34" charset="0"/>
                <a:cs typeface="Arial" pitchFamily="34" charset="0"/>
              </a:rPr>
              <a:t> = 0.3641</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71515" y="200881"/>
            <a:ext cx="7511819" cy="861774"/>
          </a:xfrm>
        </p:spPr>
        <p:txBody>
          <a:bodyPr/>
          <a:lstStyle/>
          <a:p>
            <a:pPr eaLnBrk="1" hangingPunct="1"/>
            <a:r>
              <a:rPr lang="en-US" dirty="0" smtClean="0"/>
              <a:t>Comparison of Absolute Cover and </a:t>
            </a:r>
            <a:br>
              <a:rPr lang="en-US" dirty="0" smtClean="0"/>
            </a:br>
            <a:r>
              <a:rPr lang="en-US" dirty="0" smtClean="0"/>
              <a:t>Species Richness between Paired Test Plots</a:t>
            </a:r>
          </a:p>
        </p:txBody>
      </p:sp>
      <p:graphicFrame>
        <p:nvGraphicFramePr>
          <p:cNvPr id="4098" name="Object 3"/>
          <p:cNvGraphicFramePr>
            <a:graphicFrameLocks noChangeAspect="1"/>
          </p:cNvGraphicFramePr>
          <p:nvPr>
            <p:ph type="body" idx="1"/>
          </p:nvPr>
        </p:nvGraphicFramePr>
        <p:xfrm>
          <a:off x="665163" y="1981200"/>
          <a:ext cx="7812087" cy="4035425"/>
        </p:xfrm>
        <a:graphic>
          <a:graphicData uri="http://schemas.openxmlformats.org/presentationml/2006/ole">
            <p:oleObj spid="_x0000_s37890" name="Document" r:id="rId3" imgW="5638014" imgH="2912706" progId="Word.Document.8">
              <p:embed/>
            </p:oleObj>
          </a:graphicData>
        </a:graphic>
      </p:graphicFrame>
      <p:sp>
        <p:nvSpPr>
          <p:cNvPr id="4100" name="Line 5"/>
          <p:cNvSpPr>
            <a:spLocks noChangeShapeType="1"/>
          </p:cNvSpPr>
          <p:nvPr/>
        </p:nvSpPr>
        <p:spPr bwMode="auto">
          <a:xfrm>
            <a:off x="8686800" y="2012950"/>
            <a:ext cx="0" cy="3733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25631" y="5076479"/>
            <a:ext cx="8490857" cy="1184940"/>
          </a:xfrm>
        </p:spPr>
        <p:txBody>
          <a:bodyPr/>
          <a:lstStyle/>
          <a:p>
            <a:pPr algn="ctr"/>
            <a:r>
              <a:rPr lang="en-US" sz="2900" b="1" dirty="0" smtClean="0">
                <a:solidFill>
                  <a:schemeClr val="tx1"/>
                </a:solidFill>
              </a:rPr>
              <a:t>Mine Restoration Using Municipal </a:t>
            </a:r>
            <a:r>
              <a:rPr lang="en-US" sz="2900" b="1" dirty="0" err="1" smtClean="0">
                <a:solidFill>
                  <a:schemeClr val="tx1"/>
                </a:solidFill>
              </a:rPr>
              <a:t>BioSolids</a:t>
            </a:r>
            <a:r>
              <a:rPr lang="en-US" sz="2900" dirty="0" smtClean="0">
                <a:solidFill>
                  <a:schemeClr val="tx1"/>
                </a:solidFill>
              </a:rPr>
              <a:t/>
            </a:r>
            <a:br>
              <a:rPr lang="en-US" sz="2900" dirty="0" smtClean="0">
                <a:solidFill>
                  <a:schemeClr val="tx1"/>
                </a:solidFill>
              </a:rPr>
            </a:br>
            <a:r>
              <a:rPr lang="en-US" b="1" dirty="0" smtClean="0">
                <a:solidFill>
                  <a:schemeClr val="tx1"/>
                </a:solidFill>
              </a:rPr>
              <a:t>Vegetation – “Hello” !</a:t>
            </a:r>
            <a:br>
              <a:rPr lang="en-US" b="1" dirty="0" smtClean="0">
                <a:solidFill>
                  <a:schemeClr val="tx1"/>
                </a:solidFill>
              </a:rPr>
            </a:br>
            <a:endParaRPr lang="en-US" b="1" dirty="0">
              <a:solidFill>
                <a:schemeClr val="tx1"/>
              </a:solidFill>
            </a:endParaRPr>
          </a:p>
        </p:txBody>
      </p:sp>
      <p:pic>
        <p:nvPicPr>
          <p:cNvPr id="50178" name="Picture 2" descr="C:\Documents and Settings\dtaylor.TENNESSEE\Desktop\Hello-Doggy-590x392.jpg"/>
          <p:cNvPicPr>
            <a:picLocks noChangeAspect="1" noChangeArrowheads="1"/>
          </p:cNvPicPr>
          <p:nvPr/>
        </p:nvPicPr>
        <p:blipFill>
          <a:blip r:embed="rId2"/>
          <a:srcRect l="11158" r="7789"/>
          <a:stretch>
            <a:fillRect/>
          </a:stretch>
        </p:blipFill>
        <p:spPr bwMode="auto">
          <a:xfrm>
            <a:off x="0" y="0"/>
            <a:ext cx="4572000" cy="3733800"/>
          </a:xfrm>
          <a:prstGeom prst="rect">
            <a:avLst/>
          </a:prstGeom>
          <a:noFill/>
        </p:spPr>
      </p:pic>
      <p:pic>
        <p:nvPicPr>
          <p:cNvPr id="50179" name="Picture 3" descr="C:\Documents and Settings\dtaylor.TENNESSEE\Local Settings\Temporary Internet Files\Content.IE5\HWOCXW2E\MC900434917[1].png"/>
          <p:cNvPicPr>
            <a:picLocks noChangeAspect="1" noChangeArrowheads="1"/>
          </p:cNvPicPr>
          <p:nvPr/>
        </p:nvPicPr>
        <p:blipFill>
          <a:blip r:embed="rId3"/>
          <a:srcRect/>
          <a:stretch>
            <a:fillRect/>
          </a:stretch>
        </p:blipFill>
        <p:spPr bwMode="auto">
          <a:xfrm>
            <a:off x="650317" y="3081790"/>
            <a:ext cx="2285714" cy="2285714"/>
          </a:xfrm>
          <a:prstGeom prst="rect">
            <a:avLst/>
          </a:prstGeom>
          <a:noFill/>
        </p:spPr>
      </p:pic>
    </p:spTree>
    <p:extLst>
      <p:ext uri="{BB962C8B-B14F-4D97-AF65-F5344CB8AC3E}">
        <p14:creationId xmlns="" xmlns:p14="http://schemas.microsoft.com/office/powerpoint/2010/main" val="1085954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DSC00048"/>
          <p:cNvPicPr>
            <a:picLocks noChangeAspect="1" noChangeArrowheads="1"/>
          </p:cNvPicPr>
          <p:nvPr/>
        </p:nvPicPr>
        <p:blipFill>
          <a:blip r:embed="rId3" cstate="print"/>
          <a:srcRect/>
          <a:stretch>
            <a:fillRect/>
          </a:stretch>
        </p:blipFill>
        <p:spPr bwMode="auto">
          <a:xfrm>
            <a:off x="685099" y="1277381"/>
            <a:ext cx="7788275" cy="5016541"/>
          </a:xfrm>
          <a:prstGeom prst="rect">
            <a:avLst/>
          </a:prstGeom>
          <a:noFill/>
        </p:spPr>
      </p:pic>
      <p:sp>
        <p:nvSpPr>
          <p:cNvPr id="23554" name="Rectangle 2"/>
          <p:cNvSpPr>
            <a:spLocks noGrp="1" noChangeArrowheads="1"/>
          </p:cNvSpPr>
          <p:nvPr>
            <p:ph type="title"/>
          </p:nvPr>
        </p:nvSpPr>
        <p:spPr>
          <a:xfrm>
            <a:off x="325896" y="166599"/>
            <a:ext cx="6063030" cy="861774"/>
          </a:xfrm>
        </p:spPr>
        <p:txBody>
          <a:bodyPr/>
          <a:lstStyle/>
          <a:p>
            <a:r>
              <a:rPr lang="en-US" dirty="0" smtClean="0">
                <a:solidFill>
                  <a:schemeClr val="bg1"/>
                </a:solidFill>
              </a:rPr>
              <a:t/>
            </a:r>
            <a:br>
              <a:rPr lang="en-US" dirty="0" smtClean="0">
                <a:solidFill>
                  <a:schemeClr val="bg1"/>
                </a:solidFill>
              </a:rPr>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60413" y="2004813"/>
            <a:ext cx="4630295" cy="369332"/>
          </a:xfrm>
        </p:spPr>
        <p:txBody>
          <a:bodyPr/>
          <a:lstStyle/>
          <a:p>
            <a:r>
              <a:rPr lang="en-US" dirty="0" smtClean="0"/>
              <a:t>Questions ?</a:t>
            </a:r>
            <a:endParaRPr lang="en-US" dirty="0"/>
          </a:p>
        </p:txBody>
      </p:sp>
    </p:spTree>
    <p:extLst>
      <p:ext uri="{BB962C8B-B14F-4D97-AF65-F5344CB8AC3E}">
        <p14:creationId xmlns="" xmlns:p14="http://schemas.microsoft.com/office/powerpoint/2010/main" val="108595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25631" y="4891813"/>
            <a:ext cx="8490857" cy="1554272"/>
          </a:xfrm>
        </p:spPr>
        <p:txBody>
          <a:bodyPr/>
          <a:lstStyle/>
          <a:p>
            <a:pPr algn="ctr"/>
            <a:r>
              <a:rPr lang="en-US" sz="2900" b="1" dirty="0" smtClean="0">
                <a:solidFill>
                  <a:schemeClr val="tx1"/>
                </a:solidFill>
              </a:rPr>
              <a:t>Mine Restoration Using Municipal </a:t>
            </a:r>
            <a:r>
              <a:rPr lang="en-US" sz="2900" b="1" dirty="0" err="1" smtClean="0">
                <a:solidFill>
                  <a:schemeClr val="tx1"/>
                </a:solidFill>
              </a:rPr>
              <a:t>BioSolids</a:t>
            </a:r>
            <a:r>
              <a:rPr lang="en-US" sz="2900" dirty="0" smtClean="0">
                <a:solidFill>
                  <a:schemeClr val="tx1"/>
                </a:solidFill>
              </a:rPr>
              <a:t/>
            </a:r>
            <a:br>
              <a:rPr lang="en-US" sz="2900" dirty="0" smtClean="0">
                <a:solidFill>
                  <a:schemeClr val="tx1"/>
                </a:solidFill>
              </a:rPr>
            </a:br>
            <a:r>
              <a:rPr lang="en-US" b="1" dirty="0" smtClean="0">
                <a:solidFill>
                  <a:schemeClr val="tx1"/>
                </a:solidFill>
              </a:rPr>
              <a:t>Vegetation – “Hello” !</a:t>
            </a:r>
            <a:br>
              <a:rPr lang="en-US" b="1" dirty="0" smtClean="0">
                <a:solidFill>
                  <a:schemeClr val="tx1"/>
                </a:solidFill>
              </a:rPr>
            </a:br>
            <a:r>
              <a:rPr lang="en-US" b="1" dirty="0" smtClean="0">
                <a:solidFill>
                  <a:schemeClr val="tx1"/>
                </a:solidFill>
              </a:rPr>
              <a:t>Or </a:t>
            </a:r>
            <a:br>
              <a:rPr lang="en-US" b="1" dirty="0" smtClean="0">
                <a:solidFill>
                  <a:schemeClr val="tx1"/>
                </a:solidFill>
              </a:rPr>
            </a:br>
            <a:r>
              <a:rPr lang="en-US" b="1" dirty="0" smtClean="0">
                <a:solidFill>
                  <a:schemeClr val="tx1"/>
                </a:solidFill>
              </a:rPr>
              <a:t>Vegetation - Hell ?????</a:t>
            </a:r>
            <a:endParaRPr lang="en-US" b="1" dirty="0">
              <a:solidFill>
                <a:schemeClr val="tx1"/>
              </a:solidFill>
            </a:endParaRPr>
          </a:p>
        </p:txBody>
      </p:sp>
      <p:pic>
        <p:nvPicPr>
          <p:cNvPr id="50178" name="Picture 2" descr="C:\Documents and Settings\dtaylor.TENNESSEE\Desktop\Hello-Doggy-590x392.jpg"/>
          <p:cNvPicPr>
            <a:picLocks noChangeAspect="1" noChangeArrowheads="1"/>
          </p:cNvPicPr>
          <p:nvPr/>
        </p:nvPicPr>
        <p:blipFill>
          <a:blip r:embed="rId2"/>
          <a:srcRect l="11158" r="7789"/>
          <a:stretch>
            <a:fillRect/>
          </a:stretch>
        </p:blipFill>
        <p:spPr bwMode="auto">
          <a:xfrm>
            <a:off x="0" y="0"/>
            <a:ext cx="4572000" cy="3733800"/>
          </a:xfrm>
          <a:prstGeom prst="rect">
            <a:avLst/>
          </a:prstGeom>
          <a:noFill/>
        </p:spPr>
      </p:pic>
      <p:pic>
        <p:nvPicPr>
          <p:cNvPr id="50179" name="Picture 3" descr="C:\Documents and Settings\dtaylor.TENNESSEE\Local Settings\Temporary Internet Files\Content.IE5\HWOCXW2E\MC900434917[1].png"/>
          <p:cNvPicPr>
            <a:picLocks noChangeAspect="1" noChangeArrowheads="1"/>
          </p:cNvPicPr>
          <p:nvPr/>
        </p:nvPicPr>
        <p:blipFill>
          <a:blip r:embed="rId3"/>
          <a:srcRect/>
          <a:stretch>
            <a:fillRect/>
          </a:stretch>
        </p:blipFill>
        <p:spPr bwMode="auto">
          <a:xfrm>
            <a:off x="650317" y="3081790"/>
            <a:ext cx="2285714" cy="2285714"/>
          </a:xfrm>
          <a:prstGeom prst="rect">
            <a:avLst/>
          </a:prstGeom>
          <a:noFill/>
        </p:spPr>
      </p:pic>
      <p:pic>
        <p:nvPicPr>
          <p:cNvPr id="50180" name="Picture 4" descr="C:\Documents and Settings\dtaylor.TENNESSEE\Desktop\Far Side Damned if You Do Dont.jpg"/>
          <p:cNvPicPr>
            <a:picLocks noChangeAspect="1" noChangeArrowheads="1"/>
          </p:cNvPicPr>
          <p:nvPr/>
        </p:nvPicPr>
        <p:blipFill>
          <a:blip r:embed="rId4"/>
          <a:srcRect/>
          <a:stretch>
            <a:fillRect/>
          </a:stretch>
        </p:blipFill>
        <p:spPr bwMode="auto">
          <a:xfrm>
            <a:off x="5074295" y="0"/>
            <a:ext cx="4069705" cy="3764478"/>
          </a:xfrm>
          <a:prstGeom prst="rect">
            <a:avLst/>
          </a:prstGeom>
          <a:noFill/>
        </p:spPr>
      </p:pic>
      <p:pic>
        <p:nvPicPr>
          <p:cNvPr id="7" name="Picture 3" descr="C:\Documents and Settings\dtaylor.TENNESSEE\Local Settings\Temporary Internet Files\Content.IE5\HWOCXW2E\MC900434917[1].png"/>
          <p:cNvPicPr>
            <a:picLocks noChangeAspect="1" noChangeArrowheads="1"/>
          </p:cNvPicPr>
          <p:nvPr/>
        </p:nvPicPr>
        <p:blipFill>
          <a:blip r:embed="rId3"/>
          <a:srcRect r="31210"/>
          <a:stretch>
            <a:fillRect/>
          </a:stretch>
        </p:blipFill>
        <p:spPr bwMode="auto">
          <a:xfrm>
            <a:off x="5861605" y="3210439"/>
            <a:ext cx="1572348" cy="2285714"/>
          </a:xfrm>
          <a:prstGeom prst="rect">
            <a:avLst/>
          </a:prstGeom>
          <a:noFill/>
        </p:spPr>
      </p:pic>
      <p:pic>
        <p:nvPicPr>
          <p:cNvPr id="8" name="Picture 3" descr="C:\Documents and Settings\dtaylor.TENNESSEE\Local Settings\Temporary Internet Files\Content.IE5\HWOCXW2E\MC900434917[1].png"/>
          <p:cNvPicPr>
            <a:picLocks noChangeAspect="1" noChangeArrowheads="1"/>
          </p:cNvPicPr>
          <p:nvPr/>
        </p:nvPicPr>
        <p:blipFill>
          <a:blip r:embed="rId3"/>
          <a:srcRect l="89052"/>
          <a:stretch>
            <a:fillRect/>
          </a:stretch>
        </p:blipFill>
        <p:spPr bwMode="auto">
          <a:xfrm>
            <a:off x="7612084" y="3186688"/>
            <a:ext cx="250229" cy="2285714"/>
          </a:xfrm>
          <a:prstGeom prst="rect">
            <a:avLst/>
          </a:prstGeom>
          <a:noFill/>
        </p:spPr>
      </p:pic>
    </p:spTree>
    <p:extLst>
      <p:ext uri="{BB962C8B-B14F-4D97-AF65-F5344CB8AC3E}">
        <p14:creationId xmlns="" xmlns:p14="http://schemas.microsoft.com/office/powerpoint/2010/main" val="108595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37506" y="4856187"/>
            <a:ext cx="8728364" cy="1554272"/>
          </a:xfrm>
        </p:spPr>
        <p:txBody>
          <a:bodyPr/>
          <a:lstStyle/>
          <a:p>
            <a:pPr algn="ctr"/>
            <a:r>
              <a:rPr lang="en-US" sz="2900" b="1" dirty="0" smtClean="0">
                <a:solidFill>
                  <a:schemeClr val="tx1"/>
                </a:solidFill>
              </a:rPr>
              <a:t>Mine Restoration Using Municipal </a:t>
            </a:r>
            <a:r>
              <a:rPr lang="en-US" sz="2900" b="1" dirty="0" err="1" smtClean="0">
                <a:solidFill>
                  <a:schemeClr val="tx1"/>
                </a:solidFill>
              </a:rPr>
              <a:t>BioSolids</a:t>
            </a:r>
            <a:r>
              <a:rPr lang="en-US" sz="2900" b="1" dirty="0" smtClean="0">
                <a:solidFill>
                  <a:schemeClr val="tx1"/>
                </a:solidFill>
              </a:rPr>
              <a:t/>
            </a:r>
            <a:br>
              <a:rPr lang="en-US" sz="2900" b="1" dirty="0" smtClean="0">
                <a:solidFill>
                  <a:schemeClr val="tx1"/>
                </a:solidFill>
              </a:rPr>
            </a:br>
            <a:r>
              <a:rPr lang="en-US" b="1" dirty="0" smtClean="0">
                <a:solidFill>
                  <a:schemeClr val="tx1"/>
                </a:solidFill>
              </a:rPr>
              <a:t>Finding a way out?</a:t>
            </a:r>
            <a:br>
              <a:rPr lang="en-US" b="1" dirty="0" smtClean="0">
                <a:solidFill>
                  <a:schemeClr val="tx1"/>
                </a:solidFill>
              </a:rPr>
            </a:br>
            <a:r>
              <a:rPr lang="en-US" b="1" dirty="0" smtClean="0">
                <a:solidFill>
                  <a:schemeClr val="tx1"/>
                </a:solidFill>
              </a:rPr>
              <a:t>Or </a:t>
            </a:r>
            <a:br>
              <a:rPr lang="en-US" b="1" dirty="0" smtClean="0">
                <a:solidFill>
                  <a:schemeClr val="tx1"/>
                </a:solidFill>
              </a:rPr>
            </a:br>
            <a:r>
              <a:rPr lang="en-US" b="1" dirty="0" smtClean="0">
                <a:solidFill>
                  <a:schemeClr val="tx1"/>
                </a:solidFill>
              </a:rPr>
              <a:t>Getting in deep doo-doo?</a:t>
            </a:r>
            <a:endParaRPr lang="en-US" b="1" dirty="0">
              <a:solidFill>
                <a:schemeClr val="tx1"/>
              </a:solidFill>
            </a:endParaRPr>
          </a:p>
        </p:txBody>
      </p:sp>
      <p:pic>
        <p:nvPicPr>
          <p:cNvPr id="49154" name="Picture 2" descr="C:\Documents and Settings\dtaylor.TENNESSEE\Desktop\deep doo doo.jpg"/>
          <p:cNvPicPr>
            <a:picLocks noChangeAspect="1" noChangeArrowheads="1"/>
          </p:cNvPicPr>
          <p:nvPr/>
        </p:nvPicPr>
        <p:blipFill>
          <a:blip r:embed="rId2"/>
          <a:srcRect b="11488"/>
          <a:stretch>
            <a:fillRect/>
          </a:stretch>
        </p:blipFill>
        <p:spPr bwMode="auto">
          <a:xfrm>
            <a:off x="2687534" y="0"/>
            <a:ext cx="6456466" cy="4797631"/>
          </a:xfrm>
          <a:prstGeom prst="rect">
            <a:avLst/>
          </a:prstGeom>
          <a:noFill/>
        </p:spPr>
      </p:pic>
    </p:spTree>
    <p:extLst>
      <p:ext uri="{BB962C8B-B14F-4D97-AF65-F5344CB8AC3E}">
        <p14:creationId xmlns="" xmlns:p14="http://schemas.microsoft.com/office/powerpoint/2010/main" val="108595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normAutofit fontScale="90000"/>
          </a:bodyPr>
          <a:lstStyle/>
          <a:p>
            <a:r>
              <a:rPr lang="en-US" b="1" dirty="0" smtClean="0"/>
              <a:t>Vegetative Community Analysis</a:t>
            </a:r>
            <a:br>
              <a:rPr lang="en-US" b="1" dirty="0" smtClean="0"/>
            </a:br>
            <a:r>
              <a:rPr lang="en-US" b="1" dirty="0" smtClean="0"/>
              <a:t>of </a:t>
            </a:r>
            <a:r>
              <a:rPr lang="en-US" b="1" dirty="0" err="1" smtClean="0"/>
              <a:t>Biosolids</a:t>
            </a:r>
            <a:r>
              <a:rPr lang="en-US" b="1" dirty="0" smtClean="0"/>
              <a:t> Test Plots </a:t>
            </a:r>
            <a:br>
              <a:rPr lang="en-US" b="1" dirty="0" smtClean="0"/>
            </a:br>
            <a:r>
              <a:rPr lang="en-US" b="1" dirty="0" smtClean="0"/>
              <a:t>After Five to Ten Years of Growth</a:t>
            </a:r>
            <a:endParaRPr lang="en-US" dirty="0"/>
          </a:p>
        </p:txBody>
      </p:sp>
      <p:sp>
        <p:nvSpPr>
          <p:cNvPr id="4" name="Subtitle 3"/>
          <p:cNvSpPr>
            <a:spLocks noGrp="1"/>
          </p:cNvSpPr>
          <p:nvPr>
            <p:ph type="subTitle" idx="1"/>
          </p:nvPr>
        </p:nvSpPr>
        <p:spPr>
          <a:xfrm>
            <a:off x="841587" y="5001532"/>
            <a:ext cx="7521575" cy="1446550"/>
          </a:xfrm>
        </p:spPr>
        <p:txBody>
          <a:bodyPr/>
          <a:lstStyle/>
          <a:p>
            <a:pPr eaLnBrk="1" hangingPunct="1"/>
            <a:r>
              <a:rPr lang="en-US" dirty="0" smtClean="0"/>
              <a:t>Rick Black (ENVIRON International)</a:t>
            </a:r>
          </a:p>
          <a:p>
            <a:pPr eaLnBrk="1" hangingPunct="1"/>
            <a:r>
              <a:rPr lang="en-US" dirty="0" smtClean="0"/>
              <a:t>Richard K. Borden (Rio Tinto)</a:t>
            </a:r>
          </a:p>
          <a:p>
            <a:endParaRPr lang="en-US" dirty="0"/>
          </a:p>
        </p:txBody>
      </p:sp>
      <p:pic>
        <p:nvPicPr>
          <p:cNvPr id="5" name="Picture 9" descr="ankh_kennecott"/>
          <p:cNvPicPr>
            <a:picLocks noChangeAspect="1" noChangeArrowheads="1"/>
          </p:cNvPicPr>
          <p:nvPr/>
        </p:nvPicPr>
        <p:blipFill>
          <a:blip r:embed="rId2"/>
          <a:srcRect/>
          <a:stretch>
            <a:fillRect/>
          </a:stretch>
        </p:blipFill>
        <p:spPr bwMode="auto">
          <a:xfrm>
            <a:off x="309749" y="6361232"/>
            <a:ext cx="284017" cy="496767"/>
          </a:xfrm>
          <a:prstGeom prst="rect">
            <a:avLst/>
          </a:prstGeom>
          <a:noFill/>
          <a:ln w="9525">
            <a:noFill/>
            <a:miter lim="800000"/>
            <a:headEnd/>
            <a:tailEnd/>
          </a:ln>
        </p:spPr>
      </p:pic>
      <p:pic>
        <p:nvPicPr>
          <p:cNvPr id="6" name="Picture 10" descr="LOGO"/>
          <p:cNvPicPr>
            <a:picLocks noChangeAspect="1" noChangeArrowheads="1"/>
          </p:cNvPicPr>
          <p:nvPr/>
        </p:nvPicPr>
        <p:blipFill>
          <a:blip r:embed="rId3"/>
          <a:srcRect r="-6667" b="32204"/>
          <a:stretch>
            <a:fillRect/>
          </a:stretch>
        </p:blipFill>
        <p:spPr bwMode="auto">
          <a:xfrm>
            <a:off x="680028" y="6435436"/>
            <a:ext cx="543130" cy="271565"/>
          </a:xfrm>
          <a:prstGeom prst="rect">
            <a:avLst/>
          </a:prstGeom>
          <a:noFill/>
          <a:ln w="9525">
            <a:noFill/>
            <a:miter lim="800000"/>
            <a:headEnd/>
            <a:tailEnd/>
          </a:ln>
        </p:spPr>
      </p:pic>
    </p:spTree>
    <p:extLst>
      <p:ext uri="{BB962C8B-B14F-4D97-AF65-F5344CB8AC3E}">
        <p14:creationId xmlns="" xmlns:p14="http://schemas.microsoft.com/office/powerpoint/2010/main" val="87059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027" descr="1863"/>
          <p:cNvPicPr>
            <a:picLocks noGrp="1" noChangeAspect="1" noChangeArrowheads="1"/>
          </p:cNvPicPr>
          <p:nvPr>
            <p:ph/>
          </p:nvPr>
        </p:nvPicPr>
        <p:blipFill>
          <a:blip r:embed="rId3" cstate="print"/>
          <a:srcRect/>
          <a:stretch>
            <a:fillRect/>
          </a:stretch>
        </p:blipFill>
        <p:spPr>
          <a:xfrm>
            <a:off x="1033153" y="1300440"/>
            <a:ext cx="6899564" cy="5112236"/>
          </a:xfrm>
        </p:spPr>
      </p:pic>
      <p:sp>
        <p:nvSpPr>
          <p:cNvPr id="13316" name="Text Box 1028"/>
          <p:cNvSpPr txBox="1">
            <a:spLocks noChangeArrowheads="1"/>
          </p:cNvSpPr>
          <p:nvPr/>
        </p:nvSpPr>
        <p:spPr bwMode="auto">
          <a:xfrm>
            <a:off x="914400" y="4953000"/>
            <a:ext cx="71628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1863 - The hill that is to be the Bingham Canyon Open Pit Copper Mine - Kennecott Utah Copper</a:t>
            </a:r>
          </a:p>
        </p:txBody>
      </p:sp>
      <p:sp>
        <p:nvSpPr>
          <p:cNvPr id="13317" name="Rectangle 1029"/>
          <p:cNvSpPr>
            <a:spLocks noChangeArrowheads="1"/>
          </p:cNvSpPr>
          <p:nvPr/>
        </p:nvSpPr>
        <p:spPr bwMode="auto">
          <a:xfrm>
            <a:off x="0" y="335458"/>
            <a:ext cx="1565275" cy="701675"/>
          </a:xfrm>
          <a:prstGeom prst="rect">
            <a:avLst/>
          </a:prstGeom>
          <a:noFill/>
          <a:ln w="9525">
            <a:noFill/>
            <a:miter lim="800000"/>
            <a:headEnd/>
            <a:tailEnd/>
          </a:ln>
          <a:effectLst/>
        </p:spPr>
        <p:txBody>
          <a:bodyPr wrap="none">
            <a:spAutoFit/>
          </a:bodyPr>
          <a:lstStyle/>
          <a:p>
            <a:r>
              <a:rPr lang="en-US" sz="4000" dirty="0">
                <a:solidFill>
                  <a:schemeClr val="bg1"/>
                </a:solidFill>
              </a:rPr>
              <a:t>THEN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DSC00062"/>
          <p:cNvPicPr>
            <a:picLocks noGrp="1" noChangeAspect="1" noChangeArrowheads="1"/>
          </p:cNvPicPr>
          <p:nvPr>
            <p:ph/>
          </p:nvPr>
        </p:nvPicPr>
        <p:blipFill>
          <a:blip r:embed="rId3" cstate="print"/>
          <a:srcRect/>
          <a:stretch>
            <a:fillRect/>
          </a:stretch>
        </p:blipFill>
        <p:spPr>
          <a:xfrm>
            <a:off x="3908425" y="1286149"/>
            <a:ext cx="4974318" cy="5221529"/>
          </a:xfrm>
        </p:spPr>
      </p:pic>
      <p:sp>
        <p:nvSpPr>
          <p:cNvPr id="14343" name="Text Box 7"/>
          <p:cNvSpPr txBox="1">
            <a:spLocks noChangeArrowheads="1"/>
          </p:cNvSpPr>
          <p:nvPr/>
        </p:nvSpPr>
        <p:spPr bwMode="auto">
          <a:xfrm>
            <a:off x="0" y="1425575"/>
            <a:ext cx="3860800" cy="1938992"/>
          </a:xfrm>
          <a:prstGeom prst="rect">
            <a:avLst/>
          </a:prstGeom>
          <a:noFill/>
          <a:ln w="9525">
            <a:noFill/>
            <a:miter lim="800000"/>
            <a:headEnd/>
            <a:tailEnd/>
          </a:ln>
          <a:effectLst/>
        </p:spPr>
        <p:txBody>
          <a:bodyPr wrap="square">
            <a:spAutoFit/>
          </a:bodyPr>
          <a:lstStyle/>
          <a:p>
            <a:pPr>
              <a:spcBef>
                <a:spcPct val="50000"/>
              </a:spcBef>
            </a:pPr>
            <a:r>
              <a:rPr lang="en-US" sz="2400" b="1" dirty="0" smtClean="0"/>
              <a:t>2012</a:t>
            </a:r>
            <a:endParaRPr lang="en-US" sz="2400" b="1" dirty="0"/>
          </a:p>
          <a:p>
            <a:pPr>
              <a:spcBef>
                <a:spcPct val="50000"/>
              </a:spcBef>
            </a:pPr>
            <a:r>
              <a:rPr lang="en-US" sz="2400" b="1" dirty="0"/>
              <a:t>The Bingham Canyon Open Pit Copper Mine </a:t>
            </a:r>
            <a:endParaRPr lang="en-US" sz="2400" b="1" dirty="0" smtClean="0"/>
          </a:p>
          <a:p>
            <a:pPr>
              <a:spcBef>
                <a:spcPct val="50000"/>
              </a:spcBef>
            </a:pPr>
            <a:r>
              <a:rPr lang="en-US" sz="2400" b="1" dirty="0" smtClean="0"/>
              <a:t>Kennecott </a:t>
            </a:r>
            <a:r>
              <a:rPr lang="en-US" sz="2400" b="1" dirty="0"/>
              <a:t>Utah </a:t>
            </a:r>
            <a:r>
              <a:rPr lang="en-US" sz="2400" b="1" dirty="0" smtClean="0"/>
              <a:t>Copper</a:t>
            </a:r>
            <a:r>
              <a:rPr lang="en-US" dirty="0" smtClean="0"/>
              <a:t> </a:t>
            </a:r>
            <a:endParaRPr lang="en-US" dirty="0"/>
          </a:p>
        </p:txBody>
      </p:sp>
      <p:sp>
        <p:nvSpPr>
          <p:cNvPr id="14344" name="Rectangle 8"/>
          <p:cNvSpPr>
            <a:spLocks noChangeArrowheads="1"/>
          </p:cNvSpPr>
          <p:nvPr/>
        </p:nvSpPr>
        <p:spPr bwMode="auto">
          <a:xfrm>
            <a:off x="186047" y="276101"/>
            <a:ext cx="1425575" cy="701675"/>
          </a:xfrm>
          <a:prstGeom prst="rect">
            <a:avLst/>
          </a:prstGeom>
          <a:noFill/>
          <a:ln w="9525">
            <a:noFill/>
            <a:miter lim="800000"/>
            <a:headEnd/>
            <a:tailEnd/>
          </a:ln>
          <a:effectLst/>
        </p:spPr>
        <p:txBody>
          <a:bodyPr wrap="none">
            <a:spAutoFit/>
          </a:bodyPr>
          <a:lstStyle/>
          <a:p>
            <a:r>
              <a:rPr lang="en-US" sz="4000" dirty="0">
                <a:solidFill>
                  <a:schemeClr val="bg1"/>
                </a:solidFill>
              </a:rPr>
              <a:t>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5" name="Picture 11" descr="Reveg photo"/>
          <p:cNvPicPr>
            <a:picLocks noChangeAspect="1" noChangeArrowheads="1"/>
          </p:cNvPicPr>
          <p:nvPr/>
        </p:nvPicPr>
        <p:blipFill>
          <a:blip r:embed="rId3" cstate="print"/>
          <a:srcRect/>
          <a:stretch>
            <a:fillRect/>
          </a:stretch>
        </p:blipFill>
        <p:spPr bwMode="auto">
          <a:xfrm>
            <a:off x="762000" y="1128156"/>
            <a:ext cx="7678738" cy="4859894"/>
          </a:xfrm>
          <a:prstGeom prst="rect">
            <a:avLst/>
          </a:prstGeom>
          <a:noFill/>
        </p:spPr>
      </p:pic>
      <p:sp>
        <p:nvSpPr>
          <p:cNvPr id="16396" name="Text Box 12"/>
          <p:cNvSpPr txBox="1">
            <a:spLocks noChangeArrowheads="1"/>
          </p:cNvSpPr>
          <p:nvPr/>
        </p:nvSpPr>
        <p:spPr bwMode="auto">
          <a:xfrm>
            <a:off x="748475" y="3051651"/>
            <a:ext cx="7693025" cy="2138362"/>
          </a:xfrm>
          <a:prstGeom prst="rect">
            <a:avLst/>
          </a:prstGeom>
          <a:noFill/>
          <a:ln w="9525">
            <a:noFill/>
            <a:miter lim="800000"/>
            <a:headEnd/>
            <a:tailEnd/>
          </a:ln>
          <a:effectLst/>
        </p:spPr>
        <p:txBody>
          <a:bodyPr>
            <a:spAutoFit/>
          </a:bodyPr>
          <a:lstStyle/>
          <a:p>
            <a:pPr algn="ctr">
              <a:lnSpc>
                <a:spcPct val="65000"/>
              </a:lnSpc>
              <a:spcBef>
                <a:spcPts val="500"/>
              </a:spcBef>
              <a:spcAft>
                <a:spcPts val="500"/>
              </a:spcAft>
            </a:pPr>
            <a:r>
              <a:rPr lang="en-US" sz="2800" b="1" dirty="0"/>
              <a:t>“Development that meets the needs</a:t>
            </a:r>
          </a:p>
          <a:p>
            <a:pPr algn="ctr">
              <a:lnSpc>
                <a:spcPct val="65000"/>
              </a:lnSpc>
              <a:spcBef>
                <a:spcPts val="500"/>
              </a:spcBef>
              <a:spcAft>
                <a:spcPts val="500"/>
              </a:spcAft>
            </a:pPr>
            <a:r>
              <a:rPr lang="en-US" sz="2800" b="1" dirty="0"/>
              <a:t>of the present generation, </a:t>
            </a:r>
          </a:p>
          <a:p>
            <a:pPr algn="ctr">
              <a:lnSpc>
                <a:spcPct val="65000"/>
              </a:lnSpc>
              <a:spcBef>
                <a:spcPts val="500"/>
              </a:spcBef>
              <a:spcAft>
                <a:spcPts val="500"/>
              </a:spcAft>
            </a:pPr>
            <a:r>
              <a:rPr lang="en-US" sz="2800" b="1" dirty="0"/>
              <a:t>without undermining the capacity of</a:t>
            </a:r>
          </a:p>
          <a:p>
            <a:pPr algn="ctr">
              <a:lnSpc>
                <a:spcPct val="65000"/>
              </a:lnSpc>
              <a:spcBef>
                <a:spcPts val="500"/>
              </a:spcBef>
              <a:spcAft>
                <a:spcPts val="500"/>
              </a:spcAft>
            </a:pPr>
            <a:r>
              <a:rPr lang="en-US" sz="2800" b="1" dirty="0"/>
              <a:t>future generations to meet their needs.”</a:t>
            </a:r>
          </a:p>
          <a:p>
            <a:pPr algn="ctr">
              <a:spcBef>
                <a:spcPts val="500"/>
              </a:spcBef>
              <a:spcAft>
                <a:spcPts val="500"/>
              </a:spcAft>
            </a:pP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additive="base">
                                        <p:cTn id="7" dur="3000" fill="hold"/>
                                        <p:tgtEl>
                                          <p:spTgt spid="16396"/>
                                        </p:tgtEl>
                                        <p:attrNameLst>
                                          <p:attrName>ppt_x</p:attrName>
                                        </p:attrNameLst>
                                      </p:cBhvr>
                                      <p:tavLst>
                                        <p:tav tm="0">
                                          <p:val>
                                            <p:strVal val="#ppt_x"/>
                                          </p:val>
                                        </p:tav>
                                        <p:tav tm="100000">
                                          <p:val>
                                            <p:strVal val="#ppt_x"/>
                                          </p:val>
                                        </p:tav>
                                      </p:tavLst>
                                    </p:anim>
                                    <p:anim calcmode="lin" valueType="num">
                                      <p:cBhvr additive="base">
                                        <p:cTn id="8" dur="3000" fill="hold"/>
                                        <p:tgtEl>
                                          <p:spTgt spid="16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Lst>
  </p:timing>
</p:sld>
</file>

<file path=ppt/theme/theme1.xml><?xml version="1.0" encoding="utf-8"?>
<a:theme xmlns:a="http://schemas.openxmlformats.org/drawingml/2006/main" name="8_Neutral Design">
  <a:themeElements>
    <a:clrScheme name="lizard 1">
      <a:dk1>
        <a:srgbClr val="000000"/>
      </a:dk1>
      <a:lt1>
        <a:srgbClr val="FFFFFF"/>
      </a:lt1>
      <a:dk2>
        <a:srgbClr val="000000"/>
      </a:dk2>
      <a:lt2>
        <a:srgbClr val="FFFFFF"/>
      </a:lt2>
      <a:accent1>
        <a:srgbClr val="1F8618"/>
      </a:accent1>
      <a:accent2>
        <a:srgbClr val="99C2C2"/>
      </a:accent2>
      <a:accent3>
        <a:srgbClr val="EDDB22"/>
      </a:accent3>
      <a:accent4>
        <a:srgbClr val="6B630F"/>
      </a:accent4>
      <a:accent5>
        <a:srgbClr val="79A300"/>
      </a:accent5>
      <a:accent6>
        <a:srgbClr val="264B00"/>
      </a:accent6>
      <a:hlink>
        <a:srgbClr val="000000"/>
      </a:hlink>
      <a:folHlink>
        <a:srgbClr val="595959"/>
      </a:folHlink>
    </a:clrScheme>
    <a:fontScheme name="Office 2">
      <a:majorFont>
        <a:latin typeface="Lucida Sans"/>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Lucida Sans"/>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Futura Std Boo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Futura Std Book" pitchFamily="34" charset="0"/>
          </a:defRPr>
        </a:defPPr>
      </a:lstStyle>
    </a:lnDef>
    <a:txDef>
      <a:spPr>
        <a:noFill/>
      </a:spPr>
      <a:bodyPr wrap="square" lIns="0" tIns="0" rIns="0" bIns="0" rtlCol="0">
        <a:spAutoFit/>
      </a:bodyPr>
      <a:lstStyle>
        <a:defPPr algn="l">
          <a:defRPr sz="2400">
            <a:solidFill>
              <a:srgbClr val="FF0000"/>
            </a:solidFill>
            <a:latin typeface="Lucida Sans"/>
            <a:cs typeface="Lucida Sans"/>
          </a:defRPr>
        </a:defPPr>
      </a:lstStyle>
    </a:txDef>
  </a:objectDefaults>
  <a:extraClrSchemeLst>
    <a:extraClrScheme>
      <a:clrScheme name="Default Design 1">
        <a:dk1>
          <a:srgbClr val="000000"/>
        </a:dk1>
        <a:lt1>
          <a:srgbClr val="FFFFFF"/>
        </a:lt1>
        <a:dk2>
          <a:srgbClr val="3F3F3F"/>
        </a:dk2>
        <a:lt2>
          <a:srgbClr val="BDB9AF"/>
        </a:lt2>
        <a:accent1>
          <a:srgbClr val="BAA100"/>
        </a:accent1>
        <a:accent2>
          <a:srgbClr val="88001F"/>
        </a:accent2>
        <a:accent3>
          <a:srgbClr val="FFFFFF"/>
        </a:accent3>
        <a:accent4>
          <a:srgbClr val="000000"/>
        </a:accent4>
        <a:accent5>
          <a:srgbClr val="D9CDAA"/>
        </a:accent5>
        <a:accent6>
          <a:srgbClr val="7B001B"/>
        </a:accent6>
        <a:hlink>
          <a:srgbClr val="074433"/>
        </a:hlink>
        <a:folHlink>
          <a:srgbClr val="3B2683"/>
        </a:folHlink>
      </a:clrScheme>
      <a:clrMap bg1="lt1" tx1="dk1" bg2="lt2" tx2="dk2" accent1="accent1" accent2="accent2" accent3="accent3" accent4="accent4" accent5="accent5" accent6="accent6" hlink="hlink" folHlink="folHlink"/>
    </a:extraClrScheme>
    <a:extraClrScheme>
      <a:clrScheme name="Default Design 2">
        <a:dk1>
          <a:srgbClr val="001922"/>
        </a:dk1>
        <a:lt1>
          <a:srgbClr val="FFFFFF"/>
        </a:lt1>
        <a:dk2>
          <a:srgbClr val="002532"/>
        </a:dk2>
        <a:lt2>
          <a:srgbClr val="FFFFFF"/>
        </a:lt2>
        <a:accent1>
          <a:srgbClr val="E0C500"/>
        </a:accent1>
        <a:accent2>
          <a:srgbClr val="7C3044"/>
        </a:accent2>
        <a:accent3>
          <a:srgbClr val="AAACAD"/>
        </a:accent3>
        <a:accent4>
          <a:srgbClr val="DADADA"/>
        </a:accent4>
        <a:accent5>
          <a:srgbClr val="EDDFAA"/>
        </a:accent5>
        <a:accent6>
          <a:srgbClr val="702A3D"/>
        </a:accent6>
        <a:hlink>
          <a:srgbClr val="0A5C45"/>
        </a:hlink>
        <a:folHlink>
          <a:srgbClr val="44249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6914</TotalTime>
  <Words>1316</Words>
  <Application>Microsoft Office PowerPoint</Application>
  <PresentationFormat>Letter Paper (8.5x11 in)</PresentationFormat>
  <Paragraphs>283</Paragraphs>
  <Slides>31</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8_Neutral Design</vt:lpstr>
      <vt:lpstr>Document</vt:lpstr>
      <vt:lpstr>Chart</vt:lpstr>
      <vt:lpstr>Slide 1</vt:lpstr>
      <vt:lpstr>Mine Restoration Using Municipal BioSolids </vt:lpstr>
      <vt:lpstr>Mine Restoration Using Municipal BioSolids Vegetation – “Hello” ! </vt:lpstr>
      <vt:lpstr>Mine Restoration Using Municipal BioSolids Vegetation – “Hello” ! Or  Vegetation - Hell ?????</vt:lpstr>
      <vt:lpstr>Mine Restoration Using Municipal BioSolids Finding a way out? Or  Getting in deep doo-doo?</vt:lpstr>
      <vt:lpstr>Vegetative Community Analysis of Biosolids Test Plots  After Five to Ten Years of Growth</vt:lpstr>
      <vt:lpstr>Slide 7</vt:lpstr>
      <vt:lpstr>Slide 8</vt:lpstr>
      <vt:lpstr>Slide 9</vt:lpstr>
      <vt:lpstr>Slide 10</vt:lpstr>
      <vt:lpstr>Slide 11</vt:lpstr>
      <vt:lpstr>Reclamation Test Plots established in 1995 and in 2000 </vt:lpstr>
      <vt:lpstr>Reclamation Test Plots established in 1995 and in 2000 </vt:lpstr>
      <vt:lpstr>Methodology</vt:lpstr>
      <vt:lpstr>Methodology</vt:lpstr>
      <vt:lpstr>Methodology</vt:lpstr>
      <vt:lpstr>Methodology</vt:lpstr>
      <vt:lpstr>Site 01-04 Tailings (Elevation 4400 feet)</vt:lpstr>
      <vt:lpstr>Site 01-05 Tailings (Elevation 4400 feet)</vt:lpstr>
      <vt:lpstr>Site 01-06 Waste Rock (Elevation 6150 feet)</vt:lpstr>
      <vt:lpstr>Site 01-06 Waste Rock &amp;Soil (Elevation 6150 ft)</vt:lpstr>
      <vt:lpstr>Site 01-07 Waste Rock (Elevation 6050 feet)</vt:lpstr>
      <vt:lpstr>Site 01-09 Gravel Pit–no lime (Elevation 5400 ft)</vt:lpstr>
      <vt:lpstr>Site 01-09 Gravel Pit (Elevation 5400 ft)</vt:lpstr>
      <vt:lpstr>Comparison of Absolute Cover and  Species Richness between Paired Test Plots</vt:lpstr>
      <vt:lpstr>Slide 26</vt:lpstr>
      <vt:lpstr>Slide 27</vt:lpstr>
      <vt:lpstr>Slide 28</vt:lpstr>
      <vt:lpstr>Comparison of Absolute Cover and  Species Richness between Paired Test Plots</vt:lpstr>
      <vt:lpstr> </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ENVIRON</dc:title>
  <dc:creator>Rick Black</dc:creator>
  <cp:lastModifiedBy>Don Taylor</cp:lastModifiedBy>
  <cp:revision>686</cp:revision>
  <cp:lastPrinted>2011-12-09T16:11:03Z</cp:lastPrinted>
  <dcterms:created xsi:type="dcterms:W3CDTF">2011-10-03T14:08:37Z</dcterms:created>
  <dcterms:modified xsi:type="dcterms:W3CDTF">2012-04-04T14:20:33Z</dcterms:modified>
</cp:coreProperties>
</file>