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98" r:id="rId2"/>
    <p:sldId id="257" r:id="rId3"/>
    <p:sldId id="258" r:id="rId4"/>
    <p:sldId id="292" r:id="rId5"/>
    <p:sldId id="293" r:id="rId6"/>
    <p:sldId id="261" r:id="rId7"/>
    <p:sldId id="262" r:id="rId8"/>
    <p:sldId id="299" r:id="rId9"/>
    <p:sldId id="263" r:id="rId10"/>
    <p:sldId id="264" r:id="rId11"/>
    <p:sldId id="266" r:id="rId12"/>
    <p:sldId id="265" r:id="rId13"/>
    <p:sldId id="267" r:id="rId14"/>
    <p:sldId id="268" r:id="rId15"/>
    <p:sldId id="297" r:id="rId16"/>
    <p:sldId id="271" r:id="rId17"/>
    <p:sldId id="272" r:id="rId18"/>
    <p:sldId id="273" r:id="rId19"/>
    <p:sldId id="274" r:id="rId20"/>
    <p:sldId id="275" r:id="rId21"/>
    <p:sldId id="294" r:id="rId22"/>
    <p:sldId id="295" r:id="rId23"/>
    <p:sldId id="278" r:id="rId24"/>
    <p:sldId id="281" r:id="rId25"/>
    <p:sldId id="279" r:id="rId26"/>
    <p:sldId id="296" r:id="rId27"/>
    <p:sldId id="289" r:id="rId28"/>
    <p:sldId id="288" r:id="rId29"/>
    <p:sldId id="285" r:id="rId30"/>
    <p:sldId id="282" r:id="rId31"/>
    <p:sldId id="28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704" autoAdjust="0"/>
  </p:normalViewPr>
  <p:slideViewPr>
    <p:cSldViewPr>
      <p:cViewPr>
        <p:scale>
          <a:sx n="77" d="100"/>
          <a:sy n="77" d="100"/>
        </p:scale>
        <p:origin x="-2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0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6C948-83A0-4D41-9405-EA01BAA6C2BA}" type="datetimeFigureOut">
              <a:rPr lang="en-US" smtClean="0"/>
              <a:t>4/4/2012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8A3A-5899-4F02-A522-0ED570126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7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2BB093-ECBA-4B8D-BFBF-1907EB9635E8}" type="datetimeFigureOut">
              <a:rPr lang="en-US"/>
              <a:pPr>
                <a:defRPr/>
              </a:pPr>
              <a:t>4/4/2012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E4EC94C-B3B8-480A-A538-A0091B832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28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F854065-9E21-4673-A0F8-8C71BF9CE636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0A14244-35DB-4F09-AE38-6F917CB05AE5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A59FB23-745B-475E-BA64-CD70DB26F80F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7D376BB-5C19-4D97-8D9E-37E0D35CCBD8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126083B-7E6C-4B8C-91F9-5082CF7E8DE4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A5AB961-62D4-4FCA-997B-9B308A00B1EF}" type="slidenum">
              <a:rPr lang="en-US" smtClean="0"/>
              <a:pPr eaLnBrk="1" hangingPunct="1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C3D4D7B-0151-4FEC-BB1A-76FF9CB46B75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5BC764F-A796-4FEC-8FF6-7775745B2D6C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5A132BD-707F-4F64-94EC-53F4C0E625A0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33A6D2F-63F2-4F4D-99BD-D53169A20E41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30CBD41-5DA3-48C1-B2DB-EDEE3681FEE4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F854065-9E21-4673-A0F8-8C71BF9CE636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746B67E-DE1D-4884-8058-473D17FD9D98}" type="slidenum">
              <a:rPr lang="en-US" smtClean="0"/>
              <a:pPr eaLnBrk="1" hangingPunct="1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43BAEE9-6366-404B-B859-52BEB20630E5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D21B540-B6DF-4DA0-94BA-659296A74F4B}" type="slidenum">
              <a:rPr lang="en-US" smtClean="0"/>
              <a:pPr eaLnBrk="1" hangingPunct="1"/>
              <a:t>22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4866E19-A14B-4952-8636-980E6358B35D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0E8A0E4-A744-4F6F-B05A-4C400AA677BB}" type="slidenum">
              <a:rPr lang="en-US" smtClean="0"/>
              <a:pPr eaLnBrk="1" hangingPunct="1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82A0660-C887-413A-93C2-AD5192CBE9FD}" type="slidenum">
              <a:rPr lang="en-US" smtClean="0"/>
              <a:pPr eaLnBrk="1" hangingPunct="1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483ABB26-824C-4588-9C2A-4C3B605922F8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6264BBA-C0F0-4886-AA25-A71C00774C1D}" type="slidenum">
              <a:rPr lang="en-US" smtClean="0"/>
              <a:pPr eaLnBrk="1" hangingPunct="1"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00949B1-611B-4CFA-B000-169BB5199401}" type="slidenum">
              <a:rPr lang="en-US" smtClean="0"/>
              <a:pPr eaLnBrk="1" hangingPunct="1"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C0605AA-4AB1-4919-89D8-3B01043FDA90}" type="slidenum">
              <a:rPr lang="en-US" smtClean="0"/>
              <a:pPr eaLnBrk="1" hangingPunct="1"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4AD55B35-EC65-451D-8101-060561242938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EFE6FC-0F77-4B53-9337-A4504BA3E063}" type="slidenum">
              <a:rPr lang="en-US" smtClean="0"/>
              <a:pPr eaLnBrk="1" hangingPunct="1"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82DA344-5C74-4570-ABCC-76B41AC66CE8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CEABEBB-472B-4256-9924-683774DE2377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189BBFC-4CD9-4768-9402-9266E177FFAC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5F9EC40-B4A0-4E6F-B61F-C11B648797EB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540746B-7932-4B54-8335-DA30942C20B8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5C1786D-579C-4AEA-9DEF-3384CF002A74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5C1786D-579C-4AEA-9DEF-3384CF002A74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1BC06-B503-49A3-B62A-ECD7507FBD8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14" descr="gsa_logo_innovation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4713"/>
            <a:ext cx="1676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523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71635-9FE6-4343-9F27-2B39B1FA30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48EE3-218F-4BDB-B07F-3D71AE44F2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3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14303"/>
            <a:ext cx="8784976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B0636-EB55-4021-B391-260F616CC4F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14" descr="gsa_logo_innovation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4713"/>
            <a:ext cx="1676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83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AA873-580D-4257-B258-5B37D1BF14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45801-B4AC-4F78-A01A-5139EE81F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1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693C5-A3D5-4E83-B8D0-47CCB51978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7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B21DC-BD54-43B2-865A-4F98F5DA68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2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0734A-3143-4A47-A7A1-3BF2B8981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29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D65A9-70A8-42A5-998F-B478DFA0CD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5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F9A38-2B63-4070-9772-673E20DDF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365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14303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686787-BA74-48A7-8270-2997785A3D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 userDrawn="1"/>
        </p:nvSpPr>
        <p:spPr bwMode="auto">
          <a:xfrm>
            <a:off x="455613" y="1187450"/>
            <a:ext cx="8226425" cy="920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shade val="46275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136525" y="136525"/>
            <a:ext cx="8866188" cy="65817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3" y="6062187"/>
            <a:ext cx="1228435" cy="640080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53627"/>
            <a:ext cx="163316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7"/>
          <a:stretch>
            <a:fillRect/>
          </a:stretch>
        </p:blipFill>
        <p:spPr bwMode="auto">
          <a:xfrm>
            <a:off x="2466562" y="6181725"/>
            <a:ext cx="17526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6051928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 descr="gsa_logo_innovations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4713"/>
            <a:ext cx="1676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99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r="18306"/>
          <a:stretch/>
        </p:blipFill>
        <p:spPr bwMode="auto">
          <a:xfrm>
            <a:off x="-3" y="0"/>
            <a:ext cx="9144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90872" y="836712"/>
            <a:ext cx="8229600" cy="3024336"/>
          </a:xfrm>
          <a:noFill/>
          <a:effectLst/>
        </p:spPr>
        <p:txBody>
          <a:bodyPr/>
          <a:lstStyle/>
          <a:p>
            <a:pPr eaLnBrk="1" hangingPunct="1"/>
            <a:r>
              <a:rPr lang="en-US" b="1" dirty="0">
                <a:latin typeface="Calibri" pitchFamily="34" charset="0"/>
              </a:rPr>
              <a:t>Characterization of Waste Rock Borrow Material for Use as Rock Armor to Reduce Tailing Impoundment Side-slope Erosion</a:t>
            </a:r>
            <a:endParaRPr lang="en-CA" b="1" dirty="0" smtClean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4508023"/>
            <a:ext cx="8424936" cy="83099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sz="2400" dirty="0">
                <a:cs typeface="Calibri" pitchFamily="34" charset="0"/>
              </a:rPr>
              <a:t>Jason Keller, Mike </a:t>
            </a:r>
            <a:r>
              <a:rPr lang="en-CA" sz="2400" dirty="0" err="1">
                <a:cs typeface="Calibri" pitchFamily="34" charset="0"/>
              </a:rPr>
              <a:t>Milczarek</a:t>
            </a:r>
            <a:r>
              <a:rPr lang="en-CA" sz="2400" dirty="0">
                <a:cs typeface="Calibri" pitchFamily="34" charset="0"/>
              </a:rPr>
              <a:t>, Tim Hawthorne, Scott Rogers, Robert </a:t>
            </a:r>
            <a:r>
              <a:rPr lang="en-CA" sz="2400" dirty="0" err="1">
                <a:cs typeface="Calibri" pitchFamily="34" charset="0"/>
              </a:rPr>
              <a:t>Litle</a:t>
            </a:r>
            <a:r>
              <a:rPr lang="en-CA" sz="2400" dirty="0">
                <a:cs typeface="Calibri" pitchFamily="34" charset="0"/>
              </a:rPr>
              <a:t>, Tom </a:t>
            </a:r>
            <a:r>
              <a:rPr lang="en-CA" sz="2400" dirty="0" err="1">
                <a:cs typeface="Calibri" pitchFamily="34" charset="0"/>
              </a:rPr>
              <a:t>Klempel</a:t>
            </a:r>
            <a:r>
              <a:rPr lang="en-CA" sz="2400" dirty="0">
                <a:cs typeface="Calibri" pitchFamily="34" charset="0"/>
              </a:rPr>
              <a:t>, Matt </a:t>
            </a:r>
            <a:r>
              <a:rPr lang="en-CA" sz="2400" dirty="0" err="1">
                <a:cs typeface="Calibri" pitchFamily="34" charset="0"/>
              </a:rPr>
              <a:t>Grabau</a:t>
            </a:r>
            <a:r>
              <a:rPr lang="en-CA" sz="2400" dirty="0">
                <a:cs typeface="Calibri" pitchFamily="34" charset="0"/>
              </a:rPr>
              <a:t>, Robert Rice, Margaret Buchanan </a:t>
            </a:r>
          </a:p>
        </p:txBody>
      </p:sp>
      <p:pic>
        <p:nvPicPr>
          <p:cNvPr id="7" name="Picture 14" descr="gsa_logo_innov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4713"/>
            <a:ext cx="1676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0"/>
            <a:ext cx="18288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7"/>
          <a:stretch>
            <a:fillRect/>
          </a:stretch>
        </p:blipFill>
        <p:spPr bwMode="auto">
          <a:xfrm>
            <a:off x="2438400" y="6096000"/>
            <a:ext cx="17526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2163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5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179512" y="136525"/>
            <a:ext cx="8784976" cy="9882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Waste Rock </a:t>
            </a:r>
            <a:br>
              <a:rPr lang="en-US" dirty="0" smtClean="0"/>
            </a:br>
            <a:r>
              <a:rPr lang="en-US" dirty="0" smtClean="0"/>
              <a:t>Characterization Approach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90000"/>
              </a:lnSpc>
            </a:pPr>
            <a:r>
              <a:rPr lang="en-US" sz="2800" dirty="0" smtClean="0"/>
              <a:t>Test pits and trenches </a:t>
            </a:r>
          </a:p>
          <a:p>
            <a:pPr marL="839788" lvl="1" indent="-495300">
              <a:lnSpc>
                <a:spcPct val="90000"/>
              </a:lnSpc>
            </a:pPr>
            <a:r>
              <a:rPr lang="en-US" sz="2400" dirty="0" smtClean="0"/>
              <a:t>Visual logging of material types and oxidation levels</a:t>
            </a:r>
          </a:p>
          <a:p>
            <a:pPr marL="839788" lvl="1" indent="-495300">
              <a:lnSpc>
                <a:spcPct val="90000"/>
              </a:lnSpc>
            </a:pPr>
            <a:r>
              <a:rPr lang="en-US" sz="2400" dirty="0" smtClean="0"/>
              <a:t>Digital images of rock piles and trench walls</a:t>
            </a:r>
          </a:p>
          <a:p>
            <a:pPr marL="571500" indent="-571500">
              <a:lnSpc>
                <a:spcPct val="90000"/>
              </a:lnSpc>
            </a:pPr>
            <a:r>
              <a:rPr lang="en-US" sz="2800" dirty="0" smtClean="0"/>
              <a:t>Composite and selected sample testing:</a:t>
            </a:r>
          </a:p>
          <a:p>
            <a:pPr marL="839788" lvl="1" indent="-495300">
              <a:lnSpc>
                <a:spcPct val="90000"/>
              </a:lnSpc>
            </a:pPr>
            <a:r>
              <a:rPr lang="en-US" sz="2400" dirty="0" smtClean="0"/>
              <a:t>Split-Net imaging – Particle Size Distribution (PSD) (n=189)</a:t>
            </a:r>
          </a:p>
          <a:p>
            <a:pPr marL="839788" lvl="1" indent="-495300">
              <a:lnSpc>
                <a:spcPct val="90000"/>
              </a:lnSpc>
            </a:pPr>
            <a:r>
              <a:rPr lang="en-US" sz="2400" dirty="0" smtClean="0"/>
              <a:t>Laboratory PSD (n=28)</a:t>
            </a:r>
          </a:p>
          <a:p>
            <a:pPr marL="839788" lvl="1" indent="-495300">
              <a:lnSpc>
                <a:spcPct val="90000"/>
              </a:lnSpc>
            </a:pPr>
            <a:r>
              <a:rPr lang="en-US" sz="2400" dirty="0" smtClean="0"/>
              <a:t>pH and Acid-Base Accounting (ABA) (n=111)</a:t>
            </a:r>
          </a:p>
          <a:p>
            <a:pPr marL="839788" lvl="1" indent="-495300">
              <a:lnSpc>
                <a:spcPct val="90000"/>
              </a:lnSpc>
            </a:pPr>
            <a:r>
              <a:rPr lang="en-US" sz="2400" dirty="0" smtClean="0"/>
              <a:t>Soil fertility and leachable metals (n=39)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1268" name="Picture 4" descr="Figure 1 Test areas and tail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0480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Figure 5 Test Pits and Trenches on San Xavier North 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76400"/>
            <a:ext cx="7183438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Trenching on MND West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946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71600"/>
            <a:ext cx="39449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Split-Net Image Analysis</a:t>
            </a:r>
          </a:p>
        </p:txBody>
      </p:sp>
      <p:pic>
        <p:nvPicPr>
          <p:cNvPr id="14339" name="Picture 3" descr="DSCF4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52563"/>
            <a:ext cx="365442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SCF45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52563"/>
            <a:ext cx="3654425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Results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79512" y="1341438"/>
            <a:ext cx="8784976" cy="50398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4000" dirty="0" smtClean="0"/>
              <a:t>Initial Screening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WR3 Argillite: Significant oxidation and highly variable NNP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WR3 </a:t>
            </a:r>
            <a:r>
              <a:rPr lang="en-US" sz="3400" dirty="0" err="1" smtClean="0"/>
              <a:t>Volcanics</a:t>
            </a:r>
            <a:r>
              <a:rPr lang="en-US" sz="3400" dirty="0" smtClean="0"/>
              <a:t>: 50% material &lt; 0.2 inches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SOD Area: 50% material &lt; 0.4 inches and Negative NNP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In-Pit Argillite: Negative NNP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MND North Argillite, MND West Argillite, SXND </a:t>
            </a:r>
            <a:r>
              <a:rPr lang="en-US" sz="3400" dirty="0" err="1" smtClean="0"/>
              <a:t>Arkose</a:t>
            </a:r>
            <a:r>
              <a:rPr lang="en-US" sz="3400" dirty="0" smtClean="0"/>
              <a:t> meet screening criteria</a:t>
            </a:r>
          </a:p>
          <a:p>
            <a:pPr>
              <a:lnSpc>
                <a:spcPct val="90000"/>
              </a:lnSpc>
            </a:pPr>
            <a:r>
              <a:rPr lang="en-US" sz="4000" dirty="0" smtClean="0"/>
              <a:t>Mean Particle Diameter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MND North Argillite: 0.9 inches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MND West Argillite: 0.8 inches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SXND </a:t>
            </a:r>
            <a:r>
              <a:rPr lang="en-US" sz="3400" dirty="0" err="1" smtClean="0"/>
              <a:t>Arkose</a:t>
            </a:r>
            <a:r>
              <a:rPr lang="en-US" sz="3400" dirty="0" smtClean="0"/>
              <a:t>: Coarse = 1.5 inches; Fine = 0.3 inches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Mean diameter minus one standard deviation  still meets criteria</a:t>
            </a:r>
          </a:p>
          <a:p>
            <a:pPr lvl="1">
              <a:lnSpc>
                <a:spcPct val="90000"/>
              </a:lnSpc>
            </a:pPr>
            <a:r>
              <a:rPr lang="en-US" sz="3400" dirty="0" smtClean="0"/>
              <a:t>More SXND </a:t>
            </a:r>
            <a:r>
              <a:rPr lang="en-US" sz="3400" dirty="0" err="1" smtClean="0"/>
              <a:t>Arkose</a:t>
            </a:r>
            <a:r>
              <a:rPr lang="en-US" sz="3400" dirty="0" smtClean="0"/>
              <a:t> material &gt; 3.7 inches compared to MND Argillite material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97280" y="1828800"/>
            <a:ext cx="7772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97280" y="2176272"/>
            <a:ext cx="7772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97280" y="2505456"/>
            <a:ext cx="7772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97280" y="2834640"/>
            <a:ext cx="7772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Geochemical Data</a:t>
            </a:r>
          </a:p>
        </p:txBody>
      </p:sp>
      <p:graphicFrame>
        <p:nvGraphicFramePr>
          <p:cNvPr id="3" name="Group 1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2143700"/>
              </p:ext>
            </p:extLst>
          </p:nvPr>
        </p:nvGraphicFramePr>
        <p:xfrm>
          <a:off x="179512" y="1524000"/>
          <a:ext cx="8784976" cy="4127017"/>
        </p:xfrm>
        <a:graphic>
          <a:graphicData uri="http://schemas.openxmlformats.org/drawingml/2006/table">
            <a:tbl>
              <a:tblPr/>
              <a:tblGrid>
                <a:gridCol w="1753946"/>
                <a:gridCol w="2638542"/>
                <a:gridCol w="2380960"/>
                <a:gridCol w="2011528"/>
              </a:tblGrid>
              <a:tr h="116435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MND North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Argillite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(n=27)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2.1% pyrite sulfur, 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 tons CaC0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/1000 tons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pH = 7.7 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(91% samples pH &gt; 7)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ANP/AGP = 1.73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51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MND West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Argillite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(n=35)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2.1% pyrite sulfur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94 tons CaC0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/1000 tons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pH = 7.6 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(97% samples pH &gt; 7)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ANP/AGP = 1.37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51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SXND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Arkose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(n=24)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1.1% pyrite sulfur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56 tons CaC0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/1000 tons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pH = 7.8 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(97% samples pH &gt; 7)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ANP/AGP = 1.83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51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Alluvium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(n=10)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0.15% pyrite sulfur</a:t>
                      </a:r>
                    </a:p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 tons CaC0</a:t>
                      </a:r>
                      <a:r>
                        <a:rPr kumimoji="0" lang="en-U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/1000 tons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pH = 7.6 </a:t>
                      </a:r>
                      <a:b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(100% samples pH &gt; 7)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ANP/AGP = 34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Soil Fertility and Metals Data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All samples showed moderate salinity (4 to 5 </a:t>
            </a:r>
            <a:r>
              <a:rPr lang="en-US" sz="2800" dirty="0" err="1" smtClean="0"/>
              <a:t>dS</a:t>
            </a:r>
            <a:r>
              <a:rPr lang="en-US" sz="2800" dirty="0" smtClean="0"/>
              <a:t>/m)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High copper values above potential </a:t>
            </a:r>
            <a:r>
              <a:rPr lang="en-US" sz="2800" dirty="0" err="1" smtClean="0"/>
              <a:t>phytotoxicity</a:t>
            </a:r>
            <a:r>
              <a:rPr lang="en-US" sz="2800" dirty="0" smtClean="0"/>
              <a:t> thresholds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Zinc and boron above potential </a:t>
            </a:r>
            <a:r>
              <a:rPr lang="en-US" sz="2800" dirty="0" err="1" smtClean="0"/>
              <a:t>phytotoxicity</a:t>
            </a:r>
            <a:r>
              <a:rPr lang="en-US" sz="2800" dirty="0" smtClean="0"/>
              <a:t> thresholds in some samples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Native plant species adapted to high-salinity or copper conditions may not be adversely affected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205038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EROSION ANALYSIS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Analyses</a:t>
            </a:r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0405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Model potential erosion under various scenarios (using PSD data and RUSLE2)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Fine, average and coarse argillite material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150 to 600 foot slope length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Furrowing and </a:t>
            </a:r>
            <a:r>
              <a:rPr lang="en-US" sz="2400" dirty="0" err="1" smtClean="0"/>
              <a:t>revegetation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Vary percentage of “gravel” cover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Implement argillite field erosion test pads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12 inches argillite over 12 inches alluvium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/>
              <a:t>Unripped</a:t>
            </a:r>
            <a:r>
              <a:rPr lang="en-US" sz="2400" dirty="0" smtClean="0"/>
              <a:t>, Ripped (6 inches and 24 inches)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Simulated rainfall with water truck spray: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2 inch rain over 30 minutes (Test #1)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4.5 inch rain over 60 minutes (Test #2)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pPr eaLnBrk="1" hangingPunct="1"/>
            <a:r>
              <a:rPr lang="en-CA" dirty="0" smtClean="0"/>
              <a:t>Mission Mine Tailing Reclamation</a:t>
            </a:r>
          </a:p>
        </p:txBody>
      </p:sp>
      <p:sp>
        <p:nvSpPr>
          <p:cNvPr id="307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Approximately </a:t>
            </a:r>
            <a:r>
              <a:rPr lang="en-US" sz="2800" smtClean="0"/>
              <a:t>1200 </a:t>
            </a:r>
            <a:r>
              <a:rPr lang="en-US" sz="2800" dirty="0" smtClean="0"/>
              <a:t>acres of tailings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350 acres of side-slopes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Rock armor slopes per bankruptcy agreement (Previous reclamation highly eroded)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Waste rock is cheapest source, but need: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Erosion resistant material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Non-acid generating, low metal leaching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775,000 tons of material per 12 inches of depth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/>
              <a:t>Revegetation</a:t>
            </a:r>
            <a:r>
              <a:rPr lang="en-US" sz="2800" dirty="0" smtClean="0"/>
              <a:t> not a primary criteria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Modeling Results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Predicted annual Argillite erosion rates increase with slope length (2X from 150 </a:t>
            </a:r>
            <a:r>
              <a:rPr lang="en-US" sz="2800" dirty="0" err="1" smtClean="0"/>
              <a:t>ft</a:t>
            </a:r>
            <a:r>
              <a:rPr lang="en-US" sz="2800" dirty="0" smtClean="0"/>
              <a:t> to 600 </a:t>
            </a:r>
            <a:r>
              <a:rPr lang="en-US" sz="2800" dirty="0" err="1" smtClean="0"/>
              <a:t>ft</a:t>
            </a:r>
            <a:r>
              <a:rPr lang="en-US" sz="28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Furrowing along the contour on average decreases the predicted erosion by about 10%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Increasing the gravel cover by 10% reduces predicted erosion rates by approximately 25%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Coarse Argillite best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Limit Argillite use to 3:1 slopes &lt; 300 </a:t>
            </a:r>
            <a:r>
              <a:rPr lang="en-US" sz="2800" dirty="0" err="1" smtClean="0"/>
              <a:t>ft</a:t>
            </a: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 descr="Ripped test pads from below 033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10426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1127125" y="649288"/>
            <a:ext cx="245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Erosion Test #2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9"/>
          <p:cNvGrpSpPr>
            <a:grpSpLocks/>
          </p:cNvGrpSpPr>
          <p:nvPr/>
        </p:nvGrpSpPr>
        <p:grpSpPr bwMode="auto">
          <a:xfrm>
            <a:off x="0" y="3429000"/>
            <a:ext cx="9144000" cy="3427413"/>
            <a:chOff x="96" y="432"/>
            <a:chExt cx="5760" cy="2159"/>
          </a:xfrm>
        </p:grpSpPr>
        <p:pic>
          <p:nvPicPr>
            <p:cNvPr id="2253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32"/>
              <a:ext cx="2879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" y="432"/>
              <a:ext cx="2879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10"/>
          <p:cNvGrpSpPr>
            <a:grpSpLocks/>
          </p:cNvGrpSpPr>
          <p:nvPr/>
        </p:nvGrpSpPr>
        <p:grpSpPr bwMode="auto">
          <a:xfrm>
            <a:off x="0" y="0"/>
            <a:ext cx="9144000" cy="3430588"/>
            <a:chOff x="0" y="336"/>
            <a:chExt cx="5760" cy="2161"/>
          </a:xfrm>
        </p:grpSpPr>
        <p:pic>
          <p:nvPicPr>
            <p:cNvPr id="225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6"/>
              <a:ext cx="2879" cy="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" y="336"/>
              <a:ext cx="2879" cy="2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143000" y="3200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562600" y="3200400"/>
            <a:ext cx="11874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921612" name="Picture 12" descr="mission erosion 24 in rip two passes 100 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Test Results</a:t>
            </a: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r>
              <a:rPr lang="en-US" sz="2800" dirty="0" smtClean="0"/>
              <a:t>No significant differences in PSD between pre-and post-test ripping plots</a:t>
            </a:r>
          </a:p>
          <a:p>
            <a:r>
              <a:rPr lang="en-US" sz="2800" dirty="0" smtClean="0"/>
              <a:t>Argillite ripped to 24 inches was most erosion resistant </a:t>
            </a:r>
          </a:p>
          <a:p>
            <a:r>
              <a:rPr lang="en-US" sz="2800" dirty="0" smtClean="0"/>
              <a:t>Cascading and </a:t>
            </a:r>
            <a:r>
              <a:rPr lang="en-US" sz="2800" dirty="0" err="1" smtClean="0"/>
              <a:t>rilling</a:t>
            </a:r>
            <a:r>
              <a:rPr lang="en-US" sz="2800" dirty="0" smtClean="0"/>
              <a:t> observed where ripping not perpendicular to slope, or shallow furrows</a:t>
            </a:r>
          </a:p>
          <a:p>
            <a:r>
              <a:rPr lang="en-US" sz="2800" dirty="0" smtClean="0"/>
              <a:t>Ripping treatments did not show effective mixing of the alluvium and argillite rock armor material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en-US" smtClean="0"/>
              <a:t>Conclusions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496175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Waste rock armor that is erosion resistant and geochemically inactive is available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Side-slope reclamation design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One foot of alluvium base over tailings (extra ANP, potential for rooting medium)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One foot of rock armor material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Full-length slope design (no benches):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MND West and North Argillite areas for use on slopes &lt; 300 feet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SXND </a:t>
            </a:r>
            <a:r>
              <a:rPr lang="en-US" sz="2200" dirty="0" err="1" smtClean="0"/>
              <a:t>Arkose</a:t>
            </a:r>
            <a:r>
              <a:rPr lang="en-US" sz="2200" dirty="0" smtClean="0"/>
              <a:t> areas for use on slopes &gt; 300 feet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Need to segregate visibly oxidized waste rock</a:t>
            </a:r>
          </a:p>
          <a:p>
            <a:pPr>
              <a:lnSpc>
                <a:spcPct val="90000"/>
              </a:lnSpc>
            </a:pPr>
            <a:r>
              <a:rPr lang="en-US" sz="2600" dirty="0" err="1" smtClean="0"/>
              <a:t>Revegetation</a:t>
            </a:r>
            <a:r>
              <a:rPr lang="en-US" sz="2600" dirty="0" smtClean="0"/>
              <a:t> potential?? – recommend salt tolerant seed mix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1773238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THE REAL EROSION TEST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6628" name="Group 6"/>
          <p:cNvGrpSpPr>
            <a:grpSpLocks/>
          </p:cNvGrpSpPr>
          <p:nvPr/>
        </p:nvGrpSpPr>
        <p:grpSpPr bwMode="auto">
          <a:xfrm>
            <a:off x="152400" y="228600"/>
            <a:ext cx="8763000" cy="6457950"/>
            <a:chOff x="96" y="144"/>
            <a:chExt cx="5520" cy="4068"/>
          </a:xfrm>
        </p:grpSpPr>
        <p:pic>
          <p:nvPicPr>
            <p:cNvPr id="26630" name="Picture 4" descr="T1-S-alluv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"/>
              <a:ext cx="5520" cy="4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Text Box 5"/>
            <p:cNvSpPr txBox="1">
              <a:spLocks noChangeArrowheads="1"/>
            </p:cNvSpPr>
            <p:nvPr/>
          </p:nvSpPr>
          <p:spPr bwMode="auto">
            <a:xfrm>
              <a:off x="806" y="265"/>
              <a:ext cx="2757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b="1" dirty="0">
                  <a:solidFill>
                    <a:schemeClr val="bg1"/>
                  </a:solidFill>
                </a:rPr>
                <a:t>Erosion on alluvium</a:t>
              </a:r>
            </a:p>
            <a:p>
              <a:pPr eaLnBrk="1" hangingPunct="1"/>
              <a:r>
                <a:rPr lang="en-US" sz="2400" b="1" dirty="0">
                  <a:solidFill>
                    <a:schemeClr val="bg1"/>
                  </a:solidFill>
                </a:rPr>
                <a:t>July 27 –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2.75 inch </a:t>
              </a:r>
              <a:r>
                <a:rPr lang="en-US" sz="2400" b="1" dirty="0">
                  <a:solidFill>
                    <a:schemeClr val="bg1"/>
                  </a:solidFill>
                </a:rPr>
                <a:t>event (1 hour)</a:t>
              </a:r>
            </a:p>
            <a:p>
              <a:pPr eaLnBrk="1" hangingPunct="1"/>
              <a:r>
                <a:rPr lang="en-US" sz="2400" b="1" dirty="0">
                  <a:solidFill>
                    <a:schemeClr val="bg1"/>
                  </a:solidFill>
                </a:rPr>
                <a:t>July 30 –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2.52 inch </a:t>
              </a:r>
              <a:r>
                <a:rPr lang="en-US" sz="2400" b="1" dirty="0">
                  <a:solidFill>
                    <a:schemeClr val="bg1"/>
                  </a:solidFill>
                </a:rPr>
                <a:t>event</a:t>
              </a:r>
            </a:p>
          </p:txBody>
        </p:sp>
      </p:grpSp>
      <p:pic>
        <p:nvPicPr>
          <p:cNvPr id="884743" name="Picture 7" descr="T1-S-armo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210312"/>
            <a:ext cx="89154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4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4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4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Tailing 1-2</a:t>
            </a:r>
            <a:br>
              <a:rPr lang="en-US" smtClean="0"/>
            </a:br>
            <a:endParaRPr lang="en-US" smtClean="0"/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Tailing 3</a:t>
            </a:r>
            <a:br>
              <a:rPr lang="en-US" smtClean="0"/>
            </a:br>
            <a:endParaRPr lang="en-US" smtClean="0"/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Arkose</a:t>
            </a:r>
            <a:br>
              <a:rPr lang="en-US" smtClean="0"/>
            </a:br>
            <a:endParaRPr lang="en-US" smtClean="0"/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4100" name="Group 6"/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192" y="144"/>
            <a:chExt cx="5376" cy="4032"/>
          </a:xfrm>
        </p:grpSpPr>
        <p:pic>
          <p:nvPicPr>
            <p:cNvPr id="4101" name="Picture 4" descr="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"/>
              <a:ext cx="5376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5"/>
            <p:cNvSpPr txBox="1">
              <a:spLocks noChangeArrowheads="1"/>
            </p:cNvSpPr>
            <p:nvPr/>
          </p:nvSpPr>
          <p:spPr bwMode="auto">
            <a:xfrm>
              <a:off x="806" y="583"/>
              <a:ext cx="3723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dirty="0"/>
                <a:t>Historic Reclamation ASARCO Mission Tailing 1&amp;2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IMG0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838" y="-5102225"/>
            <a:ext cx="10942638" cy="146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3"/>
          <p:cNvSpPr txBox="1">
            <a:spLocks noChangeArrowheads="1"/>
          </p:cNvSpPr>
          <p:nvPr/>
        </p:nvSpPr>
        <p:spPr bwMode="auto">
          <a:xfrm>
            <a:off x="304800" y="3429000"/>
            <a:ext cx="861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6000" b="1"/>
              <a:t/>
            </a:r>
            <a:br>
              <a:rPr lang="en-US" sz="6000" b="1"/>
            </a:br>
            <a:r>
              <a:rPr lang="en-US" sz="6000" b="1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30725" name="Picture 14" descr="gsa_logo_innov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54713"/>
            <a:ext cx="16764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7"/>
          <a:stretch>
            <a:fillRect/>
          </a:stretch>
        </p:blipFill>
        <p:spPr bwMode="auto">
          <a:xfrm>
            <a:off x="2438400" y="6096000"/>
            <a:ext cx="1752600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0"/>
            <a:ext cx="18288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CIMG0068 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-2667000"/>
            <a:ext cx="13401675" cy="1097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 txBox="1">
            <a:spLocks noChangeArrowheads="1"/>
          </p:cNvSpPr>
          <p:nvPr/>
        </p:nvSpPr>
        <p:spPr bwMode="auto">
          <a:xfrm>
            <a:off x="304800" y="3429000"/>
            <a:ext cx="861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6000" b="1"/>
              <a:t/>
            </a:r>
            <a:br>
              <a:rPr lang="en-US" sz="6000" b="1"/>
            </a:br>
            <a:r>
              <a:rPr lang="en-US" sz="6000" b="1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smtClean="0"/>
              <a:t>Natural Side-Slopes (Sonoran Desert)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4" descr="CIMG0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447800"/>
            <a:ext cx="5870575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8597" name="Picture 5" descr="SSPX06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466850"/>
            <a:ext cx="10439400" cy="782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smtClean="0"/>
              <a:t>Natural Side-Slopes (Sonoran Desert)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8" name="Picture 6" descr="CIMG0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447800"/>
            <a:ext cx="6042025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47" name="Picture 7" descr="SSPX0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3950"/>
            <a:ext cx="8729663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0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Objectives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Identify rock armor sources with &gt; 50% material &gt; 0.5 inches (12.5 mm); geochemically not reactive </a:t>
            </a:r>
          </a:p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Waste rock borrow material assessment: 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smtClean="0"/>
              <a:t>Identify potential borrow material based on previous geochemical data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smtClean="0"/>
              <a:t>Characterize particle size distributions (PSDs) and geochemical characteristics of various waste rock sources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smtClean="0"/>
              <a:t>Evaluate potential </a:t>
            </a:r>
            <a:r>
              <a:rPr lang="en-US" sz="2400" dirty="0" err="1" smtClean="0"/>
              <a:t>phyto</a:t>
            </a:r>
            <a:r>
              <a:rPr lang="en-US" sz="2400" dirty="0" smtClean="0"/>
              <a:t>-toxicity, </a:t>
            </a:r>
            <a:r>
              <a:rPr lang="en-US" sz="2400" dirty="0" err="1" smtClean="0"/>
              <a:t>revegetation</a:t>
            </a:r>
            <a:r>
              <a:rPr lang="en-US" sz="2400" dirty="0" smtClean="0"/>
              <a:t> potential</a:t>
            </a:r>
          </a:p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Erosion analysis of borrow material: 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smtClean="0"/>
              <a:t>Erosion modeling (RUSLE2)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smtClean="0"/>
              <a:t>Rock armor field erosion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1336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WASTE ROCK CHARACTERIZATION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 Base Accounting (ABA)</a:t>
            </a:r>
          </a:p>
        </p:txBody>
      </p:sp>
      <p:sp>
        <p:nvSpPr>
          <p:cNvPr id="92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ABA provides indication of propensity of material to produce acid mine drainage</a:t>
            </a:r>
          </a:p>
          <a:p>
            <a:pPr marL="971550" lvl="1" indent="-571500"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Acid-neutralization potential (ANP) = assets</a:t>
            </a:r>
          </a:p>
          <a:p>
            <a:pPr marL="971550" lvl="1" indent="-571500"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Acid-generating potential (AGP) = liabilities</a:t>
            </a:r>
          </a:p>
          <a:p>
            <a:pPr marL="971550" lvl="1" indent="-571500"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Net neutralization potential (NNP) = ANP – AGP = equity</a:t>
            </a:r>
            <a:endParaRPr lang="en-US" sz="2400" dirty="0"/>
          </a:p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Favorable rock armor ABA criteria: NNP &gt; 0 (ANP/AGP &gt; 1)</a:t>
            </a:r>
          </a:p>
        </p:txBody>
      </p:sp>
    </p:spTree>
    <p:extLst>
      <p:ext uri="{BB962C8B-B14F-4D97-AF65-F5344CB8AC3E}">
        <p14:creationId xmlns:p14="http://schemas.microsoft.com/office/powerpoint/2010/main" val="296445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Waste Rock Armor Sources</a:t>
            </a:r>
          </a:p>
        </p:txBody>
      </p:sp>
      <p:sp>
        <p:nvSpPr>
          <p:cNvPr id="92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Potentially acceptable rock types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err="1" smtClean="0"/>
              <a:t>Volcanics</a:t>
            </a:r>
            <a:r>
              <a:rPr lang="en-US" sz="2400" dirty="0" smtClean="0"/>
              <a:t> (low Acid Generating Potential (AGP), low Acid Neutralization Potential (ANP))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smtClean="0"/>
              <a:t>Argillite (moderate AGP and ANP)</a:t>
            </a:r>
          </a:p>
          <a:p>
            <a:pPr marL="839788" lvl="1" indent="-495300">
              <a:lnSpc>
                <a:spcPct val="90000"/>
              </a:lnSpc>
              <a:buFontTx/>
              <a:buChar char="–"/>
            </a:pPr>
            <a:r>
              <a:rPr lang="en-US" sz="2400" dirty="0" err="1" smtClean="0"/>
              <a:t>Arkose</a:t>
            </a:r>
            <a:r>
              <a:rPr lang="en-US" sz="2400" dirty="0" smtClean="0"/>
              <a:t> (mix of high and low AGP, moderate ANP)</a:t>
            </a:r>
          </a:p>
          <a:p>
            <a:pPr marL="571500" indent="-571500">
              <a:lnSpc>
                <a:spcPct val="90000"/>
              </a:lnSpc>
              <a:buFontTx/>
              <a:buChar char="•"/>
            </a:pPr>
            <a:r>
              <a:rPr lang="en-US" sz="2800" dirty="0" smtClean="0"/>
              <a:t>Six different source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BFD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DFE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</TotalTime>
  <Words>945</Words>
  <Application>Microsoft Office PowerPoint</Application>
  <PresentationFormat>On-screen Show (4:3)</PresentationFormat>
  <Paragraphs>169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1_Default Design</vt:lpstr>
      <vt:lpstr>Characterization of Waste Rock Borrow Material for Use as Rock Armor to Reduce Tailing Impoundment Side-slope Erosion</vt:lpstr>
      <vt:lpstr>Mission Mine Tailing Reclamation</vt:lpstr>
      <vt:lpstr>PowerPoint Presentation</vt:lpstr>
      <vt:lpstr>Natural Side-Slopes (Sonoran Desert)</vt:lpstr>
      <vt:lpstr>Natural Side-Slopes (Sonoran Desert)</vt:lpstr>
      <vt:lpstr>Study Objectives</vt:lpstr>
      <vt:lpstr> WASTE ROCK CHARACTERIZATION</vt:lpstr>
      <vt:lpstr>Acid Base Accounting (ABA)</vt:lpstr>
      <vt:lpstr>Waste Rock Armor Sources</vt:lpstr>
      <vt:lpstr>Waste Rock  Characterization Approach</vt:lpstr>
      <vt:lpstr>PowerPoint Presentation</vt:lpstr>
      <vt:lpstr>PowerPoint Presentation</vt:lpstr>
      <vt:lpstr>Trenching on MND West</vt:lpstr>
      <vt:lpstr>Split-Net Image Analysis</vt:lpstr>
      <vt:lpstr>Characterization Results</vt:lpstr>
      <vt:lpstr>Geochemical Data</vt:lpstr>
      <vt:lpstr>Soil Fertility and Metals Data</vt:lpstr>
      <vt:lpstr> EROSION ANALYSIS</vt:lpstr>
      <vt:lpstr>Erosion Analyses</vt:lpstr>
      <vt:lpstr>Erosion Modeling Results</vt:lpstr>
      <vt:lpstr>PowerPoint Presentation</vt:lpstr>
      <vt:lpstr>PowerPoint Presentation</vt:lpstr>
      <vt:lpstr>Erosion Test Results</vt:lpstr>
      <vt:lpstr>Conclusions</vt:lpstr>
      <vt:lpstr> THE REAL EROSION TEST</vt:lpstr>
      <vt:lpstr>PowerPoint Presentation</vt:lpstr>
      <vt:lpstr>Tailing 1-2 </vt:lpstr>
      <vt:lpstr>Tailing 3 </vt:lpstr>
      <vt:lpstr>Arkose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Mansur Mirani</dc:creator>
  <cp:lastModifiedBy>SwankAV</cp:lastModifiedBy>
  <cp:revision>56</cp:revision>
  <dcterms:created xsi:type="dcterms:W3CDTF">2011-10-14T23:25:53Z</dcterms:created>
  <dcterms:modified xsi:type="dcterms:W3CDTF">2012-04-04T19:21:16Z</dcterms:modified>
</cp:coreProperties>
</file>